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5BFA2C-536A-4EBE-91D7-127A2EA4DAAA}">
          <p14:sldIdLst>
            <p14:sldId id="264"/>
            <p14:sldId id="257"/>
            <p14:sldId id="266"/>
            <p14:sldId id="267"/>
            <p14:sldId id="258"/>
            <p14:sldId id="259"/>
            <p14:sldId id="260"/>
            <p14:sldId id="261"/>
            <p14:sldId id="262"/>
            <p14:sldId id="263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41D109-0B00-4642-B7DA-D2F4DD29BC46}" type="datetimeFigureOut">
              <a:rPr lang="uk-UA" smtClean="0"/>
              <a:t>15.04.2022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8A1F7A-44CE-4AE4-B18A-437FB34B24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po.stu.cn.ua/oksana/posibnik/960.html" TargetMode="External"/><Relationship Id="rId2" Type="http://schemas.openxmlformats.org/officeDocument/2006/relationships/hyperlink" Target="https://uk.wikipedia.org/wiki/&#1091;&#1083;&#1100;&#1090;&#1088;&#1072;&#1092;&#1110;&#1086;&#1083;&#1077;&#1090;&#1086;&#1074;&#1077;-&#1074;&#1080;&#1087;&#1088;&#1086;&#1084;&#1110;&#1085;&#1102;&#1074;&#1072;&#1085;&#1085;&#1103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70" y="644669"/>
            <a:ext cx="8738284" cy="1589886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bg2">
                    <a:lumMod val="25000"/>
                  </a:schemeClr>
                </a:solidFill>
                <a:effectLst/>
              </a:rPr>
              <a:t>ДОСЛІДЖЕННЯ  </a:t>
            </a:r>
            <a:br>
              <a:rPr lang="uk-UA" sz="32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3200" dirty="0">
                <a:solidFill>
                  <a:schemeClr val="bg2">
                    <a:lumMod val="25000"/>
                  </a:schemeClr>
                </a:solidFill>
                <a:effectLst/>
              </a:rPr>
              <a:t>УЛЬТРАФІОЛЕТОВОГО ВИПРОМІНЮВАННЯ   НА ОСНОВІ  ЦИФРОВИХ  ДАТЧИКІВ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7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КІРОВОГРАДСЬКА МАЛА АКАДЕМІЯ НАУК УЧНІВСЬКОЇ МОЛОДІ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21" descr="Мала академія наук учнівської молод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49" y="85179"/>
            <a:ext cx="1842363" cy="11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00;p13" descr="E:\Шкільна документація\2019-2020 н.р\ФОТО\IMG-a84b7e82f6b29344f24b4a42e0a1f9fb-V.jpg"/>
          <p:cNvPicPr preferRelativeResize="0"/>
          <p:nvPr/>
        </p:nvPicPr>
        <p:blipFill rotWithShape="1">
          <a:blip r:embed="rId3">
            <a:alphaModFix/>
          </a:blip>
          <a:srcRect l="14009" r="9798" b="15250"/>
          <a:stretch/>
        </p:blipFill>
        <p:spPr>
          <a:xfrm>
            <a:off x="611560" y="2746067"/>
            <a:ext cx="178806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91;p13"/>
          <p:cNvSpPr txBox="1"/>
          <p:nvPr/>
        </p:nvSpPr>
        <p:spPr>
          <a:xfrm>
            <a:off x="2411760" y="2510807"/>
            <a:ext cx="6120680" cy="375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225" tIns="175600" rIns="351225" bIns="175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160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Роботу виконав: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16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ЧЕРЕДНИЧЕНКО РУСЛАН  ОЛЕКСАНДРОВИЧ,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16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учень 10 класу Користівського ліцею  Приютівської селищної ради Олександрійського району  Кіровоградської області </a:t>
            </a:r>
          </a:p>
          <a:p>
            <a:pPr lvl="0">
              <a:buClr>
                <a:srgbClr val="000000"/>
              </a:buClr>
              <a:buSzPts val="4000"/>
            </a:pPr>
            <a:endParaRPr lang="ru-RU" sz="1600" dirty="0">
              <a:solidFill>
                <a:schemeClr val="dk1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  <a:sym typeface="Calibri"/>
            </a:endParaRPr>
          </a:p>
          <a:p>
            <a:pPr lvl="0">
              <a:buClr>
                <a:srgbClr val="000000"/>
              </a:buClr>
              <a:buSzPts val="4000"/>
            </a:pPr>
            <a:endParaRPr lang="uk-UA" sz="1600" dirty="0">
              <a:solidFill>
                <a:schemeClr val="dk1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  <a:sym typeface="Calibri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uk-UA" sz="1600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  <a:sym typeface="Calibri"/>
              </a:rPr>
              <a:t>Наукові керівники:  </a:t>
            </a:r>
            <a:endParaRPr lang="uk-UA" sz="1600" dirty="0">
              <a:solidFill>
                <a:srgbClr val="FF0000"/>
              </a:solidFill>
              <a:latin typeface="Segoe UI Symbol" pitchFamily="34" charset="0"/>
              <a:ea typeface="Segoe UI Symbol" pitchFamily="34" charset="0"/>
              <a:cs typeface="Times New Roman" pitchFamily="18" charset="0"/>
              <a:sym typeface="Calibri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  <a:sym typeface="Calibri"/>
              </a:rPr>
              <a:t>ПРАВИЙ ВІКТОР  ПАВЛОВИЧ, вчитель фізики </a:t>
            </a:r>
            <a:r>
              <a:rPr lang="uk-UA" sz="1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  <a:sym typeface="Calibri"/>
              </a:rPr>
              <a:t>Користівського</a:t>
            </a: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  <a:sym typeface="Calibri"/>
              </a:rPr>
              <a:t> ліцею Приютівської селищної ради Олександрійського району Кіровоградської області; </a:t>
            </a:r>
            <a:endParaRPr lang="uk-UA" sz="1600" dirty="0">
              <a:solidFill>
                <a:schemeClr val="bg2">
                  <a:lumMod val="25000"/>
                </a:schemeClr>
              </a:solidFill>
              <a:latin typeface="Segoe UI Symbol" pitchFamily="34" charset="0"/>
              <a:ea typeface="Segoe UI Symbol" pitchFamily="34" charset="0"/>
              <a:cs typeface="Times New Roman" pitchFamily="18" charset="0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  <a:sym typeface="Calibri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  <a:sym typeface="Calibri"/>
              </a:rPr>
              <a:t>ПРАВИЙ ОЛЕКСАНДР  ВІКТОРОВИЧ, вчитель фізики Користівського ліцею Приютівської селищної ради Олександрійського району Кіровоградської області</a:t>
            </a:r>
            <a:endParaRPr lang="uk-UA" sz="1600" dirty="0">
              <a:solidFill>
                <a:schemeClr val="bg2">
                  <a:lumMod val="25000"/>
                </a:schemeClr>
              </a:solidFill>
              <a:latin typeface="Segoe UI Symbol" pitchFamily="34" charset="0"/>
              <a:ea typeface="Segoe UI Symbol" pitchFamily="34" charset="0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68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968" y="188640"/>
            <a:ext cx="8636520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200" b="1" dirty="0">
                <a:solidFill>
                  <a:schemeClr val="accent6"/>
                </a:solidFill>
              </a:rPr>
              <a:t>Моделювання проходження УФ-А та УФ-В променів через атмосферу</a:t>
            </a:r>
            <a:endParaRPr lang="uk-UA" sz="3200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C:\Users\Людмила\Desktop\фізика 2\IMG-0fa88a9242f8c041c087ddc2ad8b3649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2" y="1412776"/>
            <a:ext cx="3280877" cy="224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Людмила\Desktop\фізика 2\IMG-e8bd26e64ca1eb9571e458b82e66b660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72" y="1441624"/>
            <a:ext cx="3256636" cy="224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Людмила\Downloads\06.12.21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2" y="3789040"/>
            <a:ext cx="7313325" cy="292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7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403" y="78386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</a:rPr>
              <a:t>ВИСНОВКИ: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675" y="1700808"/>
            <a:ext cx="7881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357188" algn="just"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Інтенсивність УФ-А променів змінюється залежно від часу доби, пори року, місця розташування та погодних умов.</a:t>
            </a:r>
          </a:p>
          <a:p>
            <a:pPr marL="442913" indent="-357188" algn="just">
              <a:buFontTx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основі цифрових датчиків і програмного забезпечення ми визначили і обрахували (з графіка) 4000 мВт/м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∙ 365 днів = 4 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∙ 365 днів = 1460 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в рік, це для нашої місцевості. За даними європейської комісії JRC EUROPEАN COMMISSION розподіл сонячного випромінювання в Україні у дуже ясний сонячний день коливається від 950 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до 1220 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За нашими експериментальними даними, у нашій місцевості 1460 Вт/м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42913" indent="-357188" algn="just"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Пар, аерозолі послаблюють проходження УФ-А та УФ-В променів через атмосферу (з моделі)</a:t>
            </a:r>
          </a:p>
        </p:txBody>
      </p:sp>
    </p:spTree>
    <p:extLst>
      <p:ext uri="{BB962C8B-B14F-4D97-AF65-F5344CB8AC3E}">
        <p14:creationId xmlns:p14="http://schemas.microsoft.com/office/powerpoint/2010/main" val="74328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435" y="522258"/>
            <a:ext cx="632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</a:rPr>
              <a:t>СПИСОК ВИКОРИСТАНИХ ДЖЕРЕЛ: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2960" y="1700808"/>
            <a:ext cx="6620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Семенов А.О, </a:t>
            </a:r>
            <a:r>
              <a:rPr lang="uk-UA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Сахно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Т.В, </a:t>
            </a:r>
            <a:r>
              <a:rPr lang="uk-UA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Кожушко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Г.Н. Аналіз ролі </a:t>
            </a:r>
            <a:r>
              <a:rPr lang="uk-UA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УФ-випрмінювання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Світлотехніка та електроенергетика. 2017. с.3-16.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uk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wikipedia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wiki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/ультрафіолетове-випромінювання</a:t>
            </a:r>
            <a:endParaRPr 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cpo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stu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cn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oksana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posibnik</a:t>
            </a:r>
            <a:r>
              <a:rPr lang="uk-UA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/960.</a:t>
            </a:r>
            <a:r>
              <a:rPr lang="en-US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html</a:t>
            </a:r>
            <a:endParaRPr 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4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693" y="726127"/>
            <a:ext cx="8124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МЕТА ТА ЗАВДАННЯ ДОСЛІДЖЕННЯ</a:t>
            </a:r>
            <a:endParaRPr lang="uk-UA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Google Shape;83;p14"/>
          <p:cNvSpPr txBox="1"/>
          <p:nvPr/>
        </p:nvSpPr>
        <p:spPr>
          <a:xfrm>
            <a:off x="511710" y="1916832"/>
            <a:ext cx="8183562" cy="136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</a:pPr>
            <a:r>
              <a:rPr lang="uk-UA" b="1" i="0" u="none" strike="noStrike" cap="none" dirty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МЕТА ДОСЛІДЖЕННЯ: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дослідити сонячну іррадіацію протягом сонячного і похмурого дня, побудувати графіки, дослідити проходження УФ-променів через склопакети. Визначити прохідність ультрафіолету через атмосферу (на моделі)</a:t>
            </a:r>
            <a:endParaRPr b="0" i="0" u="none" strike="noStrike" cap="none" dirty="0">
              <a:solidFill>
                <a:schemeClr val="dk2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Google Shape;84;p14"/>
          <p:cNvSpPr txBox="1"/>
          <p:nvPr/>
        </p:nvSpPr>
        <p:spPr>
          <a:xfrm>
            <a:off x="465108" y="2996952"/>
            <a:ext cx="8183563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досягнення мети дослідження в роботі використано аналогово-цифровий перетворювач  LabQuest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 (Laba2). Таке обладнання дало нам можливість безпосередньо спостерігати на моніторі ноутбука процес зміни інтенсивності ультрафіолетових променів залежно від погодних умов. Ми мали можливість отримувати дані і графіки в реальному часі.</a:t>
            </a:r>
          </a:p>
          <a:p>
            <a:pPr algn="just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ОСНОВНІ ЗАВДАННЯ ДОСЛІДЖЕННЯ: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-  дослідити проходження ультрафіолету через склопакети; 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-  визначити сонячну іррадіацію у нашій місцевості; 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-  моделювати проходження УФ-променів через атмосферу. </a:t>
            </a:r>
          </a:p>
        </p:txBody>
      </p:sp>
    </p:spTree>
    <p:extLst>
      <p:ext uri="{BB962C8B-B14F-4D97-AF65-F5344CB8AC3E}">
        <p14:creationId xmlns:p14="http://schemas.microsoft.com/office/powerpoint/2010/main" val="21950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488" y="1412776"/>
            <a:ext cx="7553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вибраної нами теми пояснюється самим життям, адже Сонце – це  джерело енергії і життя на нашій планеті, це тепло, це промені, це світло, це кольори райдуги… біле світло розкладається на кольори. І, окрім того, у сонячному світлі є випромінювання, якого ми не бачимо – одне з них ультрафіолетове. Ось ми і вирішили дослідити ультрафіолетові промені.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6451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АКТУАЛЬНІСТЬ ДОСЛІДЖЕННЯ </a:t>
            </a:r>
            <a:endParaRPr lang="uk-UA" sz="2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0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folderlinks.ru/files/au48827/Ultrafiolet_-_svoimi_ruk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1977051" y="1484784"/>
            <a:ext cx="5088565" cy="297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137" y="202907"/>
            <a:ext cx="8124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Що таке ультрафіолетове випромінювання?</a:t>
            </a:r>
            <a:endParaRPr lang="uk-UA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72514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     Ультрафіолетове випромінювання 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</a:rPr>
              <a:t>(скорочено УФ-випромінювання або ультрафіолет) — невидиме оком людини електромагнітне випромінювання, що займає спектральну область між видимим і рентгенівським випромінюваннями в межах довжин хвиль 400-10 нм.</a:t>
            </a:r>
            <a:endParaRPr lang="uk-UA" sz="2400" b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16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" y="1268760"/>
            <a:ext cx="878760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0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816274"/>
            <a:ext cx="5012241" cy="3618853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Аналогово-цифровий перетворювач  LabQuest</a:t>
            </a:r>
            <a:r>
              <a:rPr lang="uk-UA" sz="2000" baseline="30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(Laba2) – це найбільш потужний та універсальний пристрій пов’язаного збору даних з доступних для STEM-освіти VERNIER (виробник США: 13979 SW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Millikam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Beaverton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OR 97005 USA) розробив автономний інтерфейс LabQuest</a:t>
            </a:r>
            <a:r>
              <a:rPr lang="uk-UA" sz="2000" baseline="30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для швидкого збору даних з оперативним відтворенням змін на вбудованому екрані.</a:t>
            </a:r>
          </a:p>
        </p:txBody>
      </p:sp>
      <p:pic>
        <p:nvPicPr>
          <p:cNvPr id="4" name="Рисунок 3" descr="C:\Users\Людмила\Desktop\фізика 2\IMG-d0092eec6b942f127db63907959e3e98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9" y="2025746"/>
            <a:ext cx="3057217" cy="22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236" y="42930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1400" i="1" dirty="0">
                <a:solidFill>
                  <a:schemeClr val="bg2">
                    <a:lumMod val="25000"/>
                  </a:schemeClr>
                </a:solidFill>
              </a:rPr>
              <a:t>Аналогово-цифровий  перетворювач </a:t>
            </a:r>
            <a:r>
              <a:rPr lang="uk-UA" sz="1400" i="1" dirty="0" err="1">
                <a:solidFill>
                  <a:schemeClr val="bg2">
                    <a:lumMod val="25000"/>
                  </a:schemeClr>
                </a:solidFill>
              </a:rPr>
              <a:t>LabQuest</a:t>
            </a:r>
            <a:r>
              <a:rPr lang="uk-UA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1400" i="1" baseline="30000" dirty="0">
                <a:solidFill>
                  <a:schemeClr val="bg2">
                    <a:lumMod val="25000"/>
                  </a:schemeClr>
                </a:solidFill>
              </a:rPr>
              <a:t>'</a:t>
            </a:r>
            <a:r>
              <a:rPr lang="uk-UA" sz="1400" i="1" dirty="0">
                <a:solidFill>
                  <a:schemeClr val="bg2">
                    <a:lumMod val="25000"/>
                  </a:schemeClr>
                </a:solidFill>
              </a:rPr>
              <a:t>2 (Laba2)</a:t>
            </a:r>
            <a:endParaRPr lang="uk-UA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3200" b="1" dirty="0">
                <a:solidFill>
                  <a:srgbClr val="FF0000"/>
                </a:solidFill>
              </a:rPr>
              <a:t>Технічне обладнання, методи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382504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616530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Інтенсивність УФ-А та УФ-В променів через склопакети і без них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0296" y="3333765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Дослідження променів УФ-А і УФ-В променів</a:t>
            </a:r>
            <a:endParaRPr lang="uk-UA" sz="1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956" y="116632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2200" b="1" dirty="0">
                <a:solidFill>
                  <a:srgbClr val="FF0000"/>
                </a:solidFill>
              </a:rPr>
              <a:t> </a:t>
            </a:r>
            <a:r>
              <a:rPr lang="uk-UA" sz="2900" b="1" dirty="0">
                <a:solidFill>
                  <a:srgbClr val="FF0000"/>
                </a:solidFill>
                <a:cs typeface="Aharoni" pitchFamily="2" charset="-79"/>
              </a:rPr>
              <a:t>Проходження ультрафіолету через склопакети</a:t>
            </a:r>
            <a:endParaRPr lang="uk-UA" sz="29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7" name="Google Shape;101;p13"/>
          <p:cNvPicPr/>
          <p:nvPr/>
        </p:nvPicPr>
        <p:blipFill rotWithShape="1">
          <a:blip r:embed="rId2">
            <a:alphaModFix/>
          </a:blip>
          <a:srcRect t="7645" r="22575"/>
          <a:stretch/>
        </p:blipFill>
        <p:spPr>
          <a:xfrm>
            <a:off x="5364088" y="980728"/>
            <a:ext cx="3440736" cy="234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Людмила\Downloads\06.12.21.(1)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942184" cy="237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7;p13"/>
          <p:cNvPicPr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512" y="1101517"/>
            <a:ext cx="1410167" cy="1967442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06;p13"/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1054" y="1081161"/>
            <a:ext cx="3330624" cy="1976819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Прямоугольник 10"/>
          <p:cNvSpPr/>
          <p:nvPr/>
        </p:nvSpPr>
        <p:spPr>
          <a:xfrm>
            <a:off x="289964" y="30579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Інтенсивність УФ-А і УФ-B  променів в сонячний день через склопакети</a:t>
            </a:r>
          </a:p>
        </p:txBody>
      </p:sp>
      <p:pic>
        <p:nvPicPr>
          <p:cNvPr id="12" name="Google Shape;105;p13"/>
          <p:cNvPicPr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474" y="3861048"/>
            <a:ext cx="1370206" cy="208026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04;p13"/>
          <p:cNvPicPr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6044" y="3877558"/>
            <a:ext cx="3164252" cy="206375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Прямоугольник 13"/>
          <p:cNvSpPr/>
          <p:nvPr/>
        </p:nvSpPr>
        <p:spPr>
          <a:xfrm>
            <a:off x="296685" y="60421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Інтенсивність УФ-А і УФ-В променів в похмурний день через склопакети</a:t>
            </a:r>
          </a:p>
        </p:txBody>
      </p:sp>
    </p:spTree>
    <p:extLst>
      <p:ext uri="{BB962C8B-B14F-4D97-AF65-F5344CB8AC3E}">
        <p14:creationId xmlns:p14="http://schemas.microsoft.com/office/powerpoint/2010/main" val="155942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8;p13" descr="Розподіл сонячного випромінювання в Україні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332656"/>
            <a:ext cx="8640960" cy="5184576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72723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/>
              <a:t>Сонячна іррадіація в Україні </a:t>
            </a:r>
          </a:p>
        </p:txBody>
      </p:sp>
    </p:spTree>
    <p:extLst>
      <p:ext uri="{BB962C8B-B14F-4D97-AF65-F5344CB8AC3E}">
        <p14:creationId xmlns:p14="http://schemas.microsoft.com/office/powerpoint/2010/main" val="419164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7461448" cy="11133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200" b="1" dirty="0">
                <a:solidFill>
                  <a:schemeClr val="accent6"/>
                </a:solidFill>
              </a:rPr>
              <a:t>Вимірювання інтенсивності сонячної іррадіації</a:t>
            </a:r>
          </a:p>
        </p:txBody>
      </p:sp>
      <p:pic>
        <p:nvPicPr>
          <p:cNvPr id="4" name="Рисунок 3" descr="C:\Users\1D1D~1\AppData\Local\Temp\FineReader12.00\media\image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6" r="30911"/>
          <a:stretch/>
        </p:blipFill>
        <p:spPr bwMode="auto">
          <a:xfrm>
            <a:off x="395536" y="1844824"/>
            <a:ext cx="849694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1536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586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Georgia</vt:lpstr>
      <vt:lpstr>Raleway</vt:lpstr>
      <vt:lpstr>Segoe UI Symbol</vt:lpstr>
      <vt:lpstr>Times New Roman</vt:lpstr>
      <vt:lpstr>Trebuchet MS</vt:lpstr>
      <vt:lpstr>Воздушный поток</vt:lpstr>
      <vt:lpstr>ДОСЛІДЖЕННЯ   УЛЬТРАФІОЛЕТОВОГО ВИПРОМІНЮВАННЯ   НА ОСНОВІ  ЦИФРОВИХ  ДАТЧИКІВ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Работники МАНУМ</cp:lastModifiedBy>
  <cp:revision>24</cp:revision>
  <dcterms:created xsi:type="dcterms:W3CDTF">2021-12-20T06:48:49Z</dcterms:created>
  <dcterms:modified xsi:type="dcterms:W3CDTF">2022-04-15T05:43:19Z</dcterms:modified>
</cp:coreProperties>
</file>