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62" r:id="rId9"/>
    <p:sldId id="272" r:id="rId10"/>
    <p:sldId id="263" r:id="rId11"/>
    <p:sldId id="267" r:id="rId12"/>
    <p:sldId id="274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B98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131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047717993584143E-2"/>
          <c:y val="2.3849206349206356E-2"/>
          <c:w val="0.88648931904345263"/>
          <c:h val="0.8567132233470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1836 р.</c:v>
                </c:pt>
                <c:pt idx="1">
                  <c:v>1846 р.</c:v>
                </c:pt>
                <c:pt idx="2">
                  <c:v>1880 р.</c:v>
                </c:pt>
                <c:pt idx="3">
                  <c:v>1899 р.</c:v>
                </c:pt>
                <c:pt idx="4">
                  <c:v>1900-1914р.р.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391</c:v>
                </c:pt>
                <c:pt idx="1">
                  <c:v>458</c:v>
                </c:pt>
                <c:pt idx="2">
                  <c:v>781</c:v>
                </c:pt>
                <c:pt idx="3">
                  <c:v>895</c:v>
                </c:pt>
                <c:pt idx="4">
                  <c:v>1527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1836 р.</c:v>
                </c:pt>
                <c:pt idx="1">
                  <c:v>1846 р.</c:v>
                </c:pt>
                <c:pt idx="2">
                  <c:v>1880 р.</c:v>
                </c:pt>
                <c:pt idx="3">
                  <c:v>1899 р.</c:v>
                </c:pt>
                <c:pt idx="4">
                  <c:v>1900-1914р.р.</c:v>
                </c:pt>
              </c:strCache>
            </c:strRef>
          </c:cat>
          <c:val>
            <c:numRef>
              <c:f>Лист1!$C$2:$C$6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1836 р.</c:v>
                </c:pt>
                <c:pt idx="1">
                  <c:v>1846 р.</c:v>
                </c:pt>
                <c:pt idx="2">
                  <c:v>1880 р.</c:v>
                </c:pt>
                <c:pt idx="3">
                  <c:v>1899 р.</c:v>
                </c:pt>
                <c:pt idx="4">
                  <c:v>1900-1914р.р.</c:v>
                </c:pt>
              </c:strCache>
            </c:strRef>
          </c:cat>
          <c:val>
            <c:numRef>
              <c:f>Лист1!$D$2:$D$6</c:f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7204736"/>
        <c:axId val="127206528"/>
      </c:barChart>
      <c:catAx>
        <c:axId val="127204736"/>
        <c:scaling>
          <c:orientation val="minMax"/>
        </c:scaling>
        <c:delete val="0"/>
        <c:axPos val="b"/>
        <c:majorTickMark val="none"/>
        <c:minorTickMark val="none"/>
        <c:tickLblPos val="nextTo"/>
        <c:crossAx val="127206528"/>
        <c:crosses val="autoZero"/>
        <c:auto val="1"/>
        <c:lblAlgn val="ctr"/>
        <c:lblOffset val="100"/>
        <c:noMultiLvlLbl val="0"/>
      </c:catAx>
      <c:valAx>
        <c:axId val="127206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27204736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uk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fon-dlya-prezentacii-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b="4403"/>
          <a:stretch>
            <a:fillRect/>
          </a:stretch>
        </p:blipFill>
        <p:spPr>
          <a:xfrm>
            <a:off x="7866" y="0"/>
            <a:ext cx="913613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966" y="620688"/>
            <a:ext cx="8320438" cy="2232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err="1">
                <a:solidFill>
                  <a:schemeClr val="accent3">
                    <a:lumMod val="50000"/>
                  </a:schemeClr>
                </a:solidFill>
              </a:rPr>
              <a:t>Церква</a:t>
            </a:r>
            <a:r>
              <a:rPr lang="ru-RU" sz="4000" b="1" i="1" dirty="0">
                <a:solidFill>
                  <a:schemeClr val="accent3">
                    <a:lumMod val="50000"/>
                  </a:schemeClr>
                </a:solidFill>
              </a:rPr>
              <a:t> Святого пророка </a:t>
            </a:r>
            <a:r>
              <a:rPr lang="ru-RU" sz="4000" b="1" i="1" dirty="0" err="1">
                <a:solidFill>
                  <a:schemeClr val="accent3">
                    <a:lumMod val="50000"/>
                  </a:schemeClr>
                </a:solidFill>
              </a:rPr>
              <a:t>Іллі</a:t>
            </a:r>
            <a:r>
              <a:rPr lang="ru-RU" sz="4000" b="1" i="1" dirty="0">
                <a:solidFill>
                  <a:schemeClr val="accent3">
                    <a:lumMod val="50000"/>
                  </a:schemeClr>
                </a:solidFill>
              </a:rPr>
              <a:t> -  </a:t>
            </a:r>
            <a:r>
              <a:rPr lang="ru-RU" sz="4000" b="1" i="1" dirty="0" err="1">
                <a:solidFill>
                  <a:schemeClr val="accent3">
                    <a:lumMod val="50000"/>
                  </a:schemeClr>
                </a:solidFill>
              </a:rPr>
              <a:t>фортеця</a:t>
            </a:r>
            <a:r>
              <a:rPr lang="ru-RU" sz="4000" b="1" i="1" dirty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ru-RU" sz="4000" b="1" i="1" dirty="0" err="1">
                <a:solidFill>
                  <a:schemeClr val="accent3">
                    <a:lumMod val="50000"/>
                  </a:schemeClr>
                </a:solidFill>
              </a:rPr>
              <a:t>духовності</a:t>
            </a:r>
            <a:r>
              <a:rPr lang="ru-RU" sz="4000" b="1" i="1" dirty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ru-RU" sz="4000" b="1" i="1" dirty="0" err="1">
                <a:solidFill>
                  <a:schemeClr val="accent3">
                    <a:lumMod val="50000"/>
                  </a:schemeClr>
                </a:solidFill>
              </a:rPr>
              <a:t>століть</a:t>
            </a:r>
            <a:r>
              <a:rPr lang="ru-RU" sz="40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3100" dirty="0">
                <a:solidFill>
                  <a:srgbClr val="663300"/>
                </a:soli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</a:rPr>
              <a:t/>
            </a:r>
            <a:br>
              <a:rPr lang="uk-UA" sz="3100" dirty="0">
                <a:solidFill>
                  <a:srgbClr val="663300"/>
                </a:soli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</a:rPr>
            </a:br>
            <a:r>
              <a:rPr lang="ru-RU" b="1" i="1" dirty="0">
                <a:ln w="1905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i="1" dirty="0">
                <a:ln w="1905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4" name="Picture 2" descr="C:\Users\User\Desktop\рамки для класних кутків\959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3500438" cy="3500438"/>
          </a:xfrm>
          <a:prstGeom prst="rect">
            <a:avLst/>
          </a:prstGeom>
          <a:noFill/>
        </p:spPr>
      </p:pic>
      <p:pic>
        <p:nvPicPr>
          <p:cNvPr id="5" name="Рисунок 4" descr="C:\Users\User\Desktop\Від Гелича Петра\1165527_origin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143116"/>
            <a:ext cx="3800467" cy="270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214942" y="2161807"/>
            <a:ext cx="3500462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b="1" u="sng" dirty="0" smtClean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Виконавець: </a:t>
            </a:r>
            <a:endParaRPr lang="uk-UA" u="sng" dirty="0" smtClean="0">
              <a:latin typeface="Century Schoolbook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Чекан </a:t>
            </a:r>
            <a:r>
              <a:rPr lang="ru-RU" dirty="0" err="1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Ніколь</a:t>
            </a:r>
            <a:r>
              <a:rPr lang="ru-RU" dirty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Миколаївна</a:t>
            </a:r>
            <a:r>
              <a:rPr lang="ru-RU" dirty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учениця</a:t>
            </a:r>
            <a:r>
              <a:rPr lang="ru-RU" dirty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 8-В </a:t>
            </a:r>
            <a:r>
              <a:rPr lang="ru-RU" dirty="0" err="1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класу</a:t>
            </a:r>
            <a:r>
              <a:rPr lang="ru-RU" dirty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Century Schoolbook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«ОЗО-</a:t>
            </a:r>
            <a:r>
              <a:rPr lang="ru-RU" dirty="0" err="1" smtClean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Колінковецький</a:t>
            </a:r>
            <a:r>
              <a:rPr lang="ru-RU" dirty="0" smtClean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ліцей</a:t>
            </a:r>
            <a:r>
              <a:rPr lang="ru-RU" dirty="0" smtClean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Топорівської</a:t>
            </a:r>
            <a:r>
              <a:rPr lang="ru-RU" dirty="0" smtClean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сільської</a:t>
            </a:r>
            <a:r>
              <a:rPr lang="ru-RU" dirty="0" smtClean="0">
                <a:latin typeface="Century Schoolbook" pitchFamily="18" charset="0"/>
                <a:ea typeface="Times New Roman" pitchFamily="18" charset="0"/>
                <a:cs typeface="Times New Roman" pitchFamily="18" charset="0"/>
              </a:rPr>
              <a:t> ради»</a:t>
            </a:r>
          </a:p>
          <a:p>
            <a:endParaRPr lang="uk-UA" b="1" u="sng" dirty="0" smtClean="0"/>
          </a:p>
          <a:p>
            <a:r>
              <a:rPr lang="uk-UA" b="1" u="sng" dirty="0" smtClean="0"/>
              <a:t>Керівник</a:t>
            </a:r>
            <a:r>
              <a:rPr lang="uk-UA" b="1" u="sng" dirty="0"/>
              <a:t>:</a:t>
            </a:r>
            <a:endParaRPr lang="uk-UA" dirty="0"/>
          </a:p>
          <a:p>
            <a:r>
              <a:rPr lang="uk-UA" dirty="0" err="1"/>
              <a:t>Ілащук</a:t>
            </a:r>
            <a:r>
              <a:rPr lang="uk-UA" dirty="0"/>
              <a:t> Ольга Григорівна </a:t>
            </a:r>
          </a:p>
          <a:p>
            <a:r>
              <a:rPr lang="uk-UA" dirty="0" smtClean="0"/>
              <a:t>заступник </a:t>
            </a:r>
            <a:r>
              <a:rPr lang="uk-UA" dirty="0"/>
              <a:t>директора з </a:t>
            </a:r>
            <a:r>
              <a:rPr lang="uk-UA" dirty="0" smtClean="0"/>
              <a:t>НВР</a:t>
            </a:r>
          </a:p>
          <a:p>
            <a:r>
              <a:rPr lang="uk-UA" dirty="0"/>
              <a:t>«ОЗО-</a:t>
            </a:r>
            <a:r>
              <a:rPr lang="uk-UA" dirty="0" err="1"/>
              <a:t>Колінковецький</a:t>
            </a:r>
            <a:r>
              <a:rPr lang="uk-UA" dirty="0"/>
              <a:t> ліцей </a:t>
            </a:r>
            <a:r>
              <a:rPr lang="uk-UA" dirty="0" err="1"/>
              <a:t>Топорівської</a:t>
            </a:r>
            <a:r>
              <a:rPr lang="uk-UA" dirty="0"/>
              <a:t> сільської ради</a:t>
            </a:r>
            <a:r>
              <a:rPr lang="uk-UA" dirty="0" smtClean="0"/>
              <a:t>»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469">
            <a:off x="3275856" y="4025819"/>
            <a:ext cx="1487520" cy="214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фони\fon-dlya-prezentacii-11.jpg"/>
          <p:cNvPicPr>
            <a:picLocks noChangeAspect="1" noChangeArrowheads="1"/>
          </p:cNvPicPr>
          <p:nvPr/>
        </p:nvPicPr>
        <p:blipFill>
          <a:blip r:embed="rId2" cstate="print"/>
          <a:srcRect b="4656"/>
          <a:stretch>
            <a:fillRect/>
          </a:stretch>
        </p:blipFill>
        <p:spPr bwMode="auto">
          <a:xfrm>
            <a:off x="1" y="10683"/>
            <a:ext cx="914399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285784" y="714356"/>
            <a:ext cx="9001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/>
          </a:p>
        </p:txBody>
      </p:sp>
      <p:pic>
        <p:nvPicPr>
          <p:cNvPr id="12" name="Picture 2" descr="C:\Users\User\Desktop\рамки для класних кутків\959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710891"/>
            <a:ext cx="2376959" cy="2157792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451902"/>
              </p:ext>
            </p:extLst>
          </p:nvPr>
        </p:nvGraphicFramePr>
        <p:xfrm>
          <a:off x="611560" y="148173"/>
          <a:ext cx="6264696" cy="20574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672408"/>
                <a:gridCol w="2592288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u="sng" dirty="0">
                          <a:effectLst/>
                        </a:rPr>
                        <a:t>І том</a:t>
                      </a:r>
                      <a:endParaRPr lang="uk-UA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u="sng">
                          <a:effectLst/>
                        </a:rPr>
                        <a:t>391</a:t>
                      </a:r>
                      <a:endParaRPr lang="uk-UA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u="sng">
                          <a:effectLst/>
                        </a:rPr>
                        <a:t>ІІ том</a:t>
                      </a:r>
                      <a:endParaRPr lang="uk-UA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u="sng">
                          <a:effectLst/>
                        </a:rPr>
                        <a:t>458</a:t>
                      </a:r>
                      <a:endParaRPr lang="uk-UA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u="sng">
                          <a:effectLst/>
                        </a:rPr>
                        <a:t>ІІІ том - І</a:t>
                      </a:r>
                      <a:r>
                        <a:rPr lang="en-US" sz="1800" b="1" u="sng">
                          <a:effectLst/>
                        </a:rPr>
                        <a:t>V </a:t>
                      </a:r>
                      <a:r>
                        <a:rPr lang="uk-UA" sz="1800" b="1" u="sng">
                          <a:effectLst/>
                        </a:rPr>
                        <a:t>том</a:t>
                      </a:r>
                      <a:endParaRPr lang="uk-UA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u="sng">
                          <a:effectLst/>
                        </a:rPr>
                        <a:t>395 +386=781</a:t>
                      </a:r>
                      <a:endParaRPr lang="uk-UA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u="sng">
                          <a:effectLst/>
                        </a:rPr>
                        <a:t>V </a:t>
                      </a:r>
                      <a:r>
                        <a:rPr lang="uk-UA" sz="1800" b="1" u="sng">
                          <a:effectLst/>
                        </a:rPr>
                        <a:t>том - </a:t>
                      </a:r>
                      <a:r>
                        <a:rPr lang="en-US" sz="1800" b="1" u="sng">
                          <a:effectLst/>
                        </a:rPr>
                        <a:t>V</a:t>
                      </a:r>
                      <a:r>
                        <a:rPr lang="uk-UA" sz="1800" b="1" u="sng">
                          <a:effectLst/>
                        </a:rPr>
                        <a:t>І том</a:t>
                      </a:r>
                      <a:endParaRPr lang="uk-UA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u="sng" dirty="0">
                          <a:effectLst/>
                        </a:rPr>
                        <a:t>475+420=895</a:t>
                      </a:r>
                      <a:endParaRPr lang="uk-UA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u="sng" dirty="0">
                          <a:effectLst/>
                        </a:rPr>
                        <a:t>Книга </a:t>
                      </a:r>
                      <a:r>
                        <a:rPr lang="uk-UA" sz="1800" b="1" u="sng" dirty="0" smtClean="0">
                          <a:effectLst/>
                        </a:rPr>
                        <a:t>розпочата</a:t>
                      </a:r>
                      <a:r>
                        <a:rPr lang="uk-UA" sz="1800" b="1" u="sng" baseline="0" dirty="0" smtClean="0">
                          <a:effectLst/>
                        </a:rPr>
                        <a:t> у </a:t>
                      </a:r>
                      <a:r>
                        <a:rPr lang="uk-UA" sz="1800" b="1" u="sng" dirty="0" smtClean="0">
                          <a:effectLst/>
                        </a:rPr>
                        <a:t>1900 р.</a:t>
                      </a:r>
                      <a:endParaRPr lang="uk-UA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u="sng" dirty="0">
                          <a:effectLst/>
                        </a:rPr>
                        <a:t>1527 </a:t>
                      </a:r>
                      <a:endParaRPr lang="uk-UA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899701764"/>
              </p:ext>
            </p:extLst>
          </p:nvPr>
        </p:nvGraphicFramePr>
        <p:xfrm>
          <a:off x="1907704" y="2204864"/>
          <a:ext cx="7056784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фони\fon-dlya-prezentacii-11.jpg"/>
          <p:cNvPicPr>
            <a:picLocks noChangeAspect="1" noChangeArrowheads="1"/>
          </p:cNvPicPr>
          <p:nvPr/>
        </p:nvPicPr>
        <p:blipFill>
          <a:blip r:embed="rId2" cstate="print"/>
          <a:srcRect b="4854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User\Desktop\рамки для класних кутків\959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286512" y="0"/>
            <a:ext cx="3048000" cy="304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285784" y="714356"/>
            <a:ext cx="9001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/>
          </a:p>
        </p:txBody>
      </p:sp>
      <p:pic>
        <p:nvPicPr>
          <p:cNvPr id="9" name="Рисунок 8" descr="C:\Users\User\Desktop\Від Гелича Петра\viber image9.jpg"/>
          <p:cNvPicPr/>
          <p:nvPr/>
        </p:nvPicPr>
        <p:blipFill>
          <a:blip r:embed="rId4" cstate="print"/>
          <a:srcRect l="1866" t="32158" r="3266" b="30497"/>
          <a:stretch>
            <a:fillRect/>
          </a:stretch>
        </p:blipFill>
        <p:spPr bwMode="auto">
          <a:xfrm>
            <a:off x="178594" y="357166"/>
            <a:ext cx="550069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Від Гелича Петра\viber image4.jpg"/>
          <p:cNvPicPr/>
          <p:nvPr/>
        </p:nvPicPr>
        <p:blipFill>
          <a:blip r:embed="rId5" cstate="print"/>
          <a:srcRect t="12465" r="2454" b="18560"/>
          <a:stretch>
            <a:fillRect/>
          </a:stretch>
        </p:blipFill>
        <p:spPr bwMode="auto">
          <a:xfrm>
            <a:off x="1214414" y="1476079"/>
            <a:ext cx="585788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Від Гелича Петра\viber image2.jpg"/>
          <p:cNvPicPr/>
          <p:nvPr/>
        </p:nvPicPr>
        <p:blipFill>
          <a:blip r:embed="rId6" cstate="print"/>
          <a:srcRect b="13880"/>
          <a:stretch>
            <a:fillRect/>
          </a:stretch>
        </p:blipFill>
        <p:spPr bwMode="auto">
          <a:xfrm>
            <a:off x="2339752" y="3325416"/>
            <a:ext cx="604625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578" name="AutoShape 2"/>
          <p:cNvCxnSpPr>
            <a:cxnSpLocks noChangeShapeType="1"/>
          </p:cNvCxnSpPr>
          <p:nvPr/>
        </p:nvCxnSpPr>
        <p:spPr bwMode="auto">
          <a:xfrm flipV="1">
            <a:off x="1357290" y="1916832"/>
            <a:ext cx="1247775" cy="9525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24579" name="AutoShape 3"/>
          <p:cNvCxnSpPr>
            <a:cxnSpLocks noChangeShapeType="1"/>
          </p:cNvCxnSpPr>
          <p:nvPr/>
        </p:nvCxnSpPr>
        <p:spPr bwMode="auto">
          <a:xfrm flipV="1">
            <a:off x="857224" y="3357562"/>
            <a:ext cx="1247775" cy="9525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24580" name="AutoShape 4"/>
          <p:cNvCxnSpPr>
            <a:cxnSpLocks noChangeShapeType="1"/>
          </p:cNvCxnSpPr>
          <p:nvPr/>
        </p:nvCxnSpPr>
        <p:spPr bwMode="auto">
          <a:xfrm flipV="1">
            <a:off x="1214414" y="4857760"/>
            <a:ext cx="1247775" cy="9525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фони\fon-dlya-prezentaci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467" y="-1"/>
            <a:ext cx="9144000" cy="6880832"/>
          </a:xfrm>
          <a:prstGeom prst="rect">
            <a:avLst/>
          </a:prstGeom>
          <a:noFill/>
        </p:spPr>
      </p:pic>
      <p:pic>
        <p:nvPicPr>
          <p:cNvPr id="4" name="Picture 2" descr="C:\Users\User\Desktop\рамки для класних кутків\959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357950" y="0"/>
            <a:ext cx="3048000" cy="304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285784" y="714356"/>
            <a:ext cx="9001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85784" y="0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ВИСНОВКИ</a:t>
            </a:r>
            <a:endParaRPr lang="uk-UA" sz="2800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06403" y="895120"/>
            <a:ext cx="4572001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Для історії  майже п'ять століть – це невеликий проміжок часу, але  змінилися десятки поколінь, а церква святого пророка Іллі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стоїть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як духовна фортеця, яка буде оберігати наш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народ.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794" y="620689"/>
            <a:ext cx="3584118" cy="268559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7357" y="3575582"/>
            <a:ext cx="578320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i="1" u="sng" dirty="0" smtClean="0">
                <a:latin typeface="Times New Roman" pitchFamily="18" charset="0"/>
                <a:cs typeface="Times New Roman" pitchFamily="18" charset="0"/>
              </a:rPr>
              <a:t>Метричні книги церкви Святого пророка Іллі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цінне етнографічне джерело,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що висвітлює історію населеного пункту,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життєдайним джерелом відродження народу та мають  величезну значущість для наших нащадків.</a:t>
            </a:r>
          </a:p>
        </p:txBody>
      </p:sp>
      <p:pic>
        <p:nvPicPr>
          <p:cNvPr id="11" name="Рисунок 10" descr="C:\Users\User\Desktop\Від Гелича Петра\viber image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2524310"/>
            <a:ext cx="2203178" cy="336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35889" y="5157192"/>
            <a:ext cx="5486138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i="1" u="sng" dirty="0" smtClean="0">
                <a:latin typeface="Times New Roman" pitchFamily="18" charset="0"/>
                <a:cs typeface="Times New Roman" pitchFamily="18" charset="0"/>
              </a:rPr>
              <a:t>Перспективи </a:t>
            </a:r>
          </a:p>
          <a:p>
            <a:pPr algn="ctr"/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вивчення демографічних </a:t>
            </a:r>
            <a:r>
              <a:rPr lang="uk-UA" sz="1400" b="1" i="1" dirty="0">
                <a:latin typeface="Times New Roman" pitchFamily="18" charset="0"/>
                <a:cs typeface="Times New Roman" pitchFamily="18" charset="0"/>
              </a:rPr>
              <a:t>показників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села: </a:t>
            </a:r>
            <a:endParaRPr lang="uk-UA" sz="14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встановити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вік укладення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шлюбів, 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ростежити вплив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пори року на укладення шлюбу,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орівняти 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рівень народжуваності та смертності.</a:t>
            </a:r>
          </a:p>
        </p:txBody>
      </p:sp>
    </p:spTree>
    <p:extLst>
      <p:ext uri="{BB962C8B-B14F-4D97-AF65-F5344CB8AC3E}">
        <p14:creationId xmlns:p14="http://schemas.microsoft.com/office/powerpoint/2010/main" val="423190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фони\fon-dlya-prezentacii-11.jpg"/>
          <p:cNvPicPr>
            <a:picLocks noChangeAspect="1" noChangeArrowheads="1"/>
          </p:cNvPicPr>
          <p:nvPr/>
        </p:nvPicPr>
        <p:blipFill rotWithShape="1">
          <a:blip r:embed="rId2" cstate="print"/>
          <a:srcRect b="3990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User\Desktop\рамки для класних кутків\959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4518" y="4666616"/>
            <a:ext cx="2243502" cy="220264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285784" y="714356"/>
            <a:ext cx="9001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/>
          </a:p>
        </p:txBody>
      </p:sp>
      <p:pic>
        <p:nvPicPr>
          <p:cNvPr id="1026" name="Picture 2" descr="Ð ÐµÐ·ÑÐ»ÑÑÐ°Ñ Ð¿Ð¾ÑÑÐºÑ Ð·Ð¾Ð±ÑÐ°Ð¶ÐµÐ½Ñ Ð·Ð° Ð·Ð°Ð¿Ð¸ÑÐ¾Ð¼ &quot;Ð¡ÑÐ°ÑÐ° ÐÐ»Ð»ÑÐ½ÑÑÐºÐ° ÑÐµÑÐºÐ²Ð° Ð² Ð¢Ð¾Ð¿Ð¾ÑÑÐ²ÑÑÑ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40642"/>
            <a:ext cx="4286280" cy="3214711"/>
          </a:xfrm>
          <a:prstGeom prst="rect">
            <a:avLst/>
          </a:prstGeom>
          <a:noFill/>
        </p:spPr>
      </p:pic>
      <p:pic>
        <p:nvPicPr>
          <p:cNvPr id="3074" name="Picture 2" descr="D:\Документи\Ілащук О.Г\Від Гелича Петра\Новая папка\+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149">
            <a:off x="3775380" y="3074337"/>
            <a:ext cx="2021053" cy="359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0872" y="437357"/>
            <a:ext cx="87222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ДЯКУЮ ЗА УВАГУ!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ни\fon-dlya-prezentacii-11.jpg"/>
          <p:cNvPicPr>
            <a:picLocks noChangeAspect="1" noChangeArrowheads="1"/>
          </p:cNvPicPr>
          <p:nvPr/>
        </p:nvPicPr>
        <p:blipFill>
          <a:blip r:embed="rId2" cstate="print"/>
          <a:srcRect b="5480"/>
          <a:stretch>
            <a:fillRect/>
          </a:stretch>
        </p:blipFill>
        <p:spPr bwMode="auto">
          <a:xfrm>
            <a:off x="0" y="0"/>
            <a:ext cx="9208206" cy="6858000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sz="quarter" idx="1"/>
          </p:nvPr>
        </p:nvSpPr>
        <p:spPr>
          <a:xfrm>
            <a:off x="357158" y="928670"/>
            <a:ext cx="7453354" cy="4948602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uk-UA" sz="8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8600" b="1" i="1" u="sng" dirty="0" smtClean="0">
                <a:latin typeface="Times New Roman" pitchFamily="18" charset="0"/>
                <a:cs typeface="Times New Roman" pitchFamily="18" charset="0"/>
              </a:rPr>
              <a:t>Об’єкт дослідження</a:t>
            </a:r>
            <a:r>
              <a:rPr lang="uk-UA" sz="8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8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8600" dirty="0" err="1">
                <a:latin typeface="Times New Roman" pitchFamily="18" charset="0"/>
                <a:cs typeface="Times New Roman" pitchFamily="18" charset="0"/>
              </a:rPr>
              <a:t>Іллінська</a:t>
            </a:r>
            <a:r>
              <a:rPr lang="ru-RU" sz="8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600" dirty="0" err="1">
                <a:latin typeface="Times New Roman" pitchFamily="18" charset="0"/>
                <a:cs typeface="Times New Roman" pitchFamily="18" charset="0"/>
              </a:rPr>
              <a:t>церква</a:t>
            </a:r>
            <a:r>
              <a:rPr lang="ru-RU" sz="86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8600" dirty="0" err="1"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ru-RU" sz="8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600" dirty="0" err="1">
                <a:latin typeface="Times New Roman" pitchFamily="18" charset="0"/>
                <a:cs typeface="Times New Roman" pitchFamily="18" charset="0"/>
              </a:rPr>
              <a:t>Топорівці</a:t>
            </a:r>
            <a:endParaRPr lang="uk-UA" sz="86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uk-UA" sz="86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uk-UA" sz="86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uk-UA" sz="86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8600" b="1" i="1" u="sng" dirty="0" smtClean="0">
                <a:latin typeface="Times New Roman" pitchFamily="18" charset="0"/>
                <a:cs typeface="Times New Roman" pitchFamily="18" charset="0"/>
              </a:rPr>
              <a:t>Предмет дослідження</a:t>
            </a:r>
            <a:r>
              <a:rPr lang="uk-UA" sz="8600" dirty="0" smtClean="0">
                <a:latin typeface="Times New Roman" pitchFamily="18" charset="0"/>
                <a:cs typeface="Times New Roman" pitchFamily="18" charset="0"/>
              </a:rPr>
              <a:t> – метричні книги, </a:t>
            </a:r>
            <a:r>
              <a:rPr lang="uk-UA" sz="8600" dirty="0" smtClean="0">
                <a:latin typeface="Times New Roman" pitchFamily="18" charset="0"/>
                <a:cs typeface="Times New Roman" pitchFamily="18" charset="0"/>
              </a:rPr>
              <a:t>які </a:t>
            </a:r>
            <a:r>
              <a:rPr lang="uk-UA" sz="8600" dirty="0" smtClean="0">
                <a:latin typeface="Times New Roman" pitchFamily="18" charset="0"/>
                <a:cs typeface="Times New Roman" pitchFamily="18" charset="0"/>
              </a:rPr>
              <a:t>були написані та  </a:t>
            </a:r>
            <a:r>
              <a:rPr lang="uk-UA" sz="8600" dirty="0" smtClean="0">
                <a:latin typeface="Times New Roman" pitchFamily="18" charset="0"/>
                <a:cs typeface="Times New Roman" pitchFamily="18" charset="0"/>
              </a:rPr>
              <a:t>збереженні</a:t>
            </a:r>
            <a:r>
              <a:rPr lang="uk-UA" sz="8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8600" dirty="0" smtClean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uk-UA" sz="8600" dirty="0" smtClean="0">
                <a:latin typeface="Times New Roman" pitchFamily="18" charset="0"/>
                <a:cs typeface="Times New Roman" pitchFamily="18" charset="0"/>
              </a:rPr>
              <a:t>спадок </a:t>
            </a:r>
            <a:endParaRPr lang="uk-UA" sz="8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uk-UA" sz="8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8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86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uk-UA" sz="8600" dirty="0" err="1" smtClean="0">
                <a:latin typeface="Times New Roman" pitchFamily="18" charset="0"/>
                <a:cs typeface="Times New Roman" pitchFamily="18" charset="0"/>
              </a:rPr>
              <a:t>топорівчан</a:t>
            </a:r>
            <a:r>
              <a:rPr lang="uk-UA" sz="8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dirty="0"/>
          </a:p>
        </p:txBody>
      </p:sp>
      <p:pic>
        <p:nvPicPr>
          <p:cNvPr id="4" name="Picture 2" descr="C:\Users\User\Desktop\рамки для класних кутків\959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286512" y="0"/>
            <a:ext cx="3048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фони\fon-dlya-prezentacii-11.jpg"/>
          <p:cNvPicPr>
            <a:picLocks noChangeAspect="1" noChangeArrowheads="1"/>
          </p:cNvPicPr>
          <p:nvPr/>
        </p:nvPicPr>
        <p:blipFill>
          <a:blip r:embed="rId2" cstate="print"/>
          <a:srcRect r="194" b="4001"/>
          <a:stretch>
            <a:fillRect/>
          </a:stretch>
        </p:blipFill>
        <p:spPr bwMode="auto">
          <a:xfrm>
            <a:off x="-1" y="-11440"/>
            <a:ext cx="9096081" cy="6869440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sz="quarter" idx="1"/>
          </p:nvPr>
        </p:nvSpPr>
        <p:spPr>
          <a:xfrm>
            <a:off x="214282" y="642918"/>
            <a:ext cx="8715436" cy="5643602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dirty="0"/>
          </a:p>
        </p:txBody>
      </p:sp>
      <p:pic>
        <p:nvPicPr>
          <p:cNvPr id="4" name="Picture 2" descr="C:\Users\User\Desktop\рамки для класних кутків\959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500826" y="-142900"/>
            <a:ext cx="2857488" cy="285748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1052736"/>
            <a:ext cx="76780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uk-UA" sz="2400" b="1" i="1" u="sng" dirty="0">
                <a:latin typeface="Times New Roman" pitchFamily="18" charset="0"/>
                <a:cs typeface="Times New Roman" pitchFamily="18" charset="0"/>
              </a:rPr>
              <a:t>Мета роботи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детальне ознайомлення з історією будівництва та діяльності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Іллінської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церкви в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Топорівцях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400" b="1" i="1" u="sng" dirty="0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0" indent="-342900">
              <a:lnSpc>
                <a:spcPct val="120000"/>
              </a:lnSpc>
              <a:buFont typeface="Wingdings" pitchFamily="2" charset="2"/>
              <a:buChar char="v"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	зібрати та систематизувати краєзнавчий матеріал;</a:t>
            </a:r>
          </a:p>
          <a:p>
            <a:pPr marL="342900" lvl="0" indent="-342900">
              <a:lnSpc>
                <a:spcPct val="120000"/>
              </a:lnSpc>
              <a:buFont typeface="Wingdings" pitchFamily="2" charset="2"/>
              <a:buChar char="v"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	 дослідити і поглиблено вивчити історію духовної святині села; </a:t>
            </a:r>
          </a:p>
          <a:p>
            <a:pPr marL="342900" lvl="0" indent="-342900">
              <a:lnSpc>
                <a:spcPct val="120000"/>
              </a:lnSpc>
              <a:buFont typeface="Wingdings" pitchFamily="2" charset="2"/>
              <a:buChar char="v"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	простежити взаємозв’язок між життям духовного осередку  села та діяльністю громади;  </a:t>
            </a:r>
          </a:p>
          <a:p>
            <a:pPr marL="342900" lvl="0" indent="-342900">
              <a:lnSpc>
                <a:spcPct val="120000"/>
              </a:lnSpc>
              <a:buFont typeface="Wingdings" pitchFamily="2" charset="2"/>
              <a:buChar char="v"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	 вивчити  специфіку метричних книг; </a:t>
            </a:r>
          </a:p>
          <a:p>
            <a:pPr marL="342900" lvl="0" indent="-342900">
              <a:lnSpc>
                <a:spcPct val="120000"/>
              </a:lnSpc>
              <a:buFont typeface="Wingdings" pitchFamily="2" charset="2"/>
              <a:buChar char="v"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	навчитися  читати метричні книги.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фони\fon-dlya-prezentacii-11.jpg"/>
          <p:cNvPicPr>
            <a:picLocks noChangeAspect="1" noChangeArrowheads="1"/>
          </p:cNvPicPr>
          <p:nvPr/>
        </p:nvPicPr>
        <p:blipFill>
          <a:blip r:embed="rId2" cstate="print"/>
          <a:srcRect b="45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73489" y="0"/>
            <a:ext cx="9144000" cy="714380"/>
          </a:xfrm>
        </p:spPr>
        <p:txBody>
          <a:bodyPr>
            <a:normAutofit fontScale="90000"/>
          </a:bodyPr>
          <a:lstStyle/>
          <a:p>
            <a:r>
              <a:rPr lang="uk-UA" sz="2400" b="1" cap="none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РОЗДІЛ </a:t>
            </a:r>
            <a:r>
              <a:rPr lang="uk-UA" sz="2400" b="1" cap="none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cap="none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І.  ІСТОРІЯ ЦЕРКВИ СВЯТОГО ПРОРОКА ІЛЛІ</a:t>
            </a:r>
            <a:endParaRPr lang="uk-UA" sz="2400" b="1" cap="none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https://rodvoid.org/8/84/Barnovsjkyj-Myron-Dmytrovych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69955"/>
            <a:ext cx="3843607" cy="5188045"/>
          </a:xfrm>
          <a:prstGeom prst="rect">
            <a:avLst/>
          </a:prstGeom>
          <a:noFill/>
        </p:spPr>
      </p:pic>
      <p:pic>
        <p:nvPicPr>
          <p:cNvPr id="10" name="Рисунок 9" descr="http://img.lenagold.ru/s/svit/svitolk49.png"/>
          <p:cNvPicPr/>
          <p:nvPr/>
        </p:nvPicPr>
        <p:blipFill>
          <a:blip r:embed="rId4" cstate="print"/>
          <a:srcRect l="1773" t="2990" r="2037" b="4306"/>
          <a:stretch>
            <a:fillRect/>
          </a:stretch>
        </p:blipFill>
        <p:spPr bwMode="auto">
          <a:xfrm>
            <a:off x="5143504" y="2555880"/>
            <a:ext cx="3748976" cy="430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724128" y="3143248"/>
            <a:ext cx="29289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У 9 постаменті заповіту звертається до віруючих свого краю з проханням всіляко підтримувати церкву в </a:t>
            </a:r>
            <a:r>
              <a:rPr lang="uk-UA" sz="2000" b="1" dirty="0" err="1" smtClean="0"/>
              <a:t>Топорівцях</a:t>
            </a:r>
            <a:r>
              <a:rPr lang="uk-UA" sz="2000" b="1" dirty="0" smtClean="0"/>
              <a:t>, де похований його батько</a:t>
            </a:r>
            <a:endParaRPr lang="uk-UA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748379"/>
            <a:ext cx="623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uk-UA" b="1" dirty="0" smtClean="0"/>
              <a:t>1. 1. Церква  </a:t>
            </a:r>
            <a:r>
              <a:rPr lang="uk-UA" b="1" dirty="0" err="1" smtClean="0"/>
              <a:t>Барновських</a:t>
            </a:r>
            <a:endParaRPr lang="uk-UA" b="1" dirty="0" smtClean="0"/>
          </a:p>
          <a:p>
            <a:r>
              <a:rPr lang="uk-UA" b="1" dirty="0"/>
              <a:t> </a:t>
            </a:r>
            <a:r>
              <a:rPr lang="uk-UA" b="1" dirty="0" smtClean="0"/>
              <a:t>      1. 2. Історія </a:t>
            </a:r>
            <a:r>
              <a:rPr lang="uk-UA" b="1" dirty="0"/>
              <a:t>с. </a:t>
            </a:r>
            <a:r>
              <a:rPr lang="uk-UA" b="1" dirty="0" err="1"/>
              <a:t>Топорівці</a:t>
            </a:r>
            <a:r>
              <a:rPr lang="uk-UA" b="1" dirty="0"/>
              <a:t> в церковних записах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User\Desktop\Від Гелича Петра\1166306_origin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0001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12" name="Рисунок 11" descr="C:\Users\User\Desktop\Від Гелича Петра\1168374_origin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4819"/>
            <a:ext cx="2000232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Від Гелича Петра\1166801_origin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4572008"/>
            <a:ext cx="1857356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esktop\Від Гелича Петра\csm_IMG_0505_25c3b6dd5d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71546"/>
            <a:ext cx="326321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фони\fon-dlya-prezentacii-11.jpg"/>
          <p:cNvPicPr>
            <a:picLocks noChangeAspect="1" noChangeArrowheads="1"/>
          </p:cNvPicPr>
          <p:nvPr/>
        </p:nvPicPr>
        <p:blipFill rotWithShape="1">
          <a:blip r:embed="rId2" cstate="print"/>
          <a:srcRect r="39918" b="4591"/>
          <a:stretch/>
        </p:blipFill>
        <p:spPr bwMode="auto">
          <a:xfrm>
            <a:off x="0" y="-18688"/>
            <a:ext cx="9144000" cy="68907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87995" y="-18688"/>
            <a:ext cx="8453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Роль відомих особистостей в історії церкви</a:t>
            </a:r>
            <a:endParaRPr lang="uk-UA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7411" name="Picture 3" descr="Ð ÐµÐ·ÑÐ»ÑÑÐ°Ñ Ð¿Ð¾ÑÑÐºÑ Ð·Ð¾Ð±ÑÐ°Ð¶ÐµÐ½Ñ Ð·Ð° Ð·Ð°Ð¿Ð¸ÑÐ¾Ð¼ &quot;ÐÐ¸Ð»Ð¸Ð¿ ÐÑÐ»Ð¸Ðº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66" y="1152586"/>
            <a:ext cx="2613239" cy="3976667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-24904" y="752476"/>
            <a:ext cx="2857520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Пилип Орлик</a:t>
            </a:r>
            <a:endParaRPr lang="uk-UA" sz="2000" b="1" dirty="0"/>
          </a:p>
        </p:txBody>
      </p:sp>
      <p:pic>
        <p:nvPicPr>
          <p:cNvPr id="17413" name="Picture 5" descr="Ð ÐµÐ·ÑÐ»ÑÑÐ°Ñ Ð¿Ð¾ÑÑÐºÑ Ð·Ð¾Ð±ÑÐ°Ð¶ÐµÐ½Ñ Ð·Ð° Ð·Ð°Ð¿Ð¸ÑÐ¾Ð¼ &quot;ÐÐ¾ÑÐ¾ÑÐ¾Ð½ Ð¢Ð¸Ð¼Ð¾ÑÐ° Ð¥Ð¼ÐµÐ»ÑÐ½Ð¸ÑÑÐºÐ¾Ð³Ð¾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4528" y="1152586"/>
            <a:ext cx="2928958" cy="34954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873090" y="706924"/>
            <a:ext cx="3071834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Тиміш</a:t>
            </a:r>
            <a:r>
              <a:rPr lang="uk-UA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Хмельницький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5" name="Picture 7" descr="Ð ÐµÐ·ÑÐ»ÑÑÐ°Ñ Ð¿Ð¾ÑÑÐºÑ Ð·Ð¾Ð±ÑÐ°Ð¶ÐµÐ½Ñ Ð·Ð° Ð·Ð°Ð¿Ð¸ÑÐ¾Ð¼ &quot;Ð³ÑÐ¸Ð³Ð¾ÑÑÐ¹ Ð²Ð¾ÑÐ¾Ð±ÐºÐµÐ²Ð¸Ñ&quot;"/>
          <p:cNvPicPr>
            <a:picLocks noChangeAspect="1" noChangeArrowheads="1"/>
          </p:cNvPicPr>
          <p:nvPr/>
        </p:nvPicPr>
        <p:blipFill>
          <a:blip r:embed="rId5" cstate="print"/>
          <a:srcRect l="7722" r="13132"/>
          <a:stretch>
            <a:fillRect/>
          </a:stretch>
        </p:blipFill>
        <p:spPr bwMode="auto">
          <a:xfrm>
            <a:off x="6054181" y="1280865"/>
            <a:ext cx="2928926" cy="342578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253393" y="880755"/>
            <a:ext cx="2530501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Григорій </a:t>
            </a:r>
            <a:r>
              <a:rPr lang="uk-UA" sz="20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Воробкевич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66" y="5129253"/>
            <a:ext cx="2846624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400" b="1" dirty="0"/>
              <a:t>Г</a:t>
            </a:r>
            <a:r>
              <a:rPr lang="uk-UA" sz="1400" b="1" dirty="0" smtClean="0"/>
              <a:t>етьман-вигнанець </a:t>
            </a:r>
            <a:r>
              <a:rPr lang="uk-UA" sz="1400" b="1" dirty="0"/>
              <a:t>Пилип Орлик, </a:t>
            </a:r>
            <a:r>
              <a:rPr lang="uk-UA" sz="1400" b="1" dirty="0" err="1"/>
              <a:t>їдучи</a:t>
            </a:r>
            <a:r>
              <a:rPr lang="uk-UA" sz="1400" b="1" dirty="0"/>
              <a:t> з Галичини до Хотина, у вівторок 13 (24) березня 1722 року побував у </a:t>
            </a:r>
            <a:r>
              <a:rPr lang="uk-UA" sz="1400" b="1" dirty="0" err="1"/>
              <a:t>Топорівцях</a:t>
            </a:r>
            <a:r>
              <a:rPr lang="uk-UA" sz="1400" b="1" dirty="0"/>
              <a:t> і зупинявся у церкві на обід</a:t>
            </a:r>
            <a:endParaRPr lang="uk-UA" sz="1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25490" y="4706648"/>
            <a:ext cx="2846624" cy="16004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/>
              <a:t>Коли </a:t>
            </a:r>
            <a:r>
              <a:rPr lang="ru-RU" sz="1400" b="1" dirty="0"/>
              <a:t>везли </a:t>
            </a:r>
            <a:r>
              <a:rPr lang="ru-RU" sz="1400" b="1" dirty="0" err="1"/>
              <a:t>тіло</a:t>
            </a:r>
            <a:r>
              <a:rPr lang="ru-RU" sz="1400" b="1" dirty="0"/>
              <a:t> </a:t>
            </a:r>
            <a:r>
              <a:rPr lang="ru-RU" sz="1400" b="1" dirty="0" err="1"/>
              <a:t>Тиміша</a:t>
            </a:r>
            <a:r>
              <a:rPr lang="ru-RU" sz="1400" b="1" dirty="0"/>
              <a:t> </a:t>
            </a:r>
            <a:r>
              <a:rPr lang="ru-RU" sz="1400" b="1" dirty="0" err="1"/>
              <a:t>Хмельницького</a:t>
            </a:r>
            <a:r>
              <a:rPr lang="ru-RU" sz="1400" b="1" dirty="0"/>
              <a:t> </a:t>
            </a:r>
            <a:r>
              <a:rPr lang="ru-RU" sz="1400" b="1" dirty="0" err="1"/>
              <a:t>із</a:t>
            </a:r>
            <a:r>
              <a:rPr lang="ru-RU" sz="1400" b="1" dirty="0"/>
              <a:t> </a:t>
            </a:r>
            <a:r>
              <a:rPr lang="ru-RU" sz="1400" b="1" dirty="0" err="1"/>
              <a:t>Молдавії</a:t>
            </a:r>
            <a:r>
              <a:rPr lang="ru-RU" sz="1400" b="1" dirty="0"/>
              <a:t> на </a:t>
            </a:r>
            <a:r>
              <a:rPr lang="ru-RU" sz="1400" b="1" dirty="0" err="1"/>
              <a:t>батьківщину</a:t>
            </a:r>
            <a:r>
              <a:rPr lang="ru-RU" sz="1400" b="1" dirty="0"/>
              <a:t>, </a:t>
            </a:r>
            <a:r>
              <a:rPr lang="ru-RU" sz="1400" b="1" dirty="0" err="1"/>
              <a:t>козаки</a:t>
            </a:r>
            <a:r>
              <a:rPr lang="ru-RU" sz="1400" b="1" dirty="0"/>
              <a:t> заносили </a:t>
            </a:r>
            <a:r>
              <a:rPr lang="ru-RU" sz="1400" b="1" dirty="0" err="1"/>
              <a:t>його</a:t>
            </a:r>
            <a:r>
              <a:rPr lang="ru-RU" sz="1400" b="1" dirty="0"/>
              <a:t> в </a:t>
            </a:r>
            <a:r>
              <a:rPr lang="ru-RU" sz="1400" b="1" dirty="0" err="1"/>
              <a:t>стару</a:t>
            </a:r>
            <a:r>
              <a:rPr lang="ru-RU" sz="1400" b="1" dirty="0"/>
              <a:t> </a:t>
            </a:r>
            <a:r>
              <a:rPr lang="ru-RU" sz="1400" b="1" dirty="0" err="1"/>
              <a:t>церкву</a:t>
            </a:r>
            <a:r>
              <a:rPr lang="ru-RU" sz="1400" b="1" dirty="0"/>
              <a:t> і </a:t>
            </a:r>
            <a:r>
              <a:rPr lang="ru-RU" sz="1400" b="1" dirty="0" err="1"/>
              <a:t>відправляли</a:t>
            </a:r>
            <a:r>
              <a:rPr lang="ru-RU" sz="1400" b="1" dirty="0"/>
              <a:t> </a:t>
            </a:r>
            <a:r>
              <a:rPr lang="ru-RU" sz="1400" b="1" dirty="0" err="1"/>
              <a:t>панахиду</a:t>
            </a:r>
            <a:r>
              <a:rPr lang="ru-RU" sz="1400" b="1" dirty="0"/>
              <a:t> за </a:t>
            </a:r>
            <a:r>
              <a:rPr lang="ru-RU" sz="1400" b="1" dirty="0" err="1"/>
              <a:t>упокій</a:t>
            </a:r>
            <a:r>
              <a:rPr lang="ru-RU" sz="1400" b="1" dirty="0"/>
              <a:t> </a:t>
            </a:r>
            <a:r>
              <a:rPr lang="ru-RU" sz="1400" b="1" dirty="0" err="1"/>
              <a:t>його</a:t>
            </a:r>
            <a:r>
              <a:rPr lang="ru-RU" sz="1400" b="1" dirty="0"/>
              <a:t> </a:t>
            </a:r>
            <a:r>
              <a:rPr lang="ru-RU" sz="1400" b="1" dirty="0" err="1"/>
              <a:t>душі</a:t>
            </a:r>
            <a:endParaRPr lang="uk-UA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95332" y="5091154"/>
            <a:ext cx="2846624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/>
              <a:t>У </a:t>
            </a:r>
            <a:r>
              <a:rPr lang="ru-RU" sz="1400" b="1" dirty="0"/>
              <a:t>1881 </a:t>
            </a:r>
            <a:r>
              <a:rPr lang="ru-RU" sz="1400" b="1" dirty="0" err="1"/>
              <a:t>році</a:t>
            </a:r>
            <a:r>
              <a:rPr lang="ru-RU" sz="1400" b="1" dirty="0"/>
              <a:t>  </a:t>
            </a:r>
            <a:r>
              <a:rPr lang="ru-RU" sz="1400" b="1" dirty="0" err="1"/>
              <a:t>священиком</a:t>
            </a:r>
            <a:r>
              <a:rPr lang="ru-RU" sz="1400" b="1" dirty="0"/>
              <a:t> </a:t>
            </a:r>
            <a:r>
              <a:rPr lang="ru-RU" sz="1400" b="1" dirty="0" err="1"/>
              <a:t>був</a:t>
            </a:r>
            <a:r>
              <a:rPr lang="ru-RU" sz="1400" b="1" dirty="0"/>
              <a:t> </a:t>
            </a:r>
            <a:r>
              <a:rPr lang="ru-RU" sz="1400" b="1" dirty="0" err="1"/>
              <a:t>призначений</a:t>
            </a:r>
            <a:r>
              <a:rPr lang="ru-RU" sz="1400" b="1" dirty="0"/>
              <a:t> брат Сидора </a:t>
            </a:r>
            <a:r>
              <a:rPr lang="ru-RU" sz="1400" b="1" dirty="0" err="1"/>
              <a:t>Воробкевича</a:t>
            </a:r>
            <a:r>
              <a:rPr lang="ru-RU" sz="1400" b="1" dirty="0"/>
              <a:t> -  </a:t>
            </a:r>
            <a:r>
              <a:rPr lang="ru-RU" sz="1400" b="1" dirty="0" err="1"/>
              <a:t>Григорій</a:t>
            </a:r>
            <a:r>
              <a:rPr lang="ru-RU" sz="1400" b="1" dirty="0"/>
              <a:t> </a:t>
            </a:r>
            <a:r>
              <a:rPr lang="ru-RU" sz="1400" b="1" dirty="0" err="1"/>
              <a:t>Воробкевич</a:t>
            </a:r>
            <a:endParaRPr lang="uk-UA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фони\fon-dlya-prezentacii-11.jpg"/>
          <p:cNvPicPr>
            <a:picLocks noChangeAspect="1" noChangeArrowheads="1"/>
          </p:cNvPicPr>
          <p:nvPr/>
        </p:nvPicPr>
        <p:blipFill>
          <a:blip r:embed="rId2" cstate="print"/>
          <a:srcRect b="4656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Picture 2" descr="C:\Users\User\Desktop\рамки для класних кутків\959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286512" y="0"/>
            <a:ext cx="3048000" cy="304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285784" y="714356"/>
            <a:ext cx="9001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214290"/>
            <a:ext cx="7143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latin typeface="Monotype Corsiva" pitchFamily="66" charset="0"/>
              </a:rPr>
              <a:t>Петро </a:t>
            </a:r>
            <a:r>
              <a:rPr lang="uk-UA" sz="3200" b="1" dirty="0" err="1" smtClean="0">
                <a:latin typeface="Monotype Corsiva" pitchFamily="66" charset="0"/>
              </a:rPr>
              <a:t>Гелич</a:t>
            </a:r>
            <a:r>
              <a:rPr lang="uk-UA" sz="3200" b="1" dirty="0" smtClean="0">
                <a:latin typeface="Monotype Corsiva" pitchFamily="66" charset="0"/>
              </a:rPr>
              <a:t> -  дослідник  історії церкви </a:t>
            </a:r>
            <a:endParaRPr lang="uk-UA" sz="3200" b="1" dirty="0">
              <a:latin typeface="Monotype Corsiva" pitchFamily="66" charset="0"/>
            </a:endParaRPr>
          </a:p>
        </p:txBody>
      </p:sp>
      <p:pic>
        <p:nvPicPr>
          <p:cNvPr id="10" name="Рисунок 9" descr="C:\Users\User\Desktop\Від Гелича Петра\viber image.jpg"/>
          <p:cNvPicPr/>
          <p:nvPr/>
        </p:nvPicPr>
        <p:blipFill rotWithShape="1">
          <a:blip r:embed="rId4" cstate="print"/>
          <a:srcRect l="36222"/>
          <a:stretch/>
        </p:blipFill>
        <p:spPr bwMode="auto">
          <a:xfrm>
            <a:off x="805593" y="741754"/>
            <a:ext cx="2355973" cy="276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Від Гелича Петра\вірш3.jpg"/>
          <p:cNvPicPr/>
          <p:nvPr/>
        </p:nvPicPr>
        <p:blipFill>
          <a:blip r:embed="rId5" cstate="print"/>
          <a:srcRect l="7483" t="4149" r="4405" b="2490"/>
          <a:stretch>
            <a:fillRect/>
          </a:stretch>
        </p:blipFill>
        <p:spPr bwMode="auto">
          <a:xfrm>
            <a:off x="3707904" y="741754"/>
            <a:ext cx="4753354" cy="370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User\Desktop\рамки для класних кутків\959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3810000"/>
            <a:ext cx="3357586" cy="304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4" y="3397476"/>
            <a:ext cx="2656300" cy="354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90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фони\fon-dlya-prezentacii-11.jpg"/>
          <p:cNvPicPr>
            <a:picLocks noChangeAspect="1" noChangeArrowheads="1"/>
          </p:cNvPicPr>
          <p:nvPr/>
        </p:nvPicPr>
        <p:blipFill rotWithShape="1">
          <a:blip r:embed="rId2" cstate="print"/>
          <a:srcRect r="8502" b="51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User\Desktop\рамки для класних кутків\959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286512" y="-142900"/>
            <a:ext cx="3048000" cy="304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324544" y="980728"/>
            <a:ext cx="8820472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РОЗДІЛ ІІ. МЕТРИЧНІ КНИГИ ЯК ЕТНОГРАФІЧНЕ ДЖЕРЕЛО</a:t>
            </a:r>
            <a:endParaRPr lang="uk-UA" sz="32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D:\Документи\Ілащук О.Г\Від Гелича Петра\Новая папка\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9"/>
          <a:stretch/>
        </p:blipFill>
        <p:spPr bwMode="auto">
          <a:xfrm>
            <a:off x="107504" y="2276872"/>
            <a:ext cx="6546136" cy="40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фони\fon-dlya-prezentacii-11.jpg"/>
          <p:cNvPicPr>
            <a:picLocks noChangeAspect="1" noChangeArrowheads="1"/>
          </p:cNvPicPr>
          <p:nvPr/>
        </p:nvPicPr>
        <p:blipFill>
          <a:blip r:embed="rId2" cstate="print"/>
          <a:srcRect b="5166"/>
          <a:stretch>
            <a:fillRect/>
          </a:stretch>
        </p:blipFill>
        <p:spPr bwMode="auto">
          <a:xfrm>
            <a:off x="0" y="0"/>
            <a:ext cx="9061593" cy="6858000"/>
          </a:xfrm>
          <a:prstGeom prst="rect">
            <a:avLst/>
          </a:prstGeom>
          <a:noFill/>
        </p:spPr>
      </p:pic>
      <p:pic>
        <p:nvPicPr>
          <p:cNvPr id="2" name="Picture 2" descr="C:\Users\User\Desktop\photo_2020-02-19_20-17-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r="17358"/>
          <a:stretch/>
        </p:blipFill>
        <p:spPr bwMode="auto">
          <a:xfrm rot="16200000">
            <a:off x="2289247" y="-2142447"/>
            <a:ext cx="4629899" cy="8914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кументи\Ілащук О.Г\Від Гелича Петра\Новая папка\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49309"/>
            <a:ext cx="5652120" cy="317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7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802</TotalTime>
  <Words>314</Words>
  <Application>Microsoft Office PowerPoint</Application>
  <PresentationFormat>Экран (4:3)</PresentationFormat>
  <Paragraphs>53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Эркер</vt:lpstr>
      <vt:lpstr>Церква Святого пророка Іллі -  фортеця   духовності   століть    </vt:lpstr>
      <vt:lpstr>Презентация PowerPoint</vt:lpstr>
      <vt:lpstr>Презентация PowerPoint</vt:lpstr>
      <vt:lpstr>РОЗДІЛ  І.  ІСТОРІЯ ЦЕРКВИ СВЯТОГО ПРОРОКА ІЛЛІ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Відділення:  теологія, релігієзнавство та історія релігії  Церква  Святого пророка   Іллі -  фортеця   духовності  століть  </dc:title>
  <dc:creator>User</dc:creator>
  <cp:lastModifiedBy>Olga</cp:lastModifiedBy>
  <cp:revision>64</cp:revision>
  <dcterms:created xsi:type="dcterms:W3CDTF">2019-01-19T21:22:17Z</dcterms:created>
  <dcterms:modified xsi:type="dcterms:W3CDTF">2022-04-10T19:15:11Z</dcterms:modified>
</cp:coreProperties>
</file>