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5"/>
  </p:notesMasterIdLst>
  <p:sldIdLst>
    <p:sldId id="256" r:id="rId2"/>
    <p:sldId id="257" r:id="rId3"/>
    <p:sldId id="259" r:id="rId4"/>
    <p:sldId id="263" r:id="rId5"/>
    <p:sldId id="264" r:id="rId6"/>
    <p:sldId id="269" r:id="rId7"/>
    <p:sldId id="261" r:id="rId8"/>
    <p:sldId id="265" r:id="rId9"/>
    <p:sldId id="266" r:id="rId10"/>
    <p:sldId id="262" r:id="rId11"/>
    <p:sldId id="267" r:id="rId12"/>
    <p:sldId id="268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ina" initials="I" lastIdx="1" clrIdx="0">
    <p:extLst>
      <p:ext uri="{19B8F6BF-5375-455C-9EA6-DF929625EA0E}">
        <p15:presenceInfo xmlns:p15="http://schemas.microsoft.com/office/powerpoint/2012/main" userId="Ir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21T22:45:52.851" idx="1">
    <p:pos x="1721" y="1037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904C3-E984-4ED7-AC6D-5059100F5F45}" type="datetimeFigureOut">
              <a:rPr lang="ru-UA" smtClean="0"/>
              <a:t>24.04.2022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4E119-92EE-486D-ADFC-4FE5BA64EC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301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E119-92EE-486D-ADFC-4FE5BA64EC8F}" type="slidenum">
              <a:rPr lang="ru-UA" smtClean="0"/>
              <a:t>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5864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E119-92EE-486D-ADFC-4FE5BA64EC8F}" type="slidenum">
              <a:rPr lang="ru-UA" smtClean="0"/>
              <a:t>11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481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7980-0DE7-4D4A-8290-923D0A76924F}" type="datetimeFigureOut">
              <a:rPr lang="ru-UA" smtClean="0"/>
              <a:t>24.04.2022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4439-E08E-4692-BA76-2253588D7453}" type="slidenum">
              <a:rPr lang="ru-UA" smtClean="0"/>
              <a:t>‹#›</a:t>
            </a:fld>
            <a:endParaRPr lang="ru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33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7980-0DE7-4D4A-8290-923D0A76924F}" type="datetimeFigureOut">
              <a:rPr lang="ru-UA" smtClean="0"/>
              <a:t>24.04.2022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4439-E08E-4692-BA76-2253588D74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007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7980-0DE7-4D4A-8290-923D0A76924F}" type="datetimeFigureOut">
              <a:rPr lang="ru-UA" smtClean="0"/>
              <a:t>24.04.2022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4439-E08E-4692-BA76-2253588D74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0713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7980-0DE7-4D4A-8290-923D0A76924F}" type="datetimeFigureOut">
              <a:rPr lang="ru-UA" smtClean="0"/>
              <a:t>24.04.2022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4439-E08E-4692-BA76-2253588D7453}" type="slidenum">
              <a:rPr lang="ru-UA" smtClean="0"/>
              <a:t>‹#›</a:t>
            </a:fld>
            <a:endParaRPr lang="ru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753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7980-0DE7-4D4A-8290-923D0A76924F}" type="datetimeFigureOut">
              <a:rPr lang="ru-UA" smtClean="0"/>
              <a:t>24.04.2022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4439-E08E-4692-BA76-2253588D74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0498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7980-0DE7-4D4A-8290-923D0A76924F}" type="datetimeFigureOut">
              <a:rPr lang="ru-UA" smtClean="0"/>
              <a:t>24.04.2022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4439-E08E-4692-BA76-2253588D7453}" type="slidenum">
              <a:rPr lang="ru-UA" smtClean="0"/>
              <a:t>‹#›</a:t>
            </a:fld>
            <a:endParaRPr lang="ru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0269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7980-0DE7-4D4A-8290-923D0A76924F}" type="datetimeFigureOut">
              <a:rPr lang="ru-UA" smtClean="0"/>
              <a:t>24.04.2022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4439-E08E-4692-BA76-2253588D74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6767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7980-0DE7-4D4A-8290-923D0A76924F}" type="datetimeFigureOut">
              <a:rPr lang="ru-UA" smtClean="0"/>
              <a:t>24.04.2022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4439-E08E-4692-BA76-2253588D74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13645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7980-0DE7-4D4A-8290-923D0A76924F}" type="datetimeFigureOut">
              <a:rPr lang="ru-UA" smtClean="0"/>
              <a:t>24.04.2022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4439-E08E-4692-BA76-2253588D74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02931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7980-0DE7-4D4A-8290-923D0A76924F}" type="datetimeFigureOut">
              <a:rPr lang="ru-UA" smtClean="0"/>
              <a:t>24.04.2022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8F4439-E08E-4692-BA76-2253588D74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830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7980-0DE7-4D4A-8290-923D0A76924F}" type="datetimeFigureOut">
              <a:rPr lang="ru-UA" smtClean="0"/>
              <a:t>24.04.2022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4439-E08E-4692-BA76-2253588D74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9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7980-0DE7-4D4A-8290-923D0A76924F}" type="datetimeFigureOut">
              <a:rPr lang="ru-UA" smtClean="0"/>
              <a:t>24.04.2022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4439-E08E-4692-BA76-2253588D74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04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7980-0DE7-4D4A-8290-923D0A76924F}" type="datetimeFigureOut">
              <a:rPr lang="ru-UA" smtClean="0"/>
              <a:t>24.04.2022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4439-E08E-4692-BA76-2253588D74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2047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7980-0DE7-4D4A-8290-923D0A76924F}" type="datetimeFigureOut">
              <a:rPr lang="ru-UA" smtClean="0"/>
              <a:t>24.04.2022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4439-E08E-4692-BA76-2253588D74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485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7980-0DE7-4D4A-8290-923D0A76924F}" type="datetimeFigureOut">
              <a:rPr lang="ru-UA" smtClean="0"/>
              <a:t>24.04.2022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4439-E08E-4692-BA76-2253588D74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181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7980-0DE7-4D4A-8290-923D0A76924F}" type="datetimeFigureOut">
              <a:rPr lang="ru-UA" smtClean="0"/>
              <a:t>24.04.2022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4439-E08E-4692-BA76-2253588D74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10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7980-0DE7-4D4A-8290-923D0A76924F}" type="datetimeFigureOut">
              <a:rPr lang="ru-UA" smtClean="0"/>
              <a:t>24.04.2022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4439-E08E-4692-BA76-2253588D74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905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7980-0DE7-4D4A-8290-923D0A76924F}" type="datetimeFigureOut">
              <a:rPr lang="ru-UA" smtClean="0"/>
              <a:t>24.04.2022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4439-E08E-4692-BA76-2253588D74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798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BCE7980-0DE7-4D4A-8290-923D0A76924F}" type="datetimeFigureOut">
              <a:rPr lang="ru-UA" smtClean="0"/>
              <a:t>24.04.2022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8F4439-E08E-4692-BA76-2253588D74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2394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bc.org.pl/Content/442804/35.pd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7CB7A-7407-DB46-1693-89ED9AD71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321" y="167331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ru-RU" sz="3100" dirty="0" err="1"/>
              <a:t>Всеукраїнський</a:t>
            </a:r>
            <a:r>
              <a:rPr lang="ru-RU" sz="3100" dirty="0"/>
              <a:t> </a:t>
            </a:r>
            <a:r>
              <a:rPr lang="ru-RU" sz="3100" dirty="0" err="1"/>
              <a:t>інтерактивний</a:t>
            </a:r>
            <a:r>
              <a:rPr lang="ru-RU" sz="3100" dirty="0"/>
              <a:t> конкурс</a:t>
            </a:r>
            <a:br>
              <a:rPr lang="ru-RU" sz="3100" dirty="0"/>
            </a:br>
            <a:r>
              <a:rPr lang="ru-RU" sz="3100" dirty="0"/>
              <a:t> «МАН-</a:t>
            </a:r>
            <a:r>
              <a:rPr lang="ru-RU" sz="3100" dirty="0" err="1"/>
              <a:t>Юніор</a:t>
            </a:r>
            <a:r>
              <a:rPr lang="ru-RU" sz="3100" dirty="0"/>
              <a:t> </a:t>
            </a:r>
            <a:r>
              <a:rPr lang="ru-RU" sz="3100" dirty="0" err="1"/>
              <a:t>Дослідник</a:t>
            </a:r>
            <a:r>
              <a:rPr lang="ru-RU" sz="3100" dirty="0"/>
              <a:t>»</a:t>
            </a:r>
            <a:br>
              <a:rPr lang="ru-RU" sz="3100" dirty="0"/>
            </a:br>
            <a:r>
              <a:rPr lang="ru-RU" sz="3100" dirty="0" err="1"/>
              <a:t>Номінація</a:t>
            </a:r>
            <a:r>
              <a:rPr lang="ru-RU" sz="3100" dirty="0"/>
              <a:t> «</a:t>
            </a:r>
            <a:r>
              <a:rPr lang="ru-RU" sz="3100" dirty="0" err="1"/>
              <a:t>Історик-Юніор</a:t>
            </a:r>
            <a:r>
              <a:rPr lang="ru-RU" sz="3100" dirty="0"/>
              <a:t>»,   2022р</a:t>
            </a:r>
            <a:br>
              <a:rPr lang="ru-RU" dirty="0"/>
            </a:b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5D6B82-1ECC-31B2-46CF-F3A2C064F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70" y="1747557"/>
            <a:ext cx="8915399" cy="1126283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/>
              <a:t>ЦЕРКВА-КОРАБЕЛЬ – АРХІТЕКТУРНЕ ДИВО У СТАРОМУ КРИВИНІ </a:t>
            </a:r>
            <a:endParaRPr lang="ru-UA" sz="4000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AD8209-5F02-DA63-6724-96F2024143AF}"/>
              </a:ext>
            </a:extLst>
          </p:cNvPr>
          <p:cNvSpPr txBox="1"/>
          <p:nvPr/>
        </p:nvSpPr>
        <p:spPr>
          <a:xfrm>
            <a:off x="3514164" y="4454066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Автор:Цисарук</a:t>
            </a:r>
            <a:r>
              <a:rPr lang="ru-RU" dirty="0"/>
              <a:t> </a:t>
            </a:r>
            <a:r>
              <a:rPr lang="ru-RU" dirty="0" err="1"/>
              <a:t>Єлизавета</a:t>
            </a:r>
            <a:r>
              <a:rPr lang="ru-RU" dirty="0"/>
              <a:t> </a:t>
            </a:r>
            <a:r>
              <a:rPr lang="ru-RU" dirty="0" err="1"/>
              <a:t>Віталіївна</a:t>
            </a:r>
            <a:r>
              <a:rPr lang="ru-RU"/>
              <a:t>, </a:t>
            </a:r>
          </a:p>
          <a:p>
            <a:r>
              <a:rPr lang="ru-RU"/>
              <a:t>Нетішинський</a:t>
            </a:r>
            <a:r>
              <a:rPr lang="ru-RU" dirty="0"/>
              <a:t> НВК «</a:t>
            </a:r>
            <a:r>
              <a:rPr lang="ru-RU" dirty="0" err="1"/>
              <a:t>Загальноосвітня</a:t>
            </a:r>
            <a:r>
              <a:rPr lang="ru-RU" dirty="0"/>
              <a:t> школа І-ІІ </a:t>
            </a:r>
            <a:r>
              <a:rPr lang="ru-RU" dirty="0" err="1"/>
              <a:t>ступенів</a:t>
            </a:r>
            <a:r>
              <a:rPr lang="ru-RU" dirty="0"/>
              <a:t> та </a:t>
            </a:r>
            <a:r>
              <a:rPr lang="ru-RU" dirty="0" err="1"/>
              <a:t>ліцей</a:t>
            </a:r>
            <a:r>
              <a:rPr lang="ru-RU" dirty="0"/>
              <a:t>» </a:t>
            </a:r>
            <a:r>
              <a:rPr lang="ru-RU" dirty="0" err="1"/>
              <a:t>Шепетівського</a:t>
            </a:r>
            <a:r>
              <a:rPr lang="ru-RU" dirty="0"/>
              <a:t> району </a:t>
            </a:r>
            <a:r>
              <a:rPr lang="ru-RU" dirty="0" err="1"/>
              <a:t>Хмельницької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endParaRPr lang="ru-RU" dirty="0"/>
          </a:p>
          <a:p>
            <a:r>
              <a:rPr lang="ru-RU" dirty="0" err="1"/>
              <a:t>Клас</a:t>
            </a:r>
            <a:r>
              <a:rPr lang="ru-RU" dirty="0"/>
              <a:t>: 7</a:t>
            </a:r>
          </a:p>
          <a:p>
            <a:r>
              <a:rPr lang="ru-RU" dirty="0" err="1"/>
              <a:t>Хмельницьке</a:t>
            </a:r>
            <a:r>
              <a:rPr lang="ru-RU" dirty="0"/>
              <a:t> </a:t>
            </a:r>
            <a:r>
              <a:rPr lang="ru-RU" dirty="0" err="1"/>
              <a:t>територіальне</a:t>
            </a:r>
            <a:r>
              <a:rPr lang="ru-RU" dirty="0"/>
              <a:t> </a:t>
            </a:r>
            <a:r>
              <a:rPr lang="ru-RU" dirty="0" err="1"/>
              <a:t>відділення</a:t>
            </a:r>
            <a:r>
              <a:rPr lang="ru-RU" dirty="0"/>
              <a:t> МАН</a:t>
            </a:r>
          </a:p>
          <a:p>
            <a:r>
              <a:rPr lang="ru-RU" dirty="0" err="1"/>
              <a:t>Керівник</a:t>
            </a:r>
            <a:r>
              <a:rPr lang="ru-RU" dirty="0"/>
              <a:t>: </a:t>
            </a:r>
            <a:r>
              <a:rPr lang="ru-RU" dirty="0" err="1"/>
              <a:t>Ковалінська</a:t>
            </a:r>
            <a:r>
              <a:rPr lang="ru-RU" dirty="0"/>
              <a:t> </a:t>
            </a:r>
            <a:r>
              <a:rPr lang="ru-RU" dirty="0" err="1"/>
              <a:t>Ірина</a:t>
            </a:r>
            <a:r>
              <a:rPr lang="ru-RU" dirty="0"/>
              <a:t> </a:t>
            </a:r>
            <a:r>
              <a:rPr lang="ru-RU" dirty="0" err="1"/>
              <a:t>Юріївна</a:t>
            </a:r>
            <a:r>
              <a:rPr lang="ru-RU" dirty="0"/>
              <a:t>, учитель </a:t>
            </a:r>
            <a:r>
              <a:rPr lang="ru-RU" dirty="0" err="1"/>
              <a:t>Нетішинського</a:t>
            </a:r>
            <a:r>
              <a:rPr lang="ru-RU" dirty="0"/>
              <a:t> НВК </a:t>
            </a:r>
          </a:p>
        </p:txBody>
      </p:sp>
    </p:spTree>
    <p:extLst>
      <p:ext uri="{BB962C8B-B14F-4D97-AF65-F5344CB8AC3E}">
        <p14:creationId xmlns:p14="http://schemas.microsoft.com/office/powerpoint/2010/main" val="1368019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96746-E4E9-77B0-F22A-9B5FA52EC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0"/>
            <a:ext cx="8911687" cy="1280890"/>
          </a:xfrm>
        </p:spPr>
        <p:txBody>
          <a:bodyPr>
            <a:normAutofit/>
          </a:bodyPr>
          <a:lstStyle/>
          <a:p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млина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схована</a:t>
            </a:r>
            <a:r>
              <a:rPr lang="ru-RU" dirty="0"/>
              <a:t> в </a:t>
            </a:r>
            <a:r>
              <a:rPr lang="ru-RU" dirty="0" err="1"/>
              <a:t>мистецьких</a:t>
            </a:r>
            <a:r>
              <a:rPr lang="ru-RU" dirty="0"/>
              <a:t> рядках</a:t>
            </a:r>
            <a:endParaRPr lang="ru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305B75-00C6-F2BA-E54B-80F933D604F4}"/>
              </a:ext>
            </a:extLst>
          </p:cNvPr>
          <p:cNvSpPr txBox="1"/>
          <p:nvPr/>
        </p:nvSpPr>
        <p:spPr>
          <a:xfrm>
            <a:off x="8268929" y="1081241"/>
            <a:ext cx="3714173" cy="5714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ЛЕГЕНДА</a:t>
            </a:r>
          </a:p>
          <a:p>
            <a:pPr algn="ctr"/>
            <a:endParaRPr lang="ru-RU" sz="1600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Задумав колись князь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Яблоновський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нав’язати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своїм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селянам-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кріпакам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уніатську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віру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І ось, коли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приїхав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новий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священик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то застав на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місці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церкви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порожнє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місце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Виявляється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, за одну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ніч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селяни-кривинчани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розібрали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її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й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заховали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в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різних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місцях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А коли священника з села «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вижили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», то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церква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вдруге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за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ніч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з’явилася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на тому ж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фундаменті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Втім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кажуть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що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церкву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кривинчани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розбирали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аж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двічі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охороняючи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свій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храм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ще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й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від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ворожої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навали.</a:t>
            </a:r>
            <a:endParaRPr lang="ru-UA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BCE2CD-9E30-D69A-63C3-C046D9AA3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194" y="2177538"/>
            <a:ext cx="5928413" cy="407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7D037E-169A-2E51-3736-412B52ED01E4}"/>
              </a:ext>
            </a:extLst>
          </p:cNvPr>
          <p:cNvSpPr txBox="1"/>
          <p:nvPr/>
        </p:nvSpPr>
        <p:spPr>
          <a:xfrm>
            <a:off x="1988993" y="425589"/>
            <a:ext cx="609426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Церква-</a:t>
            </a:r>
            <a:r>
              <a:rPr lang="ru-RU" dirty="0" err="1">
                <a:solidFill>
                  <a:srgbClr val="7030A0"/>
                </a:solidFill>
              </a:rPr>
              <a:t>корабель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Я в </a:t>
            </a:r>
            <a:r>
              <a:rPr lang="ru-RU" dirty="0" err="1">
                <a:solidFill>
                  <a:srgbClr val="7030A0"/>
                </a:solidFill>
              </a:rPr>
              <a:t>церкву</a:t>
            </a:r>
            <a:r>
              <a:rPr lang="ru-RU" dirty="0">
                <a:solidFill>
                  <a:srgbClr val="7030A0"/>
                </a:solidFill>
              </a:rPr>
              <a:t>  </a:t>
            </a:r>
            <a:r>
              <a:rPr lang="ru-RU" dirty="0" err="1">
                <a:solidFill>
                  <a:srgbClr val="7030A0"/>
                </a:solidFill>
              </a:rPr>
              <a:t>увійду</a:t>
            </a:r>
            <a:r>
              <a:rPr lang="ru-RU" dirty="0">
                <a:solidFill>
                  <a:srgbClr val="7030A0"/>
                </a:solidFill>
              </a:rPr>
              <a:t> з </a:t>
            </a:r>
            <a:r>
              <a:rPr lang="ru-RU" dirty="0" err="1">
                <a:solidFill>
                  <a:srgbClr val="7030A0"/>
                </a:solidFill>
              </a:rPr>
              <a:t>повагою</a:t>
            </a:r>
            <a:r>
              <a:rPr lang="ru-RU" dirty="0">
                <a:solidFill>
                  <a:srgbClr val="7030A0"/>
                </a:solidFill>
              </a:rPr>
              <a:t> ясною.</a:t>
            </a:r>
          </a:p>
          <a:p>
            <a:r>
              <a:rPr lang="ru-RU" dirty="0">
                <a:solidFill>
                  <a:srgbClr val="7030A0"/>
                </a:solidFill>
              </a:rPr>
              <a:t>Хай память </a:t>
            </a:r>
            <a:r>
              <a:rPr lang="ru-RU" dirty="0" err="1">
                <a:solidFill>
                  <a:srgbClr val="7030A0"/>
                </a:solidFill>
              </a:rPr>
              <a:t>береже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тисяч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літ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r>
              <a:rPr lang="ru-RU" dirty="0" err="1">
                <a:solidFill>
                  <a:srgbClr val="7030A0"/>
                </a:solidFill>
              </a:rPr>
              <a:t>Вражає</a:t>
            </a:r>
            <a:r>
              <a:rPr lang="ru-RU" dirty="0">
                <a:solidFill>
                  <a:srgbClr val="7030A0"/>
                </a:solidFill>
              </a:rPr>
              <a:t> неземною </a:t>
            </a:r>
            <a:r>
              <a:rPr lang="ru-RU" dirty="0" err="1">
                <a:solidFill>
                  <a:srgbClr val="7030A0"/>
                </a:solidFill>
              </a:rPr>
              <a:t>чистотою</a:t>
            </a:r>
            <a:r>
              <a:rPr lang="ru-RU" dirty="0">
                <a:solidFill>
                  <a:srgbClr val="7030A0"/>
                </a:solidFill>
              </a:rPr>
              <a:t>,</a:t>
            </a:r>
          </a:p>
          <a:p>
            <a:r>
              <a:rPr lang="ru-RU" dirty="0" err="1">
                <a:solidFill>
                  <a:srgbClr val="7030A0"/>
                </a:solidFill>
              </a:rPr>
              <a:t>Величністю</a:t>
            </a:r>
            <a:r>
              <a:rPr lang="ru-RU" dirty="0">
                <a:solidFill>
                  <a:srgbClr val="7030A0"/>
                </a:solidFill>
              </a:rPr>
              <a:t> легенд, </a:t>
            </a:r>
            <a:r>
              <a:rPr lang="ru-RU" dirty="0" err="1">
                <a:solidFill>
                  <a:srgbClr val="7030A0"/>
                </a:solidFill>
              </a:rPr>
              <a:t>сказань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своїх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До </a:t>
            </a:r>
            <a:r>
              <a:rPr lang="ru-RU" dirty="0" err="1">
                <a:solidFill>
                  <a:srgbClr val="7030A0"/>
                </a:solidFill>
              </a:rPr>
              <a:t>неї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йде</a:t>
            </a:r>
            <a:r>
              <a:rPr lang="ru-RU" dirty="0">
                <a:solidFill>
                  <a:srgbClr val="7030A0"/>
                </a:solidFill>
              </a:rPr>
              <a:t> з поклоном </a:t>
            </a:r>
            <a:r>
              <a:rPr lang="ru-RU" dirty="0" err="1">
                <a:solidFill>
                  <a:srgbClr val="7030A0"/>
                </a:solidFill>
              </a:rPr>
              <a:t>подорожній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err="1">
                <a:solidFill>
                  <a:srgbClr val="7030A0"/>
                </a:solidFill>
              </a:rPr>
              <a:t>Крокує</a:t>
            </a:r>
            <a:r>
              <a:rPr lang="ru-RU" dirty="0">
                <a:solidFill>
                  <a:srgbClr val="7030A0"/>
                </a:solidFill>
              </a:rPr>
              <a:t> і старенький, і дитя.</a:t>
            </a:r>
          </a:p>
          <a:p>
            <a:r>
              <a:rPr lang="ru-RU" dirty="0">
                <a:solidFill>
                  <a:srgbClr val="7030A0"/>
                </a:solidFill>
              </a:rPr>
              <a:t>І дух </a:t>
            </a:r>
            <a:r>
              <a:rPr lang="ru-RU" dirty="0" err="1">
                <a:solidFill>
                  <a:srgbClr val="7030A0"/>
                </a:solidFill>
              </a:rPr>
              <a:t>її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незламний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вельможний</a:t>
            </a:r>
            <a:r>
              <a:rPr lang="ru-RU" dirty="0">
                <a:solidFill>
                  <a:srgbClr val="7030A0"/>
                </a:solidFill>
              </a:rPr>
              <a:t>,</a:t>
            </a:r>
          </a:p>
          <a:p>
            <a:r>
              <a:rPr lang="ru-RU" dirty="0">
                <a:solidFill>
                  <a:srgbClr val="7030A0"/>
                </a:solidFill>
              </a:rPr>
              <a:t>Мов </a:t>
            </a:r>
            <a:r>
              <a:rPr lang="ru-RU" dirty="0" err="1">
                <a:solidFill>
                  <a:srgbClr val="7030A0"/>
                </a:solidFill>
              </a:rPr>
              <a:t>корабель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що</a:t>
            </a:r>
            <a:r>
              <a:rPr lang="ru-RU" dirty="0">
                <a:solidFill>
                  <a:srgbClr val="7030A0"/>
                </a:solidFill>
              </a:rPr>
              <a:t> лине в </a:t>
            </a:r>
            <a:r>
              <a:rPr lang="ru-RU" dirty="0" err="1">
                <a:solidFill>
                  <a:srgbClr val="7030A0"/>
                </a:solidFill>
              </a:rPr>
              <a:t>майбуття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pPr algn="r"/>
            <a:r>
              <a:rPr lang="ru-RU" dirty="0" err="1">
                <a:solidFill>
                  <a:srgbClr val="7030A0"/>
                </a:solidFill>
              </a:rPr>
              <a:t>Єлизавета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Цисарук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UA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7568E1-390E-2525-38E1-1853C4DCA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894" y="4303456"/>
            <a:ext cx="4353847" cy="241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82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D79AC-D175-4DB1-2BC3-4634D7B41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515" y="0"/>
            <a:ext cx="8534400" cy="1507067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1"/>
                </a:solidFill>
              </a:rPr>
              <a:t>ВИСНОВКИ</a:t>
            </a:r>
            <a:endParaRPr lang="ru-UA" b="1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63F87E-E26C-BD13-5EEF-D45BC8D6FB4A}"/>
              </a:ext>
            </a:extLst>
          </p:cNvPr>
          <p:cNvSpPr txBox="1"/>
          <p:nvPr/>
        </p:nvSpPr>
        <p:spPr>
          <a:xfrm>
            <a:off x="4522642" y="1573451"/>
            <a:ext cx="720869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Церква-</a:t>
            </a:r>
            <a:r>
              <a:rPr lang="ru-RU" sz="2400" dirty="0" err="1"/>
              <a:t>корабель</a:t>
            </a:r>
            <a:r>
              <a:rPr lang="ru-RU" sz="2400" dirty="0"/>
              <a:t> – </a:t>
            </a:r>
            <a:r>
              <a:rPr lang="ru-RU" sz="2400" dirty="0" err="1"/>
              <a:t>стародавня</a:t>
            </a:r>
            <a:r>
              <a:rPr lang="ru-RU" sz="2400" dirty="0"/>
              <a:t> пам</a:t>
            </a:r>
            <a:r>
              <a:rPr lang="en-US" sz="2400" dirty="0"/>
              <a:t>’</a:t>
            </a:r>
            <a:r>
              <a:rPr lang="ru-RU" sz="2400" dirty="0" err="1"/>
              <a:t>ятка</a:t>
            </a:r>
            <a:r>
              <a:rPr lang="ru-RU" sz="2400" dirty="0"/>
              <a:t> 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зберігає</a:t>
            </a:r>
            <a:r>
              <a:rPr lang="ru-RU" sz="2400" dirty="0"/>
              <a:t> </a:t>
            </a:r>
            <a:r>
              <a:rPr lang="ru-RU" sz="2400" dirty="0" err="1"/>
              <a:t>історію</a:t>
            </a:r>
            <a:r>
              <a:rPr lang="ru-RU" sz="2400" dirty="0"/>
              <a:t> краю.</a:t>
            </a:r>
          </a:p>
          <a:p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 Церква </a:t>
            </a:r>
            <a:r>
              <a:rPr lang="ru-RU" sz="2400" dirty="0" err="1"/>
              <a:t>збудована</a:t>
            </a:r>
            <a:r>
              <a:rPr lang="ru-RU" sz="2400" dirty="0"/>
              <a:t> за </a:t>
            </a:r>
            <a:r>
              <a:rPr lang="ru-RU" sz="2400" dirty="0" err="1"/>
              <a:t>давнім</a:t>
            </a:r>
            <a:r>
              <a:rPr lang="ru-RU" sz="2400" dirty="0"/>
              <a:t> </a:t>
            </a:r>
            <a:r>
              <a:rPr lang="ru-RU" sz="2400" dirty="0" err="1"/>
              <a:t>проєктом</a:t>
            </a:r>
            <a:r>
              <a:rPr lang="ru-RU" sz="2400" dirty="0"/>
              <a:t>,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зберігати</a:t>
            </a:r>
            <a:r>
              <a:rPr lang="ru-RU" sz="2400" dirty="0"/>
              <a:t>. </a:t>
            </a:r>
          </a:p>
          <a:p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Про пам</a:t>
            </a:r>
            <a:r>
              <a:rPr lang="en-US" sz="2400" dirty="0"/>
              <a:t>’</a:t>
            </a:r>
            <a:r>
              <a:rPr lang="ru-RU" sz="2400" dirty="0" err="1"/>
              <a:t>ятку</a:t>
            </a:r>
            <a:r>
              <a:rPr lang="ru-RU" sz="2400" dirty="0"/>
              <a:t> </a:t>
            </a:r>
            <a:r>
              <a:rPr lang="ru-RU" sz="2400" dirty="0" err="1"/>
              <a:t>зібрано</a:t>
            </a:r>
            <a:r>
              <a:rPr lang="ru-RU" sz="2400" dirty="0"/>
              <a:t> </a:t>
            </a:r>
            <a:r>
              <a:rPr lang="ru-RU" sz="2400" dirty="0" err="1"/>
              <a:t>чимало</a:t>
            </a:r>
            <a:r>
              <a:rPr lang="ru-RU" sz="2400" dirty="0"/>
              <a:t> легенд та </a:t>
            </a:r>
            <a:r>
              <a:rPr lang="ru-RU" sz="2400" dirty="0" err="1"/>
              <a:t>переказів</a:t>
            </a:r>
            <a:r>
              <a:rPr lang="ru-RU" sz="2400" dirty="0"/>
              <a:t>.   </a:t>
            </a:r>
            <a:endParaRPr lang="ru-UA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4C59ED-050D-063E-A6D2-C27AC3F0F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71" y="585109"/>
            <a:ext cx="3519947" cy="40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52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62061-21A0-9195-2E57-CB6F989D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412" y="126820"/>
            <a:ext cx="8534400" cy="1507067"/>
          </a:xfrm>
        </p:spPr>
        <p:txBody>
          <a:bodyPr/>
          <a:lstStyle/>
          <a:p>
            <a:r>
              <a:rPr lang="ru-RU" dirty="0"/>
              <a:t>Список </a:t>
            </a:r>
            <a:r>
              <a:rPr lang="ru-RU" dirty="0" err="1"/>
              <a:t>використаних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endParaRPr lang="ru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3CB227-BE28-4484-26B5-05702F9B74C2}"/>
              </a:ext>
            </a:extLst>
          </p:cNvPr>
          <p:cNvSpPr txBox="1"/>
          <p:nvPr/>
        </p:nvSpPr>
        <p:spPr>
          <a:xfrm>
            <a:off x="2400300" y="1264555"/>
            <a:ext cx="8808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endParaRPr lang="ru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85B667-95A2-66CA-BE1A-940DC191FEF3}"/>
              </a:ext>
            </a:extLst>
          </p:cNvPr>
          <p:cNvSpPr txBox="1"/>
          <p:nvPr/>
        </p:nvSpPr>
        <p:spPr>
          <a:xfrm>
            <a:off x="1592825" y="1449221"/>
            <a:ext cx="973480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1. </a:t>
            </a:r>
            <a:r>
              <a:rPr lang="ru-RU" dirty="0" err="1"/>
              <a:t>Березанська</a:t>
            </a:r>
            <a:r>
              <a:rPr lang="ru-RU" dirty="0"/>
              <a:t> С. С., Гершкович Я. П., </a:t>
            </a:r>
            <a:r>
              <a:rPr lang="ru-RU" dirty="0" err="1"/>
              <a:t>Самолюк</a:t>
            </a:r>
            <a:r>
              <a:rPr lang="ru-RU" dirty="0"/>
              <a:t> В. О., </a:t>
            </a:r>
            <a:r>
              <a:rPr lang="ru-RU" dirty="0" err="1"/>
              <a:t>Розкопки</a:t>
            </a:r>
            <a:r>
              <a:rPr lang="ru-RU" dirty="0"/>
              <a:t> </a:t>
            </a:r>
            <a:r>
              <a:rPr lang="ru-RU" dirty="0" err="1"/>
              <a:t>курганів</a:t>
            </a:r>
            <a:endParaRPr lang="ru-RU" dirty="0"/>
          </a:p>
          <a:p>
            <a:r>
              <a:rPr lang="ru-RU" dirty="0" err="1"/>
              <a:t>тшинецької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на р. </a:t>
            </a:r>
            <a:r>
              <a:rPr lang="ru-RU" dirty="0" err="1"/>
              <a:t>Горинь</a:t>
            </a:r>
            <a:r>
              <a:rPr lang="ru-RU" dirty="0"/>
              <a:t> // </a:t>
            </a:r>
            <a:r>
              <a:rPr lang="ru-RU" dirty="0" err="1"/>
              <a:t>Археологічні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 1997-</a:t>
            </a:r>
          </a:p>
          <a:p>
            <a:r>
              <a:rPr lang="ru-RU" dirty="0"/>
              <a:t>-1998. - К., 1998. - С. 53-54;</a:t>
            </a:r>
            <a:endParaRPr lang="ru-UA" dirty="0"/>
          </a:p>
          <a:p>
            <a:endParaRPr lang="ru-RU" dirty="0"/>
          </a:p>
          <a:p>
            <a:r>
              <a:rPr lang="ru-RU" dirty="0"/>
              <a:t>2. Винокур І. С., </a:t>
            </a:r>
            <a:r>
              <a:rPr lang="ru-RU" dirty="0" err="1"/>
              <a:t>Гуцал</a:t>
            </a:r>
            <a:r>
              <a:rPr lang="ru-RU" dirty="0"/>
              <a:t> А. Ф., </a:t>
            </a:r>
            <a:r>
              <a:rPr lang="ru-RU" dirty="0" err="1"/>
              <a:t>Пеняк</a:t>
            </a:r>
            <a:r>
              <a:rPr lang="ru-RU" dirty="0"/>
              <a:t> С. І., Тимощук Б. О., </a:t>
            </a:r>
            <a:r>
              <a:rPr lang="ru-RU" dirty="0" err="1"/>
              <a:t>Якубовський</a:t>
            </a:r>
            <a:r>
              <a:rPr lang="ru-RU" dirty="0"/>
              <a:t> В. І.,</a:t>
            </a:r>
          </a:p>
          <a:p>
            <a:r>
              <a:rPr lang="ru-RU" dirty="0" err="1"/>
              <a:t>Довідник</a:t>
            </a:r>
            <a:r>
              <a:rPr lang="ru-RU" dirty="0"/>
              <a:t> з </a:t>
            </a:r>
            <a:r>
              <a:rPr lang="ru-RU" dirty="0" err="1"/>
              <a:t>археології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: </a:t>
            </a:r>
            <a:r>
              <a:rPr lang="ru-RU" dirty="0" err="1"/>
              <a:t>Хмельницька</a:t>
            </a:r>
            <a:r>
              <a:rPr lang="ru-RU" dirty="0"/>
              <a:t>, </a:t>
            </a:r>
            <a:r>
              <a:rPr lang="ru-RU" dirty="0" err="1"/>
              <a:t>Чернівецька</a:t>
            </a:r>
            <a:r>
              <a:rPr lang="ru-RU" dirty="0"/>
              <a:t>, </a:t>
            </a:r>
            <a:r>
              <a:rPr lang="ru-RU" dirty="0" err="1"/>
              <a:t>Закарпатська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. -К., 1984.-С. 76.</a:t>
            </a:r>
          </a:p>
          <a:p>
            <a:endParaRPr lang="ru-RU" dirty="0"/>
          </a:p>
          <a:p>
            <a:r>
              <a:rPr lang="ru-RU" dirty="0"/>
              <a:t>3. </a:t>
            </a:r>
            <a:r>
              <a:rPr lang="ru-RU" dirty="0" err="1"/>
              <a:t>Вихованець</a:t>
            </a:r>
            <a:r>
              <a:rPr lang="ru-RU" dirty="0"/>
              <a:t> В. Й., Село </a:t>
            </a:r>
            <a:r>
              <a:rPr lang="ru-RU" dirty="0" err="1"/>
              <a:t>заснував</a:t>
            </a:r>
            <a:r>
              <a:rPr lang="ru-RU" dirty="0"/>
              <a:t> </a:t>
            </a:r>
            <a:r>
              <a:rPr lang="ru-RU" dirty="0" err="1"/>
              <a:t>Нетіиіа</a:t>
            </a:r>
            <a:r>
              <a:rPr lang="ru-RU" dirty="0"/>
              <a:t>... (До </a:t>
            </a:r>
            <a:r>
              <a:rPr lang="ru-RU" dirty="0" err="1"/>
              <a:t>походження</a:t>
            </a:r>
            <a:endParaRPr lang="ru-RU" dirty="0"/>
          </a:p>
          <a:p>
            <a:r>
              <a:rPr lang="ru-RU" dirty="0" err="1"/>
              <a:t>топоніма</a:t>
            </a:r>
            <a:r>
              <a:rPr lang="ru-RU" dirty="0"/>
              <a:t> “</a:t>
            </a:r>
            <a:r>
              <a:rPr lang="ru-RU" dirty="0" err="1"/>
              <a:t>Нетішин</a:t>
            </a:r>
            <a:r>
              <a:rPr lang="ru-RU" dirty="0"/>
              <a:t>”) // </a:t>
            </a:r>
            <a:r>
              <a:rPr lang="ru-RU" dirty="0" err="1"/>
              <a:t>Вісник</a:t>
            </a:r>
            <a:r>
              <a:rPr lang="ru-RU" dirty="0"/>
              <a:t> </a:t>
            </a:r>
            <a:r>
              <a:rPr lang="ru-RU" dirty="0" err="1"/>
              <a:t>Нетішинського</a:t>
            </a:r>
            <a:r>
              <a:rPr lang="ru-RU" dirty="0"/>
              <a:t> </a:t>
            </a:r>
            <a:r>
              <a:rPr lang="ru-RU" dirty="0" err="1"/>
              <a:t>краєзнавчого</a:t>
            </a:r>
            <a:r>
              <a:rPr lang="ru-RU" dirty="0"/>
              <a:t> музею. - 2002. -</a:t>
            </a:r>
          </a:p>
          <a:p>
            <a:r>
              <a:rPr lang="ru-RU" dirty="0"/>
              <a:t>Т. І. - С. 226-229.</a:t>
            </a:r>
            <a:r>
              <a:rPr lang="uk-UA" dirty="0"/>
              <a:t> </a:t>
            </a:r>
          </a:p>
          <a:p>
            <a:endParaRPr lang="ru-RU" dirty="0"/>
          </a:p>
          <a:p>
            <a:r>
              <a:rPr lang="ru-RU" dirty="0"/>
              <a:t>4. </a:t>
            </a:r>
            <a:r>
              <a:rPr lang="ru-RU" dirty="0" err="1"/>
              <a:t>Кучинко</a:t>
            </a:r>
            <a:r>
              <a:rPr lang="ru-RU" dirty="0"/>
              <a:t> М., </a:t>
            </a:r>
            <a:r>
              <a:rPr lang="ru-RU" dirty="0" err="1"/>
              <a:t>Волинська</a:t>
            </a:r>
            <a:r>
              <a:rPr lang="ru-RU" dirty="0"/>
              <a:t> земля </a:t>
            </a:r>
            <a:r>
              <a:rPr lang="en-US" dirty="0"/>
              <a:t>X-</a:t>
            </a:r>
            <a:r>
              <a:rPr lang="ru-RU" dirty="0" err="1"/>
              <a:t>середини</a:t>
            </a:r>
            <a:r>
              <a:rPr lang="ru-RU" dirty="0"/>
              <a:t> </a:t>
            </a:r>
            <a:r>
              <a:rPr lang="en-US" dirty="0"/>
              <a:t>XIV</a:t>
            </a:r>
            <a:r>
              <a:rPr lang="ru-RU" dirty="0"/>
              <a:t>ст.: </a:t>
            </a:r>
            <a:r>
              <a:rPr lang="ru-RU" dirty="0" err="1"/>
              <a:t>археологія</a:t>
            </a:r>
            <a:r>
              <a:rPr lang="ru-RU" dirty="0"/>
              <a:t> та </a:t>
            </a:r>
            <a:r>
              <a:rPr lang="ru-RU" dirty="0" err="1"/>
              <a:t>історія</a:t>
            </a:r>
            <a:r>
              <a:rPr lang="ru-RU" dirty="0"/>
              <a:t>.</a:t>
            </a:r>
          </a:p>
          <a:p>
            <a:r>
              <a:rPr lang="ru-RU" dirty="0"/>
              <a:t>-</a:t>
            </a:r>
            <a:r>
              <a:rPr lang="ru-RU" dirty="0" err="1"/>
              <a:t>Луцьк</a:t>
            </a:r>
            <a:r>
              <a:rPr lang="ru-RU" dirty="0"/>
              <a:t>, 2002. -С. 20.</a:t>
            </a:r>
          </a:p>
          <a:p>
            <a:r>
              <a:rPr lang="ru-RU" dirty="0"/>
              <a:t> </a:t>
            </a:r>
          </a:p>
          <a:p>
            <a:r>
              <a:rPr lang="uk-UA" dirty="0">
                <a:hlinkClick r:id="rId2"/>
              </a:rPr>
              <a:t>5. </a:t>
            </a:r>
            <a:r>
              <a:rPr lang="en-US" dirty="0">
                <a:hlinkClick r:id="rId2"/>
              </a:rPr>
              <a:t>https://sbc.org.pl/Content/442804/35.pdf</a:t>
            </a:r>
            <a:endParaRPr lang="uk-UA" dirty="0"/>
          </a:p>
          <a:p>
            <a:endParaRPr lang="uk-UA" dirty="0"/>
          </a:p>
          <a:p>
            <a:r>
              <a:rPr lang="uk-UA" dirty="0"/>
              <a:t>6.</a:t>
            </a:r>
            <a:r>
              <a:rPr lang="en-US" dirty="0"/>
              <a:t>https://ye.ua/podorozhi/37307_Cerkva_korabel____derev_yane_divo_u_Staromu_Krivini.html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723678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76EAC-2D66-7E4E-FE16-46196F3EB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406" y="840942"/>
            <a:ext cx="8207852" cy="9763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Метою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роботи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єроботи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дослідити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особливості</a:t>
            </a:r>
            <a:r>
              <a:rPr lang="ru-RU" dirty="0">
                <a:solidFill>
                  <a:schemeClr val="tx1"/>
                </a:solidFill>
              </a:rPr>
              <a:t> церкви в Старому </a:t>
            </a:r>
            <a:r>
              <a:rPr lang="ru-RU" dirty="0" err="1">
                <a:solidFill>
                  <a:schemeClr val="tx1"/>
                </a:solidFill>
              </a:rPr>
              <a:t>Кривині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легенди</a:t>
            </a:r>
            <a:r>
              <a:rPr lang="ru-RU" dirty="0">
                <a:solidFill>
                  <a:schemeClr val="tx1"/>
                </a:solidFill>
              </a:rPr>
              <a:t> про </a:t>
            </a:r>
            <a:r>
              <a:rPr lang="ru-RU" dirty="0" err="1">
                <a:solidFill>
                  <a:schemeClr val="tx1"/>
                </a:solidFill>
              </a:rPr>
              <a:t>її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походження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особливості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побудови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функціонування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задля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збереження</a:t>
            </a:r>
            <a:r>
              <a:rPr lang="ru-RU" dirty="0">
                <a:solidFill>
                  <a:schemeClr val="tx1"/>
                </a:solidFill>
              </a:rPr>
              <a:t>.   </a:t>
            </a:r>
            <a:endParaRPr lang="ru-UA" dirty="0">
              <a:solidFill>
                <a:schemeClr val="tx1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F41E35-9332-C17D-A4BD-224A5EEC0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24406" y="2088573"/>
            <a:ext cx="4470005" cy="3772476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ЗАВДАННЯ</a:t>
            </a:r>
          </a:p>
          <a:p>
            <a:r>
              <a:rPr lang="uk-UA" b="1" dirty="0">
                <a:solidFill>
                  <a:schemeClr val="tx1"/>
                </a:solidFill>
              </a:rPr>
              <a:t> -	розглянути історичні розвідки, що містять відомості про церкву в селі Старий Кривин;</a:t>
            </a:r>
          </a:p>
          <a:p>
            <a:r>
              <a:rPr lang="uk-UA" b="1" dirty="0">
                <a:solidFill>
                  <a:schemeClr val="tx1"/>
                </a:solidFill>
              </a:rPr>
              <a:t>-	відвідати церкву з метою вивчення особливостей її будови;</a:t>
            </a:r>
          </a:p>
          <a:p>
            <a:r>
              <a:rPr lang="uk-UA" b="1" dirty="0">
                <a:solidFill>
                  <a:schemeClr val="tx1"/>
                </a:solidFill>
              </a:rPr>
              <a:t>-	розглянути наявні в Україні церкви у формі корабля;</a:t>
            </a:r>
          </a:p>
          <a:p>
            <a:r>
              <a:rPr lang="uk-UA" b="1" dirty="0">
                <a:solidFill>
                  <a:schemeClr val="tx1"/>
                </a:solidFill>
              </a:rPr>
              <a:t>-	опрацювати легенди, перекази мистецькі твори, створені місцевими митцями;</a:t>
            </a:r>
          </a:p>
          <a:p>
            <a:r>
              <a:rPr lang="uk-UA" b="1" dirty="0">
                <a:solidFill>
                  <a:schemeClr val="tx1"/>
                </a:solidFill>
              </a:rPr>
              <a:t>-	написати поетичні рядки про величну церкву-корабель 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72C215-C202-0871-E2B8-F43EF2FC7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490" y="2149908"/>
            <a:ext cx="58483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3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A3B78-2735-22C6-6473-A62FD907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-20782"/>
            <a:ext cx="6018211" cy="2880020"/>
          </a:xfrm>
        </p:spPr>
        <p:txBody>
          <a:bodyPr>
            <a:normAutofit/>
          </a:bodyPr>
          <a:lstStyle/>
          <a:p>
            <a:r>
              <a:rPr lang="ru-RU" sz="2800" dirty="0"/>
              <a:t> </a:t>
            </a:r>
            <a:r>
              <a:rPr lang="ru-RU" sz="2200" dirty="0" err="1"/>
              <a:t>Сьогодні</a:t>
            </a:r>
            <a:r>
              <a:rPr lang="ru-RU" sz="2200" dirty="0"/>
              <a:t> </a:t>
            </a:r>
            <a:r>
              <a:rPr lang="ru-RU" sz="2200" dirty="0" err="1"/>
              <a:t>збереження</a:t>
            </a:r>
            <a:r>
              <a:rPr lang="ru-RU" sz="2200" dirty="0"/>
              <a:t> </a:t>
            </a:r>
            <a:r>
              <a:rPr lang="ru-RU" sz="2200" dirty="0" err="1"/>
              <a:t>архітектурних</a:t>
            </a:r>
            <a:r>
              <a:rPr lang="ru-RU" sz="2200" dirty="0"/>
              <a:t> </a:t>
            </a:r>
            <a:r>
              <a:rPr lang="ru-RU" sz="2200" dirty="0" err="1"/>
              <a:t>пам’яток</a:t>
            </a:r>
            <a:r>
              <a:rPr lang="ru-RU" sz="2200" dirty="0"/>
              <a:t> </a:t>
            </a:r>
            <a:r>
              <a:rPr lang="ru-RU" sz="2200" dirty="0" err="1"/>
              <a:t>України</a:t>
            </a:r>
            <a:r>
              <a:rPr lang="ru-RU" sz="2200" dirty="0"/>
              <a:t> є </a:t>
            </a:r>
            <a:r>
              <a:rPr lang="ru-RU" sz="2200" dirty="0" err="1"/>
              <a:t>надважливим</a:t>
            </a:r>
            <a:r>
              <a:rPr lang="ru-RU" sz="2200" dirty="0"/>
              <a:t> </a:t>
            </a:r>
            <a:r>
              <a:rPr lang="ru-RU" sz="2200" dirty="0" err="1"/>
              <a:t>завданням</a:t>
            </a:r>
            <a:r>
              <a:rPr lang="ru-RU" sz="2200" dirty="0"/>
              <a:t> кожного </a:t>
            </a:r>
            <a:r>
              <a:rPr lang="ru-RU" sz="2200" dirty="0" err="1"/>
              <a:t>громадянина</a:t>
            </a:r>
            <a:r>
              <a:rPr lang="ru-RU" sz="2200" dirty="0"/>
              <a:t>, сила народу у </a:t>
            </a:r>
            <a:r>
              <a:rPr lang="ru-RU" sz="2200" dirty="0" err="1"/>
              <a:t>вірі</a:t>
            </a:r>
            <a:r>
              <a:rPr lang="ru-RU" sz="2200" dirty="0"/>
              <a:t>, </a:t>
            </a:r>
            <a:r>
              <a:rPr lang="ru-RU" sz="2200" dirty="0" err="1"/>
              <a:t>збереженні</a:t>
            </a:r>
            <a:r>
              <a:rPr lang="ru-RU" sz="2200" dirty="0"/>
              <a:t> </a:t>
            </a:r>
            <a:r>
              <a:rPr lang="ru-RU" sz="2200" dirty="0" err="1"/>
              <a:t>давніх</a:t>
            </a:r>
            <a:r>
              <a:rPr lang="ru-RU" sz="2200" dirty="0"/>
              <a:t> </a:t>
            </a:r>
            <a:r>
              <a:rPr lang="ru-RU" sz="2200" dirty="0" err="1"/>
              <a:t>традицій</a:t>
            </a:r>
            <a:r>
              <a:rPr lang="ru-RU" sz="2200" dirty="0"/>
              <a:t> та </a:t>
            </a:r>
            <a:r>
              <a:rPr lang="ru-RU" sz="2200" dirty="0" err="1"/>
              <a:t>давніх</a:t>
            </a:r>
            <a:r>
              <a:rPr lang="ru-RU" sz="2200" dirty="0"/>
              <a:t> </a:t>
            </a:r>
            <a:r>
              <a:rPr lang="ru-RU" sz="2200" dirty="0" err="1"/>
              <a:t>звичаїв</a:t>
            </a:r>
            <a:r>
              <a:rPr lang="ru-RU" sz="2200" dirty="0"/>
              <a:t> – у </a:t>
            </a:r>
            <a:r>
              <a:rPr lang="ru-RU" sz="2200" dirty="0" err="1"/>
              <a:t>цьому</a:t>
            </a:r>
            <a:r>
              <a:rPr lang="ru-RU" sz="2200" dirty="0"/>
              <a:t> й </a:t>
            </a:r>
            <a:r>
              <a:rPr lang="ru-RU" sz="2200" dirty="0" err="1"/>
              <a:t>полягає</a:t>
            </a:r>
            <a:r>
              <a:rPr lang="ru-RU" sz="2200" dirty="0"/>
              <a:t> </a:t>
            </a:r>
            <a:r>
              <a:rPr lang="ru-RU" sz="2200" b="1" dirty="0" err="1">
                <a:solidFill>
                  <a:schemeClr val="accent1"/>
                </a:solidFill>
              </a:rPr>
              <a:t>актуальність</a:t>
            </a:r>
            <a:r>
              <a:rPr lang="ru-RU" sz="2200" dirty="0"/>
              <a:t> </a:t>
            </a:r>
            <a:r>
              <a:rPr lang="ru-RU" sz="2200" dirty="0" err="1"/>
              <a:t>проведеного</a:t>
            </a:r>
            <a:r>
              <a:rPr lang="ru-RU" sz="2200" dirty="0"/>
              <a:t> нами </a:t>
            </a:r>
            <a:r>
              <a:rPr lang="ru-RU" sz="2200" dirty="0" err="1"/>
              <a:t>дослідження</a:t>
            </a:r>
            <a:r>
              <a:rPr lang="ru-RU" sz="2200" dirty="0"/>
              <a:t>.</a:t>
            </a:r>
            <a:endParaRPr lang="ru-UA" sz="2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3176C7-40D7-42EB-83AB-47EF6A2E4A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57074" y="3519433"/>
            <a:ext cx="8915400" cy="838200"/>
          </a:xfrm>
        </p:spPr>
        <p:txBody>
          <a:bodyPr/>
          <a:lstStyle/>
          <a:p>
            <a:r>
              <a:rPr lang="ru-RU" dirty="0" err="1"/>
              <a:t>Об’єкт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– </a:t>
            </a:r>
            <a:r>
              <a:rPr lang="ru-RU" dirty="0">
                <a:solidFill>
                  <a:schemeClr val="tx1"/>
                </a:solidFill>
              </a:rPr>
              <a:t>церкви-</a:t>
            </a:r>
            <a:r>
              <a:rPr lang="ru-RU" dirty="0" err="1">
                <a:solidFill>
                  <a:schemeClr val="tx1"/>
                </a:solidFill>
              </a:rPr>
              <a:t>кораблі</a:t>
            </a:r>
            <a:r>
              <a:rPr lang="ru-RU" dirty="0">
                <a:solidFill>
                  <a:schemeClr val="tx1"/>
                </a:solidFill>
              </a:rPr>
              <a:t> в  </a:t>
            </a:r>
            <a:r>
              <a:rPr lang="ru-RU" dirty="0" err="1">
                <a:solidFill>
                  <a:schemeClr val="tx1"/>
                </a:solidFill>
              </a:rPr>
              <a:t>архітектурі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UA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337384-4FEE-633D-FD36-70C0CFA8B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57074" y="3785060"/>
            <a:ext cx="8915400" cy="1228607"/>
          </a:xfrm>
        </p:spPr>
        <p:txBody>
          <a:bodyPr>
            <a:normAutofit fontScale="85000" lnSpcReduction="20000"/>
          </a:bodyPr>
          <a:lstStyle/>
          <a:p>
            <a:pPr marL="325755" algn="just">
              <a:lnSpc>
                <a:spcPct val="150000"/>
              </a:lnSpc>
              <a:spcAft>
                <a:spcPts val="800"/>
              </a:spcAft>
            </a:pPr>
            <a:r>
              <a:rPr lang="ru-RU" sz="3100" dirty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rPr>
              <a:t>Предмет</a:t>
            </a:r>
            <a:r>
              <a:rPr lang="ru-RU" sz="3100" dirty="0">
                <a:latin typeface="+mj-lt"/>
                <a:cs typeface="Calibri Light" panose="020F0302020204030204" pitchFamily="34" charset="0"/>
              </a:rPr>
              <a:t> – </a:t>
            </a:r>
            <a:r>
              <a:rPr lang="uk-UA" sz="3100" dirty="0"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церква-корабель у Старому Кривині як  оберіг віри українства.</a:t>
            </a:r>
            <a:endParaRPr lang="ru-UA" sz="3100" dirty="0">
              <a:effectLst/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ru-UA" dirty="0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B060D648-D8F0-1AA5-99DD-1027F106FA72}"/>
              </a:ext>
            </a:extLst>
          </p:cNvPr>
          <p:cNvSpPr txBox="1">
            <a:spLocks/>
          </p:cNvSpPr>
          <p:nvPr/>
        </p:nvSpPr>
        <p:spPr>
          <a:xfrm>
            <a:off x="1345324" y="5013667"/>
            <a:ext cx="10846676" cy="9386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ru-RU" sz="9600" dirty="0">
                <a:solidFill>
                  <a:schemeClr val="accent1"/>
                </a:solidFill>
              </a:rPr>
              <a:t>Новизна</a:t>
            </a:r>
            <a:r>
              <a:rPr lang="ru-RU" sz="9600" dirty="0"/>
              <a:t> –</a:t>
            </a:r>
            <a:r>
              <a:rPr lang="uk-UA" sz="9600" dirty="0">
                <a:latin typeface="+mj-lt"/>
                <a:cs typeface="Times New Roman" panose="02020603050405020304" pitchFamily="18" charset="0"/>
              </a:rPr>
              <a:t>с</a:t>
            </a:r>
            <a:r>
              <a:rPr lang="uk-UA" sz="9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творення поетичних рядків про таємничу церкву, що зберігає загадки старовини донині.</a:t>
            </a:r>
            <a:endParaRPr lang="ru-UA" sz="9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9600" dirty="0"/>
              <a:t>  </a:t>
            </a:r>
          </a:p>
          <a:p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0D60AD-5D5C-0496-CAD6-AE50D4E83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" y="36716"/>
            <a:ext cx="5342788" cy="288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59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4FCA5D-66C2-442A-892A-D5C511875C80}"/>
              </a:ext>
            </a:extLst>
          </p:cNvPr>
          <p:cNvSpPr txBox="1"/>
          <p:nvPr/>
        </p:nvSpPr>
        <p:spPr>
          <a:xfrm>
            <a:off x="4063526" y="981269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FC62B9-56A1-D38E-A058-1DC9C4707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273" y="129886"/>
            <a:ext cx="1905000" cy="2400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77714E-BACC-115D-98B0-4FC1A7AD7FAF}"/>
              </a:ext>
            </a:extLst>
          </p:cNvPr>
          <p:cNvSpPr txBox="1"/>
          <p:nvPr/>
        </p:nvSpPr>
        <p:spPr>
          <a:xfrm>
            <a:off x="9305925" y="2807006"/>
            <a:ext cx="2886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Гальштка</a:t>
            </a:r>
            <a:r>
              <a:rPr lang="ru-RU" dirty="0"/>
              <a:t> </a:t>
            </a:r>
            <a:r>
              <a:rPr lang="ru-RU" dirty="0" err="1"/>
              <a:t>Острозька</a:t>
            </a:r>
            <a:endParaRPr lang="ru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430906-4D53-3D4D-F356-790754332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051" y="91786"/>
            <a:ext cx="1876425" cy="2438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F655B0-C93C-79B7-7FC7-33A453EDE2D7}"/>
              </a:ext>
            </a:extLst>
          </p:cNvPr>
          <p:cNvSpPr txBox="1"/>
          <p:nvPr/>
        </p:nvSpPr>
        <p:spPr>
          <a:xfrm>
            <a:off x="3813464" y="27162"/>
            <a:ext cx="502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</a:rPr>
              <a:t>СТАРИЙ КРИВИН</a:t>
            </a:r>
            <a:endParaRPr lang="ru-UA" sz="2800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D3DB48-AD25-D295-AF14-8492FB22FFBC}"/>
              </a:ext>
            </a:extLst>
          </p:cNvPr>
          <p:cNvSpPr txBox="1"/>
          <p:nvPr/>
        </p:nvSpPr>
        <p:spPr>
          <a:xfrm>
            <a:off x="1051745" y="2530186"/>
            <a:ext cx="2886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Беата </a:t>
            </a:r>
            <a:r>
              <a:rPr lang="ru-RU" dirty="0" err="1"/>
              <a:t>Острозька</a:t>
            </a:r>
            <a:endParaRPr lang="ru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3C324E-3DBA-D32E-7403-16E76E808528}"/>
              </a:ext>
            </a:extLst>
          </p:cNvPr>
          <p:cNvSpPr txBox="1"/>
          <p:nvPr/>
        </p:nvSpPr>
        <p:spPr>
          <a:xfrm>
            <a:off x="3879273" y="715808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згадка</a:t>
            </a:r>
            <a:r>
              <a:rPr lang="ru-RU" dirty="0"/>
              <a:t> про Кривин в </a:t>
            </a:r>
            <a:r>
              <a:rPr lang="ru-RU" dirty="0" err="1"/>
              <a:t>історичних</a:t>
            </a:r>
            <a:endParaRPr lang="ru-RU" dirty="0"/>
          </a:p>
          <a:p>
            <a:r>
              <a:rPr lang="ru-RU" dirty="0" err="1"/>
              <a:t>джерелах</a:t>
            </a:r>
            <a:r>
              <a:rPr lang="ru-RU" dirty="0"/>
              <a:t>, </a:t>
            </a:r>
            <a:r>
              <a:rPr lang="ru-RU" dirty="0" err="1"/>
              <a:t>датована</a:t>
            </a:r>
            <a:r>
              <a:rPr lang="ru-RU" dirty="0"/>
              <a:t> 1542 роком. </a:t>
            </a:r>
          </a:p>
          <a:p>
            <a:r>
              <a:rPr lang="ru-RU" dirty="0"/>
              <a:t>12 </a:t>
            </a:r>
            <a:r>
              <a:rPr lang="ru-RU" dirty="0" err="1"/>
              <a:t>травня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року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укладено</a:t>
            </a:r>
            <a:r>
              <a:rPr lang="ru-RU" dirty="0"/>
              <a:t> акт про </a:t>
            </a:r>
            <a:r>
              <a:rPr lang="ru-RU" dirty="0" err="1"/>
              <a:t>поділ</a:t>
            </a:r>
            <a:r>
              <a:rPr lang="ru-RU" dirty="0"/>
              <a:t> </a:t>
            </a:r>
            <a:r>
              <a:rPr lang="ru-RU" dirty="0" err="1"/>
              <a:t>володінь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княгинею</a:t>
            </a:r>
            <a:r>
              <a:rPr lang="ru-RU" dirty="0"/>
              <a:t> Беатою з </a:t>
            </a:r>
            <a:r>
              <a:rPr lang="ru-RU" dirty="0" err="1"/>
              <a:t>Костелецьких</a:t>
            </a:r>
            <a:r>
              <a:rPr lang="ru-RU" dirty="0"/>
              <a:t> </a:t>
            </a:r>
            <a:r>
              <a:rPr lang="ru-RU" dirty="0" err="1"/>
              <a:t>Острозькою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малолітньою</a:t>
            </a:r>
            <a:r>
              <a:rPr lang="ru-RU" dirty="0"/>
              <a:t> дочкою </a:t>
            </a:r>
            <a:r>
              <a:rPr lang="ru-RU" dirty="0" err="1"/>
              <a:t>Гальшкою</a:t>
            </a:r>
            <a:endParaRPr lang="ru-RU" dirty="0"/>
          </a:p>
          <a:p>
            <a:r>
              <a:rPr lang="ru-RU" dirty="0" err="1"/>
              <a:t>Іллівною</a:t>
            </a:r>
            <a:r>
              <a:rPr lang="ru-RU" dirty="0"/>
              <a:t>. 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2E925C-8EBB-4D1C-A976-A9D968FAF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265" y="3381569"/>
            <a:ext cx="7822008" cy="27606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F5D741-96D3-D0E7-7246-99226367FF24}"/>
              </a:ext>
            </a:extLst>
          </p:cNvPr>
          <p:cNvSpPr txBox="1"/>
          <p:nvPr/>
        </p:nvSpPr>
        <p:spPr>
          <a:xfrm>
            <a:off x="213013" y="6142192"/>
            <a:ext cx="2886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Князі</a:t>
            </a:r>
            <a:r>
              <a:rPr lang="ru-RU" dirty="0"/>
              <a:t> </a:t>
            </a:r>
            <a:r>
              <a:rPr lang="ru-RU" dirty="0" err="1"/>
              <a:t>Острозькі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52271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B5B9C7-9C2D-7924-B04B-B73C4F44B3E5}"/>
              </a:ext>
            </a:extLst>
          </p:cNvPr>
          <p:cNvSpPr txBox="1"/>
          <p:nvPr/>
        </p:nvSpPr>
        <p:spPr>
          <a:xfrm>
            <a:off x="2369126" y="24613"/>
            <a:ext cx="8749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endParaRPr lang="ru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4B5A3C-CC9D-8247-58C1-636CBE9CB559}"/>
              </a:ext>
            </a:extLst>
          </p:cNvPr>
          <p:cNvSpPr txBox="1"/>
          <p:nvPr/>
        </p:nvSpPr>
        <p:spPr>
          <a:xfrm>
            <a:off x="2212258" y="104367"/>
            <a:ext cx="91931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7030A0"/>
                </a:solidFill>
              </a:rPr>
              <a:t>Кінець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en-US" sz="2000" dirty="0">
                <a:solidFill>
                  <a:srgbClr val="7030A0"/>
                </a:solidFill>
              </a:rPr>
              <a:t>XVIII — </a:t>
            </a:r>
            <a:r>
              <a:rPr lang="ru-RU" sz="2000" dirty="0">
                <a:solidFill>
                  <a:srgbClr val="7030A0"/>
                </a:solidFill>
              </a:rPr>
              <a:t>початок </a:t>
            </a:r>
            <a:r>
              <a:rPr lang="en-US" sz="2000" dirty="0">
                <a:solidFill>
                  <a:srgbClr val="7030A0"/>
                </a:solidFill>
              </a:rPr>
              <a:t>XIX </a:t>
            </a:r>
            <a:r>
              <a:rPr lang="ru-RU" sz="2000" dirty="0" err="1">
                <a:solidFill>
                  <a:srgbClr val="7030A0"/>
                </a:solidFill>
              </a:rPr>
              <a:t>століття</a:t>
            </a:r>
            <a:r>
              <a:rPr lang="ru-RU" sz="2000" dirty="0">
                <a:solidFill>
                  <a:srgbClr val="7030A0"/>
                </a:solidFill>
              </a:rPr>
              <a:t> став </a:t>
            </a:r>
            <a:r>
              <a:rPr lang="ru-RU" sz="2000" dirty="0" err="1">
                <a:solidFill>
                  <a:srgbClr val="7030A0"/>
                </a:solidFill>
              </a:rPr>
              <a:t>періодом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найвищого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розквіту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Кривинського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маєтку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Яблоновських</a:t>
            </a:r>
            <a:r>
              <a:rPr lang="ru-RU" sz="2000" dirty="0">
                <a:solidFill>
                  <a:srgbClr val="7030A0"/>
                </a:solidFill>
              </a:rPr>
              <a:t>.  парком, </a:t>
            </a:r>
            <a:r>
              <a:rPr lang="ru-RU" sz="2000" dirty="0" err="1">
                <a:solidFill>
                  <a:srgbClr val="7030A0"/>
                </a:solidFill>
              </a:rPr>
              <a:t>закладеним</a:t>
            </a:r>
            <a:r>
              <a:rPr lang="ru-RU" sz="2000" dirty="0">
                <a:solidFill>
                  <a:srgbClr val="7030A0"/>
                </a:solidFill>
              </a:rPr>
              <a:t> у 1799–1800 </a:t>
            </a:r>
            <a:r>
              <a:rPr lang="ru-RU" sz="2000" dirty="0" err="1">
                <a:solidFill>
                  <a:srgbClr val="7030A0"/>
                </a:solidFill>
              </a:rPr>
              <a:t>рр</a:t>
            </a:r>
            <a:r>
              <a:rPr lang="ru-RU" sz="2000" dirty="0">
                <a:solidFill>
                  <a:srgbClr val="7030A0"/>
                </a:solidFill>
              </a:rPr>
              <a:t>. </a:t>
            </a:r>
            <a:r>
              <a:rPr lang="ru-RU" sz="2000" dirty="0" err="1">
                <a:solidFill>
                  <a:srgbClr val="7030A0"/>
                </a:solidFill>
              </a:rPr>
              <a:t>майстром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палацово</a:t>
            </a:r>
            <a:r>
              <a:rPr lang="ru-RU" sz="2000" dirty="0">
                <a:solidFill>
                  <a:srgbClr val="7030A0"/>
                </a:solidFill>
              </a:rPr>
              <a:t>-паркового </a:t>
            </a:r>
            <a:r>
              <a:rPr lang="ru-RU" sz="2000" dirty="0" err="1">
                <a:solidFill>
                  <a:srgbClr val="7030A0"/>
                </a:solidFill>
              </a:rPr>
              <a:t>мистецтва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Діонісієм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Макклером</a:t>
            </a:r>
            <a:r>
              <a:rPr lang="ru-RU" sz="2000" dirty="0">
                <a:solidFill>
                  <a:srgbClr val="7030A0"/>
                </a:solidFill>
              </a:rPr>
              <a:t>.</a:t>
            </a:r>
            <a:endParaRPr lang="ru-UA" sz="2000" dirty="0">
              <a:solidFill>
                <a:srgbClr val="7030A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C10C24-5DC6-51E8-652E-49476F63A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87599" y="1039762"/>
            <a:ext cx="5062842" cy="617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5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106C79-1989-E4D1-FA14-4C20BE52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059" y="1268361"/>
            <a:ext cx="4596669" cy="54618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01BEF8-ECCC-B680-44C8-C91329813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127" y="1652611"/>
            <a:ext cx="4855296" cy="5077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AA3066-6A0D-5CF0-F7F7-BF8E31EF59B2}"/>
              </a:ext>
            </a:extLst>
          </p:cNvPr>
          <p:cNvSpPr txBox="1"/>
          <p:nvPr/>
        </p:nvSpPr>
        <p:spPr>
          <a:xfrm>
            <a:off x="2005781" y="127821"/>
            <a:ext cx="73619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7030A0"/>
                </a:solidFill>
              </a:rPr>
              <a:t>Мандрівники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згадують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що</a:t>
            </a:r>
            <a:r>
              <a:rPr lang="ru-RU" dirty="0">
                <a:solidFill>
                  <a:srgbClr val="7030A0"/>
                </a:solidFill>
              </a:rPr>
              <a:t> палац </a:t>
            </a:r>
            <a:r>
              <a:rPr lang="ru-RU" dirty="0" err="1">
                <a:solidFill>
                  <a:srgbClr val="7030A0"/>
                </a:solidFill>
              </a:rPr>
              <a:t>знаходився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посеред</a:t>
            </a:r>
            <a:r>
              <a:rPr lang="ru-RU" dirty="0">
                <a:solidFill>
                  <a:srgbClr val="7030A0"/>
                </a:solidFill>
              </a:rPr>
              <a:t> великого газону на </a:t>
            </a:r>
            <a:r>
              <a:rPr lang="ru-RU" dirty="0" err="1">
                <a:solidFill>
                  <a:srgbClr val="7030A0"/>
                </a:solidFill>
              </a:rPr>
              <a:t>високому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підмурівку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Будівля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була</a:t>
            </a:r>
            <a:r>
              <a:rPr lang="ru-RU" dirty="0">
                <a:solidFill>
                  <a:srgbClr val="7030A0"/>
                </a:solidFill>
              </a:rPr>
              <a:t> оточена </a:t>
            </a:r>
            <a:r>
              <a:rPr lang="ru-RU" dirty="0" err="1">
                <a:solidFill>
                  <a:srgbClr val="7030A0"/>
                </a:solidFill>
              </a:rPr>
              <a:t>розкішним</a:t>
            </a:r>
            <a:r>
              <a:rPr lang="ru-RU" dirty="0">
                <a:solidFill>
                  <a:srgbClr val="7030A0"/>
                </a:solidFill>
              </a:rPr>
              <a:t> парком, </a:t>
            </a:r>
            <a:r>
              <a:rPr lang="ru-RU" dirty="0" err="1">
                <a:solidFill>
                  <a:srgbClr val="7030A0"/>
                </a:solidFill>
              </a:rPr>
              <a:t>закладеним</a:t>
            </a:r>
            <a:r>
              <a:rPr lang="ru-RU" dirty="0">
                <a:solidFill>
                  <a:srgbClr val="7030A0"/>
                </a:solidFill>
              </a:rPr>
              <a:t> у 1799–1800 </a:t>
            </a:r>
            <a:r>
              <a:rPr lang="ru-RU" dirty="0" err="1">
                <a:solidFill>
                  <a:srgbClr val="7030A0"/>
                </a:solidFill>
              </a:rPr>
              <a:t>рр</a:t>
            </a:r>
            <a:endParaRPr lang="ru-U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65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F4FAB2-C94B-7C5B-37D6-98F7D98EE8CA}"/>
              </a:ext>
            </a:extLst>
          </p:cNvPr>
          <p:cNvSpPr txBox="1"/>
          <p:nvPr/>
        </p:nvSpPr>
        <p:spPr>
          <a:xfrm>
            <a:off x="3813464" y="27162"/>
            <a:ext cx="502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chemeClr val="accent1"/>
                </a:solidFill>
              </a:rPr>
              <a:t>Церкви-кораблі  в Україні</a:t>
            </a:r>
            <a:endParaRPr lang="ru-UA" sz="2800" dirty="0">
              <a:solidFill>
                <a:schemeClr val="accent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CBA3CD-49B0-F784-90E4-30A1AFD00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100" y="675508"/>
            <a:ext cx="4510241" cy="26281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A5E4FF-9066-611C-4839-3E2A87735B87}"/>
              </a:ext>
            </a:extLst>
          </p:cNvPr>
          <p:cNvSpPr txBox="1"/>
          <p:nvPr/>
        </p:nvSpPr>
        <p:spPr>
          <a:xfrm>
            <a:off x="7343620" y="3733341"/>
            <a:ext cx="502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Церква Святого Юра у </a:t>
            </a:r>
            <a:r>
              <a:rPr lang="ru-RU" dirty="0" err="1"/>
              <a:t>Дрогобичі</a:t>
            </a:r>
            <a:r>
              <a:rPr lang="ru-RU" dirty="0"/>
              <a:t>. </a:t>
            </a:r>
          </a:p>
          <a:p>
            <a:r>
              <a:rPr lang="ru-RU" dirty="0"/>
              <a:t>(Фото </a:t>
            </a:r>
            <a:r>
              <a:rPr lang="ru-RU" dirty="0" err="1"/>
              <a:t>Сергія</a:t>
            </a:r>
            <a:r>
              <a:rPr lang="ru-RU" dirty="0"/>
              <a:t> КРИНИЦІ.)</a:t>
            </a:r>
            <a:endParaRPr lang="ru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BA8A67-09A9-8D13-3807-85E637D99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02" y="3733341"/>
            <a:ext cx="4613873" cy="25494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77F959-B318-64D9-6462-71301014E624}"/>
              </a:ext>
            </a:extLst>
          </p:cNvPr>
          <p:cNvSpPr txBox="1"/>
          <p:nvPr/>
        </p:nvSpPr>
        <p:spPr>
          <a:xfrm>
            <a:off x="234507" y="5869461"/>
            <a:ext cx="94207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230 – </a:t>
            </a:r>
            <a:r>
              <a:rPr lang="ru-RU" dirty="0" err="1"/>
              <a:t>річний</a:t>
            </a:r>
            <a:r>
              <a:rPr lang="ru-RU" dirty="0"/>
              <a:t> «храм-</a:t>
            </a:r>
            <a:r>
              <a:rPr lang="ru-RU" dirty="0" err="1"/>
              <a:t>корабель</a:t>
            </a:r>
            <a:r>
              <a:rPr lang="ru-RU" dirty="0"/>
              <a:t>» на </a:t>
            </a:r>
            <a:r>
              <a:rPr lang="ru-RU" dirty="0" err="1"/>
              <a:t>Вінниччині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капітального</a:t>
            </a:r>
            <a:r>
              <a:rPr lang="ru-RU" dirty="0"/>
              <a:t> ремонту </a:t>
            </a:r>
            <a:endParaRPr lang="ru-UA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3D3E1AD-5AB5-FAF2-4FF2-ABCC3FEE2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08" y="27162"/>
            <a:ext cx="2143125" cy="2857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CAB00BD-488C-25C6-F62D-B81077CB5E9D}"/>
              </a:ext>
            </a:extLst>
          </p:cNvPr>
          <p:cNvSpPr txBox="1"/>
          <p:nvPr/>
        </p:nvSpPr>
        <p:spPr>
          <a:xfrm>
            <a:off x="467032" y="3105834"/>
            <a:ext cx="61844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Вінницька</a:t>
            </a:r>
            <a:r>
              <a:rPr lang="ru-RU" dirty="0"/>
              <a:t> область, </a:t>
            </a:r>
            <a:r>
              <a:rPr lang="ru-RU" dirty="0" err="1"/>
              <a:t>Шаргородський</a:t>
            </a:r>
            <a:r>
              <a:rPr lang="ru-RU" dirty="0"/>
              <a:t> р-н, с. </a:t>
            </a:r>
            <a:r>
              <a:rPr lang="ru-RU" dirty="0" err="1"/>
              <a:t>Конатківці</a:t>
            </a:r>
            <a:endParaRPr lang="ru-U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E0E130-CBD2-9BE5-BC3E-715B3EE8245F}"/>
              </a:ext>
            </a:extLst>
          </p:cNvPr>
          <p:cNvSpPr txBox="1"/>
          <p:nvPr/>
        </p:nvSpPr>
        <p:spPr>
          <a:xfrm>
            <a:off x="2658174" y="759867"/>
            <a:ext cx="46854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Богослови</a:t>
            </a:r>
            <a:r>
              <a:rPr lang="ru-RU" dirty="0"/>
              <a:t> </a:t>
            </a:r>
            <a:r>
              <a:rPr lang="ru-RU" dirty="0" err="1"/>
              <a:t>кажуть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</a:t>
            </a:r>
            <a:r>
              <a:rPr lang="ru-RU" dirty="0" err="1"/>
              <a:t>спасіння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пливе</a:t>
            </a:r>
            <a:r>
              <a:rPr lang="ru-RU" dirty="0"/>
              <a:t> по </a:t>
            </a:r>
            <a:r>
              <a:rPr lang="ru-RU" dirty="0" err="1"/>
              <a:t>неспокійному</a:t>
            </a:r>
            <a:r>
              <a:rPr lang="ru-RU" dirty="0"/>
              <a:t> морю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долаючи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 </a:t>
            </a:r>
            <a:r>
              <a:rPr lang="ru-RU" dirty="0" err="1"/>
              <a:t>пристрастей</a:t>
            </a:r>
            <a:r>
              <a:rPr lang="ru-RU" dirty="0"/>
              <a:t> та </a:t>
            </a:r>
            <a:r>
              <a:rPr lang="ru-RU" dirty="0" err="1"/>
              <a:t>гріхів</a:t>
            </a:r>
            <a:r>
              <a:rPr lang="ru-RU" dirty="0"/>
              <a:t>, </a:t>
            </a:r>
            <a:r>
              <a:rPr lang="ru-RU" dirty="0" err="1"/>
              <a:t>конфліктів</a:t>
            </a:r>
            <a:r>
              <a:rPr lang="ru-RU" dirty="0"/>
              <a:t> та </a:t>
            </a:r>
            <a:r>
              <a:rPr lang="ru-RU" dirty="0" err="1"/>
              <a:t>війн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54332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295E84-615E-7BAE-F1AC-DB3F9E80393B}"/>
              </a:ext>
            </a:extLst>
          </p:cNvPr>
          <p:cNvSpPr txBox="1"/>
          <p:nvPr/>
        </p:nvSpPr>
        <p:spPr>
          <a:xfrm>
            <a:off x="1041494" y="-469"/>
            <a:ext cx="63228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</a:rPr>
              <a:t>«Церква-</a:t>
            </a:r>
            <a:r>
              <a:rPr lang="ru-RU" sz="2800" dirty="0" err="1">
                <a:solidFill>
                  <a:schemeClr val="accent1"/>
                </a:solidFill>
              </a:rPr>
              <a:t>корабель</a:t>
            </a:r>
            <a:r>
              <a:rPr lang="ru-RU" sz="2800" dirty="0">
                <a:solidFill>
                  <a:schemeClr val="accent1"/>
                </a:solidFill>
              </a:rPr>
              <a:t>» - </a:t>
            </a:r>
            <a:r>
              <a:rPr lang="ru-RU" sz="2800" dirty="0" err="1">
                <a:solidFill>
                  <a:schemeClr val="accent1"/>
                </a:solidFill>
              </a:rPr>
              <a:t>дерев’яне</a:t>
            </a:r>
            <a:r>
              <a:rPr lang="ru-RU" sz="2800" dirty="0">
                <a:solidFill>
                  <a:schemeClr val="accent1"/>
                </a:solidFill>
              </a:rPr>
              <a:t> диво у Старому </a:t>
            </a:r>
            <a:r>
              <a:rPr lang="ru-RU" sz="2800" dirty="0" err="1">
                <a:solidFill>
                  <a:schemeClr val="accent1"/>
                </a:solidFill>
              </a:rPr>
              <a:t>Кривині</a:t>
            </a:r>
            <a:endParaRPr lang="ru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653B88-D986-E0C0-C077-BDA32FFA467D}"/>
              </a:ext>
            </a:extLst>
          </p:cNvPr>
          <p:cNvSpPr txBox="1"/>
          <p:nvPr/>
        </p:nvSpPr>
        <p:spPr>
          <a:xfrm>
            <a:off x="452284" y="1654808"/>
            <a:ext cx="62336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звели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у 1763 </a:t>
            </a:r>
            <a:r>
              <a:rPr lang="ru-RU" dirty="0" err="1"/>
              <a:t>році</a:t>
            </a:r>
            <a:r>
              <a:rPr lang="ru-RU" dirty="0"/>
              <a:t> на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греко</a:t>
            </a:r>
            <a:r>
              <a:rPr lang="ru-RU" dirty="0"/>
              <a:t> – </a:t>
            </a:r>
            <a:r>
              <a:rPr lang="ru-RU" dirty="0" err="1"/>
              <a:t>католицького</a:t>
            </a:r>
            <a:r>
              <a:rPr lang="ru-RU" dirty="0"/>
              <a:t> храму, </a:t>
            </a:r>
            <a:r>
              <a:rPr lang="ru-RU" dirty="0" err="1"/>
              <a:t>котрий</a:t>
            </a:r>
            <a:r>
              <a:rPr lang="ru-RU" dirty="0"/>
              <a:t> </a:t>
            </a:r>
            <a:r>
              <a:rPr lang="ru-RU" dirty="0" err="1"/>
              <a:t>згорів</a:t>
            </a:r>
            <a:r>
              <a:rPr lang="ru-RU" dirty="0"/>
              <a:t> через </a:t>
            </a:r>
            <a:r>
              <a:rPr lang="ru-RU" dirty="0" err="1"/>
              <a:t>необережність</a:t>
            </a:r>
            <a:r>
              <a:rPr lang="ru-RU" dirty="0"/>
              <a:t> </a:t>
            </a:r>
            <a:r>
              <a:rPr lang="ru-RU" dirty="0" err="1"/>
              <a:t>паламаря</a:t>
            </a:r>
            <a:r>
              <a:rPr lang="ru-RU" dirty="0"/>
              <a:t> на </a:t>
            </a:r>
            <a:r>
              <a:rPr lang="ru-RU" dirty="0" err="1"/>
              <a:t>другий</a:t>
            </a:r>
            <a:r>
              <a:rPr lang="ru-RU" dirty="0"/>
              <a:t> день Пасхи в 1762 </a:t>
            </a:r>
            <a:r>
              <a:rPr lang="ru-RU" dirty="0" err="1"/>
              <a:t>році</a:t>
            </a:r>
            <a:r>
              <a:rPr lang="ru-RU" dirty="0"/>
              <a:t>. 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3AF6F7-8828-8017-F091-206C331E5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076" y="0"/>
            <a:ext cx="4690602" cy="35179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711610-B7E2-75CE-3E8F-F3FD85F0A2D9}"/>
              </a:ext>
            </a:extLst>
          </p:cNvPr>
          <p:cNvSpPr txBox="1"/>
          <p:nvPr/>
        </p:nvSpPr>
        <p:spPr>
          <a:xfrm>
            <a:off x="5958350" y="4412175"/>
            <a:ext cx="62336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Тризрубна</a:t>
            </a:r>
            <a:r>
              <a:rPr lang="ru-RU" dirty="0"/>
              <a:t>, </a:t>
            </a:r>
            <a:r>
              <a:rPr lang="ru-RU" dirty="0" err="1"/>
              <a:t>триглава</a:t>
            </a:r>
            <a:r>
              <a:rPr lang="ru-RU" dirty="0"/>
              <a:t>, </a:t>
            </a:r>
            <a:r>
              <a:rPr lang="ru-RU" dirty="0" err="1"/>
              <a:t>підпоясана</a:t>
            </a:r>
            <a:r>
              <a:rPr lang="ru-RU" dirty="0"/>
              <a:t> </a:t>
            </a:r>
            <a:r>
              <a:rPr lang="ru-RU" dirty="0" err="1"/>
              <a:t>галереєю</a:t>
            </a:r>
            <a:r>
              <a:rPr lang="ru-RU" dirty="0"/>
              <a:t> по </a:t>
            </a:r>
            <a:r>
              <a:rPr lang="ru-RU" dirty="0" err="1"/>
              <a:t>всьому</a:t>
            </a:r>
            <a:r>
              <a:rPr lang="ru-RU" dirty="0"/>
              <a:t> периметру, </a:t>
            </a:r>
            <a:r>
              <a:rPr lang="ru-RU" dirty="0" err="1"/>
              <a:t>церква</a:t>
            </a:r>
            <a:r>
              <a:rPr lang="ru-RU" dirty="0"/>
              <a:t> </a:t>
            </a:r>
            <a:r>
              <a:rPr lang="ru-RU" dirty="0" err="1"/>
              <a:t>чимось</a:t>
            </a:r>
            <a:r>
              <a:rPr lang="ru-RU" dirty="0"/>
              <a:t> </a:t>
            </a:r>
            <a:r>
              <a:rPr lang="ru-RU" dirty="0" err="1"/>
              <a:t>нагадує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. До того ж, </a:t>
            </a:r>
            <a:r>
              <a:rPr lang="ru-RU" dirty="0" err="1"/>
              <a:t>така</a:t>
            </a:r>
            <a:r>
              <a:rPr lang="ru-RU" dirty="0"/>
              <a:t> форма церкви у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 мала </a:t>
            </a:r>
            <a:r>
              <a:rPr lang="ru-RU" dirty="0" err="1"/>
              <a:t>назву</a:t>
            </a:r>
            <a:r>
              <a:rPr lang="ru-RU" dirty="0"/>
              <a:t> «</a:t>
            </a:r>
            <a:r>
              <a:rPr lang="ru-RU" dirty="0" err="1"/>
              <a:t>кораб</a:t>
            </a:r>
            <a:r>
              <a:rPr lang="ru-RU" dirty="0"/>
              <a:t>», тому </a:t>
            </a:r>
            <a:r>
              <a:rPr lang="ru-RU" dirty="0" err="1"/>
              <a:t>порівняння</a:t>
            </a:r>
            <a:r>
              <a:rPr lang="ru-RU" dirty="0"/>
              <a:t> не просто </a:t>
            </a:r>
            <a:r>
              <a:rPr lang="ru-RU" dirty="0" err="1"/>
              <a:t>символічне</a:t>
            </a:r>
            <a:r>
              <a:rPr lang="ru-RU" dirty="0"/>
              <a:t>… </a:t>
            </a:r>
            <a:r>
              <a:rPr lang="ru-RU" dirty="0" err="1"/>
              <a:t>Зведений</a:t>
            </a:r>
            <a:r>
              <a:rPr lang="ru-RU" dirty="0"/>
              <a:t> храм у </a:t>
            </a:r>
            <a:r>
              <a:rPr lang="ru-RU" dirty="0" err="1"/>
              <a:t>стилі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барокко </a:t>
            </a:r>
            <a:r>
              <a:rPr lang="ru-RU" dirty="0" err="1"/>
              <a:t>кривинською</a:t>
            </a:r>
            <a:r>
              <a:rPr lang="ru-RU" dirty="0"/>
              <a:t> громадою </a:t>
            </a:r>
            <a:r>
              <a:rPr lang="ru-RU" dirty="0" err="1"/>
              <a:t>майстрів-теслярів</a:t>
            </a:r>
            <a:r>
              <a:rPr lang="ru-RU" dirty="0"/>
              <a:t> і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безцінним</a:t>
            </a:r>
            <a:r>
              <a:rPr lang="ru-RU" dirty="0"/>
              <a:t> </a:t>
            </a:r>
            <a:r>
              <a:rPr lang="ru-RU" dirty="0" err="1"/>
              <a:t>зразком</a:t>
            </a:r>
            <a:r>
              <a:rPr lang="ru-RU" dirty="0"/>
              <a:t> </a:t>
            </a:r>
            <a:r>
              <a:rPr lang="ru-RU" dirty="0" err="1"/>
              <a:t>волинської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.</a:t>
            </a:r>
            <a:endParaRPr lang="ru-UA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6EF2EB8-4638-EEBB-9AD4-B9B22B308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79" y="3381197"/>
            <a:ext cx="3371850" cy="347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50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E6269-98AB-4655-45AD-FA5951B35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743" y="208549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24 </a:t>
            </a:r>
            <a:r>
              <a:rPr lang="ru-RU" sz="2400" dirty="0" err="1"/>
              <a:t>березня</a:t>
            </a:r>
            <a:r>
              <a:rPr lang="ru-RU" sz="2400" dirty="0"/>
              <a:t> 2019 </a:t>
            </a:r>
            <a:r>
              <a:rPr lang="ru-RU" sz="2400" dirty="0" err="1"/>
              <a:t>р.відбулися</a:t>
            </a:r>
            <a:r>
              <a:rPr lang="ru-RU" sz="2400" dirty="0"/>
              <a:t> </a:t>
            </a:r>
            <a:r>
              <a:rPr lang="ru-RU" sz="2400" dirty="0" err="1"/>
              <a:t>збори</a:t>
            </a:r>
            <a:r>
              <a:rPr lang="ru-RU" sz="2400" dirty="0"/>
              <a:t> </a:t>
            </a:r>
            <a:r>
              <a:rPr lang="ru-RU" sz="2400" dirty="0" err="1"/>
              <a:t>парафіяльної</a:t>
            </a:r>
            <a:r>
              <a:rPr lang="ru-RU" sz="2400" dirty="0"/>
              <a:t> </a:t>
            </a:r>
            <a:r>
              <a:rPr lang="ru-RU" sz="2400" dirty="0" err="1"/>
              <a:t>громади</a:t>
            </a:r>
            <a:r>
              <a:rPr lang="ru-RU" sz="2400" dirty="0"/>
              <a:t> Свято-</a:t>
            </a:r>
            <a:r>
              <a:rPr lang="ru-RU" sz="2400" dirty="0" err="1"/>
              <a:t>Дмитріївської</a:t>
            </a:r>
            <a:r>
              <a:rPr lang="ru-RU" sz="2400" dirty="0"/>
              <a:t> церкви с. </a:t>
            </a:r>
            <a:r>
              <a:rPr lang="ru-RU" sz="2400" dirty="0" err="1"/>
              <a:t>Старий</a:t>
            </a:r>
            <a:r>
              <a:rPr lang="ru-RU" sz="2400" dirty="0"/>
              <a:t> Кривин про </a:t>
            </a:r>
            <a:r>
              <a:rPr lang="ru-RU" sz="2400" dirty="0" err="1"/>
              <a:t>перехід</a:t>
            </a:r>
            <a:r>
              <a:rPr lang="ru-RU" sz="2400" dirty="0"/>
              <a:t> з РПЦ в </a:t>
            </a:r>
            <a:r>
              <a:rPr lang="ru-RU" sz="2400" dirty="0" err="1"/>
              <a:t>Помісну</a:t>
            </a:r>
            <a:r>
              <a:rPr lang="ru-RU" sz="2400" dirty="0"/>
              <a:t> </a:t>
            </a:r>
            <a:r>
              <a:rPr lang="ru-RU" sz="2400" dirty="0" err="1"/>
              <a:t>Православну</a:t>
            </a:r>
            <a:r>
              <a:rPr lang="ru-RU" sz="2400" dirty="0"/>
              <a:t> Церкву </a:t>
            </a:r>
            <a:r>
              <a:rPr lang="ru-RU" sz="2400" dirty="0" err="1"/>
              <a:t>України</a:t>
            </a:r>
            <a:r>
              <a:rPr lang="ru-RU" sz="2400" dirty="0"/>
              <a:t>.</a:t>
            </a:r>
            <a:endParaRPr lang="ru-UA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9A4469-67A9-4C80-742F-E2CA01EEB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484" y="2015612"/>
            <a:ext cx="7620000" cy="446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3476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1498</TotalTime>
  <Words>870</Words>
  <Application>Microsoft Office PowerPoint</Application>
  <PresentationFormat>Широкоэкранный</PresentationFormat>
  <Paragraphs>88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Open Sans</vt:lpstr>
      <vt:lpstr>Wingdings 3</vt:lpstr>
      <vt:lpstr>Сектор</vt:lpstr>
      <vt:lpstr>Всеукраїнський інтерактивний конкурс  «МАН-Юніор Дослідник» Номінація «Історик-Юніор»,   2022р </vt:lpstr>
      <vt:lpstr>Метою роботи єроботи є дослідити особливості церкви в Старому Кривині, легенди про її походження, особливості побудови та функціонування задля збереження.   </vt:lpstr>
      <vt:lpstr> Сьогодні збереження архітектурних пам’яток України є надважливим завданням кожного громадянина, сила народу у вірі, збереженні давніх традицій та давніх звичаїв – у цьому й полягає актуальність проведеного нами дослідження.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24 березня 2019 р.відбулися збори парафіяльної громади Свято-Дмитріївської церкви с. Старий Кривин про перехід з РПЦ в Помісну Православну Церкву України.</vt:lpstr>
      <vt:lpstr>Історія млина, що схована в мистецьких рядках</vt:lpstr>
      <vt:lpstr>Презентация PowerPoint</vt:lpstr>
      <vt:lpstr>ВИСНОВКИ</vt:lpstr>
      <vt:lpstr>Список використаних джерел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інтерактивний конкурс «МАН-Юніор Дослідник» Номінація «Історик-Юніор»,   2022р. </dc:title>
  <dc:creator>Irina</dc:creator>
  <cp:lastModifiedBy>Irina</cp:lastModifiedBy>
  <cp:revision>31</cp:revision>
  <dcterms:created xsi:type="dcterms:W3CDTF">2022-04-21T19:11:43Z</dcterms:created>
  <dcterms:modified xsi:type="dcterms:W3CDTF">2022-04-24T18:17:32Z</dcterms:modified>
</cp:coreProperties>
</file>