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77" r:id="rId4"/>
    <p:sldId id="257" r:id="rId5"/>
    <p:sldId id="262" r:id="rId6"/>
    <p:sldId id="273" r:id="rId7"/>
    <p:sldId id="259" r:id="rId8"/>
    <p:sldId id="261" r:id="rId9"/>
    <p:sldId id="269" r:id="rId10"/>
    <p:sldId id="270" r:id="rId11"/>
    <p:sldId id="264" r:id="rId12"/>
    <p:sldId id="268" r:id="rId13"/>
    <p:sldId id="275" r:id="rId14"/>
    <p:sldId id="271" r:id="rId15"/>
    <p:sldId id="267" r:id="rId16"/>
  </p:sldIdLst>
  <p:sldSz cx="18288000" cy="10287000"/>
  <p:notesSz cx="6858000" cy="9144000"/>
  <p:embeddedFontLst>
    <p:embeddedFont>
      <p:font typeface="Arimo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Raleway" pitchFamily="2" charset="0"/>
      <p:regular r:id="rId28"/>
      <p:bold r:id="rId29"/>
      <p:italic r:id="rId30"/>
      <p:boldItalic r:id="rId31"/>
    </p:embeddedFont>
    <p:embeddedFont>
      <p:font typeface="Segoe UI" panose="020B0502040204020203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8D95"/>
    <a:srgbClr val="405B76"/>
    <a:srgbClr val="4A6988"/>
    <a:srgbClr val="F8F8F3"/>
    <a:srgbClr val="FCFCEB"/>
    <a:srgbClr val="CADED5"/>
    <a:srgbClr val="BCD1C8"/>
    <a:srgbClr val="90BEAB"/>
    <a:srgbClr val="4CA68F"/>
    <a:srgbClr val="161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F6D954-64DC-47B3-1535-EE2FAC1E6047}" v="245" dt="2022-03-31T19:33:40.170"/>
    <p1510:client id="{24A61B14-E664-2C96-60BF-E7A648644E90}" v="431" dt="2022-04-02T20:40:39.637"/>
    <p1510:client id="{2D0B49E9-B0E5-6057-EE7B-875E78494A6A}" v="229" dt="2022-03-31T15:47:01.884"/>
    <p1510:client id="{546016BE-FEC5-56BE-BB48-27DCFF0012F1}" v="71" dt="2022-04-03T15:54:05.409"/>
    <p1510:client id="{56D96E96-5CA3-1586-34FF-703F19FFB31C}" v="155" dt="2022-04-01T07:48:17.161"/>
    <p1510:client id="{95465707-59E3-3911-F91F-9BB3B9EE613C}" v="185" dt="2022-04-02T11:58:22.298"/>
    <p1510:client id="{96498EFA-F80D-9A38-2921-A90B7A5A74C4}" v="370" dt="2022-04-04T07:25:38.423"/>
    <p1510:client id="{98F93CC9-BF70-6CA8-D07F-A8E81CCB82AE}" v="971" dt="2022-04-02T14:38:56.284"/>
    <p1510:client id="{AFAFE827-1415-E0C8-2DB2-ED4C34CAF216}" v="4" dt="2022-04-02T08:46:58.172"/>
    <p1510:client id="{B64F2EDD-D71B-C662-409E-5105FCC57B65}" v="839" dt="2022-04-01T21:10:18.269"/>
    <p1510:client id="{F4696753-D365-1F90-6157-1CB50B405F0F}" v="4" dt="2022-04-02T14:39:38.7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35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1378244">
            <a:off x="-1973406" y="-2772923"/>
            <a:ext cx="15047887" cy="16190660"/>
          </a:xfrm>
          <a:prstGeom prst="rect">
            <a:avLst/>
          </a:prstGeom>
          <a:solidFill>
            <a:srgbClr val="598D95"/>
          </a:solidFill>
        </p:spPr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88F82E-41A6-42B2-9A4E-3E763C643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489" y="-760551"/>
            <a:ext cx="3368628" cy="6441427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16200000">
            <a:off x="7635400" y="4209985"/>
            <a:ext cx="1811367" cy="1237366"/>
            <a:chOff x="0" y="0"/>
            <a:chExt cx="6350000" cy="5499100"/>
          </a:xfrm>
          <a:noFill/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352529" y="1990326"/>
            <a:ext cx="10133566" cy="8410486"/>
            <a:chOff x="-1780905" y="228600"/>
            <a:chExt cx="13511422" cy="11213981"/>
          </a:xfrm>
        </p:grpSpPr>
        <p:sp>
          <p:nvSpPr>
            <p:cNvPr id="6" name="TextBox 6"/>
            <p:cNvSpPr txBox="1"/>
            <p:nvPr/>
          </p:nvSpPr>
          <p:spPr>
            <a:xfrm>
              <a:off x="0" y="228600"/>
              <a:ext cx="10662998" cy="2445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80"/>
                </a:lnSpc>
              </a:pPr>
              <a:endParaRPr lang="en-US" sz="14000">
                <a:solidFill>
                  <a:srgbClr val="F8F8F3"/>
                </a:solidFill>
                <a:latin typeface="Raleway Heavy Itali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780905" y="6888428"/>
              <a:ext cx="13511422" cy="45541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uk-UA" sz="2400" i="1" u="sng">
                  <a:latin typeface="Calibri Light"/>
                  <a:cs typeface="Times New Roman"/>
                </a:rPr>
                <a:t>Науковий керівник </a:t>
              </a:r>
              <a:r>
                <a:rPr lang="uk-UA" sz="2400" i="1" u="sng" err="1">
                  <a:latin typeface="Calibri Light"/>
                  <a:cs typeface="Times New Roman"/>
                </a:rPr>
                <a:t>проєкту</a:t>
              </a:r>
              <a:r>
                <a:rPr lang="uk-UA" sz="2400">
                  <a:latin typeface="Calibri Light"/>
                  <a:cs typeface="Times New Roman"/>
                </a:rPr>
                <a:t>:</a:t>
              </a:r>
              <a:endParaRPr lang="ru-RU" sz="2400">
                <a:latin typeface="Calibri Light"/>
                <a:cs typeface="Times New Roman"/>
              </a:endParaRPr>
            </a:p>
            <a:p>
              <a:r>
                <a:rPr lang="uk-UA" sz="2400" err="1">
                  <a:latin typeface="Calibri Light"/>
                  <a:cs typeface="Times New Roman"/>
                </a:rPr>
                <a:t>Маренков</a:t>
              </a:r>
              <a:r>
                <a:rPr lang="uk-UA" sz="2400">
                  <a:latin typeface="Calibri Light"/>
                  <a:cs typeface="Times New Roman"/>
                </a:rPr>
                <a:t> Олег Миколайович, </a:t>
              </a:r>
              <a:endParaRPr lang="ru-RU" sz="2400">
                <a:latin typeface="Calibri Light"/>
                <a:cs typeface="Times New Roman"/>
              </a:endParaRPr>
            </a:p>
            <a:p>
              <a:r>
                <a:rPr lang="uk-UA" sz="2400">
                  <a:latin typeface="Calibri Light"/>
                  <a:cs typeface="Times New Roman"/>
                </a:rPr>
                <a:t>кандидат біологічних наук, доцент, завідувач кафедри загальної біології та водних біоресурсів Дніпровського національного університету імені Олеся Гончара</a:t>
              </a:r>
              <a:endParaRPr lang="ru-RU" sz="2400">
                <a:latin typeface="Calibri Light"/>
                <a:cs typeface="Times New Roman"/>
              </a:endParaRPr>
            </a:p>
            <a:p>
              <a:r>
                <a:rPr lang="uk-UA" sz="2400" i="1" u="sng">
                  <a:latin typeface="Calibri Light"/>
                  <a:cs typeface="Times New Roman"/>
                </a:rPr>
                <a:t>Творчу роботу виконала</a:t>
              </a:r>
              <a:r>
                <a:rPr lang="uk-UA" sz="2400">
                  <a:latin typeface="Calibri Light"/>
                  <a:cs typeface="Times New Roman"/>
                </a:rPr>
                <a:t>:</a:t>
              </a:r>
              <a:endParaRPr lang="ru-RU" sz="2400">
                <a:latin typeface="Calibri Light"/>
                <a:cs typeface="Times New Roman"/>
              </a:endParaRPr>
            </a:p>
            <a:p>
              <a:r>
                <a:rPr lang="uk-UA" sz="2400" err="1">
                  <a:latin typeface="Calibri Light"/>
                  <a:cs typeface="Times New Roman"/>
                </a:rPr>
                <a:t>Хімчик</a:t>
              </a:r>
              <a:r>
                <a:rPr lang="uk-UA" sz="2400">
                  <a:latin typeface="Calibri Light"/>
                  <a:cs typeface="Times New Roman"/>
                </a:rPr>
                <a:t> Варвара Віталіївна, учениця 11 класу </a:t>
              </a:r>
              <a:r>
                <a:rPr lang="uk-UA" sz="2400">
                  <a:solidFill>
                    <a:srgbClr val="141412"/>
                  </a:solidFill>
                  <a:latin typeface="Calibri Light"/>
                  <a:cs typeface="Times New Roman"/>
                </a:rPr>
                <a:t>Комунального закладу освіти </a:t>
              </a:r>
              <a:r>
                <a:rPr lang="ru-RU" sz="2400">
                  <a:solidFill>
                    <a:srgbClr val="141412"/>
                  </a:solidFill>
                  <a:latin typeface="Calibri Light"/>
                  <a:cs typeface="Times New Roman"/>
                </a:rPr>
                <a:t>«</a:t>
              </a:r>
              <a:r>
                <a:rPr lang="ru-RU" sz="2400" err="1">
                  <a:solidFill>
                    <a:srgbClr val="141412"/>
                  </a:solidFill>
                  <a:latin typeface="Calibri Light"/>
                  <a:cs typeface="Times New Roman"/>
                </a:rPr>
                <a:t>Науковий</a:t>
              </a:r>
              <a:r>
                <a:rPr lang="ru-RU" sz="2400">
                  <a:solidFill>
                    <a:srgbClr val="141412"/>
                  </a:solidFill>
                  <a:latin typeface="Calibri Light"/>
                  <a:cs typeface="Times New Roman"/>
                </a:rPr>
                <a:t> </a:t>
              </a:r>
              <a:r>
                <a:rPr lang="ru-RU" sz="2400" err="1">
                  <a:solidFill>
                    <a:srgbClr val="141412"/>
                  </a:solidFill>
                  <a:latin typeface="Calibri Light"/>
                  <a:cs typeface="Times New Roman"/>
                </a:rPr>
                <a:t>медичний</a:t>
              </a:r>
              <a:r>
                <a:rPr lang="ru-RU" sz="2400">
                  <a:solidFill>
                    <a:srgbClr val="141412"/>
                  </a:solidFill>
                  <a:latin typeface="Calibri Light"/>
                  <a:cs typeface="Times New Roman"/>
                </a:rPr>
                <a:t> </a:t>
              </a:r>
              <a:r>
                <a:rPr lang="ru-RU" sz="2400" err="1">
                  <a:solidFill>
                    <a:srgbClr val="141412"/>
                  </a:solidFill>
                  <a:latin typeface="Calibri Light"/>
                  <a:cs typeface="Times New Roman"/>
                </a:rPr>
                <a:t>ліцей</a:t>
              </a:r>
              <a:r>
                <a:rPr lang="ru-RU" sz="2400">
                  <a:solidFill>
                    <a:srgbClr val="141412"/>
                  </a:solidFill>
                  <a:latin typeface="Calibri Light"/>
                  <a:cs typeface="Times New Roman"/>
                </a:rPr>
                <a:t> «</a:t>
              </a:r>
              <a:r>
                <a:rPr lang="ru-RU" sz="2400" err="1">
                  <a:solidFill>
                    <a:srgbClr val="141412"/>
                  </a:solidFill>
                  <a:latin typeface="Calibri Light"/>
                  <a:cs typeface="Times New Roman"/>
                </a:rPr>
                <a:t>Дніпро</a:t>
              </a:r>
              <a:r>
                <a:rPr lang="ru-RU" sz="2400">
                  <a:solidFill>
                    <a:srgbClr val="141412"/>
                  </a:solidFill>
                  <a:latin typeface="Calibri Light"/>
                  <a:cs typeface="Times New Roman"/>
                </a:rPr>
                <a:t>» </a:t>
              </a:r>
              <a:r>
                <a:rPr lang="ru-RU" sz="2400" err="1">
                  <a:solidFill>
                    <a:srgbClr val="141412"/>
                  </a:solidFill>
                  <a:latin typeface="Calibri Light"/>
                  <a:cs typeface="Times New Roman"/>
                </a:rPr>
                <a:t>Дніпропетровської</a:t>
              </a:r>
              <a:r>
                <a:rPr lang="ru-RU" sz="2400">
                  <a:solidFill>
                    <a:srgbClr val="141412"/>
                  </a:solidFill>
                  <a:latin typeface="Calibri Light"/>
                  <a:cs typeface="Times New Roman"/>
                </a:rPr>
                <a:t> </a:t>
              </a:r>
              <a:r>
                <a:rPr lang="ru-RU" sz="2400" err="1">
                  <a:solidFill>
                    <a:srgbClr val="141412"/>
                  </a:solidFill>
                  <a:latin typeface="Calibri Light"/>
                  <a:cs typeface="Times New Roman"/>
                </a:rPr>
                <a:t>обласної</a:t>
              </a:r>
              <a:r>
                <a:rPr lang="ru-RU" sz="2400">
                  <a:solidFill>
                    <a:srgbClr val="141412"/>
                  </a:solidFill>
                  <a:latin typeface="Calibri Light"/>
                  <a:cs typeface="Times New Roman"/>
                </a:rPr>
                <a:t> ради»</a:t>
              </a:r>
              <a:r>
                <a:rPr lang="ru-RU" sz="2400">
                  <a:solidFill>
                    <a:srgbClr val="141412"/>
                  </a:solidFill>
                  <a:latin typeface="Times New Roman"/>
                  <a:cs typeface="Times New Roman"/>
                </a:rPr>
                <a:t> </a:t>
              </a:r>
              <a:endParaRPr lang="en-US" sz="2400">
                <a:solidFill>
                  <a:srgbClr val="141412"/>
                </a:solidFill>
                <a:latin typeface="Times New Roman"/>
                <a:cs typeface="Times New Roman"/>
              </a:endParaRPr>
            </a:p>
            <a:p>
              <a:pPr>
                <a:lnSpc>
                  <a:spcPts val="3919"/>
                </a:lnSpc>
              </a:pPr>
              <a:endParaRPr lang="en-US" sz="2800" spc="196">
                <a:solidFill>
                  <a:srgbClr val="F8F8F3"/>
                </a:solidFill>
                <a:latin typeface="Raleway"/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7295E0-9CFF-40A0-882C-2C2D20405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4200" y="5680876"/>
            <a:ext cx="5523455" cy="55661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452AC3-718D-4F52-9029-91E4FBE77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104" y="2480946"/>
            <a:ext cx="16916400" cy="4223226"/>
          </a:xfrm>
          <a:prstGeom prst="rect">
            <a:avLst/>
          </a:prstGeom>
          <a:solidFill>
            <a:srgbClr val="598D95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302CDC-A6E5-48D4-883F-137E490981F9}"/>
              </a:ext>
            </a:extLst>
          </p:cNvPr>
          <p:cNvSpPr txBox="1"/>
          <p:nvPr/>
        </p:nvSpPr>
        <p:spPr>
          <a:xfrm>
            <a:off x="1309606" y="2872169"/>
            <a:ext cx="1668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>
                <a:latin typeface="Calibri" panose="020F0502020204030204" pitchFamily="34" charset="0"/>
                <a:cs typeface="Calibri" panose="020F0502020204030204" pitchFamily="34" charset="0"/>
              </a:rPr>
              <a:t>Прісноводна медуза </a:t>
            </a:r>
            <a:r>
              <a:rPr lang="uk-UA" sz="5400" i="1" err="1">
                <a:latin typeface="Calibri" panose="020F0502020204030204" pitchFamily="34" charset="0"/>
                <a:cs typeface="Calibri" panose="020F0502020204030204" pitchFamily="34" charset="0"/>
              </a:rPr>
              <a:t>Craspedacusta</a:t>
            </a:r>
            <a:r>
              <a:rPr lang="uk-UA" sz="54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5400" i="1" err="1">
                <a:latin typeface="Calibri" panose="020F0502020204030204" pitchFamily="34" charset="0"/>
                <a:cs typeface="Calibri" panose="020F0502020204030204" pitchFamily="34" charset="0"/>
              </a:rPr>
              <a:t>sowerbii</a:t>
            </a:r>
            <a:r>
              <a:rPr lang="uk-UA" sz="5400" i="1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uk-UA" sz="5400" err="1">
                <a:latin typeface="Calibri" panose="020F0502020204030204" pitchFamily="34" charset="0"/>
                <a:cs typeface="Calibri" panose="020F0502020204030204" pitchFamily="34" charset="0"/>
              </a:rPr>
              <a:t>Lankester</a:t>
            </a:r>
            <a:r>
              <a:rPr lang="uk-UA" sz="5400">
                <a:latin typeface="Calibri" panose="020F0502020204030204" pitchFamily="34" charset="0"/>
                <a:cs typeface="Calibri" panose="020F0502020204030204" pitchFamily="34" charset="0"/>
              </a:rPr>
              <a:t>, 1880 як новий вид екосистеми</a:t>
            </a:r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5400" err="1">
                <a:latin typeface="Calibri" panose="020F0502020204030204" pitchFamily="34" charset="0"/>
                <a:cs typeface="Calibri" panose="020F0502020204030204" pitchFamily="34" charset="0"/>
              </a:rPr>
              <a:t>Дніпровського</a:t>
            </a:r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err="1">
                <a:latin typeface="Calibri" panose="020F0502020204030204" pitchFamily="34" charset="0"/>
                <a:cs typeface="Calibri" panose="020F0502020204030204" pitchFamily="34" charset="0"/>
              </a:rPr>
              <a:t>водосховища</a:t>
            </a:r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5400" err="1">
                <a:latin typeface="Calibri" panose="020F0502020204030204" pitchFamily="34" charset="0"/>
                <a:cs typeface="Calibri" panose="020F0502020204030204" pitchFamily="34" charset="0"/>
              </a:rPr>
              <a:t>відтворення</a:t>
            </a:r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err="1">
                <a:latin typeface="Calibri" panose="020F0502020204030204" pitchFamily="34" charset="0"/>
                <a:cs typeface="Calibri" panose="020F0502020204030204" pitchFamily="34" charset="0"/>
              </a:rPr>
              <a:t>та</a:t>
            </a:r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err="1">
                <a:latin typeface="Calibri" panose="020F0502020204030204" pitchFamily="34" charset="0"/>
                <a:cs typeface="Calibri" panose="020F0502020204030204" pitchFamily="34" charset="0"/>
              </a:rPr>
              <a:t>вплив</a:t>
            </a:r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err="1"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err="1">
                <a:latin typeface="Calibri" panose="020F0502020204030204" pitchFamily="34" charset="0"/>
                <a:cs typeface="Calibri" panose="020F0502020204030204" pitchFamily="34" charset="0"/>
              </a:rPr>
              <a:t>біопродуктивність</a:t>
            </a:r>
            <a:endParaRPr lang="uk-UA" sz="5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92F1308-061F-4D15-B800-BC9E8F06FCE0}"/>
              </a:ext>
            </a:extLst>
          </p:cNvPr>
          <p:cNvSpPr/>
          <p:nvPr/>
        </p:nvSpPr>
        <p:spPr>
          <a:xfrm flipV="1">
            <a:off x="290594" y="6172757"/>
            <a:ext cx="6113529" cy="214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1ED0FB-5E1C-443D-A778-DB59C12A4C76}"/>
              </a:ext>
            </a:extLst>
          </p:cNvPr>
          <p:cNvSpPr txBox="1"/>
          <p:nvPr/>
        </p:nvSpPr>
        <p:spPr>
          <a:xfrm>
            <a:off x="4622278" y="98215"/>
            <a:ext cx="10902042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ru-RU" sz="2000">
              <a:solidFill>
                <a:srgbClr val="161F28"/>
              </a:solidFill>
              <a:latin typeface="Calibri Light"/>
              <a:cs typeface="Times New Roman"/>
            </a:endParaRPr>
          </a:p>
          <a:p>
            <a:pPr algn="ctr"/>
            <a:r>
              <a:rPr lang="uk-UA" sz="2000">
                <a:solidFill>
                  <a:srgbClr val="161F28"/>
                </a:solidFill>
                <a:latin typeface="Calibri Light"/>
                <a:cs typeface="Segoe UI"/>
              </a:rPr>
              <a:t>Дніпропетровське відділення Малої академії наук України</a:t>
            </a:r>
          </a:p>
          <a:p>
            <a:pPr algn="ctr"/>
            <a:r>
              <a:rPr lang="uk-UA" sz="2000">
                <a:solidFill>
                  <a:srgbClr val="161F28"/>
                </a:solidFill>
                <a:latin typeface="Calibri Light"/>
                <a:cs typeface="Segoe UI"/>
              </a:rPr>
              <a:t>Конкурс "МАН - Юніор Дослідник"</a:t>
            </a:r>
          </a:p>
          <a:p>
            <a:pPr algn="ctr"/>
            <a:r>
              <a:rPr lang="uk-UA" sz="2000">
                <a:solidFill>
                  <a:srgbClr val="161F28"/>
                </a:solidFill>
                <a:latin typeface="Calibri Light"/>
                <a:cs typeface="Segoe UI"/>
              </a:rPr>
              <a:t>Номінація: Екологія</a:t>
            </a:r>
          </a:p>
          <a:p>
            <a:pPr algn="ctr"/>
            <a:endParaRPr lang="ru-RU" sz="2000">
              <a:solidFill>
                <a:srgbClr val="161F28"/>
              </a:solidFill>
              <a:latin typeface="Calibri Light"/>
              <a:cs typeface="Times New Roman"/>
            </a:endParaRPr>
          </a:p>
          <a:p>
            <a:pPr algn="ctr"/>
            <a:endParaRPr lang="ru-RU">
              <a:solidFill>
                <a:srgbClr val="161F28"/>
              </a:solidFill>
              <a:latin typeface="Times New Roman"/>
              <a:cs typeface="Times New Roman"/>
            </a:endParaRPr>
          </a:p>
          <a:p>
            <a:pPr algn="ctr"/>
            <a:r>
              <a:rPr lang="uk-UA" sz="2000">
                <a:solidFill>
                  <a:srgbClr val="161F28"/>
                </a:solidFill>
                <a:latin typeface="Calibri Light"/>
                <a:cs typeface="Segoe UI"/>
              </a:rPr>
              <a:t>Творча робота</a:t>
            </a:r>
            <a:r>
              <a:rPr lang="ru-RU" sz="2000">
                <a:solidFill>
                  <a:srgbClr val="161F28"/>
                </a:solidFill>
                <a:latin typeface="Calibri Light"/>
                <a:cs typeface="Times New Roman"/>
              </a:rPr>
              <a:t> на тему:</a:t>
            </a:r>
          </a:p>
        </p:txBody>
      </p:sp>
      <p:pic>
        <p:nvPicPr>
          <p:cNvPr id="24" name="Рисунок 10">
            <a:extLst>
              <a:ext uri="{FF2B5EF4-FFF2-40B4-BE49-F238E27FC236}">
                <a16:creationId xmlns:a16="http://schemas.microsoft.com/office/drawing/2014/main" id="{76ED7335-7AA5-40CC-A9FB-A96958A46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1784" y="262862"/>
            <a:ext cx="2428735" cy="1958916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A627CE6-0D3B-4E55-911C-36A0B0827C58}"/>
              </a:ext>
            </a:extLst>
          </p:cNvPr>
          <p:cNvSpPr/>
          <p:nvPr/>
        </p:nvSpPr>
        <p:spPr>
          <a:xfrm rot="1349477">
            <a:off x="16307855" y="2357988"/>
            <a:ext cx="5231036" cy="10447132"/>
          </a:xfrm>
          <a:prstGeom prst="rect">
            <a:avLst/>
          </a:prstGeom>
          <a:solidFill>
            <a:srgbClr val="598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Равнобедренный треугольник 27">
            <a:extLst>
              <a:ext uri="{FF2B5EF4-FFF2-40B4-BE49-F238E27FC236}">
                <a16:creationId xmlns:a16="http://schemas.microsoft.com/office/drawing/2014/main" id="{C904A971-04B1-4A4B-9158-232E4C55DFDA}"/>
              </a:ext>
            </a:extLst>
          </p:cNvPr>
          <p:cNvSpPr/>
          <p:nvPr/>
        </p:nvSpPr>
        <p:spPr>
          <a:xfrm rot="658267">
            <a:off x="17266337" y="3227978"/>
            <a:ext cx="1465540" cy="3415615"/>
          </a:xfrm>
          <a:prstGeom prst="triangle">
            <a:avLst/>
          </a:prstGeom>
          <a:solidFill>
            <a:srgbClr val="90B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177A246-B6EC-45E8-8E69-B9A304C99155}"/>
              </a:ext>
            </a:extLst>
          </p:cNvPr>
          <p:cNvSpPr/>
          <p:nvPr/>
        </p:nvSpPr>
        <p:spPr>
          <a:xfrm>
            <a:off x="16916400" y="6479880"/>
            <a:ext cx="2438400" cy="838200"/>
          </a:xfrm>
          <a:prstGeom prst="rect">
            <a:avLst/>
          </a:prstGeom>
          <a:solidFill>
            <a:srgbClr val="598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1661F54-8E55-4777-91AE-6F2310501515}"/>
              </a:ext>
            </a:extLst>
          </p:cNvPr>
          <p:cNvSpPr/>
          <p:nvPr/>
        </p:nvSpPr>
        <p:spPr>
          <a:xfrm>
            <a:off x="18163887" y="3201369"/>
            <a:ext cx="1079217" cy="3502803"/>
          </a:xfrm>
          <a:prstGeom prst="rect">
            <a:avLst/>
          </a:prstGeom>
          <a:solidFill>
            <a:srgbClr val="598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2" name="Group 2">
            <a:extLst>
              <a:ext uri="{FF2B5EF4-FFF2-40B4-BE49-F238E27FC236}">
                <a16:creationId xmlns:a16="http://schemas.microsoft.com/office/drawing/2014/main" id="{D52892AD-96B4-44B9-BAE3-AACAFBF053D0}"/>
              </a:ext>
            </a:extLst>
          </p:cNvPr>
          <p:cNvGrpSpPr/>
          <p:nvPr/>
        </p:nvGrpSpPr>
        <p:grpSpPr>
          <a:xfrm rot="-5400000">
            <a:off x="7959631" y="4312852"/>
            <a:ext cx="1495584" cy="1570045"/>
            <a:chOff x="0" y="0"/>
            <a:chExt cx="6350000" cy="5499100"/>
          </a:xfrm>
          <a:noFill/>
        </p:grpSpPr>
        <p:sp>
          <p:nvSpPr>
            <p:cNvPr id="33" name="Freeform 3">
              <a:extLst>
                <a:ext uri="{FF2B5EF4-FFF2-40B4-BE49-F238E27FC236}">
                  <a16:creationId xmlns:a16="http://schemas.microsoft.com/office/drawing/2014/main" id="{C11C19FC-150D-4678-863A-AB362FF6CA69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4" name="Group 2">
            <a:extLst>
              <a:ext uri="{FF2B5EF4-FFF2-40B4-BE49-F238E27FC236}">
                <a16:creationId xmlns:a16="http://schemas.microsoft.com/office/drawing/2014/main" id="{7137AE20-AFC4-4873-B395-40BFD6ABEEAC}"/>
              </a:ext>
            </a:extLst>
          </p:cNvPr>
          <p:cNvGrpSpPr/>
          <p:nvPr/>
        </p:nvGrpSpPr>
        <p:grpSpPr>
          <a:xfrm rot="5400000">
            <a:off x="7983478" y="4113211"/>
            <a:ext cx="2247715" cy="1570045"/>
            <a:chOff x="0" y="0"/>
            <a:chExt cx="6350000" cy="5499100"/>
          </a:xfrm>
          <a:noFill/>
        </p:grpSpPr>
        <p:sp>
          <p:nvSpPr>
            <p:cNvPr id="35" name="Freeform 3">
              <a:extLst>
                <a:ext uri="{FF2B5EF4-FFF2-40B4-BE49-F238E27FC236}">
                  <a16:creationId xmlns:a16="http://schemas.microsoft.com/office/drawing/2014/main" id="{063750B1-C839-471C-855B-34CE7B252CF4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grpFill/>
          </p:spPr>
        </p:sp>
      </p:grpSp>
      <p:sp>
        <p:nvSpPr>
          <p:cNvPr id="36" name="Freeform 3">
            <a:extLst>
              <a:ext uri="{FF2B5EF4-FFF2-40B4-BE49-F238E27FC236}">
                <a16:creationId xmlns:a16="http://schemas.microsoft.com/office/drawing/2014/main" id="{6A8EF4A3-2758-455D-9086-EB560489DFEE}"/>
              </a:ext>
            </a:extLst>
          </p:cNvPr>
          <p:cNvSpPr/>
          <p:nvPr/>
        </p:nvSpPr>
        <p:spPr>
          <a:xfrm rot="15802787">
            <a:off x="7954508" y="4257303"/>
            <a:ext cx="2199920" cy="1419975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noFill/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6D8F15-0CEE-EE2A-292E-1558AD4246FF}"/>
              </a:ext>
            </a:extLst>
          </p:cNvPr>
          <p:cNvSpPr txBox="1"/>
          <p:nvPr/>
        </p:nvSpPr>
        <p:spPr>
          <a:xfrm>
            <a:off x="12329360" y="9501939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err="1">
                <a:latin typeface="Calibri Light"/>
                <a:ea typeface="Calibri Light"/>
                <a:cs typeface="Calibri Light"/>
              </a:rPr>
              <a:t>Дніпро</a:t>
            </a:r>
            <a:r>
              <a:rPr lang="ru-RU" sz="2800" dirty="0">
                <a:latin typeface="Calibri Light"/>
                <a:ea typeface="Calibri Light"/>
                <a:cs typeface="Calibri Light"/>
              </a:rPr>
              <a:t>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9D4B53-4121-2CA1-33D2-B587534CBE44}"/>
              </a:ext>
            </a:extLst>
          </p:cNvPr>
          <p:cNvSpPr txBox="1"/>
          <p:nvPr/>
        </p:nvSpPr>
        <p:spPr>
          <a:xfrm>
            <a:off x="17796209" y="9614736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B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254292"/>
            <a:ext cx="6453805" cy="8004008"/>
          </a:xfrm>
          <a:prstGeom prst="rect">
            <a:avLst/>
          </a:prstGeom>
          <a:solidFill>
            <a:srgbClr val="F8F8F3"/>
          </a:solidFill>
        </p:spPr>
      </p:sp>
      <p:grpSp>
        <p:nvGrpSpPr>
          <p:cNvPr id="3" name="Group 3"/>
          <p:cNvGrpSpPr/>
          <p:nvPr/>
        </p:nvGrpSpPr>
        <p:grpSpPr>
          <a:xfrm rot="5400000">
            <a:off x="-2187229" y="4835228"/>
            <a:ext cx="4879929" cy="4226018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8F8F3"/>
            </a:solidFill>
          </p:spPr>
        </p:sp>
      </p:grpSp>
      <p:grpSp>
        <p:nvGrpSpPr>
          <p:cNvPr id="7" name="Group 7"/>
          <p:cNvGrpSpPr/>
          <p:nvPr/>
        </p:nvGrpSpPr>
        <p:grpSpPr>
          <a:xfrm rot="16200000">
            <a:off x="17893560" y="7809279"/>
            <a:ext cx="497517" cy="430850"/>
            <a:chOff x="0" y="0"/>
            <a:chExt cx="6350000" cy="5499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8F8F3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266804" y="2965905"/>
            <a:ext cx="7518627" cy="3479090"/>
            <a:chOff x="0" y="0"/>
            <a:chExt cx="9984732" cy="495962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9984729" cy="1419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60"/>
                </a:lnSpc>
              </a:pPr>
              <a:endParaRPr lang="en-US" sz="7000" spc="406">
                <a:solidFill>
                  <a:srgbClr val="F8F8F3"/>
                </a:solidFill>
                <a:latin typeface="Raleway Bold Italics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3488452"/>
              <a:ext cx="2498639" cy="195914"/>
            </a:xfrm>
            <a:prstGeom prst="rect">
              <a:avLst/>
            </a:prstGeom>
            <a:solidFill>
              <a:srgbClr val="F8F8F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4259863"/>
              <a:ext cx="9984732" cy="699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 lang="en-US" sz="3000" spc="30">
                <a:solidFill>
                  <a:srgbClr val="F8F8F3"/>
                </a:solidFill>
                <a:latin typeface="Raleway"/>
              </a:endParaRPr>
            </a:p>
          </p:txBody>
        </p:sp>
      </p:grpSp>
      <p:pic>
        <p:nvPicPr>
          <p:cNvPr id="13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C819DAC-5AFE-33FF-13D5-C774A8652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163" y="2040287"/>
            <a:ext cx="4608094" cy="34391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87A0A1-3F02-0604-AC8B-80C0CF385F82}"/>
              </a:ext>
            </a:extLst>
          </p:cNvPr>
          <p:cNvSpPr txBox="1"/>
          <p:nvPr/>
        </p:nvSpPr>
        <p:spPr>
          <a:xfrm>
            <a:off x="1967163" y="6524124"/>
            <a:ext cx="469833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err="1">
                <a:latin typeface="Calibri Light"/>
                <a:cs typeface="Segoe UI"/>
              </a:rPr>
              <a:t>Асинхронність</a:t>
            </a:r>
            <a:r>
              <a:rPr lang="ru-RU" sz="2400">
                <a:latin typeface="Calibri Light"/>
                <a:cs typeface="Segoe UI"/>
              </a:rPr>
              <a:t> </a:t>
            </a:r>
            <a:r>
              <a:rPr lang="ru-RU" sz="2400" err="1">
                <a:latin typeface="Calibri Light"/>
                <a:cs typeface="Segoe UI"/>
              </a:rPr>
              <a:t>дозрівання</a:t>
            </a:r>
            <a:r>
              <a:rPr lang="ru-RU" sz="2400">
                <a:latin typeface="Calibri Light"/>
                <a:cs typeface="Segoe UI"/>
              </a:rPr>
              <a:t> </a:t>
            </a:r>
            <a:r>
              <a:rPr lang="ru-RU" sz="2400" err="1">
                <a:latin typeface="Calibri Light"/>
                <a:cs typeface="Segoe UI"/>
              </a:rPr>
              <a:t>ооцитів</a:t>
            </a:r>
            <a:r>
              <a:rPr lang="ru-RU" sz="2400">
                <a:latin typeface="Calibri Light"/>
                <a:cs typeface="Segoe UI"/>
              </a:rPr>
              <a:t>. ​Фаза Е - </a:t>
            </a:r>
            <a:r>
              <a:rPr lang="ru-RU" sz="2400" err="1">
                <a:latin typeface="Calibri Light"/>
                <a:cs typeface="Segoe UI"/>
              </a:rPr>
              <a:t>зрілі</a:t>
            </a:r>
            <a:r>
              <a:rPr lang="ru-RU" sz="2400">
                <a:latin typeface="Calibri Light"/>
                <a:cs typeface="Segoe UI"/>
              </a:rPr>
              <a:t> </a:t>
            </a:r>
            <a:r>
              <a:rPr lang="ru-RU" sz="2400" err="1">
                <a:latin typeface="Calibri Light"/>
                <a:cs typeface="Segoe UI"/>
              </a:rPr>
              <a:t>ооцити</a:t>
            </a:r>
            <a:r>
              <a:rPr lang="ru-RU" sz="2400">
                <a:latin typeface="Calibri Light"/>
                <a:cs typeface="Segoe UI"/>
              </a:rPr>
              <a:t>, фаза D - </a:t>
            </a:r>
            <a:r>
              <a:rPr lang="ru-RU" sz="2400" err="1">
                <a:latin typeface="Calibri Light"/>
                <a:cs typeface="Segoe UI"/>
              </a:rPr>
              <a:t>незрілі</a:t>
            </a:r>
            <a:r>
              <a:rPr lang="ru-RU" sz="2400">
                <a:latin typeface="Calibri Light"/>
                <a:cs typeface="Segoe UI"/>
              </a:rPr>
              <a:t>.</a:t>
            </a:r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BBA9C2-A827-5B1E-9A6A-B5783573789A}"/>
              </a:ext>
            </a:extLst>
          </p:cNvPr>
          <p:cNvSpPr txBox="1"/>
          <p:nvPr/>
        </p:nvSpPr>
        <p:spPr>
          <a:xfrm>
            <a:off x="884322" y="357939"/>
            <a:ext cx="171810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3600">
                <a:latin typeface="Calibri Light"/>
                <a:cs typeface="Calibri Light"/>
              </a:rPr>
              <a:t>Цитологічні особливості </a:t>
            </a:r>
            <a:r>
              <a:rPr lang="uk-UA" sz="3600" err="1">
                <a:latin typeface="Calibri Light"/>
                <a:cs typeface="Calibri Light"/>
              </a:rPr>
              <a:t>ооцитів</a:t>
            </a:r>
            <a:r>
              <a:rPr lang="uk-UA" sz="3600">
                <a:latin typeface="Calibri Light"/>
                <a:cs typeface="Calibri Light"/>
              </a:rPr>
              <a:t> медузи у Дніпровському водосховищі (х ± SD/E, n=50)</a:t>
            </a:r>
            <a:endParaRPr lang="ru-RU" sz="3600">
              <a:latin typeface="Calibri Light"/>
              <a:cs typeface="Calibri Light"/>
            </a:endParaRPr>
          </a:p>
        </p:txBody>
      </p:sp>
      <p:pic>
        <p:nvPicPr>
          <p:cNvPr id="5" name="Рисунок 5" descr="Изображение выглядит как текст, ткань, керамические изделия, фарфор&#10;&#10;Автоматически созданное описание">
            <a:extLst>
              <a:ext uri="{FF2B5EF4-FFF2-40B4-BE49-F238E27FC236}">
                <a16:creationId xmlns:a16="http://schemas.microsoft.com/office/drawing/2014/main" id="{2862F1C8-FD03-DCD5-F925-BFB8C390E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137" y="7382377"/>
            <a:ext cx="1810753" cy="1327485"/>
          </a:xfrm>
          <a:prstGeom prst="rect">
            <a:avLst/>
          </a:prstGeom>
        </p:spPr>
      </p:pic>
      <p:pic>
        <p:nvPicPr>
          <p:cNvPr id="6" name="Рисунок 15" descr="Изображение выглядит как фарфор, керамические изделия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5E5C59D4-A87B-89C5-44FF-D156D2DF9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0926" y="7365483"/>
            <a:ext cx="1795714" cy="1331193"/>
          </a:xfrm>
          <a:prstGeom prst="rect">
            <a:avLst/>
          </a:prstGeom>
        </p:spPr>
      </p:pic>
      <p:pic>
        <p:nvPicPr>
          <p:cNvPr id="16" name="Рисунок 17" descr="Изображение выглядит как ткань, жираф, фарфор&#10;&#10;Автоматически созданное описание">
            <a:extLst>
              <a:ext uri="{FF2B5EF4-FFF2-40B4-BE49-F238E27FC236}">
                <a16:creationId xmlns:a16="http://schemas.microsoft.com/office/drawing/2014/main" id="{9A45BD8F-5F0E-F8FC-CDD1-6F78C7CF5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8913" y="7372982"/>
            <a:ext cx="1720516" cy="1316195"/>
          </a:xfrm>
          <a:prstGeom prst="rect">
            <a:avLst/>
          </a:prstGeom>
        </p:spPr>
      </p:pic>
      <p:pic>
        <p:nvPicPr>
          <p:cNvPr id="18" name="Рисунок 18">
            <a:extLst>
              <a:ext uri="{FF2B5EF4-FFF2-40B4-BE49-F238E27FC236}">
                <a16:creationId xmlns:a16="http://schemas.microsoft.com/office/drawing/2014/main" id="{15D008FD-2BA7-558D-82DA-919EC14331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2361" y="7380409"/>
            <a:ext cx="1720516" cy="1316380"/>
          </a:xfrm>
          <a:prstGeom prst="rect">
            <a:avLst/>
          </a:prstGeom>
        </p:spPr>
      </p:pic>
      <p:sp>
        <p:nvSpPr>
          <p:cNvPr id="20" name="TextBox 1">
            <a:extLst>
              <a:ext uri="{FF2B5EF4-FFF2-40B4-BE49-F238E27FC236}">
                <a16:creationId xmlns:a16="http://schemas.microsoft.com/office/drawing/2014/main" id="{19F9AE30-3347-A130-B1F7-89E2E29FD73B}"/>
              </a:ext>
            </a:extLst>
          </p:cNvPr>
          <p:cNvSpPr txBox="1"/>
          <p:nvPr/>
        </p:nvSpPr>
        <p:spPr>
          <a:xfrm>
            <a:off x="8442158" y="5775158"/>
            <a:ext cx="9144000" cy="98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>
                <a:latin typeface="Calibri Light"/>
                <a:cs typeface="Calibri Light"/>
              </a:rPr>
              <a:t>Отримані результати під мікроскопом з різним збільшенням  </a:t>
            </a:r>
            <a:endParaRPr lang="ru-RU" sz="2800">
              <a:latin typeface="Calibri Light"/>
              <a:cs typeface="Calibri Ligh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0BBE7B3-A334-892A-7FD6-59786E7B8C88}"/>
              </a:ext>
            </a:extLst>
          </p:cNvPr>
          <p:cNvSpPr/>
          <p:nvPr/>
        </p:nvSpPr>
        <p:spPr>
          <a:xfrm>
            <a:off x="9288378" y="1648325"/>
            <a:ext cx="8286750" cy="3068053"/>
          </a:xfrm>
          <a:prstGeom prst="rect">
            <a:avLst/>
          </a:prstGeom>
          <a:solidFill>
            <a:srgbClr val="598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9342B888-8E0B-7A65-860A-85A69684A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261306"/>
              </p:ext>
            </p:extLst>
          </p:nvPr>
        </p:nvGraphicFramePr>
        <p:xfrm>
          <a:off x="9098882" y="1428748"/>
          <a:ext cx="7983125" cy="27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448">
                  <a:extLst>
                    <a:ext uri="{9D8B030D-6E8A-4147-A177-3AD203B41FA5}">
                      <a16:colId xmlns:a16="http://schemas.microsoft.com/office/drawing/2014/main" val="3172331404"/>
                    </a:ext>
                  </a:extLst>
                </a:gridCol>
                <a:gridCol w="2668677">
                  <a:extLst>
                    <a:ext uri="{9D8B030D-6E8A-4147-A177-3AD203B41FA5}">
                      <a16:colId xmlns:a16="http://schemas.microsoft.com/office/drawing/2014/main" val="1810975773"/>
                    </a:ext>
                  </a:extLst>
                </a:gridCol>
              </a:tblGrid>
              <a:tr h="496858"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2000" b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Цитологічні параметри, </a:t>
                      </a:r>
                      <a:r>
                        <a:rPr lang="af-ZA" sz="2000" b="0" err="1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n</a:t>
                      </a:r>
                      <a:r>
                        <a:rPr lang="af-ZA" sz="2000" b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=50​</a:t>
                      </a:r>
                      <a:endParaRPr lang="af-ZA" b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rgbClr val="598D95"/>
                      </a:solidFill>
                    </a:lnL>
                    <a:lnR w="12700">
                      <a:solidFill>
                        <a:srgbClr val="598D95"/>
                      </a:solidFill>
                    </a:lnR>
                    <a:lnT w="12700">
                      <a:solidFill>
                        <a:srgbClr val="598D95"/>
                      </a:solidFill>
                    </a:lnT>
                    <a:lnB w="12700">
                      <a:solidFill>
                        <a:srgbClr val="598D95"/>
                      </a:solidFill>
                    </a:lnB>
                    <a:solidFill>
                      <a:srgbClr val="90BE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2000" b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Величина​</a:t>
                      </a:r>
                      <a:endParaRPr lang="uk-UA" b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rgbClr val="598D95"/>
                      </a:solidFill>
                    </a:lnL>
                    <a:lnR w="12700">
                      <a:solidFill>
                        <a:srgbClr val="598D95"/>
                      </a:solidFill>
                    </a:lnR>
                    <a:lnT w="12700">
                      <a:solidFill>
                        <a:srgbClr val="598D95"/>
                      </a:solidFill>
                    </a:lnT>
                    <a:lnB w="12700">
                      <a:solidFill>
                        <a:srgbClr val="598D95"/>
                      </a:solidFill>
                    </a:lnB>
                    <a:solidFill>
                      <a:srgbClr val="90B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113959"/>
                  </a:ext>
                </a:extLst>
              </a:tr>
              <a:tr h="520518"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2000">
                          <a:effectLst/>
                          <a:latin typeface="Calibri Light"/>
                        </a:rPr>
                        <a:t>Площа </a:t>
                      </a:r>
                      <a:r>
                        <a:rPr lang="uk-UA" sz="2000" err="1">
                          <a:effectLst/>
                          <a:latin typeface="Calibri Light"/>
                        </a:rPr>
                        <a:t>ооцитів</a:t>
                      </a:r>
                      <a:r>
                        <a:rPr lang="uk-UA" sz="2000">
                          <a:effectLst/>
                          <a:latin typeface="Calibri Light"/>
                        </a:rPr>
                        <a:t> у фазі Е, мкм</a:t>
                      </a:r>
                      <a:r>
                        <a:rPr lang="uk-UA" sz="1300" baseline="30000">
                          <a:effectLst/>
                          <a:latin typeface="Calibri Light"/>
                        </a:rPr>
                        <a:t>2</a:t>
                      </a:r>
                      <a:r>
                        <a:rPr lang="uk-UA" sz="1300">
                          <a:effectLst/>
                          <a:latin typeface="Calibri Light"/>
                        </a:rPr>
                        <a:t>​</a:t>
                      </a:r>
                      <a:endParaRPr lang="uk-UA">
                        <a:effectLst/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rgbClr val="598D95"/>
                      </a:solidFill>
                    </a:lnL>
                    <a:lnR w="12700">
                      <a:solidFill>
                        <a:srgbClr val="598D95"/>
                      </a:solidFill>
                    </a:lnR>
                    <a:lnT w="12700">
                      <a:solidFill>
                        <a:srgbClr val="598D95"/>
                      </a:solidFill>
                    </a:lnT>
                    <a:lnB w="12700">
                      <a:solidFill>
                        <a:srgbClr val="598D95"/>
                      </a:solidFill>
                    </a:lnB>
                    <a:solidFill>
                      <a:srgbClr val="90BE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2000">
                          <a:effectLst/>
                          <a:latin typeface="Calibri Light"/>
                        </a:rPr>
                        <a:t>839 ± 21​</a:t>
                      </a:r>
                      <a:endParaRPr lang="uk-UA">
                        <a:effectLst/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rgbClr val="598D95"/>
                      </a:solidFill>
                    </a:lnL>
                    <a:lnR w="12700">
                      <a:solidFill>
                        <a:srgbClr val="598D95"/>
                      </a:solidFill>
                    </a:lnR>
                    <a:lnT w="12700">
                      <a:solidFill>
                        <a:srgbClr val="598D95"/>
                      </a:solidFill>
                    </a:lnT>
                    <a:lnB w="12700">
                      <a:solidFill>
                        <a:srgbClr val="598D95"/>
                      </a:solidFill>
                    </a:lnB>
                    <a:solidFill>
                      <a:srgbClr val="90B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33187"/>
                  </a:ext>
                </a:extLst>
              </a:tr>
              <a:tr h="591497"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2000">
                          <a:effectLst/>
                          <a:latin typeface="Calibri Light"/>
                        </a:rPr>
                        <a:t>Площа </a:t>
                      </a:r>
                      <a:r>
                        <a:rPr lang="uk-UA" sz="2000" err="1">
                          <a:effectLst/>
                          <a:latin typeface="Calibri Light"/>
                        </a:rPr>
                        <a:t>ядер</a:t>
                      </a:r>
                      <a:r>
                        <a:rPr lang="uk-UA" sz="2000">
                          <a:effectLst/>
                          <a:latin typeface="Calibri Light"/>
                        </a:rPr>
                        <a:t> </a:t>
                      </a:r>
                      <a:r>
                        <a:rPr lang="uk-UA" sz="2000" err="1">
                          <a:effectLst/>
                          <a:latin typeface="Calibri Light"/>
                        </a:rPr>
                        <a:t>ооцитів</a:t>
                      </a:r>
                      <a:r>
                        <a:rPr lang="uk-UA" sz="2000">
                          <a:effectLst/>
                          <a:latin typeface="Calibri Light"/>
                        </a:rPr>
                        <a:t> у фазі Е, мкм</a:t>
                      </a:r>
                      <a:r>
                        <a:rPr lang="uk-UA" sz="1300" baseline="30000">
                          <a:effectLst/>
                          <a:latin typeface="Calibri Light"/>
                        </a:rPr>
                        <a:t>2</a:t>
                      </a:r>
                      <a:r>
                        <a:rPr lang="uk-UA" sz="1300">
                          <a:effectLst/>
                          <a:latin typeface="Calibri Light"/>
                        </a:rPr>
                        <a:t>​</a:t>
                      </a:r>
                      <a:endParaRPr lang="uk-UA">
                        <a:effectLst/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rgbClr val="598D95"/>
                      </a:solidFill>
                    </a:lnL>
                    <a:lnR w="12700">
                      <a:solidFill>
                        <a:srgbClr val="598D95"/>
                      </a:solidFill>
                    </a:lnR>
                    <a:lnT w="12700">
                      <a:solidFill>
                        <a:srgbClr val="598D95"/>
                      </a:solidFill>
                    </a:lnT>
                    <a:lnB w="12700">
                      <a:solidFill>
                        <a:srgbClr val="598D95"/>
                      </a:solidFill>
                    </a:lnB>
                    <a:solidFill>
                      <a:srgbClr val="90BE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2000">
                          <a:effectLst/>
                          <a:latin typeface="Calibri Light"/>
                        </a:rPr>
                        <a:t>109 ± 12​</a:t>
                      </a:r>
                      <a:endParaRPr lang="uk-UA">
                        <a:effectLst/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rgbClr val="598D95"/>
                      </a:solidFill>
                    </a:lnL>
                    <a:lnR w="12700">
                      <a:solidFill>
                        <a:srgbClr val="598D95"/>
                      </a:solidFill>
                    </a:lnR>
                    <a:lnT w="12700">
                      <a:solidFill>
                        <a:srgbClr val="598D95"/>
                      </a:solidFill>
                    </a:lnT>
                    <a:lnB w="12700">
                      <a:solidFill>
                        <a:srgbClr val="598D95"/>
                      </a:solidFill>
                    </a:lnB>
                    <a:solidFill>
                      <a:srgbClr val="90B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489809"/>
                  </a:ext>
                </a:extLst>
              </a:tr>
              <a:tr h="544179"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2000">
                          <a:effectLst/>
                          <a:latin typeface="Calibri Light"/>
                        </a:rPr>
                        <a:t>Площа </a:t>
                      </a:r>
                      <a:r>
                        <a:rPr lang="uk-UA" sz="2000" err="1">
                          <a:effectLst/>
                          <a:latin typeface="Calibri Light"/>
                        </a:rPr>
                        <a:t>ооцитів</a:t>
                      </a:r>
                      <a:r>
                        <a:rPr lang="uk-UA" sz="2000">
                          <a:effectLst/>
                          <a:latin typeface="Calibri Light"/>
                        </a:rPr>
                        <a:t> у фазі </a:t>
                      </a:r>
                      <a:r>
                        <a:rPr lang="af-ZA" sz="2000">
                          <a:effectLst/>
                          <a:latin typeface="Calibri Light"/>
                        </a:rPr>
                        <a:t>D, </a:t>
                      </a:r>
                      <a:r>
                        <a:rPr lang="uk-UA" sz="2000">
                          <a:effectLst/>
                          <a:latin typeface="Calibri Light"/>
                        </a:rPr>
                        <a:t>мкм</a:t>
                      </a:r>
                      <a:r>
                        <a:rPr lang="uk-UA" sz="1300" baseline="30000">
                          <a:effectLst/>
                          <a:latin typeface="Calibri Light"/>
                        </a:rPr>
                        <a:t>2</a:t>
                      </a:r>
                      <a:r>
                        <a:rPr lang="uk-UA" sz="1300">
                          <a:effectLst/>
                          <a:latin typeface="Calibri Light"/>
                        </a:rPr>
                        <a:t>​</a:t>
                      </a:r>
                      <a:endParaRPr lang="uk-UA">
                        <a:effectLst/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rgbClr val="598D95"/>
                      </a:solidFill>
                    </a:lnL>
                    <a:lnR w="12700">
                      <a:solidFill>
                        <a:srgbClr val="598D95"/>
                      </a:solidFill>
                    </a:lnR>
                    <a:lnT w="12700">
                      <a:solidFill>
                        <a:srgbClr val="598D95"/>
                      </a:solidFill>
                    </a:lnT>
                    <a:lnB w="12700">
                      <a:solidFill>
                        <a:srgbClr val="598D95"/>
                      </a:solidFill>
                    </a:lnB>
                    <a:solidFill>
                      <a:srgbClr val="90BE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2000">
                          <a:effectLst/>
                          <a:latin typeface="Calibri Light"/>
                        </a:rPr>
                        <a:t>85 ± 4​</a:t>
                      </a:r>
                      <a:endParaRPr lang="uk-UA">
                        <a:effectLst/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rgbClr val="598D95"/>
                      </a:solidFill>
                    </a:lnL>
                    <a:lnR w="12700">
                      <a:solidFill>
                        <a:srgbClr val="598D95"/>
                      </a:solidFill>
                    </a:lnR>
                    <a:lnT w="12700">
                      <a:solidFill>
                        <a:srgbClr val="598D95"/>
                      </a:solidFill>
                    </a:lnT>
                    <a:lnB w="12700">
                      <a:solidFill>
                        <a:srgbClr val="598D95"/>
                      </a:solidFill>
                    </a:lnB>
                    <a:solidFill>
                      <a:srgbClr val="90B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37454"/>
                  </a:ext>
                </a:extLst>
              </a:tr>
              <a:tr h="638818"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2000">
                          <a:effectLst/>
                          <a:latin typeface="Calibri Light"/>
                        </a:rPr>
                        <a:t>Величина ЯЦП для </a:t>
                      </a:r>
                      <a:r>
                        <a:rPr lang="uk-UA" sz="2000" err="1">
                          <a:effectLst/>
                          <a:latin typeface="Calibri Light"/>
                        </a:rPr>
                        <a:t>ооцитів</a:t>
                      </a:r>
                      <a:r>
                        <a:rPr lang="uk-UA" sz="2000">
                          <a:effectLst/>
                          <a:latin typeface="Calibri Light"/>
                        </a:rPr>
                        <a:t> фази </a:t>
                      </a:r>
                      <a:r>
                        <a:rPr lang="af-ZA" sz="2000">
                          <a:effectLst/>
                          <a:latin typeface="Calibri Light"/>
                        </a:rPr>
                        <a:t>E​</a:t>
                      </a:r>
                      <a:endParaRPr lang="af-ZA">
                        <a:effectLst/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rgbClr val="598D95"/>
                      </a:solidFill>
                    </a:lnL>
                    <a:lnR w="12700">
                      <a:solidFill>
                        <a:srgbClr val="598D95"/>
                      </a:solidFill>
                    </a:lnR>
                    <a:lnT w="12700">
                      <a:solidFill>
                        <a:srgbClr val="598D95"/>
                      </a:solidFill>
                    </a:lnT>
                    <a:lnB w="12700">
                      <a:solidFill>
                        <a:srgbClr val="598D95"/>
                      </a:solidFill>
                    </a:lnB>
                    <a:solidFill>
                      <a:srgbClr val="90BE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2000">
                          <a:effectLst/>
                          <a:latin typeface="Calibri Light"/>
                        </a:rPr>
                        <a:t>0,13 ± 0,01​</a:t>
                      </a:r>
                      <a:endParaRPr lang="uk-UA">
                        <a:effectLst/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rgbClr val="598D95"/>
                      </a:solidFill>
                    </a:lnL>
                    <a:lnR w="12700">
                      <a:solidFill>
                        <a:srgbClr val="598D95"/>
                      </a:solidFill>
                    </a:lnR>
                    <a:lnT w="12700">
                      <a:solidFill>
                        <a:srgbClr val="598D95"/>
                      </a:solidFill>
                    </a:lnT>
                    <a:lnB w="12700">
                      <a:solidFill>
                        <a:srgbClr val="598D95"/>
                      </a:solidFill>
                    </a:lnB>
                    <a:solidFill>
                      <a:srgbClr val="90B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73216"/>
                  </a:ext>
                </a:extLst>
              </a:tr>
            </a:tbl>
          </a:graphicData>
        </a:graphic>
      </p:graphicFrame>
      <p:sp>
        <p:nvSpPr>
          <p:cNvPr id="21" name="TextBox 1">
            <a:extLst>
              <a:ext uri="{FF2B5EF4-FFF2-40B4-BE49-F238E27FC236}">
                <a16:creationId xmlns:a16="http://schemas.microsoft.com/office/drawing/2014/main" id="{90316311-5507-D0A1-0560-FC6EA147ADBF}"/>
              </a:ext>
            </a:extLst>
          </p:cNvPr>
          <p:cNvSpPr txBox="1"/>
          <p:nvPr/>
        </p:nvSpPr>
        <p:spPr>
          <a:xfrm>
            <a:off x="9028641" y="8822965"/>
            <a:ext cx="59343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>
                <a:latin typeface="Calibri Light"/>
                <a:ea typeface="Calibri Light"/>
                <a:cs typeface="Times New Roman"/>
              </a:rPr>
              <a:t>40х</a:t>
            </a:r>
            <a:endParaRPr lang="ru-RU" sz="2000">
              <a:latin typeface="Calibri Light"/>
              <a:ea typeface="Calibri Light"/>
              <a:cs typeface="Times New Rom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49363B-6640-29FB-1143-2C71FE7F2922}"/>
              </a:ext>
            </a:extLst>
          </p:cNvPr>
          <p:cNvSpPr txBox="1"/>
          <p:nvPr/>
        </p:nvSpPr>
        <p:spPr>
          <a:xfrm>
            <a:off x="11644952" y="882157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000">
                <a:latin typeface="Calibri Light"/>
                <a:ea typeface="Calibri Light"/>
                <a:cs typeface="Calibri Light"/>
              </a:rPr>
              <a:t>100х</a:t>
            </a:r>
            <a:endParaRPr lang="ru-RU" sz="2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BB984B-9F8F-69DF-CA2F-AE54FE3B1D20}"/>
              </a:ext>
            </a:extLst>
          </p:cNvPr>
          <p:cNvSpPr txBox="1"/>
          <p:nvPr/>
        </p:nvSpPr>
        <p:spPr>
          <a:xfrm>
            <a:off x="14016251" y="8821572"/>
            <a:ext cx="110546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000">
                <a:latin typeface="Calibri Light"/>
                <a:ea typeface="Calibri Light"/>
                <a:cs typeface="Calibri Light"/>
              </a:rPr>
              <a:t>200х</a:t>
            </a:r>
            <a:endParaRPr lang="ru-RU" sz="2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49EA81-40CC-3FEB-21FF-CA33FFE68009}"/>
              </a:ext>
            </a:extLst>
          </p:cNvPr>
          <p:cNvSpPr txBox="1"/>
          <p:nvPr/>
        </p:nvSpPr>
        <p:spPr>
          <a:xfrm>
            <a:off x="16421669" y="882157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000">
                <a:latin typeface="Calibri Light"/>
                <a:ea typeface="Calibri Light"/>
                <a:cs typeface="Calibri Light"/>
              </a:rPr>
              <a:t> 400х</a:t>
            </a:r>
            <a:endParaRPr lang="ru-RU" sz="2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997491-2EF6-30BD-9CAB-D6081DD5A7A1}"/>
              </a:ext>
            </a:extLst>
          </p:cNvPr>
          <p:cNvSpPr txBox="1"/>
          <p:nvPr/>
        </p:nvSpPr>
        <p:spPr>
          <a:xfrm>
            <a:off x="17675894" y="964481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latin typeface="Calibri Light"/>
                <a:ea typeface="Calibri Light"/>
                <a:cs typeface="Calibri Light"/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B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9">
            <a:extLst>
              <a:ext uri="{FF2B5EF4-FFF2-40B4-BE49-F238E27FC236}">
                <a16:creationId xmlns:a16="http://schemas.microsoft.com/office/drawing/2014/main" id="{5F4826F5-1DC5-BD47-351A-23F7F727D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907088" y="3414246"/>
            <a:ext cx="88486" cy="10538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0393060" y="0"/>
            <a:ext cx="8065537" cy="10731319"/>
          </a:xfrm>
          <a:prstGeom prst="rect">
            <a:avLst/>
          </a:prstGeom>
          <a:solidFill>
            <a:srgbClr val="F8F8F3"/>
          </a:solidFill>
        </p:spPr>
      </p:sp>
      <p:grpSp>
        <p:nvGrpSpPr>
          <p:cNvPr id="3" name="Group 3"/>
          <p:cNvGrpSpPr/>
          <p:nvPr/>
        </p:nvGrpSpPr>
        <p:grpSpPr>
          <a:xfrm>
            <a:off x="201080" y="3978150"/>
            <a:ext cx="7488549" cy="4002329"/>
            <a:chOff x="0" y="0"/>
            <a:chExt cx="9984732" cy="5336439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9984729" cy="1419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60"/>
                </a:lnSpc>
              </a:pPr>
              <a:endParaRPr lang="en-US" sz="7000" spc="406">
                <a:solidFill>
                  <a:srgbClr val="F8F8F3"/>
                </a:solidFill>
                <a:latin typeface="Raleway Bold Italics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3676859"/>
              <a:ext cx="2498639" cy="195914"/>
            </a:xfrm>
            <a:prstGeom prst="rect">
              <a:avLst/>
            </a:prstGeom>
            <a:solidFill>
              <a:srgbClr val="F8F8F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636674"/>
              <a:ext cx="9984732" cy="699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 lang="en-US" sz="3000" spc="30">
                <a:solidFill>
                  <a:srgbClr val="F8F8F3"/>
                </a:solidFill>
                <a:latin typeface="Raleway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11385711" y="1585160"/>
            <a:ext cx="5924769" cy="7472465"/>
          </a:xfrm>
          <a:prstGeom prst="rect">
            <a:avLst/>
          </a:prstGeom>
          <a:solidFill>
            <a:srgbClr val="90BEAB">
              <a:alpha val="19608"/>
            </a:srgbClr>
          </a:solidFill>
        </p:spPr>
      </p:sp>
      <p:grpSp>
        <p:nvGrpSpPr>
          <p:cNvPr id="8" name="Group 8"/>
          <p:cNvGrpSpPr/>
          <p:nvPr/>
        </p:nvGrpSpPr>
        <p:grpSpPr>
          <a:xfrm>
            <a:off x="17982616" y="8302677"/>
            <a:ext cx="5372600" cy="5092342"/>
            <a:chOff x="0" y="0"/>
            <a:chExt cx="7163467" cy="6789790"/>
          </a:xfrm>
        </p:grpSpPr>
        <p:sp>
          <p:nvSpPr>
            <p:cNvPr id="9" name="TextBox 9"/>
            <p:cNvSpPr txBox="1"/>
            <p:nvPr/>
          </p:nvSpPr>
          <p:spPr>
            <a:xfrm>
              <a:off x="5186375" y="-47625"/>
              <a:ext cx="752755" cy="740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90BEAB"/>
                  </a:solidFill>
                  <a:latin typeface="Arimo"/>
                </a:rPr>
                <a:t>Item 1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90BEAB"/>
                  </a:solidFill>
                  <a:latin typeface="Arimo"/>
                </a:rPr>
                <a:t>20%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410712" y="3720497"/>
              <a:ext cx="752755" cy="740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90BEAB"/>
                  </a:solidFill>
                  <a:latin typeface="Arimo"/>
                </a:rPr>
                <a:t>Item 2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90BEAB"/>
                  </a:solidFill>
                  <a:latin typeface="Arimo"/>
                </a:rPr>
                <a:t>20%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205356" y="6049325"/>
              <a:ext cx="752755" cy="740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90BEAB"/>
                  </a:solidFill>
                  <a:latin typeface="Arimo"/>
                </a:rPr>
                <a:t>Item 3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90BEAB"/>
                  </a:solidFill>
                  <a:latin typeface="Arimo"/>
                </a:rPr>
                <a:t>20%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720497"/>
              <a:ext cx="752755" cy="740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90BEAB"/>
                  </a:solidFill>
                  <a:latin typeface="Arimo"/>
                </a:rPr>
                <a:t>Item 4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90BEAB"/>
                  </a:solidFill>
                  <a:latin typeface="Arimo"/>
                </a:rPr>
                <a:t>20%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24337" y="-47625"/>
              <a:ext cx="752755" cy="740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90BEAB"/>
                  </a:solidFill>
                  <a:latin typeface="Arimo"/>
                </a:rPr>
                <a:t>Item 5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90BEAB"/>
                  </a:solidFill>
                  <a:latin typeface="Arimo"/>
                </a:rPr>
                <a:t>20%</a:t>
              </a:r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780383" y="271708"/>
              <a:ext cx="5602702" cy="5602702"/>
              <a:chOff x="-12700" y="-12700"/>
              <a:chExt cx="25400" cy="25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12700"/>
                <a:ext cx="12259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259" h="12700">
                    <a:moveTo>
                      <a:pt x="0" y="0"/>
                    </a:moveTo>
                    <a:lnTo>
                      <a:pt x="0" y="0"/>
                    </a:lnTo>
                    <a:cubicBezTo>
                      <a:pt x="5737" y="0"/>
                      <a:pt x="10762" y="3846"/>
                      <a:pt x="12259" y="9384"/>
                    </a:cubicBez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90BEAB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-3925"/>
                <a:ext cx="13851" cy="14559"/>
              </a:xfrm>
              <a:custGeom>
                <a:avLst/>
                <a:gdLst/>
                <a:ahLst/>
                <a:cxnLst/>
                <a:rect l="l" t="t" r="r" b="b"/>
                <a:pathLst>
                  <a:path w="13851" h="14559">
                    <a:moveTo>
                      <a:pt x="12078" y="0"/>
                    </a:moveTo>
                    <a:cubicBezTo>
                      <a:pt x="13851" y="5457"/>
                      <a:pt x="11746" y="11424"/>
                      <a:pt x="6942" y="14560"/>
                    </a:cubicBezTo>
                    <a:lnTo>
                      <a:pt x="0" y="3925"/>
                    </a:lnTo>
                    <a:close/>
                  </a:path>
                </a:pathLst>
              </a:custGeom>
              <a:solidFill>
                <a:srgbClr val="71A6A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-7969" y="0"/>
                <a:ext cx="15434" cy="13647"/>
              </a:xfrm>
              <a:custGeom>
                <a:avLst/>
                <a:gdLst/>
                <a:ahLst/>
                <a:cxnLst/>
                <a:rect l="l" t="t" r="r" b="b"/>
                <a:pathLst>
                  <a:path w="15434" h="13647">
                    <a:moveTo>
                      <a:pt x="15434" y="10275"/>
                    </a:moveTo>
                    <a:cubicBezTo>
                      <a:pt x="10793" y="13647"/>
                      <a:pt x="4467" y="13488"/>
                      <a:pt x="0" y="9889"/>
                    </a:cubicBezTo>
                    <a:lnTo>
                      <a:pt x="7969" y="0"/>
                    </a:lnTo>
                    <a:close/>
                  </a:path>
                </a:pathLst>
              </a:custGeom>
              <a:solidFill>
                <a:srgbClr val="598D95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-13910" y="-4523"/>
                <a:ext cx="13910" cy="14798"/>
              </a:xfrm>
              <a:custGeom>
                <a:avLst/>
                <a:gdLst/>
                <a:ahLst/>
                <a:cxnLst/>
                <a:rect l="l" t="t" r="r" b="b"/>
                <a:pathLst>
                  <a:path w="13910" h="14798">
                    <a:moveTo>
                      <a:pt x="6445" y="14798"/>
                    </a:moveTo>
                    <a:cubicBezTo>
                      <a:pt x="1804" y="11425"/>
                      <a:pt x="0" y="5360"/>
                      <a:pt x="2043" y="0"/>
                    </a:cubicBezTo>
                    <a:lnTo>
                      <a:pt x="13910" y="4523"/>
                    </a:lnTo>
                    <a:close/>
                  </a:path>
                </a:pathLst>
              </a:custGeom>
              <a:solidFill>
                <a:srgbClr val="497488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-12078" y="-12700"/>
                <a:ext cx="12078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078" h="12700">
                    <a:moveTo>
                      <a:pt x="0" y="8775"/>
                    </a:moveTo>
                    <a:cubicBezTo>
                      <a:pt x="1700" y="3543"/>
                      <a:pt x="6575" y="1"/>
                      <a:pt x="12077" y="0"/>
                    </a:cubicBezTo>
                    <a:lnTo>
                      <a:pt x="12078" y="12700"/>
                    </a:lnTo>
                    <a:close/>
                  </a:path>
                </a:pathLst>
              </a:custGeom>
              <a:solidFill>
                <a:srgbClr val="405B76"/>
              </a:solidFill>
            </p:spPr>
          </p:sp>
        </p:grpSp>
      </p:grpSp>
      <p:grpSp>
        <p:nvGrpSpPr>
          <p:cNvPr id="20" name="Group 20"/>
          <p:cNvGrpSpPr/>
          <p:nvPr/>
        </p:nvGrpSpPr>
        <p:grpSpPr>
          <a:xfrm rot="5400000">
            <a:off x="10260563" y="4803903"/>
            <a:ext cx="563128" cy="487498"/>
            <a:chOff x="0" y="0"/>
            <a:chExt cx="6350000" cy="54991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90BEAB"/>
            </a:solidFill>
          </p:spPr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9C926CD-BB4B-A154-0F4A-FE78628F9FD8}"/>
              </a:ext>
            </a:extLst>
          </p:cNvPr>
          <p:cNvSpPr txBox="1"/>
          <p:nvPr/>
        </p:nvSpPr>
        <p:spPr>
          <a:xfrm>
            <a:off x="197893" y="359960"/>
            <a:ext cx="992533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>
                <a:latin typeface="Calibri Light"/>
                <a:cs typeface="Calibri Light"/>
              </a:rPr>
              <a:t>Прогноз </a:t>
            </a:r>
            <a:r>
              <a:rPr lang="ru-RU" sz="3200" dirty="0" err="1">
                <a:latin typeface="Calibri Light"/>
                <a:cs typeface="Calibri Light"/>
              </a:rPr>
              <a:t>чисельності</a:t>
            </a:r>
            <a:r>
              <a:rPr lang="ru-RU" sz="3200" dirty="0">
                <a:latin typeface="Calibri Light"/>
                <a:cs typeface="Calibri Light"/>
              </a:rPr>
              <a:t> </a:t>
            </a:r>
            <a:r>
              <a:rPr lang="ru-RU" sz="3200" dirty="0" err="1">
                <a:latin typeface="Calibri Light"/>
                <a:cs typeface="Calibri Light"/>
              </a:rPr>
              <a:t>популяції</a:t>
            </a:r>
            <a:r>
              <a:rPr lang="ru-RU" sz="3200" dirty="0">
                <a:latin typeface="Calibri Light"/>
                <a:cs typeface="Calibri Light"/>
              </a:rPr>
              <a:t> медуз у </a:t>
            </a:r>
            <a:r>
              <a:rPr lang="ru-RU" sz="3200" dirty="0" err="1">
                <a:latin typeface="Calibri Light"/>
                <a:cs typeface="Calibri Light"/>
              </a:rPr>
              <a:t>наступному</a:t>
            </a:r>
            <a:r>
              <a:rPr lang="ru-RU" sz="3200" dirty="0">
                <a:latin typeface="Calibri Light"/>
                <a:cs typeface="Calibri Light"/>
              </a:rPr>
              <a:t> </a:t>
            </a:r>
            <a:r>
              <a:rPr lang="ru-RU" sz="3200" dirty="0" err="1">
                <a:latin typeface="Calibri Light"/>
                <a:cs typeface="Calibri Light"/>
              </a:rPr>
              <a:t>році</a:t>
            </a:r>
            <a:r>
              <a:rPr lang="ru-RU" sz="3200" dirty="0">
                <a:latin typeface="Calibri Light"/>
                <a:cs typeface="Calibri Light"/>
              </a:rPr>
              <a:t>​</a:t>
            </a: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F3A8E8BF-7C36-8D61-ED56-6CF5C14BB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660231">
            <a:off x="4157213" y="2955547"/>
            <a:ext cx="2002652" cy="917396"/>
          </a:xfrm>
          <a:prstGeom prst="rect">
            <a:avLst/>
          </a:prstGeom>
        </p:spPr>
      </p:pic>
      <p:pic>
        <p:nvPicPr>
          <p:cNvPr id="25" name="Рисунок 26">
            <a:extLst>
              <a:ext uri="{FF2B5EF4-FFF2-40B4-BE49-F238E27FC236}">
                <a16:creationId xmlns:a16="http://schemas.microsoft.com/office/drawing/2014/main" id="{1FA6E126-30CA-127D-8175-CC8F003BA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241" y="7345281"/>
            <a:ext cx="4021555" cy="2544677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320AFC5-82B8-7951-90FF-69AA46CADF44}"/>
              </a:ext>
            </a:extLst>
          </p:cNvPr>
          <p:cNvSpPr/>
          <p:nvPr/>
        </p:nvSpPr>
        <p:spPr>
          <a:xfrm>
            <a:off x="5904496" y="7348287"/>
            <a:ext cx="1428750" cy="2556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ACA9033A-A5B3-1194-6AF2-F46015CE08BF}"/>
              </a:ext>
            </a:extLst>
          </p:cNvPr>
          <p:cNvCxnSpPr/>
          <p:nvPr/>
        </p:nvCxnSpPr>
        <p:spPr>
          <a:xfrm flipV="1">
            <a:off x="4633661" y="7731791"/>
            <a:ext cx="917407" cy="75198"/>
          </a:xfrm>
          <a:prstGeom prst="straightConnector1">
            <a:avLst/>
          </a:prstGeom>
          <a:ln w="57150">
            <a:solidFill>
              <a:srgbClr val="405B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EF8070FC-96BC-BB79-7184-7B15F3C64B72}"/>
              </a:ext>
            </a:extLst>
          </p:cNvPr>
          <p:cNvCxnSpPr>
            <a:cxnSpLocks/>
          </p:cNvCxnSpPr>
          <p:nvPr/>
        </p:nvCxnSpPr>
        <p:spPr>
          <a:xfrm flipV="1">
            <a:off x="4889332" y="8904869"/>
            <a:ext cx="917407" cy="75198"/>
          </a:xfrm>
          <a:prstGeom prst="straightConnector1">
            <a:avLst/>
          </a:prstGeom>
          <a:ln w="57150">
            <a:solidFill>
              <a:srgbClr val="405B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3774816-4AC8-DCE8-FD97-7FCA49BD204C}"/>
              </a:ext>
            </a:extLst>
          </p:cNvPr>
          <p:cNvSpPr txBox="1"/>
          <p:nvPr/>
        </p:nvSpPr>
        <p:spPr>
          <a:xfrm>
            <a:off x="5561597" y="748665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>
                <a:latin typeface="Calibri Light"/>
                <a:cs typeface="Calibri Light"/>
              </a:rPr>
              <a:t>фаза Е (13%)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DDAF7C-DCFC-4448-10FD-BE4CBD69B91B}"/>
              </a:ext>
            </a:extLst>
          </p:cNvPr>
          <p:cNvSpPr txBox="1"/>
          <p:nvPr/>
        </p:nvSpPr>
        <p:spPr>
          <a:xfrm>
            <a:off x="5817268" y="8689807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>
                <a:latin typeface="Calibri Light"/>
              </a:rPr>
              <a:t>фаза D (87%)</a:t>
            </a:r>
            <a:endParaRPr lang="ru-RU" sz="20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2F7800-2E8C-426F-C945-9A368D0ABC67}"/>
              </a:ext>
            </a:extLst>
          </p:cNvPr>
          <p:cNvSpPr txBox="1"/>
          <p:nvPr/>
        </p:nvSpPr>
        <p:spPr>
          <a:xfrm>
            <a:off x="1711493" y="1801729"/>
            <a:ext cx="80671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err="1">
                <a:latin typeface="Calibri Light"/>
                <a:cs typeface="Calibri Light"/>
              </a:rPr>
              <a:t>Робоча</a:t>
            </a:r>
            <a:r>
              <a:rPr lang="ru-RU" sz="2400">
                <a:latin typeface="Calibri Light"/>
                <a:cs typeface="Calibri Light"/>
              </a:rPr>
              <a:t> </a:t>
            </a:r>
            <a:r>
              <a:rPr lang="ru-RU" sz="2400" err="1">
                <a:latin typeface="Calibri Light"/>
                <a:cs typeface="Calibri Light"/>
              </a:rPr>
              <a:t>плодючість</a:t>
            </a:r>
            <a:r>
              <a:rPr lang="ru-RU" sz="2400">
                <a:latin typeface="Calibri Light"/>
                <a:cs typeface="Calibri Light"/>
              </a:rPr>
              <a:t> становить 13%  - 59 </a:t>
            </a:r>
            <a:r>
              <a:rPr lang="ru-RU" sz="2400" err="1">
                <a:latin typeface="Calibri Light"/>
                <a:cs typeface="Calibri Light"/>
              </a:rPr>
              <a:t>ікринок</a:t>
            </a:r>
            <a:r>
              <a:rPr lang="ru-RU" sz="2400">
                <a:latin typeface="Calibri Light"/>
                <a:cs typeface="Times New Roman"/>
              </a:rPr>
              <a:t>​</a:t>
            </a:r>
            <a:endParaRPr lang="ru-RU" sz="2400">
              <a:latin typeface="Calibri Ligh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A53129-2EBD-A31D-2B3A-5C92FD948788}"/>
              </a:ext>
            </a:extLst>
          </p:cNvPr>
          <p:cNvSpPr txBox="1"/>
          <p:nvPr/>
        </p:nvSpPr>
        <p:spPr>
          <a:xfrm>
            <a:off x="-3008" y="1350544"/>
            <a:ext cx="112104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400">
                <a:latin typeface="Calibri Light"/>
                <a:cs typeface="Calibri Light"/>
              </a:rPr>
              <a:t>Індивідуальна плодючість медуз становить в середньому 457,5 +/- 23,1 ікринок</a:t>
            </a:r>
            <a:endParaRPr lang="ru-RU" sz="2400">
              <a:latin typeface="Calibri Light"/>
              <a:cs typeface="Calibri Ligh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E10E0C-1858-6E12-9A55-0EF48BD24A3F}"/>
              </a:ext>
            </a:extLst>
          </p:cNvPr>
          <p:cNvSpPr txBox="1"/>
          <p:nvPr/>
        </p:nvSpPr>
        <p:spPr>
          <a:xfrm>
            <a:off x="816260" y="4538808"/>
            <a:ext cx="860859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>
                <a:latin typeface="Calibri Light"/>
                <a:cs typeface="Segoe UI"/>
              </a:rPr>
              <a:t>У </a:t>
            </a:r>
            <a:r>
              <a:rPr lang="ru-RU" sz="2400" dirty="0" err="1">
                <a:latin typeface="Calibri Light"/>
                <a:cs typeface="Segoe UI"/>
              </a:rPr>
              <a:t>наступному</a:t>
            </a:r>
            <a:r>
              <a:rPr lang="ru-RU" sz="2400" dirty="0">
                <a:latin typeface="Calibri Light"/>
                <a:cs typeface="Segoe UI"/>
              </a:rPr>
              <a:t> </a:t>
            </a:r>
            <a:r>
              <a:rPr lang="ru-RU" sz="2400" dirty="0" err="1">
                <a:latin typeface="Calibri Light"/>
                <a:cs typeface="Segoe UI"/>
              </a:rPr>
              <a:t>році</a:t>
            </a:r>
            <a:r>
              <a:rPr lang="ru-RU" sz="2400" dirty="0">
                <a:latin typeface="Calibri Light"/>
                <a:cs typeface="Segoe UI"/>
              </a:rPr>
              <a:t> </a:t>
            </a:r>
            <a:r>
              <a:rPr lang="ru-RU" sz="2400" dirty="0" err="1">
                <a:latin typeface="Calibri Light"/>
                <a:cs typeface="Segoe UI"/>
              </a:rPr>
              <a:t>можна</a:t>
            </a:r>
            <a:r>
              <a:rPr lang="ru-RU" sz="2400" dirty="0">
                <a:latin typeface="Calibri Light"/>
                <a:cs typeface="Segoe UI"/>
              </a:rPr>
              <a:t> </a:t>
            </a:r>
            <a:r>
              <a:rPr lang="ru-RU" sz="2400" dirty="0" err="1">
                <a:latin typeface="Calibri Light"/>
                <a:cs typeface="Segoe UI"/>
              </a:rPr>
              <a:t>очікувати</a:t>
            </a:r>
            <a:r>
              <a:rPr lang="ru-RU" sz="2400" dirty="0">
                <a:latin typeface="Calibri Light"/>
                <a:cs typeface="Segoe UI"/>
              </a:rPr>
              <a:t> </a:t>
            </a:r>
            <a:r>
              <a:rPr lang="ru-RU" sz="2400" dirty="0" err="1">
                <a:latin typeface="Calibri Light"/>
                <a:cs typeface="Segoe UI"/>
              </a:rPr>
              <a:t>приріст</a:t>
            </a:r>
            <a:r>
              <a:rPr lang="ru-RU" sz="2400" dirty="0">
                <a:latin typeface="Calibri Light"/>
                <a:cs typeface="Segoe UI"/>
              </a:rPr>
              <a:t> </a:t>
            </a:r>
            <a:r>
              <a:rPr lang="ru-RU" sz="2400" dirty="0" err="1">
                <a:latin typeface="Calibri Light"/>
                <a:cs typeface="Segoe UI"/>
              </a:rPr>
              <a:t>чисельності</a:t>
            </a:r>
            <a:r>
              <a:rPr lang="ru-RU" sz="2400" dirty="0">
                <a:latin typeface="Calibri Light"/>
                <a:cs typeface="Segoe UI"/>
              </a:rPr>
              <a:t> </a:t>
            </a:r>
            <a:r>
              <a:rPr lang="ru-RU" sz="2400" dirty="0" err="1">
                <a:latin typeface="Calibri Light"/>
                <a:cs typeface="Segoe UI"/>
              </a:rPr>
              <a:t>популяції</a:t>
            </a:r>
            <a:r>
              <a:rPr lang="ru-RU" sz="2400" dirty="0">
                <a:latin typeface="Calibri Light"/>
                <a:cs typeface="Segoe UI"/>
              </a:rPr>
              <a:t> медуз виду </a:t>
            </a:r>
            <a:r>
              <a:rPr lang="en-US" sz="2400" dirty="0">
                <a:latin typeface="Calibri Light"/>
                <a:cs typeface="Segoe UI"/>
              </a:rPr>
              <a:t>​</a:t>
            </a:r>
            <a:r>
              <a:rPr lang="ru-RU" sz="2400" dirty="0">
                <a:latin typeface="Calibri Light"/>
                <a:cs typeface="Segoe UI"/>
              </a:rPr>
              <a:t>​</a:t>
            </a:r>
          </a:p>
          <a:p>
            <a:pPr algn="ctr"/>
            <a:r>
              <a:rPr lang="ru-RU" sz="2400" i="1" dirty="0" err="1">
                <a:latin typeface="Calibri Light"/>
                <a:cs typeface="Segoe UI"/>
              </a:rPr>
              <a:t>Craspedacusta</a:t>
            </a:r>
            <a:r>
              <a:rPr lang="ru-RU" sz="2400" i="1" dirty="0">
                <a:latin typeface="Calibri Light"/>
                <a:cs typeface="Segoe UI"/>
              </a:rPr>
              <a:t> </a:t>
            </a:r>
            <a:r>
              <a:rPr lang="ru-RU" sz="2400" i="1" dirty="0" err="1">
                <a:latin typeface="Calibri Light"/>
                <a:cs typeface="Segoe UI"/>
              </a:rPr>
              <a:t>sowerbii</a:t>
            </a:r>
            <a:r>
              <a:rPr lang="ru-RU" sz="2400" dirty="0">
                <a:latin typeface="Calibri Light"/>
                <a:cs typeface="Segoe UI"/>
              </a:rPr>
              <a:t>​</a:t>
            </a:r>
            <a:r>
              <a:rPr lang="en-US" sz="2400" dirty="0">
                <a:latin typeface="Calibri Light"/>
                <a:cs typeface="Segoe UI"/>
              </a:rPr>
              <a:t>​</a:t>
            </a:r>
          </a:p>
          <a:p>
            <a:pPr algn="ctr"/>
            <a:r>
              <a:rPr lang="ru-RU" sz="2400" dirty="0">
                <a:latin typeface="Calibri Light"/>
                <a:cs typeface="Segoe UI"/>
              </a:rPr>
              <a:t>​</a:t>
            </a:r>
            <a:r>
              <a:rPr lang="en-US" sz="2400" dirty="0">
                <a:latin typeface="Calibri Light"/>
                <a:cs typeface="Segoe UI"/>
              </a:rPr>
              <a:t>​</a:t>
            </a:r>
          </a:p>
          <a:p>
            <a:pPr algn="ctr"/>
            <a:r>
              <a:rPr lang="uk-UA" sz="2400" b="1" dirty="0">
                <a:solidFill>
                  <a:srgbClr val="598D95"/>
                </a:solidFill>
                <a:latin typeface="Calibri Light"/>
                <a:cs typeface="Segoe UI"/>
              </a:rPr>
              <a:t> + 50%, очікувано що чисельність медуз сягне </a:t>
            </a:r>
            <a:r>
              <a:rPr lang="en-US" sz="2400" dirty="0">
                <a:solidFill>
                  <a:srgbClr val="598D95"/>
                </a:solidFill>
                <a:latin typeface="Calibri Light"/>
                <a:cs typeface="Segoe UI"/>
              </a:rPr>
              <a:t>​</a:t>
            </a:r>
            <a:r>
              <a:rPr lang="en-US" sz="2400" dirty="0">
                <a:latin typeface="Calibri Light"/>
                <a:cs typeface="Segoe UI"/>
              </a:rPr>
              <a:t>​</a:t>
            </a:r>
          </a:p>
          <a:p>
            <a:pPr algn="ctr"/>
            <a:r>
              <a:rPr lang="uk-UA" sz="2400" b="1" dirty="0">
                <a:solidFill>
                  <a:srgbClr val="598D95"/>
                </a:solidFill>
                <a:latin typeface="Calibri Light"/>
                <a:cs typeface="Segoe UI"/>
              </a:rPr>
              <a:t>15 </a:t>
            </a:r>
            <a:r>
              <a:rPr lang="uk-UA" sz="2400" b="1" dirty="0" err="1">
                <a:solidFill>
                  <a:srgbClr val="598D95"/>
                </a:solidFill>
                <a:latin typeface="Calibri Light"/>
                <a:cs typeface="Segoe UI"/>
              </a:rPr>
              <a:t>екз</a:t>
            </a:r>
            <a:r>
              <a:rPr lang="uk-UA" sz="2400" b="1" dirty="0">
                <a:solidFill>
                  <a:srgbClr val="598D95"/>
                </a:solidFill>
                <a:latin typeface="Calibri Light"/>
                <a:cs typeface="Segoe UI"/>
              </a:rPr>
              <a:t>./1 м</a:t>
            </a:r>
            <a:r>
              <a:rPr lang="uk-UA" sz="2400" b="1" baseline="30000" dirty="0">
                <a:solidFill>
                  <a:srgbClr val="598D95"/>
                </a:solidFill>
                <a:latin typeface="Calibri Light"/>
                <a:cs typeface="Segoe UI"/>
              </a:rPr>
              <a:t>2 </a:t>
            </a:r>
            <a:r>
              <a:rPr lang="en-US" sz="2400" baseline="30000" dirty="0">
                <a:latin typeface="Calibri Light"/>
                <a:cs typeface="Segoe UI"/>
              </a:rPr>
              <a:t>​</a:t>
            </a:r>
          </a:p>
        </p:txBody>
      </p:sp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CD801428-2D4D-7051-F95B-CBC651C39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17237"/>
              </p:ext>
            </p:extLst>
          </p:nvPr>
        </p:nvGraphicFramePr>
        <p:xfrm>
          <a:off x="11706477" y="1889425"/>
          <a:ext cx="5769126" cy="731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961">
                  <a:extLst>
                    <a:ext uri="{9D8B030D-6E8A-4147-A177-3AD203B41FA5}">
                      <a16:colId xmlns:a16="http://schemas.microsoft.com/office/drawing/2014/main" val="4135862386"/>
                    </a:ext>
                  </a:extLst>
                </a:gridCol>
                <a:gridCol w="1747165">
                  <a:extLst>
                    <a:ext uri="{9D8B030D-6E8A-4147-A177-3AD203B41FA5}">
                      <a16:colId xmlns:a16="http://schemas.microsoft.com/office/drawing/2014/main" val="90504022"/>
                    </a:ext>
                  </a:extLst>
                </a:gridCol>
              </a:tblGrid>
              <a:tr h="441281">
                <a:tc>
                  <a:txBody>
                    <a:bodyPr/>
                    <a:lstStyle/>
                    <a:p>
                      <a:pPr algn="ctr" rtl="0" fontAlgn="base"/>
                      <a:r>
                        <a:rPr lang="uk-UA" sz="2400">
                          <a:effectLst/>
                          <a:latin typeface="Calibri Light"/>
                        </a:rPr>
                        <a:t>Показники ​</a:t>
                      </a:r>
                      <a:endParaRPr lang="uk-UA" sz="2400" b="1">
                        <a:solidFill>
                          <a:srgbClr val="FFFFFF"/>
                        </a:solidFill>
                        <a:effectLst/>
                        <a:latin typeface="Calibri Light"/>
                      </a:endParaRPr>
                    </a:p>
                  </a:txBody>
                  <a:tcPr>
                    <a:solidFill>
                      <a:srgbClr val="598D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uk-UA" sz="2400">
                          <a:effectLst/>
                          <a:latin typeface="Calibri Light"/>
                        </a:rPr>
                        <a:t>Величина​</a:t>
                      </a:r>
                      <a:endParaRPr lang="uk-UA" sz="2400" b="1">
                        <a:solidFill>
                          <a:srgbClr val="FFFFFF"/>
                        </a:solidFill>
                        <a:effectLst/>
                        <a:latin typeface="Calibri Light"/>
                      </a:endParaRPr>
                    </a:p>
                  </a:txBody>
                  <a:tcPr>
                    <a:solidFill>
                      <a:srgbClr val="598D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848485"/>
                  </a:ext>
                </a:extLst>
              </a:tr>
              <a:tr h="2465996">
                <a:tc>
                  <a:txBody>
                    <a:bodyPr/>
                    <a:lstStyle/>
                    <a:p>
                      <a:pPr algn="ctr" rtl="0" fontAlgn="base"/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1. Діаметр </a:t>
                      </a:r>
                      <a:r>
                        <a:rPr lang="uk-UA" sz="2400" err="1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ооцитів</a:t>
                      </a: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 (</a:t>
                      </a:r>
                      <a:r>
                        <a:rPr lang="uk-UA" sz="2400" err="1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мкм</a:t>
                      </a: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) ​</a:t>
                      </a:r>
                    </a:p>
                    <a:p>
                      <a:pPr algn="ctr" rtl="0" fontAlgn="base"/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в фазах: </a:t>
                      </a:r>
                      <a:r>
                        <a:rPr lang="af-ZA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D1 ​</a:t>
                      </a:r>
                    </a:p>
                    <a:p>
                      <a:pPr algn="ctr" rtl="0" fontAlgn="base"/>
                      <a:r>
                        <a:rPr lang="af-ZA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D2 ​</a:t>
                      </a:r>
                    </a:p>
                    <a:p>
                      <a:pPr algn="ctr" rtl="0" fontAlgn="base"/>
                      <a:r>
                        <a:rPr lang="af-ZA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D3 ​</a:t>
                      </a:r>
                    </a:p>
                    <a:p>
                      <a:pPr algn="ctr" rtl="0" fontAlgn="base"/>
                      <a:r>
                        <a:rPr lang="af-ZA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E1 ​</a:t>
                      </a:r>
                    </a:p>
                    <a:p>
                      <a:pPr algn="ctr" rtl="0" fontAlgn="base"/>
                      <a:r>
                        <a:rPr lang="af-ZA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E2 ​</a:t>
                      </a:r>
                    </a:p>
                    <a:p>
                      <a:pPr algn="ctr" rtl="0" fontAlgn="base"/>
                      <a:r>
                        <a:rPr lang="af-ZA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F  ​</a:t>
                      </a:r>
                    </a:p>
                  </a:txBody>
                  <a:tcPr>
                    <a:solidFill>
                      <a:srgbClr val="598D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15–19 ​</a:t>
                      </a:r>
                    </a:p>
                    <a:p>
                      <a:pPr algn="ctr" rtl="0" fontAlgn="base"/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20–23 ​</a:t>
                      </a:r>
                    </a:p>
                    <a:p>
                      <a:pPr algn="ctr" rtl="0" fontAlgn="base"/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25–27 ​</a:t>
                      </a:r>
                    </a:p>
                    <a:p>
                      <a:pPr algn="ctr" rtl="0" fontAlgn="base"/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28–29 ​</a:t>
                      </a:r>
                    </a:p>
                    <a:p>
                      <a:pPr algn="ctr" rtl="0" fontAlgn="base"/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30–34 ​</a:t>
                      </a:r>
                    </a:p>
                    <a:p>
                      <a:pPr algn="ctr" rtl="0" fontAlgn="base"/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35–36 ​</a:t>
                      </a:r>
                    </a:p>
                  </a:txBody>
                  <a:tcPr>
                    <a:solidFill>
                      <a:srgbClr val="598D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524593"/>
                  </a:ext>
                </a:extLst>
              </a:tr>
              <a:tr h="1791087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2. </a:t>
                      </a:r>
                      <a:r>
                        <a:rPr lang="ru-RU" sz="2400" err="1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Діаметр</a:t>
                      </a:r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 вакуолей (мкм) ​</a:t>
                      </a:r>
                    </a:p>
                    <a:p>
                      <a:pPr algn="ctr" rtl="0" fontAlgn="base"/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в фазах: </a:t>
                      </a:r>
                      <a:r>
                        <a:rPr lang="af-ZA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D1 ​</a:t>
                      </a:r>
                    </a:p>
                    <a:p>
                      <a:pPr algn="ctr" rtl="0" fontAlgn="base"/>
                      <a:r>
                        <a:rPr lang="af-ZA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D2 ​</a:t>
                      </a:r>
                    </a:p>
                    <a:p>
                      <a:pPr algn="ctr" rtl="0" fontAlgn="base"/>
                      <a:r>
                        <a:rPr lang="af-ZA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D3 ​</a:t>
                      </a:r>
                    </a:p>
                    <a:p>
                      <a:pPr algn="ctr" rtl="0" fontAlgn="base"/>
                      <a:r>
                        <a:rPr lang="af-ZA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E ​</a:t>
                      </a:r>
                    </a:p>
                  </a:txBody>
                  <a:tcPr>
                    <a:solidFill>
                      <a:srgbClr val="598D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0,3–0,4 ​</a:t>
                      </a:r>
                    </a:p>
                    <a:p>
                      <a:pPr algn="ctr" rtl="0" fontAlgn="base"/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0,5–0,6 ​</a:t>
                      </a:r>
                    </a:p>
                    <a:p>
                      <a:pPr algn="ctr" rtl="0" fontAlgn="base"/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0,7–0,8 ​</a:t>
                      </a:r>
                    </a:p>
                    <a:p>
                      <a:pPr algn="ctr" rtl="0" fontAlgn="base"/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0,9–1,0 ​</a:t>
                      </a:r>
                    </a:p>
                  </a:txBody>
                  <a:tcPr>
                    <a:solidFill>
                      <a:srgbClr val="598D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48833"/>
                  </a:ext>
                </a:extLst>
              </a:tr>
              <a:tr h="2128536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3. </a:t>
                      </a:r>
                      <a:r>
                        <a:rPr lang="ru-RU" sz="2400" dirty="0" err="1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Кількість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 вакуолей по </a:t>
                      </a:r>
                      <a:r>
                        <a:rPr lang="ru-RU" sz="2400" dirty="0" err="1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окружності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 ооцита (шт.) ​</a:t>
                      </a:r>
                    </a:p>
                    <a:p>
                      <a:pPr algn="ctr" rtl="0" fontAlgn="base"/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в фазах: </a:t>
                      </a:r>
                      <a:r>
                        <a:rPr lang="af-ZA" sz="240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D1 ​</a:t>
                      </a:r>
                    </a:p>
                    <a:p>
                      <a:pPr algn="ctr" rtl="0" fontAlgn="base"/>
                      <a:r>
                        <a:rPr lang="af-ZA" sz="240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D2 ​</a:t>
                      </a:r>
                    </a:p>
                    <a:p>
                      <a:pPr algn="ctr" rtl="0" fontAlgn="base"/>
                      <a:r>
                        <a:rPr lang="af-ZA" sz="240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D3 ​</a:t>
                      </a:r>
                    </a:p>
                    <a:p>
                      <a:pPr algn="ctr" rtl="0" fontAlgn="base"/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Е ​</a:t>
                      </a:r>
                    </a:p>
                  </a:txBody>
                  <a:tcPr>
                    <a:solidFill>
                      <a:srgbClr val="598D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      12 ​</a:t>
                      </a:r>
                    </a:p>
                    <a:p>
                      <a:pPr algn="ctr" rtl="0" fontAlgn="base"/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      18 ​</a:t>
                      </a:r>
                    </a:p>
                    <a:p>
                      <a:pPr algn="ctr" rtl="0" fontAlgn="base"/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      20 ​</a:t>
                      </a:r>
                    </a:p>
                    <a:p>
                      <a:pPr algn="ctr" rtl="0" fontAlgn="base"/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      24 ​</a:t>
                      </a:r>
                    </a:p>
                  </a:txBody>
                  <a:tcPr>
                    <a:solidFill>
                      <a:srgbClr val="598D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18793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3D09B378-F5DE-FC9C-C997-839BA3CB229F}"/>
              </a:ext>
            </a:extLst>
          </p:cNvPr>
          <p:cNvSpPr txBox="1"/>
          <p:nvPr/>
        </p:nvSpPr>
        <p:spPr>
          <a:xfrm>
            <a:off x="10900610" y="282743"/>
            <a:ext cx="719605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200" dirty="0">
                <a:latin typeface="Calibri Light"/>
              </a:rPr>
              <a:t>Особливості морфології </a:t>
            </a:r>
            <a:r>
              <a:rPr lang="uk-UA" sz="3200" dirty="0" err="1">
                <a:latin typeface="Calibri Light"/>
              </a:rPr>
              <a:t>ооцитів</a:t>
            </a:r>
            <a:r>
              <a:rPr lang="uk-UA" sz="3200" dirty="0">
                <a:latin typeface="Calibri Light"/>
              </a:rPr>
              <a:t> прісноводних медуз </a:t>
            </a:r>
            <a:r>
              <a:rPr lang="ru-RU" sz="3200" dirty="0">
                <a:latin typeface="Century Gothic"/>
              </a:rPr>
              <a:t> </a:t>
            </a:r>
            <a:endParaRPr lang="ru-RU" sz="3200" dirty="0">
              <a:cs typeface="Calibri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D6D24B1-436E-1610-96E1-9D1F171859ED}"/>
              </a:ext>
            </a:extLst>
          </p:cNvPr>
          <p:cNvSpPr/>
          <p:nvPr/>
        </p:nvSpPr>
        <p:spPr>
          <a:xfrm>
            <a:off x="12538027" y="4323332"/>
            <a:ext cx="119418" cy="119418"/>
          </a:xfrm>
          <a:prstGeom prst="rect">
            <a:avLst/>
          </a:prstGeom>
          <a:solidFill>
            <a:srgbClr val="598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0CA4DB8-B507-DDB1-9428-8EDFBCF9C7BA}"/>
              </a:ext>
            </a:extLst>
          </p:cNvPr>
          <p:cNvSpPr/>
          <p:nvPr/>
        </p:nvSpPr>
        <p:spPr>
          <a:xfrm>
            <a:off x="12371695" y="4236462"/>
            <a:ext cx="102358" cy="102358"/>
          </a:xfrm>
          <a:prstGeom prst="rect">
            <a:avLst/>
          </a:prstGeom>
          <a:solidFill>
            <a:srgbClr val="598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52AF642-BAFD-37AD-CFD5-632B3AB5C0F4}"/>
              </a:ext>
            </a:extLst>
          </p:cNvPr>
          <p:cNvSpPr/>
          <p:nvPr/>
        </p:nvSpPr>
        <p:spPr>
          <a:xfrm>
            <a:off x="12272255" y="4422773"/>
            <a:ext cx="102358" cy="102358"/>
          </a:xfrm>
          <a:prstGeom prst="rect">
            <a:avLst/>
          </a:prstGeom>
          <a:solidFill>
            <a:srgbClr val="598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9310F02-9C98-E3FF-6E4E-AF4B19BA3C84}"/>
              </a:ext>
            </a:extLst>
          </p:cNvPr>
          <p:cNvSpPr/>
          <p:nvPr/>
        </p:nvSpPr>
        <p:spPr>
          <a:xfrm>
            <a:off x="12359574" y="4324231"/>
            <a:ext cx="102358" cy="119418"/>
          </a:xfrm>
          <a:prstGeom prst="rect">
            <a:avLst/>
          </a:prstGeom>
          <a:solidFill>
            <a:srgbClr val="598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3D26904-21E2-A808-A25C-D29719DD7787}"/>
              </a:ext>
            </a:extLst>
          </p:cNvPr>
          <p:cNvSpPr/>
          <p:nvPr/>
        </p:nvSpPr>
        <p:spPr>
          <a:xfrm>
            <a:off x="12542966" y="4423447"/>
            <a:ext cx="102358" cy="119418"/>
          </a:xfrm>
          <a:prstGeom prst="rect">
            <a:avLst/>
          </a:prstGeom>
          <a:solidFill>
            <a:srgbClr val="598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B07462-4970-927C-AD4D-76F1CAC7D38E}"/>
              </a:ext>
            </a:extLst>
          </p:cNvPr>
          <p:cNvSpPr txBox="1"/>
          <p:nvPr/>
        </p:nvSpPr>
        <p:spPr>
          <a:xfrm>
            <a:off x="17826289" y="1021631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latin typeface="Calibri Light"/>
                <a:ea typeface="Calibri Light"/>
                <a:cs typeface="Calibri Light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B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217139" y="1216357"/>
            <a:ext cx="4417475" cy="8229600"/>
          </a:xfrm>
          <a:prstGeom prst="rect">
            <a:avLst/>
          </a:prstGeom>
          <a:solidFill>
            <a:srgbClr val="F8F8F3"/>
          </a:solidFill>
        </p:spPr>
      </p:sp>
      <p:grpSp>
        <p:nvGrpSpPr>
          <p:cNvPr id="3" name="Group 3"/>
          <p:cNvGrpSpPr/>
          <p:nvPr/>
        </p:nvGrpSpPr>
        <p:grpSpPr>
          <a:xfrm rot="-5400000">
            <a:off x="10818779" y="4521691"/>
            <a:ext cx="1599220" cy="1384924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90BEA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3312824" y="3208026"/>
            <a:ext cx="3475478" cy="2138346"/>
            <a:chOff x="0" y="-19050"/>
            <a:chExt cx="4633971" cy="2851127"/>
          </a:xfrm>
        </p:grpSpPr>
        <p:sp>
          <p:nvSpPr>
            <p:cNvPr id="6" name="TextBox 6"/>
            <p:cNvSpPr txBox="1"/>
            <p:nvPr/>
          </p:nvSpPr>
          <p:spPr>
            <a:xfrm>
              <a:off x="0" y="-19050"/>
              <a:ext cx="4633971" cy="745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60"/>
                </a:lnSpc>
              </a:pPr>
              <a:endParaRPr lang="en-US" sz="3800" spc="304">
                <a:solidFill>
                  <a:srgbClr val="90BEAB"/>
                </a:solidFill>
                <a:latin typeface="Raleway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32312"/>
              <a:ext cx="4633971" cy="699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endParaRPr lang="en-US" sz="3000" spc="30">
                <a:solidFill>
                  <a:srgbClr val="90BEAB"/>
                </a:solidFill>
                <a:latin typeface="Raleway"/>
              </a:endParaRPr>
            </a:p>
          </p:txBody>
        </p:sp>
      </p:grp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83F1AB15-A920-C251-6371-7B8FC55FB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758" y="842496"/>
            <a:ext cx="5882185" cy="82266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3A006A-D12C-B327-C459-36BAE5A9914C}"/>
              </a:ext>
            </a:extLst>
          </p:cNvPr>
          <p:cNvSpPr txBox="1"/>
          <p:nvPr/>
        </p:nvSpPr>
        <p:spPr>
          <a:xfrm>
            <a:off x="6100549" y="667035"/>
            <a:ext cx="499508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6600">
                <a:latin typeface="Calibri Light"/>
                <a:cs typeface="Calibri Light"/>
              </a:rPr>
              <a:t>Висновки</a:t>
            </a:r>
            <a:endParaRPr lang="ru-RU" sz="6600">
              <a:latin typeface="Calibri Light"/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48B5F-69B6-4606-6F92-646858F3AA00}"/>
              </a:ext>
            </a:extLst>
          </p:cNvPr>
          <p:cNvSpPr txBox="1"/>
          <p:nvPr/>
        </p:nvSpPr>
        <p:spPr>
          <a:xfrm>
            <a:off x="95534" y="2355945"/>
            <a:ext cx="12791363" cy="72635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2800">
                <a:latin typeface="Calibri Light"/>
                <a:ea typeface="Calibri Light"/>
                <a:cs typeface="Segoe UI"/>
              </a:rPr>
              <a:t>  Розраховано, що величина збитку рибної продукції за рахунок втрати зоопланктону може сягнути – </a:t>
            </a:r>
            <a:r>
              <a:rPr lang="ru-RU" sz="2800">
                <a:latin typeface="Calibri Light"/>
                <a:ea typeface="Calibri Light"/>
                <a:cs typeface="Segoe UI"/>
              </a:rPr>
              <a:t>5740 </a:t>
            </a:r>
            <a:r>
              <a:rPr lang="uk-UA" sz="2800">
                <a:latin typeface="Calibri Light"/>
                <a:ea typeface="Calibri Light"/>
                <a:cs typeface="Segoe UI"/>
              </a:rPr>
              <a:t>т на рік.</a:t>
            </a:r>
            <a:r>
              <a:rPr lang="ru-RU" sz="2800">
                <a:latin typeface="Calibri Light"/>
                <a:ea typeface="Calibri Light"/>
                <a:cs typeface="Segoe UI"/>
              </a:rPr>
              <a:t>​</a:t>
            </a:r>
          </a:p>
          <a:p>
            <a:pPr algn="just"/>
            <a:r>
              <a:rPr lang="uk-UA" sz="2800">
                <a:latin typeface="Calibri Light"/>
                <a:ea typeface="Calibri Light"/>
                <a:cs typeface="Segoe UI"/>
              </a:rPr>
              <a:t>    Найменші </a:t>
            </a:r>
            <a:r>
              <a:rPr lang="uk-UA" sz="2800" err="1">
                <a:latin typeface="Calibri Light"/>
                <a:ea typeface="Calibri Light"/>
                <a:cs typeface="Segoe UI"/>
              </a:rPr>
              <a:t>ооцити</a:t>
            </a:r>
            <a:r>
              <a:rPr lang="uk-UA" sz="2800">
                <a:latin typeface="Calibri Light"/>
                <a:ea typeface="Calibri Light"/>
                <a:cs typeface="Segoe UI"/>
              </a:rPr>
              <a:t> зустрічалися у особин ювенальної стадії, на фазі розвитку одношарового фолікулу. Яйцеклітини мали діаметр від 4,5 до 8 </a:t>
            </a:r>
            <a:r>
              <a:rPr lang="uk-UA" sz="2800" err="1">
                <a:latin typeface="Calibri Light"/>
                <a:ea typeface="Calibri Light"/>
                <a:cs typeface="Segoe UI"/>
              </a:rPr>
              <a:t>мкм</a:t>
            </a:r>
            <a:r>
              <a:rPr lang="uk-UA" sz="2800">
                <a:latin typeface="Calibri Light"/>
                <a:ea typeface="Calibri Light"/>
                <a:cs typeface="Segoe UI"/>
              </a:rPr>
              <a:t>, представляли собою дрібні </a:t>
            </a:r>
            <a:r>
              <a:rPr lang="uk-UA" sz="2800" err="1">
                <a:latin typeface="Calibri Light"/>
                <a:ea typeface="Calibri Light"/>
                <a:cs typeface="Segoe UI"/>
              </a:rPr>
              <a:t>базофільні</a:t>
            </a:r>
            <a:r>
              <a:rPr lang="uk-UA" sz="2800">
                <a:latin typeface="Calibri Light"/>
                <a:ea typeface="Calibri Light"/>
                <a:cs typeface="Segoe UI"/>
              </a:rPr>
              <a:t> клітини з гомогенною цитоплазмою.</a:t>
            </a:r>
            <a:r>
              <a:rPr lang="en-US" sz="2800">
                <a:latin typeface="Calibri Light"/>
                <a:ea typeface="Calibri Light"/>
                <a:cs typeface="Segoe UI"/>
              </a:rPr>
              <a:t>​</a:t>
            </a:r>
          </a:p>
          <a:p>
            <a:pPr algn="just"/>
            <a:r>
              <a:rPr lang="uk-UA" sz="2800">
                <a:latin typeface="Calibri Light"/>
                <a:ea typeface="Calibri Light"/>
                <a:cs typeface="Segoe UI"/>
              </a:rPr>
              <a:t>   Спостерігали нерівномірний розвиток </a:t>
            </a:r>
            <a:r>
              <a:rPr lang="uk-UA" sz="2800" err="1">
                <a:latin typeface="Calibri Light"/>
                <a:ea typeface="Calibri Light"/>
                <a:cs typeface="Segoe UI"/>
              </a:rPr>
              <a:t>ооцитів</a:t>
            </a:r>
            <a:r>
              <a:rPr lang="uk-UA" sz="2800">
                <a:latin typeface="Calibri Light"/>
                <a:ea typeface="Calibri Light"/>
                <a:cs typeface="Segoe UI"/>
              </a:rPr>
              <a:t>, що говорить про порційне розмноження медуз. Це сприяє постійному розмноженню, в сприятливих умовах під час вегетаційного періоду. Зрілі ікринки фази Е мали площу </a:t>
            </a:r>
            <a:r>
              <a:rPr lang="uk-UA" sz="2800">
                <a:latin typeface="Calibri Light"/>
                <a:ea typeface="Calibri Light"/>
                <a:cs typeface="Calibri Light"/>
              </a:rPr>
              <a:t>839 ± 21 </a:t>
            </a:r>
            <a:r>
              <a:rPr lang="uk-UA" sz="2800">
                <a:latin typeface="Calibri Light"/>
                <a:ea typeface="Calibri Light"/>
                <a:cs typeface="Segoe UI"/>
              </a:rPr>
              <a:t>мкм</a:t>
            </a:r>
            <a:r>
              <a:rPr lang="uk-UA" sz="2800" baseline="30000">
                <a:latin typeface="Calibri Light"/>
                <a:ea typeface="Calibri Light"/>
                <a:cs typeface="Segoe UI"/>
              </a:rPr>
              <a:t>2</a:t>
            </a:r>
            <a:r>
              <a:rPr lang="uk-UA" sz="2800">
                <a:latin typeface="Calibri Light"/>
                <a:ea typeface="Calibri Light"/>
                <a:cs typeface="Segoe UI"/>
              </a:rPr>
              <a:t>, а діаметр зрілих ікринок сягав близько 32 </a:t>
            </a:r>
            <a:r>
              <a:rPr lang="uk-UA" sz="2800" err="1">
                <a:latin typeface="Calibri Light"/>
                <a:ea typeface="Calibri Light"/>
                <a:cs typeface="Segoe UI"/>
              </a:rPr>
              <a:t>мкм</a:t>
            </a:r>
            <a:r>
              <a:rPr lang="uk-UA" sz="2800">
                <a:latin typeface="Calibri Light"/>
                <a:ea typeface="Calibri Light"/>
                <a:cs typeface="Segoe UI"/>
              </a:rPr>
              <a:t>. Незрілі ікринки фази </a:t>
            </a:r>
            <a:r>
              <a:rPr lang="en-US" sz="2800">
                <a:latin typeface="Calibri Light"/>
                <a:ea typeface="Calibri Light"/>
                <a:cs typeface="Segoe UI"/>
              </a:rPr>
              <a:t>D</a:t>
            </a:r>
            <a:r>
              <a:rPr lang="uk-UA" sz="2800">
                <a:latin typeface="Calibri Light"/>
                <a:ea typeface="Calibri Light"/>
                <a:cs typeface="Segoe UI"/>
              </a:rPr>
              <a:t> були майже в 10 разів менше і знаходилися у фазі цитоплазматичного зростання.</a:t>
            </a:r>
            <a:r>
              <a:rPr lang="en-US" sz="2800">
                <a:latin typeface="Calibri Light"/>
                <a:ea typeface="Calibri Light"/>
                <a:cs typeface="Segoe UI"/>
              </a:rPr>
              <a:t>​</a:t>
            </a:r>
          </a:p>
          <a:p>
            <a:pPr algn="just"/>
            <a:r>
              <a:rPr lang="uk-UA" sz="2800">
                <a:latin typeface="Calibri Light"/>
                <a:ea typeface="Calibri Light"/>
                <a:cs typeface="Segoe UI"/>
              </a:rPr>
              <a:t>     Індивідуальна плодючість медуз становила в середньому 457 ± 23 ікринок, на робочу плодючість, припадало 13% , приблизно 59 ікринок. За нашими прогнозами у наступному році чисельність популяції медуз може вирости майже на 50%, що призведе до ще більших збитків.</a:t>
            </a:r>
            <a:r>
              <a:rPr lang="en-US" sz="2800">
                <a:latin typeface="Calibri Light"/>
                <a:ea typeface="Calibri Light"/>
                <a:cs typeface="Segoe UI"/>
              </a:rPr>
              <a:t>​ </a:t>
            </a:r>
          </a:p>
          <a:p>
            <a:pPr algn="just"/>
            <a:r>
              <a:rPr lang="uk-UA" sz="2800">
                <a:latin typeface="Calibri Light"/>
                <a:ea typeface="+mn-lt"/>
                <a:cs typeface="Calibri Light"/>
              </a:rPr>
              <a:t>  На підставі проведених досліджень розроблена схема гаметогенезу прісноводної медузи в умовах Дніпровського водосховища. </a:t>
            </a:r>
            <a:endParaRPr lang="en-US" sz="2800">
              <a:ea typeface="+mn-lt"/>
              <a:cs typeface="+mn-lt"/>
            </a:endParaRPr>
          </a:p>
          <a:p>
            <a:pPr algn="just"/>
            <a:endParaRPr lang="uk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6E5AD24-0B17-494C-1481-8CA233B74061}"/>
              </a:ext>
            </a:extLst>
          </p:cNvPr>
          <p:cNvSpPr/>
          <p:nvPr/>
        </p:nvSpPr>
        <p:spPr>
          <a:xfrm>
            <a:off x="-222629" y="2361916"/>
            <a:ext cx="921223" cy="426492"/>
          </a:xfrm>
          <a:prstGeom prst="rect">
            <a:avLst/>
          </a:prstGeom>
          <a:solidFill>
            <a:srgbClr val="598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7B5A782-245B-B553-CC6D-815B37AC20B6}"/>
              </a:ext>
            </a:extLst>
          </p:cNvPr>
          <p:cNvSpPr/>
          <p:nvPr/>
        </p:nvSpPr>
        <p:spPr>
          <a:xfrm>
            <a:off x="-222629" y="3231960"/>
            <a:ext cx="921223" cy="426492"/>
          </a:xfrm>
          <a:prstGeom prst="rect">
            <a:avLst/>
          </a:prstGeom>
          <a:solidFill>
            <a:srgbClr val="598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C2D1B90-EFAD-7CC9-676D-1A920FEBFE0C}"/>
              </a:ext>
            </a:extLst>
          </p:cNvPr>
          <p:cNvSpPr/>
          <p:nvPr/>
        </p:nvSpPr>
        <p:spPr>
          <a:xfrm>
            <a:off x="-222629" y="4528498"/>
            <a:ext cx="921223" cy="426492"/>
          </a:xfrm>
          <a:prstGeom prst="rect">
            <a:avLst/>
          </a:prstGeom>
          <a:solidFill>
            <a:srgbClr val="598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B9B5B38-5144-581A-A3DE-7F0ED82B0928}"/>
              </a:ext>
            </a:extLst>
          </p:cNvPr>
          <p:cNvSpPr/>
          <p:nvPr/>
        </p:nvSpPr>
        <p:spPr>
          <a:xfrm>
            <a:off x="-222630" y="6712139"/>
            <a:ext cx="921223" cy="426492"/>
          </a:xfrm>
          <a:prstGeom prst="rect">
            <a:avLst/>
          </a:prstGeom>
          <a:solidFill>
            <a:srgbClr val="598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B6816DD-B22E-24B3-BB35-A8885D39B80C}"/>
              </a:ext>
            </a:extLst>
          </p:cNvPr>
          <p:cNvSpPr/>
          <p:nvPr/>
        </p:nvSpPr>
        <p:spPr>
          <a:xfrm>
            <a:off x="-222629" y="8332811"/>
            <a:ext cx="921223" cy="426492"/>
          </a:xfrm>
          <a:prstGeom prst="rect">
            <a:avLst/>
          </a:prstGeom>
          <a:solidFill>
            <a:srgbClr val="598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id="{01043525-E921-A86F-0678-9E81BBEE39D2}"/>
              </a:ext>
            </a:extLst>
          </p:cNvPr>
          <p:cNvGrpSpPr/>
          <p:nvPr/>
        </p:nvGrpSpPr>
        <p:grpSpPr>
          <a:xfrm rot="5400000">
            <a:off x="13244839" y="4876954"/>
            <a:ext cx="487696" cy="202227"/>
            <a:chOff x="0" y="0"/>
            <a:chExt cx="6350000" cy="5499100"/>
          </a:xfrm>
        </p:grpSpPr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C98304C0-868A-1143-B7ED-4F524DC8AAFA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8F8F3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34026E-2EC8-B746-4087-3FF131ABB14A}"/>
              </a:ext>
            </a:extLst>
          </p:cNvPr>
          <p:cNvSpPr txBox="1"/>
          <p:nvPr/>
        </p:nvSpPr>
        <p:spPr>
          <a:xfrm>
            <a:off x="17645815" y="976513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latin typeface="Calibri Light"/>
                <a:ea typeface="Calibri Light"/>
                <a:cs typeface="Calibri Light"/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B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23" descr="Изображение выглядит как беспозвоночное, гребневик&#10;&#10;Автоматически созданное описание">
            <a:extLst>
              <a:ext uri="{FF2B5EF4-FFF2-40B4-BE49-F238E27FC236}">
                <a16:creationId xmlns:a16="http://schemas.microsoft.com/office/drawing/2014/main" id="{A826DA26-AB59-EAC9-AEA1-C896BE959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" t="-108" r="51878" b="-64"/>
          <a:stretch/>
        </p:blipFill>
        <p:spPr>
          <a:xfrm rot="9600000">
            <a:off x="14756864" y="7375794"/>
            <a:ext cx="657680" cy="838926"/>
          </a:xfrm>
          <a:prstGeom prst="rect">
            <a:avLst/>
          </a:prstGeom>
        </p:spPr>
      </p:pic>
      <p:pic>
        <p:nvPicPr>
          <p:cNvPr id="36" name="Рисунок 24" descr="Изображение выглядит как беспозвоночное, гидроид&#10;&#10;Автоматически созданное описание">
            <a:extLst>
              <a:ext uri="{FF2B5EF4-FFF2-40B4-BE49-F238E27FC236}">
                <a16:creationId xmlns:a16="http://schemas.microsoft.com/office/drawing/2014/main" id="{4BA73791-7732-5641-001B-4AE5C0FCA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76" r="-241" b="-131"/>
          <a:stretch/>
        </p:blipFill>
        <p:spPr>
          <a:xfrm rot="8940000">
            <a:off x="1712400" y="8478674"/>
            <a:ext cx="876928" cy="991644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-228917" y="-5644"/>
            <a:ext cx="18745835" cy="3930947"/>
          </a:xfrm>
          <a:prstGeom prst="rect">
            <a:avLst/>
          </a:prstGeom>
          <a:solidFill>
            <a:srgbClr val="F8F8F3">
              <a:alpha val="19608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1314340" y="1404540"/>
            <a:ext cx="4436354" cy="1811306"/>
            <a:chOff x="0" y="-76200"/>
            <a:chExt cx="5915139" cy="2415074"/>
          </a:xfrm>
        </p:grpSpPr>
        <p:sp>
          <p:nvSpPr>
            <p:cNvPr id="4" name="TextBox 4"/>
            <p:cNvSpPr txBox="1"/>
            <p:nvPr/>
          </p:nvSpPr>
          <p:spPr>
            <a:xfrm>
              <a:off x="0" y="-76200"/>
              <a:ext cx="5915139" cy="719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en-US" sz="3300" spc="297">
                <a:solidFill>
                  <a:srgbClr val="F8F8F3"/>
                </a:solidFill>
                <a:latin typeface="Raleway Itali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749311"/>
              <a:ext cx="5915139" cy="589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endParaRPr lang="en-US" sz="2500" spc="25">
                <a:solidFill>
                  <a:srgbClr val="F8F8F3"/>
                </a:solidFill>
                <a:latin typeface="Raleway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925823" y="1404540"/>
            <a:ext cx="4436354" cy="1811306"/>
            <a:chOff x="0" y="-76200"/>
            <a:chExt cx="5915139" cy="2415074"/>
          </a:xfrm>
        </p:grpSpPr>
        <p:sp>
          <p:nvSpPr>
            <p:cNvPr id="7" name="TextBox 7"/>
            <p:cNvSpPr txBox="1"/>
            <p:nvPr/>
          </p:nvSpPr>
          <p:spPr>
            <a:xfrm>
              <a:off x="0" y="-76200"/>
              <a:ext cx="5915139" cy="719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en-US" sz="3300" spc="297">
                <a:solidFill>
                  <a:srgbClr val="F8F8F3"/>
                </a:solidFill>
                <a:latin typeface="Raleway Itali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749311"/>
              <a:ext cx="5915139" cy="589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en-US" sz="2500" spc="25">
                  <a:solidFill>
                    <a:srgbClr val="F8F8F3"/>
                  </a:solidFill>
                  <a:latin typeface="Raleway"/>
                </a:rPr>
                <a:t>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537306" y="1404540"/>
            <a:ext cx="4436354" cy="1811306"/>
            <a:chOff x="0" y="-76200"/>
            <a:chExt cx="5915139" cy="241507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76200"/>
              <a:ext cx="5915139" cy="719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en-US" sz="3300" spc="297">
                <a:solidFill>
                  <a:srgbClr val="F8F8F3"/>
                </a:solidFill>
                <a:latin typeface="Raleway Itali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749311"/>
              <a:ext cx="5915139" cy="589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en-US" sz="2500" spc="25">
                  <a:solidFill>
                    <a:srgbClr val="F8F8F3"/>
                  </a:solidFill>
                  <a:latin typeface="Raleway"/>
                </a:rPr>
                <a:t>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14340" y="6548040"/>
            <a:ext cx="4436354" cy="1811306"/>
            <a:chOff x="0" y="-76200"/>
            <a:chExt cx="5915139" cy="241507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76200"/>
              <a:ext cx="5915139" cy="719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en-US" sz="3300" spc="297">
                <a:solidFill>
                  <a:srgbClr val="F8F8F3"/>
                </a:solidFill>
                <a:latin typeface="Raleway Italic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749311"/>
              <a:ext cx="5915139" cy="589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endParaRPr lang="en-US" sz="2500" spc="25">
                <a:solidFill>
                  <a:srgbClr val="F8F8F3"/>
                </a:solidFill>
                <a:latin typeface="Raleway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925823" y="6548040"/>
            <a:ext cx="4436354" cy="1811306"/>
            <a:chOff x="0" y="-76200"/>
            <a:chExt cx="5915139" cy="241507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76200"/>
              <a:ext cx="5915139" cy="719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en-US" sz="3300" spc="297">
                <a:solidFill>
                  <a:srgbClr val="F8F8F3"/>
                </a:solidFill>
                <a:latin typeface="Raleway Italics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749311"/>
              <a:ext cx="5915139" cy="589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endParaRPr lang="en-US" sz="2500" spc="25">
                <a:solidFill>
                  <a:srgbClr val="F8F8F3"/>
                </a:solidFill>
                <a:latin typeface="Raleway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537306" y="6548040"/>
            <a:ext cx="4436354" cy="1811306"/>
            <a:chOff x="0" y="-76200"/>
            <a:chExt cx="5915139" cy="241507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76200"/>
              <a:ext cx="5915139" cy="719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 lang="en-US" sz="3300" spc="297">
                <a:solidFill>
                  <a:srgbClr val="F8F8F3"/>
                </a:solidFill>
                <a:latin typeface="Raleway Italics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749311"/>
              <a:ext cx="5915139" cy="589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endParaRPr lang="en-US" sz="2500" spc="25">
                <a:solidFill>
                  <a:srgbClr val="F8F8F3"/>
                </a:solidFill>
                <a:latin typeface="Raleway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5400000">
            <a:off x="-1945029" y="2696230"/>
            <a:ext cx="2803774" cy="2428069"/>
            <a:chOff x="0" y="0"/>
            <a:chExt cx="6350000" cy="54991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8F8F3"/>
            </a:solidFill>
          </p:spPr>
        </p:sp>
      </p:grpSp>
      <p:grpSp>
        <p:nvGrpSpPr>
          <p:cNvPr id="23" name="Group 23"/>
          <p:cNvGrpSpPr/>
          <p:nvPr/>
        </p:nvGrpSpPr>
        <p:grpSpPr>
          <a:xfrm rot="16200000">
            <a:off x="17354057" y="2696229"/>
            <a:ext cx="2803774" cy="2428069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8F8F3"/>
            </a:solidFill>
          </p:spPr>
        </p:sp>
      </p:grpSp>
      <p:pic>
        <p:nvPicPr>
          <p:cNvPr id="28" name="Рисунок 2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13CBE3E-D594-4A9F-00A8-2DC512EDE1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70" r="18563" b="813"/>
          <a:stretch/>
        </p:blipFill>
        <p:spPr>
          <a:xfrm>
            <a:off x="4838451" y="5873917"/>
            <a:ext cx="3304356" cy="3562366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9F319FD-2F73-09CC-7E93-88138F0C70BA}"/>
              </a:ext>
            </a:extLst>
          </p:cNvPr>
          <p:cNvSpPr/>
          <p:nvPr/>
        </p:nvSpPr>
        <p:spPr>
          <a:xfrm rot="16200000">
            <a:off x="12073731" y="5707280"/>
            <a:ext cx="5173579" cy="3474120"/>
          </a:xfrm>
          <a:prstGeom prst="rect">
            <a:avLst/>
          </a:prstGeom>
          <a:solidFill>
            <a:srgbClr val="598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30" descr="Изображение выглядит как доска&#10;&#10;Автоматически созданное описание">
            <a:extLst>
              <a:ext uri="{FF2B5EF4-FFF2-40B4-BE49-F238E27FC236}">
                <a16:creationId xmlns:a16="http://schemas.microsoft.com/office/drawing/2014/main" id="{29F3A8CB-B475-473E-BEF4-D56D517DF1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36" t="8173" r="568" b="-481"/>
          <a:stretch/>
        </p:blipFill>
        <p:spPr>
          <a:xfrm>
            <a:off x="9047982" y="5875098"/>
            <a:ext cx="3281798" cy="3567241"/>
          </a:xfrm>
          <a:prstGeom prst="rect">
            <a:avLst/>
          </a:prstGeom>
        </p:spPr>
      </p:pic>
      <p:pic>
        <p:nvPicPr>
          <p:cNvPr id="27" name="Рисунок 2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7A202A1-CF91-E905-517A-23637078CA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95" r="546" b="10113"/>
          <a:stretch/>
        </p:blipFill>
        <p:spPr>
          <a:xfrm>
            <a:off x="13321966" y="5334101"/>
            <a:ext cx="2728212" cy="1928726"/>
          </a:xfrm>
          <a:prstGeom prst="rect">
            <a:avLst/>
          </a:prstGeom>
        </p:spPr>
      </p:pic>
      <p:pic>
        <p:nvPicPr>
          <p:cNvPr id="26" name="Рисунок 2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02B72AE-7621-61F6-E016-3CA4D3DC41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887" y="7744412"/>
            <a:ext cx="2743200" cy="1926884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CEF536D-9245-643B-76D2-9C5E57A523E3}"/>
              </a:ext>
            </a:extLst>
          </p:cNvPr>
          <p:cNvSpPr/>
          <p:nvPr/>
        </p:nvSpPr>
        <p:spPr>
          <a:xfrm rot="16200000">
            <a:off x="-93204" y="5707279"/>
            <a:ext cx="5173579" cy="3474120"/>
          </a:xfrm>
          <a:prstGeom prst="rect">
            <a:avLst/>
          </a:prstGeom>
          <a:solidFill>
            <a:srgbClr val="598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5">
            <a:extLst>
              <a:ext uri="{FF2B5EF4-FFF2-40B4-BE49-F238E27FC236}">
                <a16:creationId xmlns:a16="http://schemas.microsoft.com/office/drawing/2014/main" id="{37BD8D30-1567-C272-9E86-A63886AF5C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4952" y="5338098"/>
            <a:ext cx="2743200" cy="1926884"/>
          </a:xfrm>
          <a:prstGeom prst="rect">
            <a:avLst/>
          </a:prstGeom>
        </p:spPr>
      </p:pic>
      <p:pic>
        <p:nvPicPr>
          <p:cNvPr id="29" name="Рисунок 2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D52EB93-7FBD-95B2-9BD3-39E97CFC4C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953" y="7723826"/>
            <a:ext cx="2743200" cy="19079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C7CA77C-DFB7-F3DB-F891-6550F729CD69}"/>
              </a:ext>
            </a:extLst>
          </p:cNvPr>
          <p:cNvSpPr txBox="1"/>
          <p:nvPr/>
        </p:nvSpPr>
        <p:spPr>
          <a:xfrm>
            <a:off x="2493544" y="1606216"/>
            <a:ext cx="13045238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800">
                <a:latin typeface="Calibri Light"/>
                <a:cs typeface="Segoe UI"/>
              </a:rPr>
              <a:t>Результати дослідження опубліковано у польському журналі </a:t>
            </a:r>
            <a:r>
              <a:rPr lang="en-US" sz="2800">
                <a:latin typeface="Calibri Light"/>
                <a:cs typeface="Segoe UI"/>
              </a:rPr>
              <a:t>World Scientific News</a:t>
            </a:r>
            <a:r>
              <a:rPr lang="uk-UA" sz="2800">
                <a:latin typeface="Calibri Light"/>
                <a:cs typeface="Segoe UI"/>
              </a:rPr>
              <a:t>, також робота зайняла золото на міжнародному конкурсі </a:t>
            </a:r>
            <a:r>
              <a:rPr lang="uk-UA" sz="2800" err="1">
                <a:latin typeface="Calibri Light"/>
                <a:cs typeface="Segoe UI"/>
              </a:rPr>
              <a:t>Indonesia</a:t>
            </a:r>
            <a:r>
              <a:rPr lang="uk-UA" sz="2800">
                <a:latin typeface="Calibri Light"/>
                <a:cs typeface="Segoe UI"/>
              </a:rPr>
              <a:t> </a:t>
            </a:r>
            <a:r>
              <a:rPr lang="uk-UA" sz="2800" err="1">
                <a:latin typeface="Calibri Light"/>
                <a:cs typeface="Segoe UI"/>
              </a:rPr>
              <a:t>Inventors</a:t>
            </a:r>
            <a:r>
              <a:rPr lang="uk-UA" sz="2800">
                <a:latin typeface="Calibri Light"/>
                <a:cs typeface="Segoe UI"/>
              </a:rPr>
              <a:t> </a:t>
            </a:r>
            <a:r>
              <a:rPr lang="uk-UA" sz="2800" err="1">
                <a:latin typeface="Calibri Light"/>
                <a:cs typeface="Segoe UI"/>
              </a:rPr>
              <a:t>Day</a:t>
            </a:r>
            <a:r>
              <a:rPr lang="uk-UA" sz="2800">
                <a:latin typeface="Calibri Light"/>
                <a:cs typeface="Segoe UI"/>
              </a:rPr>
              <a:t>. Апробовано на декількох конференціях</a:t>
            </a:r>
            <a:r>
              <a:rPr lang="en-US" sz="2800">
                <a:latin typeface="Calibri Light"/>
                <a:cs typeface="Segoe UI"/>
              </a:rPr>
              <a:t>, </a:t>
            </a:r>
            <a:r>
              <a:rPr lang="en-US" sz="2800" err="1">
                <a:latin typeface="Calibri Light"/>
                <a:cs typeface="Segoe UI"/>
              </a:rPr>
              <a:t>робота</a:t>
            </a:r>
            <a:r>
              <a:rPr lang="en-US" sz="2800">
                <a:latin typeface="Calibri Light"/>
                <a:cs typeface="Segoe UI"/>
              </a:rPr>
              <a:t> </a:t>
            </a:r>
            <a:r>
              <a:rPr lang="en-US" sz="2800" err="1">
                <a:latin typeface="Calibri Light"/>
                <a:cs typeface="Segoe UI"/>
              </a:rPr>
              <a:t>отримала</a:t>
            </a:r>
            <a:r>
              <a:rPr lang="en-US" sz="2800">
                <a:latin typeface="Calibri Light"/>
                <a:cs typeface="Segoe UI"/>
              </a:rPr>
              <a:t> </a:t>
            </a:r>
            <a:r>
              <a:rPr lang="en-US" sz="2800" err="1">
                <a:latin typeface="Calibri Light"/>
                <a:cs typeface="Segoe UI"/>
              </a:rPr>
              <a:t>диплом</a:t>
            </a:r>
            <a:r>
              <a:rPr lang="ru-RU" sz="2800">
                <a:latin typeface="Calibri Light"/>
                <a:cs typeface="Segoe UI"/>
              </a:rPr>
              <a:t>​</a:t>
            </a:r>
            <a:endParaRPr lang="ru-RU"/>
          </a:p>
          <a:p>
            <a:pPr algn="ctr"/>
            <a:r>
              <a:rPr lang="en-US" sz="2800">
                <a:latin typeface="Calibri Light"/>
                <a:cs typeface="Segoe UI"/>
              </a:rPr>
              <a:t> </a:t>
            </a:r>
            <a:r>
              <a:rPr lang="en-US" sz="2800" err="1">
                <a:latin typeface="Calibri Light"/>
                <a:cs typeface="Segoe UI"/>
              </a:rPr>
              <a:t>першого</a:t>
            </a:r>
            <a:r>
              <a:rPr lang="en-US" sz="2800">
                <a:latin typeface="Calibri Light"/>
                <a:cs typeface="Segoe UI"/>
              </a:rPr>
              <a:t> </a:t>
            </a:r>
            <a:r>
              <a:rPr lang="en-US" sz="2800" err="1">
                <a:latin typeface="Calibri Light"/>
                <a:cs typeface="Segoe UI"/>
              </a:rPr>
              <a:t>ступеня</a:t>
            </a:r>
            <a:r>
              <a:rPr lang="en-US" sz="2800">
                <a:latin typeface="Calibri Light"/>
                <a:cs typeface="Segoe UI"/>
              </a:rPr>
              <a:t> у </a:t>
            </a:r>
            <a:r>
              <a:rPr lang="en-US" sz="2800" err="1">
                <a:latin typeface="Calibri Light"/>
                <a:cs typeface="Segoe UI"/>
              </a:rPr>
              <a:t>Всеукраїнському</a:t>
            </a:r>
            <a:r>
              <a:rPr lang="en-US" sz="2800">
                <a:latin typeface="Calibri Light"/>
                <a:cs typeface="Segoe UI"/>
              </a:rPr>
              <a:t> </a:t>
            </a:r>
            <a:r>
              <a:rPr lang="en-US" sz="2800" err="1">
                <a:latin typeface="Calibri Light"/>
                <a:cs typeface="Segoe UI"/>
              </a:rPr>
              <a:t>форумі</a:t>
            </a:r>
            <a:r>
              <a:rPr lang="en-US" sz="2800">
                <a:latin typeface="Calibri Light"/>
                <a:cs typeface="Segoe UI"/>
              </a:rPr>
              <a:t> “</a:t>
            </a:r>
            <a:r>
              <a:rPr lang="en-US" sz="2800" err="1">
                <a:latin typeface="Calibri Light"/>
                <a:cs typeface="Segoe UI"/>
              </a:rPr>
              <a:t>Дотик</a:t>
            </a:r>
            <a:r>
              <a:rPr lang="en-US" sz="2800">
                <a:latin typeface="Calibri Light"/>
                <a:cs typeface="Segoe UI"/>
              </a:rPr>
              <a:t> </a:t>
            </a:r>
            <a:r>
              <a:rPr lang="en-US" sz="2800" err="1">
                <a:latin typeface="Calibri Light"/>
                <a:cs typeface="Segoe UI"/>
              </a:rPr>
              <a:t>природи</a:t>
            </a:r>
            <a:r>
              <a:rPr lang="en-US" sz="2800">
                <a:latin typeface="Calibri Light"/>
                <a:cs typeface="Segoe UI"/>
              </a:rPr>
              <a:t>”.</a:t>
            </a:r>
          </a:p>
        </p:txBody>
      </p:sp>
      <p:pic>
        <p:nvPicPr>
          <p:cNvPr id="31" name="Рисунок 34" descr="Изображение выглядит как беспозвоночное, кишечнополостное, медуза, гидроид&#10;&#10;Автоматически созданное описание">
            <a:extLst>
              <a:ext uri="{FF2B5EF4-FFF2-40B4-BE49-F238E27FC236}">
                <a16:creationId xmlns:a16="http://schemas.microsoft.com/office/drawing/2014/main" id="{BB317B48-95B8-27D2-9287-B4EF5A5BE8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40391" y="-616804"/>
            <a:ext cx="5319214" cy="531087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7356F48-915F-F546-8764-16CABD67A480}"/>
              </a:ext>
            </a:extLst>
          </p:cNvPr>
          <p:cNvSpPr txBox="1"/>
          <p:nvPr/>
        </p:nvSpPr>
        <p:spPr>
          <a:xfrm>
            <a:off x="17675894" y="9780170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latin typeface="Calibri Light"/>
                <a:ea typeface="Calibri Light"/>
                <a:cs typeface="Calibri Light"/>
              </a:rPr>
              <a:t>13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B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-435146"/>
            <a:ext cx="9334141" cy="11157291"/>
          </a:xfrm>
          <a:prstGeom prst="rect">
            <a:avLst/>
          </a:prstGeom>
          <a:solidFill>
            <a:srgbClr val="F8F8F3"/>
          </a:solidFill>
        </p:spPr>
      </p:sp>
      <p:pic>
        <p:nvPicPr>
          <p:cNvPr id="19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1F0846B-5912-A56B-B275-4E265F4A8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5" t="3314" r="5555" b="22213"/>
          <a:stretch/>
        </p:blipFill>
        <p:spPr>
          <a:xfrm>
            <a:off x="9990162" y="6526483"/>
            <a:ext cx="3733039" cy="22536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282021" y="8873827"/>
            <a:ext cx="7090763" cy="497517"/>
            <a:chOff x="-1338619" y="0"/>
            <a:chExt cx="9454350" cy="663355"/>
          </a:xfrm>
        </p:grpSpPr>
        <p:sp>
          <p:nvSpPr>
            <p:cNvPr id="4" name="TextBox 4"/>
            <p:cNvSpPr txBox="1"/>
            <p:nvPr/>
          </p:nvSpPr>
          <p:spPr>
            <a:xfrm>
              <a:off x="-1338619" y="119928"/>
              <a:ext cx="6744130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endParaRPr lang="en-US" sz="2400" spc="192">
                <a:solidFill>
                  <a:srgbClr val="90BEAB"/>
                </a:solidFill>
                <a:latin typeface="Raleway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 rot="-5400000">
              <a:off x="7496820" y="44445"/>
              <a:ext cx="663355" cy="574466"/>
              <a:chOff x="0" y="0"/>
              <a:chExt cx="6350000" cy="54991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90BEAB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209834" y="-2059106"/>
            <a:ext cx="6866803" cy="4114800"/>
            <a:chOff x="0" y="0"/>
            <a:chExt cx="9155737" cy="5486400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9155737" cy="1419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60"/>
                </a:lnSpc>
              </a:pPr>
              <a:endParaRPr lang="en-US" sz="7000" spc="405">
                <a:solidFill>
                  <a:srgbClr val="F8F8F3"/>
                </a:solidFill>
                <a:latin typeface="Raleway Bold Italics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5290486"/>
              <a:ext cx="2498639" cy="195914"/>
            </a:xfrm>
            <a:prstGeom prst="rect">
              <a:avLst/>
            </a:prstGeom>
            <a:solidFill>
              <a:srgbClr val="F8F8F3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1438154" y="952373"/>
            <a:ext cx="5821146" cy="524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3000" spc="30">
                <a:solidFill>
                  <a:srgbClr val="90BEAB"/>
                </a:solidFill>
                <a:latin typeface="Raleway"/>
              </a:rPr>
              <a:t>.</a:t>
            </a:r>
          </a:p>
        </p:txBody>
      </p:sp>
      <p:grpSp>
        <p:nvGrpSpPr>
          <p:cNvPr id="11" name="Group 11"/>
          <p:cNvGrpSpPr/>
          <p:nvPr/>
        </p:nvGrpSpPr>
        <p:grpSpPr>
          <a:xfrm rot="5400000">
            <a:off x="9004343" y="1083575"/>
            <a:ext cx="819023" cy="709273"/>
            <a:chOff x="0" y="0"/>
            <a:chExt cx="6350000" cy="54991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90BEAB"/>
            </a:solidFill>
          </p:spPr>
        </p:sp>
      </p:grpSp>
      <p:pic>
        <p:nvPicPr>
          <p:cNvPr id="13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08E6CA9-D425-9FF5-A153-BE768AE921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81" r="2655" b="30000"/>
          <a:stretch/>
        </p:blipFill>
        <p:spPr>
          <a:xfrm>
            <a:off x="10024281" y="621838"/>
            <a:ext cx="3715700" cy="2438442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F8554955-187A-FD11-F739-CC9E3B449B06}"/>
              </a:ext>
            </a:extLst>
          </p:cNvPr>
          <p:cNvSpPr txBox="1"/>
          <p:nvPr/>
        </p:nvSpPr>
        <p:spPr>
          <a:xfrm>
            <a:off x="181580" y="2734998"/>
            <a:ext cx="8958151" cy="6370975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>
                <a:latin typeface="Calibri Light"/>
                <a:cs typeface="Calibri Light"/>
              </a:rPr>
              <a:t>1. </a:t>
            </a:r>
            <a:r>
              <a:rPr lang="en-US" sz="2000" dirty="0">
                <a:latin typeface="Calibri Light"/>
                <a:cs typeface="Calibri Light"/>
              </a:rPr>
              <a:t>Delaney, D. G., Sperling, C. D., Adams, C. S., &amp; Leung, B. (2008). Marine invasive species: validation of citizen science and implications for national monitoring networks. </a:t>
            </a:r>
            <a:r>
              <a:rPr lang="en-US" sz="2000" i="1" dirty="0">
                <a:latin typeface="Calibri Light"/>
                <a:cs typeface="Calibri Light"/>
              </a:rPr>
              <a:t>Biological Invasions</a:t>
            </a:r>
            <a:r>
              <a:rPr lang="en-US" sz="2000" dirty="0">
                <a:latin typeface="Calibri Light"/>
                <a:cs typeface="Calibri Light"/>
              </a:rPr>
              <a:t>, 10(1), 117-128.</a:t>
            </a:r>
            <a:r>
              <a:rPr lang="ru-RU" sz="2000" dirty="0">
                <a:latin typeface="Calibri Light"/>
                <a:cs typeface="Calibri Light"/>
              </a:rPr>
              <a:t>​</a:t>
            </a:r>
          </a:p>
          <a:p>
            <a:r>
              <a:rPr lang="ru-RU" sz="2000" dirty="0">
                <a:latin typeface="Calibri Light"/>
                <a:cs typeface="Calibri Light"/>
              </a:rPr>
              <a:t>2. 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Zhang</a:t>
            </a:r>
            <a:r>
              <a:rPr lang="uk-UA" sz="2000" dirty="0">
                <a:latin typeface="Calibri Light"/>
                <a:ea typeface="+mn-lt"/>
                <a:cs typeface="+mn-lt"/>
              </a:rPr>
              <a:t>, Y. W.,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Xiao-Fu</a:t>
            </a:r>
            <a:r>
              <a:rPr lang="uk-UA" sz="2000" dirty="0">
                <a:latin typeface="Calibri Light"/>
                <a:ea typeface="+mn-lt"/>
                <a:cs typeface="+mn-lt"/>
              </a:rPr>
              <a:t>, P. A. N.,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Xiao-Ai</a:t>
            </a:r>
            <a:r>
              <a:rPr lang="uk-UA" sz="2000" dirty="0">
                <a:latin typeface="Calibri Light"/>
                <a:ea typeface="+mn-lt"/>
                <a:cs typeface="+mn-lt"/>
              </a:rPr>
              <a:t>, W. A. N. G.,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Jiang</a:t>
            </a:r>
            <a:r>
              <a:rPr lang="uk-UA" sz="2000" dirty="0">
                <a:latin typeface="Calibri Light"/>
                <a:ea typeface="+mn-lt"/>
                <a:cs typeface="+mn-lt"/>
              </a:rPr>
              <a:t>, W. S.,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Qian</a:t>
            </a:r>
            <a:r>
              <a:rPr lang="uk-UA" sz="2000" dirty="0">
                <a:latin typeface="Calibri Light"/>
                <a:ea typeface="+mn-lt"/>
                <a:cs typeface="+mn-lt"/>
              </a:rPr>
              <a:t>, L. I. U., &amp;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Jun-Xing</a:t>
            </a:r>
            <a:r>
              <a:rPr lang="uk-UA" sz="2000" dirty="0">
                <a:latin typeface="Calibri Light"/>
                <a:ea typeface="+mn-lt"/>
                <a:cs typeface="+mn-lt"/>
              </a:rPr>
              <a:t>, Y. A. N. G. (2016).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Effects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of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osmotic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pressure</a:t>
            </a:r>
            <a:r>
              <a:rPr lang="uk-UA" sz="2000" dirty="0">
                <a:latin typeface="Calibri Light"/>
                <a:ea typeface="+mn-lt"/>
                <a:cs typeface="+mn-lt"/>
              </a:rPr>
              <a:t>,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temperature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and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stocking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density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on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survival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and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sexual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reproduction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of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Craspedacusta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sowerbii</a:t>
            </a:r>
            <a:r>
              <a:rPr lang="uk-UA" sz="2000" dirty="0">
                <a:latin typeface="Calibri Light"/>
                <a:ea typeface="+mn-lt"/>
                <a:cs typeface="+mn-lt"/>
              </a:rPr>
              <a:t>. </a:t>
            </a:r>
            <a:r>
              <a:rPr lang="uk-UA" sz="2000" i="1" dirty="0" err="1">
                <a:latin typeface="Calibri Light"/>
                <a:ea typeface="+mn-lt"/>
                <a:cs typeface="+mn-lt"/>
              </a:rPr>
              <a:t>Zoological</a:t>
            </a:r>
            <a:r>
              <a:rPr lang="uk-UA" sz="2000" i="1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i="1" dirty="0" err="1">
                <a:latin typeface="Calibri Light"/>
                <a:ea typeface="+mn-lt"/>
                <a:cs typeface="+mn-lt"/>
              </a:rPr>
              <a:t>Research</a:t>
            </a:r>
            <a:r>
              <a:rPr lang="uk-UA" sz="2000" dirty="0">
                <a:latin typeface="Calibri Light"/>
                <a:ea typeface="+mn-lt"/>
                <a:cs typeface="+mn-lt"/>
              </a:rPr>
              <a:t>, </a:t>
            </a:r>
            <a:r>
              <a:rPr lang="uk-UA" sz="2000" i="1" dirty="0">
                <a:latin typeface="Calibri Light"/>
                <a:ea typeface="+mn-lt"/>
                <a:cs typeface="+mn-lt"/>
              </a:rPr>
              <a:t>37</a:t>
            </a:r>
            <a:r>
              <a:rPr lang="uk-UA" sz="2000" dirty="0">
                <a:latin typeface="Calibri Light"/>
                <a:ea typeface="+mn-lt"/>
                <a:cs typeface="+mn-lt"/>
              </a:rPr>
              <a:t>(2), 90.</a:t>
            </a:r>
          </a:p>
          <a:p>
            <a:r>
              <a:rPr lang="uk-UA" sz="2000" dirty="0">
                <a:latin typeface="Calibri Light"/>
                <a:ea typeface="+mn-lt"/>
                <a:cs typeface="+mn-lt"/>
              </a:rPr>
              <a:t>3.</a:t>
            </a:r>
            <a:r>
              <a:rPr lang="en-US" sz="2000" dirty="0">
                <a:latin typeface="Calibri Light"/>
                <a:ea typeface="+mn-lt"/>
                <a:cs typeface="+mn-lt"/>
              </a:rPr>
              <a:t> Payne, F. (1924). A study of the fresh-water medusa, </a:t>
            </a:r>
            <a:r>
              <a:rPr lang="en-US" sz="2000" i="1" dirty="0" err="1">
                <a:latin typeface="Calibri Light"/>
                <a:ea typeface="+mn-lt"/>
                <a:cs typeface="+mn-lt"/>
              </a:rPr>
              <a:t>Craspedacusta</a:t>
            </a:r>
            <a:r>
              <a:rPr lang="en-US" sz="2000" i="1" dirty="0">
                <a:latin typeface="Calibri Light"/>
                <a:ea typeface="+mn-lt"/>
                <a:cs typeface="+mn-lt"/>
              </a:rPr>
              <a:t> </a:t>
            </a:r>
            <a:r>
              <a:rPr lang="en-US" sz="2000" i="1" dirty="0" err="1">
                <a:latin typeface="Calibri Light"/>
                <a:ea typeface="+mn-lt"/>
                <a:cs typeface="+mn-lt"/>
              </a:rPr>
              <a:t>ryderi</a:t>
            </a:r>
            <a:r>
              <a:rPr lang="en-US" sz="2000" dirty="0">
                <a:latin typeface="Calibri Light"/>
                <a:ea typeface="+mn-lt"/>
                <a:cs typeface="+mn-lt"/>
              </a:rPr>
              <a:t>. </a:t>
            </a:r>
            <a:r>
              <a:rPr lang="en-US" sz="2000" i="1" dirty="0">
                <a:latin typeface="Calibri Light"/>
                <a:ea typeface="+mn-lt"/>
                <a:cs typeface="+mn-lt"/>
              </a:rPr>
              <a:t>Journal of Morphology</a:t>
            </a:r>
            <a:r>
              <a:rPr lang="en-US" sz="2000" dirty="0">
                <a:latin typeface="Calibri Light"/>
                <a:ea typeface="+mn-lt"/>
                <a:cs typeface="+mn-lt"/>
              </a:rPr>
              <a:t>, </a:t>
            </a:r>
            <a:r>
              <a:rPr lang="en-US" sz="2000" i="1" dirty="0">
                <a:latin typeface="Calibri Light"/>
                <a:ea typeface="+mn-lt"/>
                <a:cs typeface="+mn-lt"/>
              </a:rPr>
              <a:t>38</a:t>
            </a:r>
            <a:r>
              <a:rPr lang="en-US" sz="2000" dirty="0">
                <a:latin typeface="Calibri Light"/>
                <a:ea typeface="+mn-lt"/>
                <a:cs typeface="+mn-lt"/>
              </a:rPr>
              <a:t>(3), 387-429.</a:t>
            </a:r>
            <a:endParaRPr lang="uk-UA" sz="2000" dirty="0">
              <a:latin typeface="Calibri Light"/>
              <a:ea typeface="+mn-lt"/>
              <a:cs typeface="+mn-lt"/>
            </a:endParaRPr>
          </a:p>
          <a:p>
            <a:r>
              <a:rPr lang="en-US" sz="2000" dirty="0">
                <a:latin typeface="Calibri Light"/>
                <a:ea typeface="+mn-lt"/>
                <a:cs typeface="+mn-lt"/>
              </a:rPr>
              <a:t>4. 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Jankowski</a:t>
            </a:r>
            <a:r>
              <a:rPr lang="uk-UA" sz="2000" dirty="0">
                <a:latin typeface="Calibri Light"/>
                <a:ea typeface="+mn-lt"/>
                <a:cs typeface="+mn-lt"/>
              </a:rPr>
              <a:t>, T. (2000).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Chemical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composition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and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biomass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parameters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of</a:t>
            </a:r>
            <a:r>
              <a:rPr lang="uk-UA" sz="2000" dirty="0">
                <a:latin typeface="Calibri Light"/>
                <a:ea typeface="+mn-lt"/>
                <a:cs typeface="+mn-lt"/>
              </a:rPr>
              <a:t> a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population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of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i="1" dirty="0" err="1">
                <a:latin typeface="Calibri Light"/>
                <a:ea typeface="+mn-lt"/>
                <a:cs typeface="+mn-lt"/>
              </a:rPr>
              <a:t>Craspedacusta</a:t>
            </a:r>
            <a:r>
              <a:rPr lang="uk-UA" sz="2000" i="1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i="1" dirty="0" err="1">
                <a:latin typeface="Calibri Light"/>
                <a:ea typeface="+mn-lt"/>
                <a:cs typeface="+mn-lt"/>
              </a:rPr>
              <a:t>sowerbii</a:t>
            </a:r>
            <a:r>
              <a:rPr lang="uk-UA" sz="2000" dirty="0">
                <a:latin typeface="Calibri Light"/>
                <a:ea typeface="+mn-lt"/>
                <a:cs typeface="+mn-lt"/>
              </a:rPr>
              <a:t> Lank1880 (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Cnidaria</a:t>
            </a:r>
            <a:r>
              <a:rPr lang="uk-UA" sz="2000" dirty="0">
                <a:latin typeface="Calibri Light"/>
                <a:ea typeface="+mn-lt"/>
                <a:cs typeface="+mn-lt"/>
              </a:rPr>
              <a:t>: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Limnomedusa</a:t>
            </a:r>
            <a:r>
              <a:rPr lang="uk-UA" sz="2000" dirty="0">
                <a:latin typeface="Calibri Light"/>
                <a:ea typeface="+mn-lt"/>
                <a:cs typeface="+mn-lt"/>
              </a:rPr>
              <a:t>). </a:t>
            </a:r>
            <a:r>
              <a:rPr lang="uk-UA" sz="2000" i="1" dirty="0" err="1">
                <a:latin typeface="Calibri Light"/>
                <a:ea typeface="+mn-lt"/>
                <a:cs typeface="+mn-lt"/>
              </a:rPr>
              <a:t>Journal</a:t>
            </a:r>
            <a:r>
              <a:rPr lang="uk-UA" sz="2000" i="1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i="1" dirty="0" err="1">
                <a:latin typeface="Calibri Light"/>
                <a:ea typeface="+mn-lt"/>
                <a:cs typeface="+mn-lt"/>
              </a:rPr>
              <a:t>of</a:t>
            </a:r>
            <a:r>
              <a:rPr lang="uk-UA" sz="2000" i="1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i="1" dirty="0" err="1">
                <a:latin typeface="Calibri Light"/>
                <a:ea typeface="+mn-lt"/>
                <a:cs typeface="+mn-lt"/>
              </a:rPr>
              <a:t>plankton</a:t>
            </a:r>
            <a:r>
              <a:rPr lang="uk-UA" sz="2000" i="1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i="1" dirty="0" err="1">
                <a:latin typeface="Calibri Light"/>
                <a:ea typeface="+mn-lt"/>
                <a:cs typeface="+mn-lt"/>
              </a:rPr>
              <a:t>research</a:t>
            </a:r>
            <a:r>
              <a:rPr lang="uk-UA" sz="2000" dirty="0">
                <a:latin typeface="Calibri Light"/>
                <a:ea typeface="+mn-lt"/>
                <a:cs typeface="+mn-lt"/>
              </a:rPr>
              <a:t>, 22(7), 1329-1340.</a:t>
            </a:r>
            <a:endParaRPr lang="en-US" sz="2000" dirty="0">
              <a:latin typeface="Calibri Light"/>
              <a:ea typeface="+mn-lt"/>
              <a:cs typeface="+mn-lt"/>
            </a:endParaRPr>
          </a:p>
          <a:p>
            <a:r>
              <a:rPr lang="uk-UA" sz="2000" dirty="0">
                <a:latin typeface="Calibri Light"/>
                <a:ea typeface="+mn-lt"/>
                <a:cs typeface="+mn-lt"/>
              </a:rPr>
              <a:t>5. Н. Є.  Миколаєва (2006) Случай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обнаружения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популяции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пресноводной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гидроидной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медузы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Craspedacusta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sowerbii</a:t>
            </a:r>
            <a:r>
              <a:rPr lang="uk-UA" sz="2000" dirty="0">
                <a:latin typeface="Calibri Light"/>
                <a:ea typeface="+mn-lt"/>
                <a:cs typeface="+mn-lt"/>
              </a:rPr>
              <a:t> в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реке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Инга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Тверской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области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Вестник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ТвГУ</a:t>
            </a:r>
            <a:r>
              <a:rPr lang="uk-UA" sz="2000" dirty="0">
                <a:latin typeface="Calibri Light"/>
                <a:ea typeface="+mn-lt"/>
                <a:cs typeface="+mn-lt"/>
              </a:rPr>
              <a:t>. 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Серия</a:t>
            </a:r>
            <a:r>
              <a:rPr lang="uk-UA" sz="2000" dirty="0">
                <a:latin typeface="Calibri Light"/>
                <a:ea typeface="+mn-lt"/>
                <a:cs typeface="+mn-lt"/>
              </a:rPr>
              <a:t> «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Биология</a:t>
            </a:r>
            <a:r>
              <a:rPr lang="uk-UA" sz="2000" dirty="0">
                <a:latin typeface="Calibri Light"/>
                <a:ea typeface="+mn-lt"/>
                <a:cs typeface="+mn-lt"/>
              </a:rPr>
              <a:t> и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екология</a:t>
            </a:r>
            <a:r>
              <a:rPr lang="uk-UA" sz="2000" dirty="0">
                <a:latin typeface="Calibri Light"/>
                <a:ea typeface="+mn-lt"/>
                <a:cs typeface="+mn-lt"/>
              </a:rPr>
              <a:t>». 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Вип</a:t>
            </a:r>
            <a:r>
              <a:rPr lang="uk-UA" sz="2000" dirty="0">
                <a:latin typeface="Calibri Light"/>
                <a:ea typeface="+mn-lt"/>
                <a:cs typeface="+mn-lt"/>
              </a:rPr>
              <a:t>.  2, 2006.</a:t>
            </a:r>
          </a:p>
          <a:p>
            <a:r>
              <a:rPr lang="uk-UA" sz="2000" dirty="0">
                <a:latin typeface="Calibri Light"/>
                <a:ea typeface="+mn-lt"/>
                <a:cs typeface="+mn-lt"/>
              </a:rPr>
              <a:t>6. 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Brandt</a:t>
            </a:r>
            <a:r>
              <a:rPr lang="uk-UA" sz="2000" dirty="0">
                <a:latin typeface="Calibri Light"/>
                <a:ea typeface="+mn-lt"/>
                <a:cs typeface="+mn-lt"/>
              </a:rPr>
              <a:t>, E.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Ecological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and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Economic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Impacts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of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Freshwater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Cnidarians</a:t>
            </a:r>
            <a:r>
              <a:rPr lang="uk-UA" sz="2000" dirty="0">
                <a:latin typeface="Calibri Light"/>
                <a:ea typeface="+mn-lt"/>
                <a:cs typeface="+mn-lt"/>
              </a:rPr>
              <a:t>.</a:t>
            </a:r>
          </a:p>
          <a:p>
            <a:r>
              <a:rPr lang="uk-UA" sz="2000" dirty="0">
                <a:latin typeface="Calibri Light"/>
                <a:ea typeface="+mn-lt"/>
                <a:cs typeface="+mn-lt"/>
              </a:rPr>
              <a:t>7.  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Dodson</a:t>
            </a:r>
            <a:r>
              <a:rPr lang="uk-UA" sz="2000" dirty="0">
                <a:latin typeface="Calibri Light"/>
                <a:ea typeface="+mn-lt"/>
                <a:cs typeface="+mn-lt"/>
              </a:rPr>
              <a:t>, S. I., &amp;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Cooper</a:t>
            </a:r>
            <a:r>
              <a:rPr lang="uk-UA" sz="2000" dirty="0">
                <a:latin typeface="Calibri Light"/>
                <a:ea typeface="+mn-lt"/>
                <a:cs typeface="+mn-lt"/>
              </a:rPr>
              <a:t>, S. D. (1983).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Trophic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relationships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of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the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freshwater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jellyfish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i="1" dirty="0" err="1">
                <a:latin typeface="Calibri Light"/>
                <a:ea typeface="+mn-lt"/>
                <a:cs typeface="+mn-lt"/>
              </a:rPr>
              <a:t>Craspedacusta</a:t>
            </a:r>
            <a:r>
              <a:rPr lang="uk-UA" sz="2000" i="1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i="1" dirty="0" err="1">
                <a:latin typeface="Calibri Light"/>
                <a:ea typeface="+mn-lt"/>
                <a:cs typeface="+mn-lt"/>
              </a:rPr>
              <a:t>sowerbyi</a:t>
            </a:r>
            <a:r>
              <a:rPr lang="uk-UA" sz="2000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dirty="0" err="1">
                <a:latin typeface="Calibri Light"/>
                <a:ea typeface="+mn-lt"/>
                <a:cs typeface="+mn-lt"/>
              </a:rPr>
              <a:t>Lankester</a:t>
            </a:r>
            <a:r>
              <a:rPr lang="uk-UA" sz="2000" dirty="0">
                <a:latin typeface="Calibri Light"/>
                <a:ea typeface="+mn-lt"/>
                <a:cs typeface="+mn-lt"/>
              </a:rPr>
              <a:t> 1880. </a:t>
            </a:r>
            <a:r>
              <a:rPr lang="uk-UA" sz="2000" i="1" dirty="0" err="1">
                <a:latin typeface="Calibri Light"/>
                <a:ea typeface="+mn-lt"/>
                <a:cs typeface="+mn-lt"/>
              </a:rPr>
              <a:t>Limnology</a:t>
            </a:r>
            <a:r>
              <a:rPr lang="uk-UA" sz="2000" i="1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i="1" dirty="0" err="1">
                <a:latin typeface="Calibri Light"/>
                <a:ea typeface="+mn-lt"/>
                <a:cs typeface="+mn-lt"/>
              </a:rPr>
              <a:t>and</a:t>
            </a:r>
            <a:r>
              <a:rPr lang="uk-UA" sz="2000" i="1" dirty="0">
                <a:latin typeface="Calibri Light"/>
                <a:ea typeface="+mn-lt"/>
                <a:cs typeface="+mn-lt"/>
              </a:rPr>
              <a:t> </a:t>
            </a:r>
            <a:r>
              <a:rPr lang="uk-UA" sz="2000" i="1" dirty="0" err="1">
                <a:latin typeface="Calibri Light"/>
                <a:ea typeface="+mn-lt"/>
                <a:cs typeface="+mn-lt"/>
              </a:rPr>
              <a:t>Oceanography</a:t>
            </a:r>
            <a:r>
              <a:rPr lang="uk-UA" sz="2000" dirty="0">
                <a:latin typeface="Calibri Light"/>
                <a:ea typeface="+mn-lt"/>
                <a:cs typeface="+mn-lt"/>
              </a:rPr>
              <a:t>, 28(2), 345-351.</a:t>
            </a:r>
          </a:p>
          <a:p>
            <a:endParaRPr lang="uk-UA" sz="1400">
              <a:ea typeface="+mn-lt"/>
              <a:cs typeface="+mn-lt"/>
            </a:endParaRPr>
          </a:p>
          <a:p>
            <a:endParaRPr lang="uk-UA" sz="1400">
              <a:ea typeface="+mn-lt"/>
              <a:cs typeface="+mn-lt"/>
            </a:endParaRPr>
          </a:p>
        </p:txBody>
      </p:sp>
      <p:pic>
        <p:nvPicPr>
          <p:cNvPr id="15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0169034-E4B4-EC3D-2D9F-7F5C4F72F1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4" r="1865" b="30303"/>
          <a:stretch/>
        </p:blipFill>
        <p:spPr>
          <a:xfrm>
            <a:off x="14101550" y="269370"/>
            <a:ext cx="3835175" cy="2347348"/>
          </a:xfrm>
          <a:prstGeom prst="rect">
            <a:avLst/>
          </a:prstGeom>
        </p:spPr>
      </p:pic>
      <p:pic>
        <p:nvPicPr>
          <p:cNvPr id="16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BAE1295-471A-FFAD-28A3-ED5333D01F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485" t="75" r="170" b="11022"/>
          <a:stretch/>
        </p:blipFill>
        <p:spPr>
          <a:xfrm>
            <a:off x="10306541" y="3346883"/>
            <a:ext cx="3126644" cy="2679552"/>
          </a:xfrm>
          <a:prstGeom prst="rect">
            <a:avLst/>
          </a:prstGeom>
        </p:spPr>
      </p:pic>
      <p:pic>
        <p:nvPicPr>
          <p:cNvPr id="17" name="Рисунок 1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18279C-B0A0-273D-423F-E770723D44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86" r="4177" b="341"/>
          <a:stretch/>
        </p:blipFill>
        <p:spPr>
          <a:xfrm>
            <a:off x="14357444" y="2757985"/>
            <a:ext cx="3084664" cy="23997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D079F2-5E20-7559-0365-DB269648D37D}"/>
              </a:ext>
            </a:extLst>
          </p:cNvPr>
          <p:cNvSpPr txBox="1"/>
          <p:nvPr/>
        </p:nvSpPr>
        <p:spPr>
          <a:xfrm>
            <a:off x="1443251" y="496437"/>
            <a:ext cx="670105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6000" err="1">
                <a:latin typeface="Calibri Light"/>
                <a:cs typeface="Calibri Light"/>
              </a:rPr>
              <a:t>Літературний</a:t>
            </a:r>
            <a:r>
              <a:rPr lang="ru-RU" sz="6000" dirty="0">
                <a:latin typeface="Calibri Light"/>
                <a:cs typeface="Calibri Light"/>
              </a:rPr>
              <a:t> </a:t>
            </a:r>
            <a:r>
              <a:rPr lang="ru-RU" sz="6000" err="1">
                <a:latin typeface="Calibri Light"/>
                <a:cs typeface="Calibri Light"/>
              </a:rPr>
              <a:t>огляд</a:t>
            </a:r>
            <a:r>
              <a:rPr lang="ru-RU" sz="6000" dirty="0">
                <a:latin typeface="Calibri Light"/>
                <a:cs typeface="Calibri Light"/>
              </a:rPr>
              <a:t>:</a:t>
            </a:r>
          </a:p>
        </p:txBody>
      </p:sp>
      <p:pic>
        <p:nvPicPr>
          <p:cNvPr id="21" name="Рисунок 2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CA7268F-6CF8-CB43-6DF6-82D08E91BA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38026" y="5484468"/>
            <a:ext cx="3323229" cy="2081736"/>
          </a:xfrm>
          <a:prstGeom prst="rect">
            <a:avLst/>
          </a:prstGeom>
        </p:spPr>
      </p:pic>
      <p:pic>
        <p:nvPicPr>
          <p:cNvPr id="23" name="Рисунок 23" descr="Изображение выглядит как беспозвоночное, кишечнополостное, медуза, гидроид&#10;&#10;Автоматически созданное описание">
            <a:extLst>
              <a:ext uri="{FF2B5EF4-FFF2-40B4-BE49-F238E27FC236}">
                <a16:creationId xmlns:a16="http://schemas.microsoft.com/office/drawing/2014/main" id="{413435B0-C20D-8D31-92A7-9AD72C5444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9386" y="5928237"/>
            <a:ext cx="4960960" cy="4930275"/>
          </a:xfrm>
          <a:prstGeom prst="rect">
            <a:avLst/>
          </a:prstGeom>
        </p:spPr>
      </p:pic>
      <p:pic>
        <p:nvPicPr>
          <p:cNvPr id="24" name="Рисунок 2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7160AD9-6498-620B-ECD4-E5E4A6A66DE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647" r="229" b="27765"/>
          <a:stretch/>
        </p:blipFill>
        <p:spPr>
          <a:xfrm>
            <a:off x="14289206" y="7900843"/>
            <a:ext cx="3203823" cy="22046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25A640-C35F-05ED-C029-5A67E139FAAF}"/>
              </a:ext>
            </a:extLst>
          </p:cNvPr>
          <p:cNvSpPr txBox="1"/>
          <p:nvPr/>
        </p:nvSpPr>
        <p:spPr>
          <a:xfrm>
            <a:off x="17826289" y="10020802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latin typeface="Calibri Light"/>
                <a:ea typeface="Calibri Light"/>
                <a:cs typeface="Calibri Light"/>
              </a:rPr>
              <a:t>14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4">
            <a:extLst>
              <a:ext uri="{FF2B5EF4-FFF2-40B4-BE49-F238E27FC236}">
                <a16:creationId xmlns:a16="http://schemas.microsoft.com/office/drawing/2014/main" id="{807A5342-4963-750F-E51B-B49135387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76" r="-241" b="-131"/>
          <a:stretch/>
        </p:blipFill>
        <p:spPr>
          <a:xfrm rot="19860000">
            <a:off x="4607343" y="-388460"/>
            <a:ext cx="6820528" cy="7438164"/>
          </a:xfrm>
          <a:prstGeom prst="rect">
            <a:avLst/>
          </a:prstGeom>
        </p:spPr>
      </p:pic>
      <p:pic>
        <p:nvPicPr>
          <p:cNvPr id="21" name="Рисунок 9" descr="Изображение выглядит как медуза&#10;&#10;Автоматически созданное описание">
            <a:extLst>
              <a:ext uri="{FF2B5EF4-FFF2-40B4-BE49-F238E27FC236}">
                <a16:creationId xmlns:a16="http://schemas.microsoft.com/office/drawing/2014/main" id="{1EC399D9-450E-4423-8C31-71216DC30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1549" y="9082332"/>
            <a:ext cx="133066" cy="174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7309A5-52A5-5379-98A4-952D7E1A67A8}"/>
              </a:ext>
            </a:extLst>
          </p:cNvPr>
          <p:cNvSpPr txBox="1"/>
          <p:nvPr/>
        </p:nvSpPr>
        <p:spPr>
          <a:xfrm>
            <a:off x="8557146" y="155243"/>
            <a:ext cx="95500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>
                <a:latin typeface="Century Gothic"/>
                <a:cs typeface="Segoe UI"/>
              </a:rPr>
              <a:t>​</a:t>
            </a:r>
            <a:endParaRPr lang="ru-RU"/>
          </a:p>
          <a:p>
            <a:r>
              <a:rPr lang="ru-RU">
                <a:latin typeface="Segoe UI"/>
                <a:cs typeface="Segoe UI"/>
              </a:rPr>
              <a:t>​</a:t>
            </a:r>
          </a:p>
        </p:txBody>
      </p:sp>
      <p:pic>
        <p:nvPicPr>
          <p:cNvPr id="23" name="Рисунок 23" descr="Изображение выглядит как беспозвоночное, гребневик&#10;&#10;Автоматически созданное описание">
            <a:extLst>
              <a:ext uri="{FF2B5EF4-FFF2-40B4-BE49-F238E27FC236}">
                <a16:creationId xmlns:a16="http://schemas.microsoft.com/office/drawing/2014/main" id="{C29D0657-4F25-A32F-BAD8-4D7B1F7CF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" t="-108" r="51878" b="-64"/>
          <a:stretch/>
        </p:blipFill>
        <p:spPr>
          <a:xfrm rot="19680000">
            <a:off x="-392982" y="3084016"/>
            <a:ext cx="6133843" cy="7185135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028700" y="1028700"/>
            <a:ext cx="6696585" cy="8229600"/>
          </a:xfrm>
          <a:prstGeom prst="rect">
            <a:avLst/>
          </a:prstGeom>
          <a:solidFill>
            <a:srgbClr val="90BEAB">
              <a:alpha val="19608"/>
            </a:srgbClr>
          </a:solidFill>
        </p:spPr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88D72E-A51A-197A-12D3-E0427F0B5BC1}"/>
              </a:ext>
            </a:extLst>
          </p:cNvPr>
          <p:cNvSpPr/>
          <p:nvPr/>
        </p:nvSpPr>
        <p:spPr>
          <a:xfrm>
            <a:off x="10283190" y="7837170"/>
            <a:ext cx="7833360" cy="121920"/>
          </a:xfrm>
          <a:prstGeom prst="rect">
            <a:avLst/>
          </a:prstGeom>
          <a:solidFill>
            <a:srgbClr val="598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4E48B5-41D4-DCB8-E0E5-BCAA25128055}"/>
              </a:ext>
            </a:extLst>
          </p:cNvPr>
          <p:cNvSpPr txBox="1"/>
          <p:nvPr/>
        </p:nvSpPr>
        <p:spPr>
          <a:xfrm>
            <a:off x="8793480" y="6179820"/>
            <a:ext cx="931164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9600" dirty="0" err="1">
                <a:latin typeface="Calibri Light"/>
                <a:ea typeface="Calibri Light"/>
                <a:cs typeface="Calibri Light"/>
              </a:rPr>
              <a:t>Дякую</a:t>
            </a:r>
            <a:r>
              <a:rPr lang="ru-RU" sz="9600" dirty="0">
                <a:latin typeface="Calibri Light"/>
                <a:ea typeface="Calibri Light"/>
                <a:cs typeface="Calibri Light"/>
              </a:rPr>
              <a:t> за </a:t>
            </a:r>
            <a:r>
              <a:rPr lang="ru-RU" sz="9600" dirty="0" err="1">
                <a:latin typeface="Calibri Light"/>
                <a:ea typeface="Calibri Light"/>
                <a:cs typeface="Calibri Light"/>
              </a:rPr>
              <a:t>увагу</a:t>
            </a:r>
            <a:r>
              <a:rPr lang="ru-RU" sz="9600" dirty="0">
                <a:latin typeface="Calibri Light"/>
                <a:ea typeface="Calibri Light"/>
                <a:cs typeface="Calibri Light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B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C82130A-290C-4EEF-AA83-286D1EBAE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91817">
            <a:off x="6409068" y="-446467"/>
            <a:ext cx="5732116" cy="10658893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 rot="-5400000">
            <a:off x="7722647" y="1478672"/>
            <a:ext cx="3136197" cy="2571260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8F8F3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9036000" y="419100"/>
            <a:ext cx="8945504" cy="9525000"/>
          </a:xfrm>
          <a:prstGeom prst="rect">
            <a:avLst/>
          </a:prstGeom>
          <a:solidFill>
            <a:srgbClr val="F8F8F3"/>
          </a:solidFill>
        </p:spPr>
      </p:sp>
      <p:grpSp>
        <p:nvGrpSpPr>
          <p:cNvPr id="8" name="Group 8"/>
          <p:cNvGrpSpPr/>
          <p:nvPr/>
        </p:nvGrpSpPr>
        <p:grpSpPr>
          <a:xfrm>
            <a:off x="584784" y="1818031"/>
            <a:ext cx="7884781" cy="7234675"/>
            <a:chOff x="-264538" y="-76200"/>
            <a:chExt cx="10513040" cy="9646234"/>
          </a:xfrm>
        </p:grpSpPr>
        <p:sp>
          <p:nvSpPr>
            <p:cNvPr id="9" name="TextBox 9"/>
            <p:cNvSpPr txBox="1"/>
            <p:nvPr/>
          </p:nvSpPr>
          <p:spPr>
            <a:xfrm>
              <a:off x="-264538" y="6287083"/>
              <a:ext cx="9588472" cy="32829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uk-UA" sz="3200" i="1" u="sng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Мета роботи</a:t>
              </a:r>
              <a:r>
                <a:rPr lang="uk-UA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виявити екологічні особливості популяцій </a:t>
              </a:r>
              <a:r>
                <a:rPr lang="en-US" sz="3200" i="1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Craspedacusta</a:t>
              </a:r>
              <a:r>
                <a:rPr lang="en-US" sz="3200" i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 </a:t>
              </a:r>
              <a:r>
                <a:rPr lang="en-US" sz="3200" i="1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sowerbii</a:t>
              </a:r>
              <a:r>
                <a:rPr lang="en-US" sz="3200" i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 </a:t>
              </a:r>
              <a:r>
                <a: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Lankester,1880</a:t>
              </a:r>
              <a:r>
                <a:rPr lang="uk-UA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 в умовах Дніпровського водосховища.</a:t>
              </a:r>
              <a:endParaRPr lang="uk-UA" sz="3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390359"/>
              <a:ext cx="10248502" cy="739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endParaRPr lang="en-US" sz="3300" spc="297">
                <a:solidFill>
                  <a:srgbClr val="F8F8F3"/>
                </a:solidFill>
                <a:latin typeface="Raleway Itali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7802387"/>
              <a:ext cx="10248502" cy="699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 lang="en-US" sz="3000" spc="30">
                <a:solidFill>
                  <a:srgbClr val="F8F8F3"/>
                </a:solidFill>
                <a:latin typeface="Raleway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59052" y="7002094"/>
              <a:ext cx="10248502" cy="739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endParaRPr lang="en-US" sz="3300" spc="297">
                <a:solidFill>
                  <a:srgbClr val="F8F8F3"/>
                </a:solidFill>
                <a:latin typeface="Raleway Itali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69271"/>
              <a:ext cx="10248502" cy="699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 lang="en-US" sz="3000" spc="30">
                <a:solidFill>
                  <a:srgbClr val="F8F8F3"/>
                </a:solidFill>
                <a:latin typeface="Raleway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0248502" cy="739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endParaRPr lang="en-US" sz="3300" spc="297">
                <a:solidFill>
                  <a:srgbClr val="F8F8F3"/>
                </a:solidFill>
                <a:latin typeface="Raleway Italics"/>
              </a:endParaRP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FCA8B6B-76FE-45D8-9424-4B69CEE7931B}"/>
              </a:ext>
            </a:extLst>
          </p:cNvPr>
          <p:cNvSpPr/>
          <p:nvPr/>
        </p:nvSpPr>
        <p:spPr>
          <a:xfrm>
            <a:off x="420773" y="1578387"/>
            <a:ext cx="7275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u="sng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Актуальність</a:t>
            </a:r>
            <a:r>
              <a:rPr lang="uk-UA" sz="3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  ця тема є актуальною, через відносно невелику кількість досліджень цього виду медузи та через її глобальне поширення по всьому світу лише за останні декілька десятиліть, зокрема у головну водну артерію України – Дніпро;</a:t>
            </a: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5ED15E75-6A9A-4886-AFC7-361599C748F2}"/>
              </a:ext>
            </a:extLst>
          </p:cNvPr>
          <p:cNvGrpSpPr/>
          <p:nvPr/>
        </p:nvGrpSpPr>
        <p:grpSpPr>
          <a:xfrm rot="-5400000">
            <a:off x="7718092" y="7040188"/>
            <a:ext cx="3084163" cy="2571260"/>
            <a:chOff x="0" y="0"/>
            <a:chExt cx="6350000" cy="5499100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EE2F729D-A058-4655-A8F0-75A6E78F39B6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8F8F3"/>
            </a:solidFill>
          </p:spPr>
        </p:sp>
      </p:grpSp>
      <p:grpSp>
        <p:nvGrpSpPr>
          <p:cNvPr id="19" name="Group 2">
            <a:extLst>
              <a:ext uri="{FF2B5EF4-FFF2-40B4-BE49-F238E27FC236}">
                <a16:creationId xmlns:a16="http://schemas.microsoft.com/office/drawing/2014/main" id="{78E7DB93-9C17-4878-9ED2-C80507847C5B}"/>
              </a:ext>
            </a:extLst>
          </p:cNvPr>
          <p:cNvGrpSpPr/>
          <p:nvPr/>
        </p:nvGrpSpPr>
        <p:grpSpPr>
          <a:xfrm rot="5400000">
            <a:off x="8797501" y="5842117"/>
            <a:ext cx="1618393" cy="1144187"/>
            <a:chOff x="0" y="0"/>
            <a:chExt cx="6350000" cy="5499100"/>
          </a:xfrm>
          <a:solidFill>
            <a:srgbClr val="90BEAB"/>
          </a:solidFill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A7014D8A-DD37-48A8-949A-0CCBB1677290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grpFill/>
          </p:spPr>
        </p:sp>
      </p:grpSp>
      <p:sp>
        <p:nvSpPr>
          <p:cNvPr id="21" name="Freeform 3">
            <a:extLst>
              <a:ext uri="{FF2B5EF4-FFF2-40B4-BE49-F238E27FC236}">
                <a16:creationId xmlns:a16="http://schemas.microsoft.com/office/drawing/2014/main" id="{557EE7E4-4AA5-4C57-A7C9-4B2557A40DCE}"/>
              </a:ext>
            </a:extLst>
          </p:cNvPr>
          <p:cNvSpPr/>
          <p:nvPr/>
        </p:nvSpPr>
        <p:spPr>
          <a:xfrm rot="5400000">
            <a:off x="8761523" y="4056104"/>
            <a:ext cx="1622678" cy="1073725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90BEAB"/>
          </a:solidFill>
        </p:spPr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32F251-C50A-4093-BDA4-EE741263AFA0}"/>
              </a:ext>
            </a:extLst>
          </p:cNvPr>
          <p:cNvSpPr txBox="1"/>
          <p:nvPr/>
        </p:nvSpPr>
        <p:spPr>
          <a:xfrm>
            <a:off x="10658424" y="3575752"/>
            <a:ext cx="6990011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uk-UA" sz="32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cs typeface="Calibri Light"/>
              </a:rPr>
              <a:t>Об</a:t>
            </a:r>
            <a:r>
              <a:rPr lang="en-US" sz="32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cs typeface="Calibri Light"/>
              </a:rPr>
              <a:t>’</a:t>
            </a:r>
            <a:r>
              <a:rPr lang="uk-UA" sz="32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cs typeface="Calibri Light"/>
              </a:rPr>
              <a:t>єкт</a:t>
            </a:r>
            <a:r>
              <a:rPr lang="uk-UA" sz="32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cs typeface="Calibri Light"/>
              </a:rPr>
              <a:t> досліджень</a:t>
            </a: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cs typeface="Calibri Light"/>
              </a:rPr>
              <a:t>: прісноводна медуза </a:t>
            </a:r>
            <a:r>
              <a:rPr lang="en-US" sz="3200" i="1" dirty="0" err="1">
                <a:latin typeface="Calibri Light"/>
                <a:cs typeface="Calibri Light"/>
              </a:rPr>
              <a:t>Craspedacusta</a:t>
            </a:r>
            <a:r>
              <a:rPr lang="en-US" sz="3200" i="1" dirty="0">
                <a:latin typeface="Calibri Light"/>
                <a:cs typeface="Calibri Light"/>
              </a:rPr>
              <a:t> </a:t>
            </a:r>
            <a:r>
              <a:rPr lang="en-US" sz="3200" i="1" dirty="0" err="1">
                <a:latin typeface="Calibri Light"/>
                <a:cs typeface="Calibri Light"/>
              </a:rPr>
              <a:t>sowerbii</a:t>
            </a:r>
            <a:r>
              <a:rPr lang="en-US" sz="3200" dirty="0">
                <a:latin typeface="Calibri Light"/>
                <a:cs typeface="Calibri Light"/>
              </a:rPr>
              <a:t> </a:t>
            </a:r>
            <a:r>
              <a:rPr lang="en-US" sz="3200" dirty="0" err="1">
                <a:latin typeface="Calibri Light"/>
                <a:cs typeface="Calibri Light"/>
              </a:rPr>
              <a:t>Lankester</a:t>
            </a:r>
            <a:r>
              <a:rPr lang="en-US" sz="3200" dirty="0">
                <a:latin typeface="Calibri Light"/>
                <a:cs typeface="Calibri Light"/>
              </a:rPr>
              <a:t>, 1880;</a:t>
            </a:r>
            <a:r>
              <a:rPr lang="ru-RU" sz="3600" dirty="0">
                <a:latin typeface="Calibri Light"/>
                <a:cs typeface="Calibri Light"/>
              </a:rPr>
              <a:t> </a:t>
            </a:r>
            <a:endParaRPr lang="uk-UA" sz="3600" dirty="0">
              <a:latin typeface="Calibri Light"/>
              <a:ea typeface="+mn-lt"/>
              <a:cs typeface="Calibri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0E2B33-521D-46A5-AE9A-DF507B8377B0}"/>
              </a:ext>
            </a:extLst>
          </p:cNvPr>
          <p:cNvSpPr txBox="1"/>
          <p:nvPr/>
        </p:nvSpPr>
        <p:spPr>
          <a:xfrm>
            <a:off x="10658424" y="5664868"/>
            <a:ext cx="6562170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3200" i="1" u="sng" dirty="0">
                <a:latin typeface="Calibri Light"/>
                <a:cs typeface="Calibri Light"/>
              </a:rPr>
              <a:t>Предмет </a:t>
            </a:r>
            <a:r>
              <a:rPr lang="ru-RU" sz="3200" i="1" u="sng" dirty="0" err="1">
                <a:latin typeface="Calibri Light"/>
                <a:cs typeface="Calibri Light"/>
              </a:rPr>
              <a:t>досліджень</a:t>
            </a:r>
            <a:r>
              <a:rPr lang="ru-RU" sz="3200" dirty="0">
                <a:latin typeface="Calibri Light"/>
                <a:cs typeface="Calibri Light"/>
              </a:rPr>
              <a:t>: </a:t>
            </a:r>
            <a:r>
              <a:rPr lang="ru-RU" sz="3200" dirty="0" err="1">
                <a:latin typeface="Calibri Light"/>
                <a:cs typeface="Calibri Light"/>
              </a:rPr>
              <a:t>особливості</a:t>
            </a:r>
            <a:r>
              <a:rPr lang="ru-RU" sz="3200" dirty="0">
                <a:latin typeface="Calibri Light"/>
                <a:cs typeface="Calibri Light"/>
              </a:rPr>
              <a:t> </a:t>
            </a:r>
            <a:r>
              <a:rPr lang="ru-RU" sz="3200" dirty="0" err="1">
                <a:latin typeface="Calibri Light"/>
                <a:cs typeface="Calibri Light"/>
              </a:rPr>
              <a:t>розмноження</a:t>
            </a:r>
            <a:r>
              <a:rPr lang="ru-RU" sz="3200" dirty="0">
                <a:latin typeface="Calibri Light"/>
                <a:cs typeface="Calibri Light"/>
              </a:rPr>
              <a:t> </a:t>
            </a:r>
            <a:r>
              <a:rPr lang="ru-RU" sz="3200" dirty="0" err="1">
                <a:latin typeface="Calibri Light"/>
                <a:cs typeface="Calibri Light"/>
              </a:rPr>
              <a:t>медузи</a:t>
            </a:r>
            <a:r>
              <a:rPr lang="ru-RU" sz="3200" dirty="0">
                <a:latin typeface="Calibri Light"/>
                <a:cs typeface="Calibri Light"/>
              </a:rPr>
              <a:t>  </a:t>
            </a:r>
            <a:r>
              <a:rPr lang="en-US" sz="3200" i="1" dirty="0" err="1">
                <a:latin typeface="Calibri Light"/>
                <a:cs typeface="Calibri Light"/>
              </a:rPr>
              <a:t>Craspedacusta</a:t>
            </a:r>
            <a:r>
              <a:rPr lang="en-US" sz="3200" i="1" dirty="0">
                <a:latin typeface="Calibri Light"/>
                <a:cs typeface="Calibri Light"/>
              </a:rPr>
              <a:t> </a:t>
            </a:r>
            <a:r>
              <a:rPr lang="en-US" sz="3200" i="1" dirty="0" err="1">
                <a:latin typeface="Calibri Light"/>
                <a:cs typeface="Calibri Light"/>
              </a:rPr>
              <a:t>sowerbii</a:t>
            </a:r>
            <a:r>
              <a:rPr lang="en-US" sz="3200" dirty="0">
                <a:latin typeface="Calibri Light"/>
                <a:cs typeface="Calibri Light"/>
              </a:rPr>
              <a:t> </a:t>
            </a:r>
            <a:endParaRPr lang="uk-UA" sz="3200" dirty="0">
              <a:latin typeface="Calibri Light"/>
              <a:cs typeface="Calibri Light"/>
            </a:endParaRPr>
          </a:p>
          <a:p>
            <a:r>
              <a:rPr lang="en-US" sz="3200" dirty="0" err="1">
                <a:latin typeface="Calibri Light"/>
                <a:cs typeface="Calibri Light"/>
              </a:rPr>
              <a:t>Lankester</a:t>
            </a:r>
            <a:r>
              <a:rPr lang="en-US" sz="3200" dirty="0">
                <a:latin typeface="Calibri Light"/>
                <a:cs typeface="Calibri Light"/>
              </a:rPr>
              <a:t>, 1880;</a:t>
            </a:r>
            <a:endParaRPr lang="uk-UA" sz="3200" dirty="0">
              <a:latin typeface="Calibri Light"/>
              <a:cs typeface="Calibri Light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1ADEFD2-0AE9-A8A0-2974-4F38446EF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3295" y="848764"/>
            <a:ext cx="3988558" cy="2297324"/>
          </a:xfrm>
          <a:prstGeom prst="rect">
            <a:avLst/>
          </a:prstGeom>
        </p:spPr>
      </p:pic>
      <p:pic>
        <p:nvPicPr>
          <p:cNvPr id="6" name="Рисунок 6" descr="Изображение выглядит как текст,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7FF423A-6D9E-7B81-9D35-9AC6495D80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22" t="560" r="54492" b="-956"/>
          <a:stretch/>
        </p:blipFill>
        <p:spPr>
          <a:xfrm>
            <a:off x="18639430" y="331218"/>
            <a:ext cx="3169443" cy="40559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396495-1484-8735-CB15-9C6831B7305D}"/>
              </a:ext>
            </a:extLst>
          </p:cNvPr>
          <p:cNvSpPr txBox="1"/>
          <p:nvPr/>
        </p:nvSpPr>
        <p:spPr>
          <a:xfrm>
            <a:off x="17872409" y="986138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latin typeface="Calibri Light"/>
                <a:ea typeface="Calibri Light"/>
                <a:cs typeface="Calibri Light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32CED332-073E-5DA3-88F5-7B0900D1EA9C}"/>
              </a:ext>
            </a:extLst>
          </p:cNvPr>
          <p:cNvSpPr txBox="1"/>
          <p:nvPr/>
        </p:nvSpPr>
        <p:spPr>
          <a:xfrm>
            <a:off x="11934968" y="479378"/>
            <a:ext cx="6103961" cy="1107996"/>
          </a:xfrm>
          <a:prstGeom prst="rect">
            <a:avLst/>
          </a:prstGeom>
          <a:solidFill>
            <a:srgbClr val="598D9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6600" i="1">
                <a:solidFill>
                  <a:schemeClr val="bg1"/>
                </a:solidFill>
                <a:latin typeface="Calibri Light"/>
              </a:rPr>
              <a:t>Завдання</a:t>
            </a:r>
            <a:r>
              <a:rPr lang="uk-UA" sz="6600">
                <a:solidFill>
                  <a:schemeClr val="bg1"/>
                </a:solidFill>
                <a:latin typeface="Calibri Light"/>
              </a:rPr>
              <a:t>:</a:t>
            </a:r>
            <a:r>
              <a:rPr lang="uk-UA" sz="4400">
                <a:solidFill>
                  <a:srgbClr val="0D0D0D"/>
                </a:solidFill>
                <a:latin typeface="Calibri Light"/>
              </a:rPr>
              <a:t> </a:t>
            </a:r>
            <a:r>
              <a:rPr lang="uk-UA" sz="4400">
                <a:latin typeface="Calibri Light"/>
              </a:rPr>
              <a:t>​</a:t>
            </a:r>
            <a:endParaRPr lang="ru-RU" sz="3600">
              <a:ea typeface="Calibri"/>
              <a:cs typeface="Calibri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3216340" y="2532197"/>
            <a:ext cx="1942307" cy="503541"/>
            <a:chOff x="0" y="11430"/>
            <a:chExt cx="1871329" cy="485140"/>
          </a:xfrm>
        </p:grpSpPr>
        <p:sp>
          <p:nvSpPr>
            <p:cNvPr id="3" name="Freeform 3"/>
            <p:cNvSpPr/>
            <p:nvPr/>
          </p:nvSpPr>
          <p:spPr>
            <a:xfrm>
              <a:off x="1423931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90BEA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11430"/>
              <a:ext cx="1871329" cy="485140"/>
            </a:xfrm>
            <a:custGeom>
              <a:avLst/>
              <a:gdLst/>
              <a:ahLst/>
              <a:cxnLst/>
              <a:rect l="l" t="t" r="r" b="b"/>
              <a:pathLst>
                <a:path w="1871329" h="485140">
                  <a:moveTo>
                    <a:pt x="1627489" y="0"/>
                  </a:moveTo>
                  <a:cubicBezTo>
                    <a:pt x="1506839" y="0"/>
                    <a:pt x="1406509" y="88900"/>
                    <a:pt x="1387459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388729" y="280670"/>
                  </a:lnTo>
                  <a:cubicBezTo>
                    <a:pt x="1406509" y="396240"/>
                    <a:pt x="1508109" y="485140"/>
                    <a:pt x="1628759" y="485140"/>
                  </a:cubicBezTo>
                  <a:cubicBezTo>
                    <a:pt x="1763379" y="485140"/>
                    <a:pt x="1871329" y="375920"/>
                    <a:pt x="1871329" y="242570"/>
                  </a:cubicBezTo>
                  <a:cubicBezTo>
                    <a:pt x="1871329" y="107950"/>
                    <a:pt x="1762109" y="0"/>
                    <a:pt x="1627489" y="0"/>
                  </a:cubicBezTo>
                  <a:close/>
                  <a:moveTo>
                    <a:pt x="1627489" y="408940"/>
                  </a:moveTo>
                  <a:cubicBezTo>
                    <a:pt x="1536049" y="408940"/>
                    <a:pt x="1461119" y="334010"/>
                    <a:pt x="1461119" y="242570"/>
                  </a:cubicBezTo>
                  <a:cubicBezTo>
                    <a:pt x="1461119" y="151130"/>
                    <a:pt x="1536049" y="76200"/>
                    <a:pt x="1627489" y="76200"/>
                  </a:cubicBezTo>
                  <a:cubicBezTo>
                    <a:pt x="1718929" y="76200"/>
                    <a:pt x="1793859" y="151130"/>
                    <a:pt x="1793859" y="242570"/>
                  </a:cubicBezTo>
                  <a:cubicBezTo>
                    <a:pt x="1795129" y="334010"/>
                    <a:pt x="1720199" y="408940"/>
                    <a:pt x="1627489" y="408940"/>
                  </a:cubicBezTo>
                  <a:close/>
                </a:path>
              </a:pathLst>
            </a:custGeom>
            <a:solidFill>
              <a:srgbClr val="90BEA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241086" y="4282491"/>
            <a:ext cx="1942307" cy="527268"/>
            <a:chOff x="0" y="0"/>
            <a:chExt cx="1871329" cy="508000"/>
          </a:xfrm>
        </p:grpSpPr>
        <p:sp>
          <p:nvSpPr>
            <p:cNvPr id="6" name="Freeform 6"/>
            <p:cNvSpPr/>
            <p:nvPr/>
          </p:nvSpPr>
          <p:spPr>
            <a:xfrm>
              <a:off x="1423931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90BEA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11430"/>
              <a:ext cx="1871329" cy="485140"/>
            </a:xfrm>
            <a:custGeom>
              <a:avLst/>
              <a:gdLst/>
              <a:ahLst/>
              <a:cxnLst/>
              <a:rect l="l" t="t" r="r" b="b"/>
              <a:pathLst>
                <a:path w="1871329" h="485140">
                  <a:moveTo>
                    <a:pt x="1627489" y="0"/>
                  </a:moveTo>
                  <a:cubicBezTo>
                    <a:pt x="1506839" y="0"/>
                    <a:pt x="1406509" y="88900"/>
                    <a:pt x="1387459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388729" y="280670"/>
                  </a:lnTo>
                  <a:cubicBezTo>
                    <a:pt x="1406509" y="396240"/>
                    <a:pt x="1508109" y="485140"/>
                    <a:pt x="1628759" y="485140"/>
                  </a:cubicBezTo>
                  <a:cubicBezTo>
                    <a:pt x="1763379" y="485140"/>
                    <a:pt x="1871329" y="375920"/>
                    <a:pt x="1871329" y="242570"/>
                  </a:cubicBezTo>
                  <a:cubicBezTo>
                    <a:pt x="1871329" y="107950"/>
                    <a:pt x="1762109" y="0"/>
                    <a:pt x="1627489" y="0"/>
                  </a:cubicBezTo>
                  <a:close/>
                  <a:moveTo>
                    <a:pt x="1627489" y="408940"/>
                  </a:moveTo>
                  <a:cubicBezTo>
                    <a:pt x="1536049" y="408940"/>
                    <a:pt x="1461119" y="334010"/>
                    <a:pt x="1461119" y="242570"/>
                  </a:cubicBezTo>
                  <a:cubicBezTo>
                    <a:pt x="1461119" y="151130"/>
                    <a:pt x="1536049" y="76200"/>
                    <a:pt x="1627489" y="76200"/>
                  </a:cubicBezTo>
                  <a:cubicBezTo>
                    <a:pt x="1718929" y="76200"/>
                    <a:pt x="1793859" y="151130"/>
                    <a:pt x="1793859" y="242570"/>
                  </a:cubicBezTo>
                  <a:cubicBezTo>
                    <a:pt x="1795129" y="334010"/>
                    <a:pt x="1720199" y="408940"/>
                    <a:pt x="1627489" y="408940"/>
                  </a:cubicBezTo>
                  <a:close/>
                </a:path>
              </a:pathLst>
            </a:custGeom>
            <a:solidFill>
              <a:srgbClr val="90BEA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237904" y="7964879"/>
            <a:ext cx="1942307" cy="527268"/>
            <a:chOff x="0" y="0"/>
            <a:chExt cx="1871329" cy="508000"/>
          </a:xfrm>
        </p:grpSpPr>
        <p:sp>
          <p:nvSpPr>
            <p:cNvPr id="9" name="Freeform 9"/>
            <p:cNvSpPr/>
            <p:nvPr/>
          </p:nvSpPr>
          <p:spPr>
            <a:xfrm>
              <a:off x="1423931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90BEAB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11430"/>
              <a:ext cx="1871329" cy="485140"/>
            </a:xfrm>
            <a:custGeom>
              <a:avLst/>
              <a:gdLst/>
              <a:ahLst/>
              <a:cxnLst/>
              <a:rect l="l" t="t" r="r" b="b"/>
              <a:pathLst>
                <a:path w="1871329" h="485140">
                  <a:moveTo>
                    <a:pt x="1627489" y="0"/>
                  </a:moveTo>
                  <a:cubicBezTo>
                    <a:pt x="1506839" y="0"/>
                    <a:pt x="1406509" y="88900"/>
                    <a:pt x="1387459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388729" y="280670"/>
                  </a:lnTo>
                  <a:cubicBezTo>
                    <a:pt x="1406509" y="396240"/>
                    <a:pt x="1508109" y="485140"/>
                    <a:pt x="1628759" y="485140"/>
                  </a:cubicBezTo>
                  <a:cubicBezTo>
                    <a:pt x="1763379" y="485140"/>
                    <a:pt x="1871329" y="375920"/>
                    <a:pt x="1871329" y="242570"/>
                  </a:cubicBezTo>
                  <a:cubicBezTo>
                    <a:pt x="1871329" y="107950"/>
                    <a:pt x="1762109" y="0"/>
                    <a:pt x="1627489" y="0"/>
                  </a:cubicBezTo>
                  <a:close/>
                  <a:moveTo>
                    <a:pt x="1627489" y="408940"/>
                  </a:moveTo>
                  <a:cubicBezTo>
                    <a:pt x="1536049" y="408940"/>
                    <a:pt x="1461119" y="334010"/>
                    <a:pt x="1461119" y="242570"/>
                  </a:cubicBezTo>
                  <a:cubicBezTo>
                    <a:pt x="1461119" y="151130"/>
                    <a:pt x="1536049" y="76200"/>
                    <a:pt x="1627489" y="76200"/>
                  </a:cubicBezTo>
                  <a:cubicBezTo>
                    <a:pt x="1718929" y="76200"/>
                    <a:pt x="1793859" y="151130"/>
                    <a:pt x="1793859" y="242570"/>
                  </a:cubicBezTo>
                  <a:cubicBezTo>
                    <a:pt x="1795129" y="334010"/>
                    <a:pt x="1720199" y="408940"/>
                    <a:pt x="1627489" y="408940"/>
                  </a:cubicBezTo>
                  <a:close/>
                </a:path>
              </a:pathLst>
            </a:custGeom>
            <a:solidFill>
              <a:srgbClr val="90BEAB"/>
            </a:solidFill>
          </p:spPr>
        </p:sp>
      </p:grpSp>
      <p:sp>
        <p:nvSpPr>
          <p:cNvPr id="11" name="AutoShape 11"/>
          <p:cNvSpPr/>
          <p:nvPr/>
        </p:nvSpPr>
        <p:spPr>
          <a:xfrm rot="16200000">
            <a:off x="-7727146" y="1621626"/>
            <a:ext cx="18717574" cy="3255653"/>
          </a:xfrm>
          <a:prstGeom prst="rect">
            <a:avLst/>
          </a:prstGeom>
          <a:solidFill>
            <a:srgbClr val="90BEAB"/>
          </a:solidFill>
        </p:spPr>
      </p:sp>
      <p:grpSp>
        <p:nvGrpSpPr>
          <p:cNvPr id="12" name="Group 12"/>
          <p:cNvGrpSpPr/>
          <p:nvPr/>
        </p:nvGrpSpPr>
        <p:grpSpPr>
          <a:xfrm rot="16200000">
            <a:off x="16798492" y="-178180"/>
            <a:ext cx="2803774" cy="2428069"/>
            <a:chOff x="0" y="0"/>
            <a:chExt cx="6350000" cy="54991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90BEA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019615" y="6948881"/>
            <a:ext cx="4097221" cy="1385066"/>
            <a:chOff x="0" y="-76200"/>
            <a:chExt cx="5462962" cy="1846755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76200"/>
              <a:ext cx="5462962" cy="739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endParaRPr lang="en-US" sz="3300" spc="297">
                <a:solidFill>
                  <a:srgbClr val="90BEAB"/>
                </a:solidFill>
                <a:latin typeface="Raleway Italics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180992"/>
              <a:ext cx="5462962" cy="589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 lang="en-US" sz="2500" spc="25">
                <a:solidFill>
                  <a:srgbClr val="90BEAB"/>
                </a:solidFill>
                <a:latin typeface="Raleway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6B09FB2-074C-8916-CCCA-95ECB3606E2E}"/>
              </a:ext>
            </a:extLst>
          </p:cNvPr>
          <p:cNvSpPr txBox="1"/>
          <p:nvPr/>
        </p:nvSpPr>
        <p:spPr>
          <a:xfrm>
            <a:off x="5407524" y="1251992"/>
            <a:ext cx="12876662" cy="85869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uk-UA" sz="3200" dirty="0">
              <a:latin typeface="Calibri Light"/>
              <a:ea typeface="Calibri Light"/>
              <a:cs typeface="Arial"/>
            </a:endParaRPr>
          </a:p>
          <a:p>
            <a:endParaRPr lang="uk-UA" sz="4000" dirty="0">
              <a:latin typeface="Calibri Light"/>
              <a:ea typeface="Calibri Light"/>
              <a:cs typeface="Arial"/>
            </a:endParaRPr>
          </a:p>
          <a:p>
            <a:r>
              <a:rPr lang="uk-UA" sz="4000" dirty="0">
                <a:latin typeface="Calibri Light"/>
                <a:ea typeface="Calibri Light"/>
                <a:cs typeface="Arial"/>
              </a:rPr>
              <a:t>Проаналізувати літературу про екологію прісноводної медузи.</a:t>
            </a:r>
            <a:r>
              <a:rPr lang="en-US" sz="4000" dirty="0">
                <a:latin typeface="Calibri Light"/>
                <a:ea typeface="Calibri Light"/>
                <a:cs typeface="Arial"/>
              </a:rPr>
              <a:t>​</a:t>
            </a:r>
            <a:endParaRPr lang="en-US" dirty="0"/>
          </a:p>
          <a:p>
            <a:endParaRPr lang="en-US" sz="4000" dirty="0">
              <a:latin typeface="Calibri Light"/>
              <a:ea typeface="Calibri Light"/>
              <a:cs typeface="Arial"/>
            </a:endParaRPr>
          </a:p>
          <a:p>
            <a:r>
              <a:rPr lang="uk-UA" sz="4000" dirty="0">
                <a:latin typeface="Calibri Light"/>
                <a:ea typeface="Calibri Light"/>
                <a:cs typeface="Arial"/>
              </a:rPr>
              <a:t>Відібрати зразки медуз у Дніпровському водосховищі.</a:t>
            </a:r>
            <a:r>
              <a:rPr lang="en-US" sz="4000" dirty="0">
                <a:latin typeface="Calibri Light"/>
                <a:ea typeface="Calibri Light"/>
                <a:cs typeface="Arial"/>
              </a:rPr>
              <a:t>​</a:t>
            </a:r>
          </a:p>
          <a:p>
            <a:endParaRPr lang="en-US" sz="4000" dirty="0">
              <a:latin typeface="Calibri Light"/>
              <a:ea typeface="Calibri Light"/>
              <a:cs typeface="Arial"/>
            </a:endParaRPr>
          </a:p>
          <a:p>
            <a:endParaRPr lang="en-US" sz="4000" dirty="0">
              <a:latin typeface="Calibri Light"/>
              <a:ea typeface="Calibri Light"/>
              <a:cs typeface="Arial"/>
            </a:endParaRPr>
          </a:p>
          <a:p>
            <a:r>
              <a:rPr lang="uk-UA" sz="4000" dirty="0" err="1">
                <a:latin typeface="Calibri Light"/>
                <a:ea typeface="Calibri Light"/>
                <a:cs typeface="Arial"/>
              </a:rPr>
              <a:t>Гістологічно</a:t>
            </a:r>
            <a:r>
              <a:rPr lang="uk-UA" sz="4000" dirty="0">
                <a:latin typeface="Calibri Light"/>
                <a:ea typeface="Calibri Light"/>
                <a:cs typeface="Arial"/>
              </a:rPr>
              <a:t> дослідити гамети самиць медуз.​</a:t>
            </a:r>
          </a:p>
          <a:p>
            <a:endParaRPr lang="uk-UA" sz="4000" dirty="0">
              <a:latin typeface="Calibri Light"/>
              <a:ea typeface="Calibri Light"/>
              <a:cs typeface="Arial"/>
            </a:endParaRPr>
          </a:p>
          <a:p>
            <a:endParaRPr lang="uk-UA" sz="4000" dirty="0">
              <a:latin typeface="Calibri Light"/>
              <a:ea typeface="Calibri Light"/>
              <a:cs typeface="Arial"/>
            </a:endParaRPr>
          </a:p>
          <a:p>
            <a:r>
              <a:rPr lang="uk-UA" sz="4000" dirty="0">
                <a:latin typeface="Calibri Light"/>
                <a:ea typeface="Calibri Light"/>
                <a:cs typeface="Arial"/>
              </a:rPr>
              <a:t>Спрогнозувати чисельність медуз подальших генерацій та оцінити можливі наслідки стрімкого розмноження і поширення цієї медузи.​</a:t>
            </a:r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9317F8A6-CEA1-5770-D373-CD05DDF04963}"/>
              </a:ext>
            </a:extLst>
          </p:cNvPr>
          <p:cNvGrpSpPr/>
          <p:nvPr/>
        </p:nvGrpSpPr>
        <p:grpSpPr>
          <a:xfrm>
            <a:off x="3216338" y="6129617"/>
            <a:ext cx="1942309" cy="503541"/>
            <a:chOff x="0" y="11430"/>
            <a:chExt cx="1871329" cy="485140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0E28FE19-2853-0838-460A-F9D44209FAC6}"/>
                </a:ext>
              </a:extLst>
            </p:cNvPr>
            <p:cNvSpPr/>
            <p:nvPr/>
          </p:nvSpPr>
          <p:spPr>
            <a:xfrm>
              <a:off x="1423931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90BEAB"/>
            </a:solidFill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5BA56965-7B61-89E9-5855-A9307A9CB035}"/>
                </a:ext>
              </a:extLst>
            </p:cNvPr>
            <p:cNvSpPr/>
            <p:nvPr/>
          </p:nvSpPr>
          <p:spPr>
            <a:xfrm>
              <a:off x="0" y="11430"/>
              <a:ext cx="1871329" cy="485140"/>
            </a:xfrm>
            <a:custGeom>
              <a:avLst/>
              <a:gdLst/>
              <a:ahLst/>
              <a:cxnLst/>
              <a:rect l="l" t="t" r="r" b="b"/>
              <a:pathLst>
                <a:path w="1871329" h="485140">
                  <a:moveTo>
                    <a:pt x="1627489" y="0"/>
                  </a:moveTo>
                  <a:cubicBezTo>
                    <a:pt x="1506839" y="0"/>
                    <a:pt x="1406509" y="88900"/>
                    <a:pt x="1387459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388729" y="280670"/>
                  </a:lnTo>
                  <a:cubicBezTo>
                    <a:pt x="1406509" y="396240"/>
                    <a:pt x="1508109" y="485140"/>
                    <a:pt x="1628759" y="485140"/>
                  </a:cubicBezTo>
                  <a:cubicBezTo>
                    <a:pt x="1763379" y="485140"/>
                    <a:pt x="1871329" y="375920"/>
                    <a:pt x="1871329" y="242570"/>
                  </a:cubicBezTo>
                  <a:cubicBezTo>
                    <a:pt x="1871329" y="107950"/>
                    <a:pt x="1762109" y="0"/>
                    <a:pt x="1627489" y="0"/>
                  </a:cubicBezTo>
                  <a:close/>
                  <a:moveTo>
                    <a:pt x="1627489" y="408940"/>
                  </a:moveTo>
                  <a:cubicBezTo>
                    <a:pt x="1536049" y="408940"/>
                    <a:pt x="1461119" y="334010"/>
                    <a:pt x="1461119" y="242570"/>
                  </a:cubicBezTo>
                  <a:cubicBezTo>
                    <a:pt x="1461119" y="151130"/>
                    <a:pt x="1536049" y="76200"/>
                    <a:pt x="1627489" y="76200"/>
                  </a:cubicBezTo>
                  <a:cubicBezTo>
                    <a:pt x="1718929" y="76200"/>
                    <a:pt x="1793859" y="151130"/>
                    <a:pt x="1793859" y="242570"/>
                  </a:cubicBezTo>
                  <a:cubicBezTo>
                    <a:pt x="1795129" y="334010"/>
                    <a:pt x="1720199" y="408940"/>
                    <a:pt x="1627489" y="408940"/>
                  </a:cubicBezTo>
                  <a:close/>
                </a:path>
              </a:pathLst>
            </a:custGeom>
            <a:solidFill>
              <a:srgbClr val="90BEAB"/>
            </a:solidFill>
          </p:spPr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C516D6D-5C26-4B25-592F-37E0E10FD28B}"/>
              </a:ext>
            </a:extLst>
          </p:cNvPr>
          <p:cNvSpPr/>
          <p:nvPr/>
        </p:nvSpPr>
        <p:spPr>
          <a:xfrm>
            <a:off x="15695195" y="1001627"/>
            <a:ext cx="406064" cy="330867"/>
          </a:xfrm>
          <a:prstGeom prst="rect">
            <a:avLst/>
          </a:prstGeom>
          <a:solidFill>
            <a:srgbClr val="598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B5D162B-BFF8-F611-1C16-AD32A6AB2534}"/>
              </a:ext>
            </a:extLst>
          </p:cNvPr>
          <p:cNvSpPr/>
          <p:nvPr/>
        </p:nvSpPr>
        <p:spPr>
          <a:xfrm>
            <a:off x="15695194" y="1197141"/>
            <a:ext cx="210550" cy="135354"/>
          </a:xfrm>
          <a:prstGeom prst="rect">
            <a:avLst/>
          </a:prstGeom>
          <a:solidFill>
            <a:srgbClr val="598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B2A9AF5-C528-41CF-A104-88105FE7E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132" y="-463829"/>
            <a:ext cx="3443810" cy="106149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388594-C096-7DA6-F1DF-09F9090151AC}"/>
              </a:ext>
            </a:extLst>
          </p:cNvPr>
          <p:cNvSpPr txBox="1"/>
          <p:nvPr/>
        </p:nvSpPr>
        <p:spPr>
          <a:xfrm>
            <a:off x="17796209" y="9614736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latin typeface="Calibri Light"/>
                <a:ea typeface="Calibri Light"/>
                <a:cs typeface="Calibri Light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B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538802"/>
            <a:ext cx="19055947" cy="5928994"/>
          </a:xfrm>
          <a:prstGeom prst="rect">
            <a:avLst/>
          </a:prstGeom>
          <a:solidFill>
            <a:srgbClr val="F8F8F3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4808162" cy="1834094"/>
            <a:chOff x="0" y="0"/>
            <a:chExt cx="19744216" cy="2445459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9744216" cy="1420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60"/>
                </a:lnSpc>
              </a:pPr>
              <a:endParaRPr lang="en-US" sz="7000" spc="406">
                <a:solidFill>
                  <a:srgbClr val="F8F8F3"/>
                </a:solidFill>
                <a:latin typeface="Raleway Bold Italics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2249545"/>
              <a:ext cx="2498639" cy="195914"/>
            </a:xfrm>
            <a:prstGeom prst="rect">
              <a:avLst/>
            </a:prstGeom>
            <a:solidFill>
              <a:srgbClr val="F8F8F3"/>
            </a:solidFill>
          </p:spPr>
        </p:sp>
      </p:grpSp>
      <p:grpSp>
        <p:nvGrpSpPr>
          <p:cNvPr id="9" name="Group 9"/>
          <p:cNvGrpSpPr/>
          <p:nvPr/>
        </p:nvGrpSpPr>
        <p:grpSpPr>
          <a:xfrm rot="16200000">
            <a:off x="17880339" y="8753857"/>
            <a:ext cx="497517" cy="430850"/>
            <a:chOff x="0" y="0"/>
            <a:chExt cx="6350000" cy="5499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90BEAB"/>
            </a:solidFill>
          </p:spPr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CBD1CA44-5AF4-5DA3-CF3D-88C64256AB49}"/>
              </a:ext>
            </a:extLst>
          </p:cNvPr>
          <p:cNvGrpSpPr/>
          <p:nvPr/>
        </p:nvGrpSpPr>
        <p:grpSpPr>
          <a:xfrm>
            <a:off x="7362659" y="3026542"/>
            <a:ext cx="340198" cy="413952"/>
            <a:chOff x="0" y="0"/>
            <a:chExt cx="4822378" cy="5064975"/>
          </a:xfrm>
        </p:grpSpPr>
        <p:sp>
          <p:nvSpPr>
            <p:cNvPr id="11" name="AutoShape 10">
              <a:extLst>
                <a:ext uri="{FF2B5EF4-FFF2-40B4-BE49-F238E27FC236}">
                  <a16:creationId xmlns:a16="http://schemas.microsoft.com/office/drawing/2014/main" id="{4D7F2582-369D-4F80-331C-4260CAA0E267}"/>
                </a:ext>
              </a:extLst>
            </p:cNvPr>
            <p:cNvSpPr/>
            <p:nvPr/>
          </p:nvSpPr>
          <p:spPr>
            <a:xfrm>
              <a:off x="550697" y="0"/>
              <a:ext cx="3720983" cy="3314465"/>
            </a:xfrm>
            <a:prstGeom prst="rect">
              <a:avLst/>
            </a:prstGeom>
            <a:solidFill>
              <a:srgbClr val="90BEAB"/>
            </a:solidFill>
          </p:spPr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F457E1-05E1-AD20-FD1D-226FAC8372F4}"/>
                </a:ext>
              </a:extLst>
            </p:cNvPr>
            <p:cNvSpPr txBox="1"/>
            <p:nvPr/>
          </p:nvSpPr>
          <p:spPr>
            <a:xfrm>
              <a:off x="0" y="4365210"/>
              <a:ext cx="4822378" cy="699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endParaRPr lang="en-US" sz="3000" spc="30">
                <a:solidFill>
                  <a:srgbClr val="90BEAB"/>
                </a:solidFill>
                <a:latin typeface="Raleway"/>
              </a:endParaRPr>
            </a:p>
          </p:txBody>
        </p:sp>
      </p:grpSp>
      <p:sp>
        <p:nvSpPr>
          <p:cNvPr id="7" name="AutoShape 13">
            <a:extLst>
              <a:ext uri="{FF2B5EF4-FFF2-40B4-BE49-F238E27FC236}">
                <a16:creationId xmlns:a16="http://schemas.microsoft.com/office/drawing/2014/main" id="{B453393B-7867-F106-823A-06C19C584363}"/>
              </a:ext>
            </a:extLst>
          </p:cNvPr>
          <p:cNvSpPr/>
          <p:nvPr/>
        </p:nvSpPr>
        <p:spPr>
          <a:xfrm>
            <a:off x="12823749" y="3444956"/>
            <a:ext cx="92447" cy="424383"/>
          </a:xfrm>
          <a:prstGeom prst="rect">
            <a:avLst/>
          </a:prstGeom>
          <a:solidFill>
            <a:srgbClr val="90BEAB"/>
          </a:solidFill>
        </p:spPr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605846FF-2393-00FB-3372-18865C710E24}"/>
              </a:ext>
            </a:extLst>
          </p:cNvPr>
          <p:cNvSpPr/>
          <p:nvPr/>
        </p:nvSpPr>
        <p:spPr>
          <a:xfrm>
            <a:off x="10146722" y="3114088"/>
            <a:ext cx="408276" cy="258949"/>
          </a:xfrm>
          <a:prstGeom prst="rect">
            <a:avLst/>
          </a:prstGeom>
          <a:solidFill>
            <a:srgbClr val="90BEAB"/>
          </a:solid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7B757-9026-4F4B-206F-1855E7500F50}"/>
              </a:ext>
            </a:extLst>
          </p:cNvPr>
          <p:cNvSpPr txBox="1"/>
          <p:nvPr/>
        </p:nvSpPr>
        <p:spPr>
          <a:xfrm>
            <a:off x="461001" y="1141546"/>
            <a:ext cx="1316796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dirty="0" err="1">
                <a:latin typeface="Calibri Light"/>
                <a:cs typeface="Calibri Light"/>
              </a:rPr>
              <a:t>Основн</a:t>
            </a:r>
            <a:r>
              <a:rPr lang="uk-UA" sz="4400" dirty="0">
                <a:latin typeface="Calibri Light"/>
                <a:cs typeface="Calibri Light"/>
              </a:rPr>
              <a:t>і морфологічні та анатомічні характеристики</a:t>
            </a:r>
            <a:endParaRPr lang="ru-RU" sz="4400" dirty="0">
              <a:latin typeface="Calibri Light"/>
              <a:cs typeface="Calibri Light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C0425DB-AE38-E1CB-F8E3-F1D3B5714F5A}"/>
              </a:ext>
            </a:extLst>
          </p:cNvPr>
          <p:cNvSpPr/>
          <p:nvPr/>
        </p:nvSpPr>
        <p:spPr>
          <a:xfrm>
            <a:off x="1633287" y="3107154"/>
            <a:ext cx="7745327" cy="4857748"/>
          </a:xfrm>
          <a:prstGeom prst="rect">
            <a:avLst/>
          </a:prstGeom>
          <a:solidFill>
            <a:srgbClr val="598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3DAD3-1E6B-D888-B8F3-2E78DEE76F89}"/>
              </a:ext>
            </a:extLst>
          </p:cNvPr>
          <p:cNvSpPr txBox="1"/>
          <p:nvPr/>
        </p:nvSpPr>
        <p:spPr>
          <a:xfrm>
            <a:off x="1861886" y="3651585"/>
            <a:ext cx="7465593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uk-UA" sz="3200">
                <a:solidFill>
                  <a:schemeClr val="bg1"/>
                </a:solidFill>
                <a:latin typeface="Calibri Light"/>
                <a:cs typeface="Arial"/>
              </a:rPr>
              <a:t>Біла чи зеленувата драглиста тварина;</a:t>
            </a:r>
            <a:r>
              <a:rPr lang="en-US" sz="3200">
                <a:solidFill>
                  <a:schemeClr val="bg1"/>
                </a:solidFill>
                <a:latin typeface="Calibri Light"/>
                <a:cs typeface="Arial"/>
              </a:rPr>
              <a:t>​</a:t>
            </a:r>
            <a:endParaRPr lang="ru-RU" sz="3200">
              <a:solidFill>
                <a:schemeClr val="bg1"/>
              </a:solidFill>
              <a:latin typeface="Calibri Light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uk-UA" sz="3200">
                <a:solidFill>
                  <a:schemeClr val="bg1"/>
                </a:solidFill>
                <a:latin typeface="Calibri Light"/>
                <a:cs typeface="Arial"/>
              </a:rPr>
              <a:t>На 96,74% – 99,87% складається з води;</a:t>
            </a:r>
            <a:r>
              <a:rPr lang="en-US" sz="3200">
                <a:solidFill>
                  <a:schemeClr val="bg1"/>
                </a:solidFill>
                <a:latin typeface="Calibri Light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uk-UA" sz="3200">
                <a:solidFill>
                  <a:schemeClr val="bg1"/>
                </a:solidFill>
                <a:latin typeface="Calibri Light"/>
                <a:cs typeface="Arial"/>
              </a:rPr>
              <a:t>Найбільший вміст у тілі </a:t>
            </a:r>
            <a:r>
              <a:rPr lang="en-US" sz="3200">
                <a:solidFill>
                  <a:schemeClr val="bg1"/>
                </a:solidFill>
                <a:latin typeface="Calibri Light"/>
                <a:cs typeface="Arial"/>
              </a:rPr>
              <a:t>Ca, P, N</a:t>
            </a:r>
            <a:r>
              <a:rPr lang="uk-UA" sz="3200">
                <a:solidFill>
                  <a:schemeClr val="bg1"/>
                </a:solidFill>
                <a:latin typeface="Calibri Light"/>
                <a:cs typeface="Arial"/>
              </a:rPr>
              <a:t>;</a:t>
            </a:r>
          </a:p>
          <a:p>
            <a:pPr indent="-285750">
              <a:buFont typeface="Arial,Sans-Serif"/>
              <a:buChar char="•"/>
            </a:pPr>
            <a:r>
              <a:rPr lang="uk-UA" sz="3200">
                <a:solidFill>
                  <a:schemeClr val="bg1"/>
                </a:solidFill>
                <a:latin typeface="Calibri Light"/>
                <a:cs typeface="Times New Roman"/>
              </a:rPr>
              <a:t> Діаметр 5-25 мм;</a:t>
            </a:r>
            <a:endParaRPr lang="ru-RU" sz="3200">
              <a:solidFill>
                <a:schemeClr val="bg1"/>
              </a:solidFill>
              <a:latin typeface="Calibri Light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uk-UA" sz="3200">
                <a:solidFill>
                  <a:schemeClr val="bg1"/>
                </a:solidFill>
                <a:latin typeface="Calibri Light"/>
                <a:cs typeface="Times New Roman"/>
              </a:rPr>
              <a:t> Маса 3-5 грам;</a:t>
            </a:r>
            <a:endParaRPr lang="en-US" sz="3200">
              <a:solidFill>
                <a:schemeClr val="bg1"/>
              </a:solidFill>
              <a:latin typeface="Calibri Light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uk-UA" sz="3200">
                <a:solidFill>
                  <a:schemeClr val="bg1"/>
                </a:solidFill>
                <a:latin typeface="Calibri Light"/>
                <a:cs typeface="Times New Roman"/>
              </a:rPr>
              <a:t> </a:t>
            </a:r>
            <a:r>
              <a:rPr lang="uk-UA" sz="3200" err="1">
                <a:solidFill>
                  <a:schemeClr val="bg1"/>
                </a:solidFill>
                <a:latin typeface="Calibri Light"/>
                <a:cs typeface="Times New Roman"/>
              </a:rPr>
              <a:t>Щупалець</a:t>
            </a:r>
            <a:r>
              <a:rPr lang="uk-UA" sz="3200">
                <a:solidFill>
                  <a:schemeClr val="bg1"/>
                </a:solidFill>
                <a:latin typeface="Calibri Light"/>
                <a:cs typeface="Times New Roman"/>
              </a:rPr>
              <a:t> 50-500;</a:t>
            </a:r>
            <a:endParaRPr lang="uk-UA" sz="3200">
              <a:solidFill>
                <a:schemeClr val="bg1"/>
              </a:solidFill>
              <a:latin typeface="Calibri Light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uk-UA" sz="3200">
                <a:solidFill>
                  <a:schemeClr val="bg1"/>
                </a:solidFill>
                <a:latin typeface="Calibri Light"/>
                <a:cs typeface="Times New Roman"/>
              </a:rPr>
              <a:t> Найбільша швидкість руху 0,1 м/с.</a:t>
            </a:r>
            <a:endParaRPr lang="uk-UA" sz="3200">
              <a:solidFill>
                <a:schemeClr val="bg1"/>
              </a:solidFill>
              <a:latin typeface="Calibri Light"/>
              <a:cs typeface="Calibri"/>
            </a:endParaRPr>
          </a:p>
        </p:txBody>
      </p:sp>
      <p:pic>
        <p:nvPicPr>
          <p:cNvPr id="16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97F7C67-A499-3A6B-E39F-EB2648181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965" y="7715857"/>
            <a:ext cx="5683134" cy="206556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EC3D866-3852-4FE1-C050-DBAD6904F46E}"/>
              </a:ext>
            </a:extLst>
          </p:cNvPr>
          <p:cNvSpPr/>
          <p:nvPr/>
        </p:nvSpPr>
        <p:spPr>
          <a:xfrm>
            <a:off x="13108404" y="-6018"/>
            <a:ext cx="4058449" cy="6208697"/>
          </a:xfrm>
          <a:prstGeom prst="rect">
            <a:avLst/>
          </a:prstGeom>
          <a:solidFill>
            <a:srgbClr val="598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5FDB16E-A3C2-44BE-A6BA-F21FEE551CA0}"/>
              </a:ext>
            </a:extLst>
          </p:cNvPr>
          <p:cNvSpPr/>
          <p:nvPr/>
        </p:nvSpPr>
        <p:spPr>
          <a:xfrm>
            <a:off x="13517514" y="3527073"/>
            <a:ext cx="3465094" cy="2474895"/>
          </a:xfrm>
          <a:prstGeom prst="rect">
            <a:avLst/>
          </a:prstGeom>
          <a:solidFill>
            <a:srgbClr val="FCF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7" descr="Изображение выглядит как размытый&#10;&#10;Автоматически созданное описание">
            <a:extLst>
              <a:ext uri="{FF2B5EF4-FFF2-40B4-BE49-F238E27FC236}">
                <a16:creationId xmlns:a16="http://schemas.microsoft.com/office/drawing/2014/main" id="{DCCFC27A-B5B7-6184-9F8F-C50472726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4304" y="2862794"/>
            <a:ext cx="3465094" cy="29356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A9BBD8D-D482-4244-5CF3-9705A9FD7BEA}"/>
              </a:ext>
            </a:extLst>
          </p:cNvPr>
          <p:cNvSpPr txBox="1"/>
          <p:nvPr/>
        </p:nvSpPr>
        <p:spPr>
          <a:xfrm>
            <a:off x="17916525" y="993056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latin typeface="Calibri Light"/>
                <a:ea typeface="Calibri Light"/>
                <a:cs typeface="Calibri Light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B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587995" y="0"/>
            <a:ext cx="9700005" cy="10628961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DA65412-5398-C6E3-238E-F3B3FB3E952A}"/>
              </a:ext>
            </a:extLst>
          </p:cNvPr>
          <p:cNvSpPr/>
          <p:nvPr/>
        </p:nvSpPr>
        <p:spPr>
          <a:xfrm>
            <a:off x="8591750" y="413284"/>
            <a:ext cx="8189291" cy="854842"/>
          </a:xfrm>
          <a:prstGeom prst="rect">
            <a:avLst/>
          </a:prstGeom>
          <a:solidFill>
            <a:srgbClr val="598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 rot="16200000">
            <a:off x="8504518" y="418295"/>
            <a:ext cx="1012604" cy="844820"/>
            <a:chOff x="-14869082" y="-4070410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 rot="10800000">
              <a:off x="-14869082" y="-4070410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90BEA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2529034"/>
            <a:ext cx="8110293" cy="4618836"/>
            <a:chOff x="0" y="-19050"/>
            <a:chExt cx="10813723" cy="6158448"/>
          </a:xfrm>
        </p:grpSpPr>
        <p:sp>
          <p:nvSpPr>
            <p:cNvPr id="6" name="TextBox 6"/>
            <p:cNvSpPr txBox="1"/>
            <p:nvPr/>
          </p:nvSpPr>
          <p:spPr>
            <a:xfrm>
              <a:off x="0" y="1436810"/>
              <a:ext cx="10813723" cy="3488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00"/>
                </a:lnSpc>
              </a:pPr>
              <a:endParaRPr lang="en-US" sz="20000">
                <a:solidFill>
                  <a:srgbClr val="F8F8F3"/>
                </a:solidFill>
                <a:latin typeface="Raleway Heavy Itali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419970"/>
              <a:ext cx="10813723" cy="719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endParaRPr lang="en-US" sz="3300" spc="297">
                <a:solidFill>
                  <a:srgbClr val="F8F8F3"/>
                </a:solidFill>
                <a:latin typeface="Raleway Itali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0813723" cy="745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0"/>
                </a:lnSpc>
              </a:pPr>
              <a:endParaRPr lang="en-US" sz="3800" spc="304">
                <a:solidFill>
                  <a:srgbClr val="F8F8F3"/>
                </a:solidFill>
                <a:latin typeface="Raleway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F5994E3-46DF-A3BB-9774-FAEE6BEBB0A0}"/>
              </a:ext>
            </a:extLst>
          </p:cNvPr>
          <p:cNvSpPr txBox="1"/>
          <p:nvPr/>
        </p:nvSpPr>
        <p:spPr>
          <a:xfrm>
            <a:off x="9608774" y="458370"/>
            <a:ext cx="340493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Calibri Light"/>
                <a:cs typeface="Calibri Light"/>
              </a:rPr>
              <a:t>Умови</a:t>
            </a:r>
            <a:r>
              <a:rPr lang="en-US" sz="4400" dirty="0">
                <a:solidFill>
                  <a:schemeClr val="bg1"/>
                </a:solidFill>
                <a:latin typeface="Calibri Light"/>
                <a:cs typeface="Calibri Light"/>
              </a:rPr>
              <a:t> </a:t>
            </a:r>
            <a:r>
              <a:rPr lang="en-US" sz="4400" dirty="0" err="1">
                <a:solidFill>
                  <a:schemeClr val="bg1"/>
                </a:solidFill>
                <a:latin typeface="Calibri Light"/>
                <a:cs typeface="Calibri Light"/>
              </a:rPr>
              <a:t>життя</a:t>
            </a:r>
            <a:endParaRPr lang="en-US" sz="4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pic>
        <p:nvPicPr>
          <p:cNvPr id="12" name="Рисунок 12" descr="Изображение выглядит как дерево, внешний, небо, вода&#10;&#10;Автоматически созданное описание">
            <a:extLst>
              <a:ext uri="{FF2B5EF4-FFF2-40B4-BE49-F238E27FC236}">
                <a16:creationId xmlns:a16="http://schemas.microsoft.com/office/drawing/2014/main" id="{96DAE73B-A9FA-B33D-15DB-82795949C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8796" y="1430669"/>
            <a:ext cx="4472739" cy="3055994"/>
          </a:xfrm>
          <a:prstGeom prst="rect">
            <a:avLst/>
          </a:prstGeom>
        </p:spPr>
      </p:pic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DAE19A12-A800-A77C-4EE1-1997C850E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821125"/>
              </p:ext>
            </p:extLst>
          </p:nvPr>
        </p:nvGraphicFramePr>
        <p:xfrm>
          <a:off x="8693217" y="5702166"/>
          <a:ext cx="4966335" cy="3398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6335">
                  <a:extLst>
                    <a:ext uri="{9D8B030D-6E8A-4147-A177-3AD203B41FA5}">
                      <a16:colId xmlns:a16="http://schemas.microsoft.com/office/drawing/2014/main" val="363265636"/>
                    </a:ext>
                  </a:extLst>
                </a:gridCol>
              </a:tblGrid>
              <a:tr h="440055">
                <a:tc>
                  <a:txBody>
                    <a:bodyPr/>
                    <a:lstStyle/>
                    <a:p>
                      <a:pPr algn="ctr" rtl="0" fontAlgn="base"/>
                      <a:r>
                        <a:rPr lang="uk-UA" sz="2400" b="1" dirty="0">
                          <a:effectLst/>
                          <a:latin typeface="Calibri Light"/>
                        </a:rPr>
                        <a:t>Параметри навколишнього </a:t>
                      </a:r>
                      <a:endParaRPr lang="uk-UA" sz="2400" b="1" dirty="0">
                        <a:solidFill>
                          <a:srgbClr val="FFFFFF"/>
                        </a:solidFill>
                        <a:effectLst/>
                        <a:latin typeface="Calibri Light"/>
                      </a:endParaRPr>
                    </a:p>
                    <a:p>
                      <a:pPr lvl="0" algn="ctr">
                        <a:buNone/>
                      </a:pPr>
                      <a:r>
                        <a:rPr lang="uk-UA" sz="2400" b="1" dirty="0">
                          <a:effectLst/>
                          <a:latin typeface="Calibri Light"/>
                        </a:rPr>
                        <a:t>середовища​​</a:t>
                      </a:r>
                      <a:endParaRPr lang="uk-UA" sz="2400" b="1" dirty="0">
                        <a:solidFill>
                          <a:srgbClr val="FFFFFF"/>
                        </a:solidFill>
                        <a:effectLst/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98D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034691"/>
                  </a:ext>
                </a:extLst>
              </a:tr>
              <a:tr h="514688">
                <a:tc>
                  <a:txBody>
                    <a:bodyPr/>
                    <a:lstStyle/>
                    <a:p>
                      <a:pPr algn="ctr" rtl="0" fontAlgn="base"/>
                      <a:r>
                        <a:rPr lang="uk-UA" sz="2400" b="0" dirty="0">
                          <a:effectLst/>
                          <a:latin typeface="Calibri Light"/>
                        </a:rPr>
                        <a:t>Невеликий дощ та вітер​​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8F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310527"/>
                  </a:ext>
                </a:extLst>
              </a:tr>
              <a:tr h="514688">
                <a:tc>
                  <a:txBody>
                    <a:bodyPr/>
                    <a:lstStyle/>
                    <a:p>
                      <a:pPr algn="ctr" rtl="0" fontAlgn="base"/>
                      <a:r>
                        <a:rPr lang="uk-UA" sz="2400" b="0" dirty="0">
                          <a:effectLst/>
                          <a:latin typeface="Calibri Light"/>
                        </a:rPr>
                        <a:t>Температура  19-25˚С​​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8F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983969"/>
                  </a:ext>
                </a:extLst>
              </a:tr>
              <a:tr h="514688">
                <a:tc>
                  <a:txBody>
                    <a:bodyPr/>
                    <a:lstStyle/>
                    <a:p>
                      <a:pPr algn="ctr" rtl="0" fontAlgn="base"/>
                      <a:r>
                        <a:rPr lang="uk-UA" sz="2400" b="0" dirty="0">
                          <a:effectLst/>
                          <a:latin typeface="Calibri Light"/>
                        </a:rPr>
                        <a:t>Висока доступність їжі​​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8F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813998"/>
                  </a:ext>
                </a:extLst>
              </a:tr>
              <a:tr h="516981">
                <a:tc>
                  <a:txBody>
                    <a:bodyPr/>
                    <a:lstStyle/>
                    <a:p>
                      <a:pPr algn="ctr" rtl="0" fontAlgn="base"/>
                      <a:r>
                        <a:rPr lang="uk-UA" sz="2400" b="0" dirty="0">
                          <a:effectLst/>
                          <a:latin typeface="Calibri Light"/>
                        </a:rPr>
                        <a:t>Концентрація кисню &gt; 0,26 мг/л​​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8F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632071"/>
                  </a:ext>
                </a:extLst>
              </a:tr>
              <a:tr h="514688">
                <a:tc>
                  <a:txBody>
                    <a:bodyPr/>
                    <a:lstStyle/>
                    <a:p>
                      <a:pPr algn="ctr" rtl="0" fontAlgn="base"/>
                      <a:r>
                        <a:rPr lang="uk-UA" sz="2400" b="0" dirty="0">
                          <a:effectLst/>
                          <a:latin typeface="Calibri Light"/>
                        </a:rPr>
                        <a:t>Осмотичний тиск 0,2 </a:t>
                      </a:r>
                      <a:r>
                        <a:rPr lang="uk-UA" sz="2400" b="0" dirty="0" err="1">
                          <a:effectLst/>
                          <a:latin typeface="Calibri Light"/>
                        </a:rPr>
                        <a:t>мосм</a:t>
                      </a:r>
                      <a:r>
                        <a:rPr lang="uk-UA" sz="2400" b="0" dirty="0">
                          <a:effectLst/>
                          <a:latin typeface="Calibri Light"/>
                        </a:rPr>
                        <a:t>/л​​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8F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090412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A66A1298-1373-E019-91B3-41F904422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438478"/>
              </p:ext>
            </p:extLst>
          </p:nvPr>
        </p:nvGraphicFramePr>
        <p:xfrm>
          <a:off x="13767380" y="5699158"/>
          <a:ext cx="435864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8640">
                  <a:extLst>
                    <a:ext uri="{9D8B030D-6E8A-4147-A177-3AD203B41FA5}">
                      <a16:colId xmlns:a16="http://schemas.microsoft.com/office/drawing/2014/main" val="3389674098"/>
                    </a:ext>
                  </a:extLst>
                </a:gridCol>
              </a:tblGrid>
              <a:tr h="187033">
                <a:tc>
                  <a:txBody>
                    <a:bodyPr/>
                    <a:lstStyle/>
                    <a:p>
                      <a:pPr algn="ctr" rtl="0" fontAlgn="base"/>
                      <a:r>
                        <a:rPr lang="uk-UA" sz="2400" dirty="0">
                          <a:effectLst/>
                          <a:latin typeface="Calibri Light"/>
                        </a:rPr>
                        <a:t>Характеристики </a:t>
                      </a:r>
                      <a:endParaRPr lang="uk-UA" sz="2400" b="1" dirty="0">
                        <a:solidFill>
                          <a:srgbClr val="FFFFFF"/>
                        </a:solidFill>
                        <a:effectLst/>
                        <a:latin typeface="Calibri Light"/>
                      </a:endParaRPr>
                    </a:p>
                    <a:p>
                      <a:pPr lvl="0" algn="ctr">
                        <a:buNone/>
                      </a:pPr>
                      <a:r>
                        <a:rPr lang="uk-UA" sz="2400" dirty="0">
                          <a:effectLst/>
                          <a:latin typeface="Calibri Light"/>
                        </a:rPr>
                        <a:t>ділянки​​</a:t>
                      </a:r>
                      <a:endParaRPr lang="uk-UA" sz="2400" b="1" dirty="0">
                        <a:solidFill>
                          <a:srgbClr val="FFFFFF"/>
                        </a:solidFill>
                        <a:effectLst/>
                        <a:latin typeface="Calibri Ligh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98D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505132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algn="ctr" rtl="0" fontAlgn="base"/>
                      <a:r>
                        <a:rPr lang="uk-UA" sz="2400" dirty="0">
                          <a:effectLst/>
                          <a:latin typeface="Calibri Light"/>
                        </a:rPr>
                        <a:t>Невелика глибина ​​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104538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algn="ctr" rtl="0" fontAlgn="base"/>
                      <a:r>
                        <a:rPr lang="uk-UA" sz="2400" dirty="0">
                          <a:effectLst/>
                          <a:latin typeface="Calibri Light"/>
                        </a:rPr>
                        <a:t>Обширна корінна порода​​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713048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algn="ctr" rtl="0" fontAlgn="base"/>
                      <a:r>
                        <a:rPr lang="uk-UA" sz="2400" dirty="0">
                          <a:effectLst/>
                          <a:latin typeface="Calibri Light"/>
                        </a:rPr>
                        <a:t>Обмежений зв’язок з річками ​​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62237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algn="ctr" rtl="0" fontAlgn="base"/>
                      <a:r>
                        <a:rPr lang="uk-UA" sz="2400" dirty="0">
                          <a:effectLst/>
                          <a:latin typeface="Calibri Light"/>
                        </a:rPr>
                        <a:t>Невелика течія​​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78625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C055720-141C-15F9-1137-46389D33625D}"/>
              </a:ext>
            </a:extLst>
          </p:cNvPr>
          <p:cNvSpPr txBox="1"/>
          <p:nvPr/>
        </p:nvSpPr>
        <p:spPr>
          <a:xfrm>
            <a:off x="10408920" y="4692516"/>
            <a:ext cx="605028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err="1">
                <a:latin typeface="Calibri Light"/>
                <a:cs typeface="Calibri Light"/>
              </a:rPr>
              <a:t>Водойма</a:t>
            </a:r>
            <a:r>
              <a:rPr lang="ru-RU" sz="2400">
                <a:latin typeface="Calibri Light"/>
                <a:cs typeface="Calibri Light"/>
              </a:rPr>
              <a:t> </a:t>
            </a:r>
            <a:r>
              <a:rPr lang="ru-RU" sz="2400" err="1">
                <a:latin typeface="Calibri Light"/>
                <a:cs typeface="Calibri Light"/>
              </a:rPr>
              <a:t>поблизу</a:t>
            </a:r>
            <a:r>
              <a:rPr lang="ru-RU" sz="2400">
                <a:latin typeface="Calibri Light"/>
                <a:cs typeface="Calibri Light"/>
              </a:rPr>
              <a:t> села </a:t>
            </a:r>
            <a:r>
              <a:rPr lang="ru-RU" sz="2400" err="1">
                <a:latin typeface="Calibri Light"/>
                <a:cs typeface="Calibri Light"/>
              </a:rPr>
              <a:t>Старі</a:t>
            </a:r>
            <a:r>
              <a:rPr lang="ru-RU" sz="2400">
                <a:latin typeface="Calibri Light"/>
                <a:cs typeface="Calibri Light"/>
              </a:rPr>
              <a:t> Кодаки</a:t>
            </a:r>
            <a:endParaRPr lang="ru-RU" sz="2400"/>
          </a:p>
        </p:txBody>
      </p:sp>
      <p:pic>
        <p:nvPicPr>
          <p:cNvPr id="23" name="Рисунок 23">
            <a:extLst>
              <a:ext uri="{FF2B5EF4-FFF2-40B4-BE49-F238E27FC236}">
                <a16:creationId xmlns:a16="http://schemas.microsoft.com/office/drawing/2014/main" id="{F4EE6924-DFD2-269B-A5A4-F4A52C6E8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9220" y="8848285"/>
            <a:ext cx="3600450" cy="1495401"/>
          </a:xfrm>
          <a:prstGeom prst="rect">
            <a:avLst/>
          </a:prstGeom>
        </p:spPr>
      </p:pic>
      <p:pic>
        <p:nvPicPr>
          <p:cNvPr id="10" name="Рисунок 3">
            <a:extLst>
              <a:ext uri="{FF2B5EF4-FFF2-40B4-BE49-F238E27FC236}">
                <a16:creationId xmlns:a16="http://schemas.microsoft.com/office/drawing/2014/main" id="{8BB87629-2823-7BD1-F415-8E66214C8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94" y="1765633"/>
            <a:ext cx="5795521" cy="4256376"/>
          </a:xfrm>
          <a:prstGeom prst="rect">
            <a:avLst/>
          </a:prstGeom>
        </p:spPr>
      </p:pic>
      <p:pic>
        <p:nvPicPr>
          <p:cNvPr id="13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633673B-6787-296B-1394-757DACD14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6974859"/>
            <a:ext cx="4815840" cy="1320763"/>
          </a:xfrm>
          <a:prstGeom prst="rect">
            <a:avLst/>
          </a:prstGeom>
        </p:spPr>
      </p:pic>
      <p:pic>
        <p:nvPicPr>
          <p:cNvPr id="15" name="Рисунок 18" descr="Изображение выглядит как текст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EA2F5CB1-AAFB-2826-FFCD-09315ED36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2560" y="6420046"/>
            <a:ext cx="2743200" cy="22932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576AC84-00A3-D368-4E5C-25CDD4A7300E}"/>
              </a:ext>
            </a:extLst>
          </p:cNvPr>
          <p:cNvSpPr txBox="1"/>
          <p:nvPr/>
        </p:nvSpPr>
        <p:spPr>
          <a:xfrm>
            <a:off x="5120640" y="8831580"/>
            <a:ext cx="300228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err="1">
                <a:latin typeface="Calibri Light"/>
              </a:rPr>
              <a:t>Статевозріла</a:t>
            </a:r>
            <a:r>
              <a:rPr lang="ru-RU" sz="2000" dirty="0">
                <a:latin typeface="Calibri Light"/>
              </a:rPr>
              <a:t> медуза </a:t>
            </a:r>
            <a:endParaRPr lang="ru-RU" sz="2000">
              <a:latin typeface="Calibri"/>
              <a:cs typeface="Calibri"/>
            </a:endParaRPr>
          </a:p>
          <a:p>
            <a:pPr algn="ctr"/>
            <a:r>
              <a:rPr lang="ru-RU" sz="2000" dirty="0">
                <a:latin typeface="Calibri Light"/>
              </a:rPr>
              <a:t> </a:t>
            </a:r>
            <a:r>
              <a:rPr lang="en-US" sz="2000" i="1" dirty="0" err="1">
                <a:latin typeface="Calibri Light"/>
              </a:rPr>
              <a:t>Craspedacusta</a:t>
            </a:r>
            <a:r>
              <a:rPr lang="en-US" sz="2000" i="1" dirty="0">
                <a:latin typeface="Calibri Light"/>
              </a:rPr>
              <a:t> </a:t>
            </a:r>
            <a:r>
              <a:rPr lang="en-US" sz="2000" i="1" dirty="0" err="1">
                <a:latin typeface="Calibri Light"/>
              </a:rPr>
              <a:t>sowerbii</a:t>
            </a:r>
            <a:r>
              <a:rPr lang="en-US" sz="2000" i="1" dirty="0">
                <a:latin typeface="Calibri Light"/>
              </a:rPr>
              <a:t> </a:t>
            </a:r>
            <a:endParaRPr lang="ru-RU" sz="2000" dirty="0">
              <a:cs typeface="Calibri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3C23C7C-A6A3-45BF-9742-90E2ADBA8BA1}"/>
              </a:ext>
            </a:extLst>
          </p:cNvPr>
          <p:cNvSpPr/>
          <p:nvPr/>
        </p:nvSpPr>
        <p:spPr>
          <a:xfrm>
            <a:off x="1023844" y="440115"/>
            <a:ext cx="7562481" cy="854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Group 3">
            <a:extLst>
              <a:ext uri="{FF2B5EF4-FFF2-40B4-BE49-F238E27FC236}">
                <a16:creationId xmlns:a16="http://schemas.microsoft.com/office/drawing/2014/main" id="{56647FC0-F36B-4545-8E31-12C8AB06C790}"/>
              </a:ext>
            </a:extLst>
          </p:cNvPr>
          <p:cNvGrpSpPr/>
          <p:nvPr/>
        </p:nvGrpSpPr>
        <p:grpSpPr>
          <a:xfrm rot="5400000">
            <a:off x="7657613" y="418295"/>
            <a:ext cx="1012604" cy="844820"/>
            <a:chOff x="-14869082" y="-40704100"/>
            <a:chExt cx="6350000" cy="5499100"/>
          </a:xfrm>
          <a:solidFill>
            <a:srgbClr val="598D95"/>
          </a:solidFill>
        </p:grpSpPr>
        <p:sp>
          <p:nvSpPr>
            <p:cNvPr id="27" name="Freeform 4">
              <a:extLst>
                <a:ext uri="{FF2B5EF4-FFF2-40B4-BE49-F238E27FC236}">
                  <a16:creationId xmlns:a16="http://schemas.microsoft.com/office/drawing/2014/main" id="{CC12503F-D154-468E-879E-472AE2818DBE}"/>
                </a:ext>
              </a:extLst>
            </p:cNvPr>
            <p:cNvSpPr/>
            <p:nvPr/>
          </p:nvSpPr>
          <p:spPr>
            <a:xfrm rot="10800000">
              <a:off x="-14869082" y="-4070410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grpFill/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18E3E42-2B43-4DD1-8E92-3D04C8791EFF}"/>
              </a:ext>
            </a:extLst>
          </p:cNvPr>
          <p:cNvSpPr txBox="1"/>
          <p:nvPr/>
        </p:nvSpPr>
        <p:spPr>
          <a:xfrm>
            <a:off x="3951041" y="436682"/>
            <a:ext cx="3788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Життєвий цикл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C5DA69-3D8C-427B-7BBB-5A2C4F865BFD}"/>
              </a:ext>
            </a:extLst>
          </p:cNvPr>
          <p:cNvSpPr txBox="1"/>
          <p:nvPr/>
        </p:nvSpPr>
        <p:spPr>
          <a:xfrm>
            <a:off x="17781170" y="10095999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latin typeface="Calibri Light"/>
                <a:ea typeface="Calibri Light"/>
                <a:cs typeface="Calibri Light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5873" y="0"/>
            <a:ext cx="10894060" cy="3114347"/>
          </a:xfrm>
          <a:prstGeom prst="rect">
            <a:avLst/>
          </a:prstGeom>
          <a:solidFill>
            <a:srgbClr val="90BEAB"/>
          </a:solidFill>
        </p:spPr>
      </p:sp>
      <p:grpSp>
        <p:nvGrpSpPr>
          <p:cNvPr id="3" name="Group 3"/>
          <p:cNvGrpSpPr/>
          <p:nvPr/>
        </p:nvGrpSpPr>
        <p:grpSpPr>
          <a:xfrm rot="10800000">
            <a:off x="3545426" y="1354379"/>
            <a:ext cx="2803774" cy="2428069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90BEA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124556" y="1261988"/>
            <a:ext cx="5172358" cy="5061149"/>
            <a:chOff x="0" y="0"/>
            <a:chExt cx="4822378" cy="5064975"/>
          </a:xfrm>
        </p:grpSpPr>
        <p:sp>
          <p:nvSpPr>
            <p:cNvPr id="7" name="AutoShape 7"/>
            <p:cNvSpPr/>
            <p:nvPr/>
          </p:nvSpPr>
          <p:spPr>
            <a:xfrm>
              <a:off x="550697" y="0"/>
              <a:ext cx="3720983" cy="3314465"/>
            </a:xfrm>
            <a:prstGeom prst="rect">
              <a:avLst/>
            </a:prstGeom>
            <a:solidFill>
              <a:srgbClr val="90BEA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4365210"/>
              <a:ext cx="4822378" cy="699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endParaRPr lang="en-US" sz="3000" spc="30">
                <a:solidFill>
                  <a:srgbClr val="90BEAB"/>
                </a:solidFill>
                <a:latin typeface="Raleway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956843" y="5297503"/>
            <a:ext cx="4130145" cy="5046109"/>
            <a:chOff x="0" y="0"/>
            <a:chExt cx="4822378" cy="5064975"/>
          </a:xfrm>
        </p:grpSpPr>
        <p:sp>
          <p:nvSpPr>
            <p:cNvPr id="10" name="AutoShape 10"/>
            <p:cNvSpPr/>
            <p:nvPr/>
          </p:nvSpPr>
          <p:spPr>
            <a:xfrm>
              <a:off x="550697" y="0"/>
              <a:ext cx="3720983" cy="3314465"/>
            </a:xfrm>
            <a:prstGeom prst="rect">
              <a:avLst/>
            </a:prstGeom>
            <a:solidFill>
              <a:srgbClr val="90BEA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4365210"/>
              <a:ext cx="4822378" cy="699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endParaRPr lang="en-US" sz="3000" spc="30">
                <a:solidFill>
                  <a:srgbClr val="90BEAB"/>
                </a:solidFill>
                <a:latin typeface="Raleway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74E6DF9-7C58-D4A2-0331-7F9D6455A8EC}"/>
              </a:ext>
            </a:extLst>
          </p:cNvPr>
          <p:cNvSpPr txBox="1"/>
          <p:nvPr/>
        </p:nvSpPr>
        <p:spPr>
          <a:xfrm>
            <a:off x="2414580" y="4969015"/>
            <a:ext cx="5404513" cy="707886"/>
          </a:xfrm>
          <a:prstGeom prst="rect">
            <a:avLst/>
          </a:prstGeom>
          <a:solidFill>
            <a:srgbClr val="F8F8F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4000" dirty="0">
                <a:solidFill>
                  <a:srgbClr val="405B76"/>
                </a:solidFill>
                <a:latin typeface="Calibri Light"/>
                <a:cs typeface="Arial"/>
              </a:rPr>
              <a:t>Гідробіологічні (рис. 1)</a:t>
            </a:r>
          </a:p>
        </p:txBody>
      </p:sp>
      <p:pic>
        <p:nvPicPr>
          <p:cNvPr id="15" name="Рисунок 15" descr="Изображение выглядит как текст,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CE24B34-A4F6-0E47-09B9-DD6FAF913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39" t="9767" r="27927" b="-367"/>
          <a:stretch/>
        </p:blipFill>
        <p:spPr>
          <a:xfrm>
            <a:off x="12496590" y="323272"/>
            <a:ext cx="3382544" cy="3547220"/>
          </a:xfrm>
          <a:prstGeom prst="rect">
            <a:avLst/>
          </a:prstGeom>
        </p:spPr>
      </p:pic>
      <p:pic>
        <p:nvPicPr>
          <p:cNvPr id="16" name="Рисунок 16" descr="Изображение выглядит как текст,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5B3AEF53-51C7-241F-CBC3-6E7E0F985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640" b="-629"/>
          <a:stretch/>
        </p:blipFill>
        <p:spPr>
          <a:xfrm>
            <a:off x="9272082" y="4413786"/>
            <a:ext cx="2613059" cy="3494222"/>
          </a:xfrm>
          <a:prstGeom prst="rect">
            <a:avLst/>
          </a:prstGeom>
        </p:spPr>
      </p:pic>
      <p:sp>
        <p:nvSpPr>
          <p:cNvPr id="19" name="AutoShape 13">
            <a:extLst>
              <a:ext uri="{FF2B5EF4-FFF2-40B4-BE49-F238E27FC236}">
                <a16:creationId xmlns:a16="http://schemas.microsoft.com/office/drawing/2014/main" id="{FD4BB422-2ECE-B01D-517B-EC1A7E67BB75}"/>
              </a:ext>
            </a:extLst>
          </p:cNvPr>
          <p:cNvSpPr/>
          <p:nvPr/>
        </p:nvSpPr>
        <p:spPr>
          <a:xfrm>
            <a:off x="14087066" y="6528049"/>
            <a:ext cx="3340973" cy="3281882"/>
          </a:xfrm>
          <a:prstGeom prst="rect">
            <a:avLst/>
          </a:prstGeom>
          <a:solidFill>
            <a:srgbClr val="90BEAB"/>
          </a:solidFill>
        </p:spPr>
      </p:sp>
      <p:pic>
        <p:nvPicPr>
          <p:cNvPr id="17" name="Рисунок 17" descr="Изображение выглядит как текст,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78DF6A7-D877-70B1-ADDF-F465CB779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01" t="2464" b="-442"/>
          <a:stretch/>
        </p:blipFill>
        <p:spPr>
          <a:xfrm>
            <a:off x="13896833" y="6169847"/>
            <a:ext cx="2886963" cy="30916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FB576C3-6177-7B88-84AC-3855F3ED2BD5}"/>
              </a:ext>
            </a:extLst>
          </p:cNvPr>
          <p:cNvSpPr txBox="1"/>
          <p:nvPr/>
        </p:nvSpPr>
        <p:spPr>
          <a:xfrm>
            <a:off x="461910" y="823690"/>
            <a:ext cx="10316277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8800" dirty="0">
                <a:latin typeface="Calibri Light"/>
                <a:cs typeface="Calibri Light"/>
              </a:rPr>
              <a:t>Методи досліджень</a:t>
            </a:r>
            <a:r>
              <a:rPr lang="ru-RU" sz="8800" dirty="0">
                <a:latin typeface="Calibri Light"/>
                <a:cs typeface="Calibri Light"/>
              </a:rPr>
              <a:t>:</a:t>
            </a:r>
            <a:r>
              <a:rPr lang="ru-RU" sz="4400" dirty="0">
                <a:latin typeface="Calibri Light"/>
                <a:cs typeface="Times New Roman"/>
              </a:rPr>
              <a:t>​</a:t>
            </a:r>
            <a:endParaRPr lang="ru-RU" sz="4400" dirty="0">
              <a:latin typeface="Calibri Light"/>
            </a:endParaRP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C600BF43-C9EF-43C8-9BAF-45550A82792D}"/>
              </a:ext>
            </a:extLst>
          </p:cNvPr>
          <p:cNvGrpSpPr/>
          <p:nvPr/>
        </p:nvGrpSpPr>
        <p:grpSpPr>
          <a:xfrm>
            <a:off x="3216340" y="2532197"/>
            <a:ext cx="1942307" cy="503541"/>
            <a:chOff x="0" y="11430"/>
            <a:chExt cx="1871329" cy="485140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42C8176A-529C-4073-80CB-6B4AD50335D9}"/>
                </a:ext>
              </a:extLst>
            </p:cNvPr>
            <p:cNvSpPr/>
            <p:nvPr/>
          </p:nvSpPr>
          <p:spPr>
            <a:xfrm>
              <a:off x="1423931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90BEAB"/>
            </a:solidFill>
          </p:spPr>
        </p:sp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7F18E2B8-A47A-4B94-B40E-C114CA91FBF6}"/>
                </a:ext>
              </a:extLst>
            </p:cNvPr>
            <p:cNvSpPr/>
            <p:nvPr/>
          </p:nvSpPr>
          <p:spPr>
            <a:xfrm>
              <a:off x="0" y="11430"/>
              <a:ext cx="1871329" cy="485140"/>
            </a:xfrm>
            <a:custGeom>
              <a:avLst/>
              <a:gdLst/>
              <a:ahLst/>
              <a:cxnLst/>
              <a:rect l="l" t="t" r="r" b="b"/>
              <a:pathLst>
                <a:path w="1871329" h="485140">
                  <a:moveTo>
                    <a:pt x="1627489" y="0"/>
                  </a:moveTo>
                  <a:cubicBezTo>
                    <a:pt x="1506839" y="0"/>
                    <a:pt x="1406509" y="88900"/>
                    <a:pt x="1387459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388729" y="280670"/>
                  </a:lnTo>
                  <a:cubicBezTo>
                    <a:pt x="1406509" y="396240"/>
                    <a:pt x="1508109" y="485140"/>
                    <a:pt x="1628759" y="485140"/>
                  </a:cubicBezTo>
                  <a:cubicBezTo>
                    <a:pt x="1763379" y="485140"/>
                    <a:pt x="1871329" y="375920"/>
                    <a:pt x="1871329" y="242570"/>
                  </a:cubicBezTo>
                  <a:cubicBezTo>
                    <a:pt x="1871329" y="107950"/>
                    <a:pt x="1762109" y="0"/>
                    <a:pt x="1627489" y="0"/>
                  </a:cubicBezTo>
                  <a:close/>
                  <a:moveTo>
                    <a:pt x="1627489" y="408940"/>
                  </a:moveTo>
                  <a:cubicBezTo>
                    <a:pt x="1536049" y="408940"/>
                    <a:pt x="1461119" y="334010"/>
                    <a:pt x="1461119" y="242570"/>
                  </a:cubicBezTo>
                  <a:cubicBezTo>
                    <a:pt x="1461119" y="151130"/>
                    <a:pt x="1536049" y="76200"/>
                    <a:pt x="1627489" y="76200"/>
                  </a:cubicBezTo>
                  <a:cubicBezTo>
                    <a:pt x="1718929" y="76200"/>
                    <a:pt x="1793859" y="151130"/>
                    <a:pt x="1793859" y="242570"/>
                  </a:cubicBezTo>
                  <a:cubicBezTo>
                    <a:pt x="1795129" y="334010"/>
                    <a:pt x="1720199" y="408940"/>
                    <a:pt x="1627489" y="408940"/>
                  </a:cubicBezTo>
                  <a:close/>
                </a:path>
              </a:pathLst>
            </a:custGeom>
            <a:solidFill>
              <a:srgbClr val="90BEAB"/>
            </a:solidFill>
          </p:spPr>
        </p:sp>
      </p:grpSp>
      <p:grpSp>
        <p:nvGrpSpPr>
          <p:cNvPr id="23" name="Group 2">
            <a:extLst>
              <a:ext uri="{FF2B5EF4-FFF2-40B4-BE49-F238E27FC236}">
                <a16:creationId xmlns:a16="http://schemas.microsoft.com/office/drawing/2014/main" id="{9CDA7849-04C8-41A9-907F-16AD9173026A}"/>
              </a:ext>
            </a:extLst>
          </p:cNvPr>
          <p:cNvGrpSpPr/>
          <p:nvPr/>
        </p:nvGrpSpPr>
        <p:grpSpPr>
          <a:xfrm>
            <a:off x="0" y="5045732"/>
            <a:ext cx="1942307" cy="503541"/>
            <a:chOff x="0" y="11430"/>
            <a:chExt cx="1871329" cy="485140"/>
          </a:xfrm>
          <a:solidFill>
            <a:srgbClr val="598D95"/>
          </a:solidFill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04BB867F-D0B5-499F-9101-2B63FACFB70D}"/>
                </a:ext>
              </a:extLst>
            </p:cNvPr>
            <p:cNvSpPr/>
            <p:nvPr/>
          </p:nvSpPr>
          <p:spPr>
            <a:xfrm>
              <a:off x="1423931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</p:sp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AACF5C96-D0CA-4F09-8191-F8B14C108ED1}"/>
                </a:ext>
              </a:extLst>
            </p:cNvPr>
            <p:cNvSpPr/>
            <p:nvPr/>
          </p:nvSpPr>
          <p:spPr>
            <a:xfrm>
              <a:off x="0" y="11430"/>
              <a:ext cx="1871329" cy="485140"/>
            </a:xfrm>
            <a:custGeom>
              <a:avLst/>
              <a:gdLst/>
              <a:ahLst/>
              <a:cxnLst/>
              <a:rect l="l" t="t" r="r" b="b"/>
              <a:pathLst>
                <a:path w="1871329" h="485140">
                  <a:moveTo>
                    <a:pt x="1627489" y="0"/>
                  </a:moveTo>
                  <a:cubicBezTo>
                    <a:pt x="1506839" y="0"/>
                    <a:pt x="1406509" y="88900"/>
                    <a:pt x="1387459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388729" y="280670"/>
                  </a:lnTo>
                  <a:cubicBezTo>
                    <a:pt x="1406509" y="396240"/>
                    <a:pt x="1508109" y="485140"/>
                    <a:pt x="1628759" y="485140"/>
                  </a:cubicBezTo>
                  <a:cubicBezTo>
                    <a:pt x="1763379" y="485140"/>
                    <a:pt x="1871329" y="375920"/>
                    <a:pt x="1871329" y="242570"/>
                  </a:cubicBezTo>
                  <a:cubicBezTo>
                    <a:pt x="1871329" y="107950"/>
                    <a:pt x="1762109" y="0"/>
                    <a:pt x="1627489" y="0"/>
                  </a:cubicBezTo>
                  <a:close/>
                  <a:moveTo>
                    <a:pt x="1627489" y="408940"/>
                  </a:moveTo>
                  <a:cubicBezTo>
                    <a:pt x="1536049" y="408940"/>
                    <a:pt x="1461119" y="334010"/>
                    <a:pt x="1461119" y="242570"/>
                  </a:cubicBezTo>
                  <a:cubicBezTo>
                    <a:pt x="1461119" y="151130"/>
                    <a:pt x="1536049" y="76200"/>
                    <a:pt x="1627489" y="76200"/>
                  </a:cubicBezTo>
                  <a:cubicBezTo>
                    <a:pt x="1718929" y="76200"/>
                    <a:pt x="1793859" y="151130"/>
                    <a:pt x="1793859" y="242570"/>
                  </a:cubicBezTo>
                  <a:cubicBezTo>
                    <a:pt x="1795129" y="334010"/>
                    <a:pt x="1720199" y="408940"/>
                    <a:pt x="1627489" y="40894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6" name="Group 2">
            <a:extLst>
              <a:ext uri="{FF2B5EF4-FFF2-40B4-BE49-F238E27FC236}">
                <a16:creationId xmlns:a16="http://schemas.microsoft.com/office/drawing/2014/main" id="{2C31C9F0-9E5A-4CBD-9C4C-D1AAF81FCCF2}"/>
              </a:ext>
            </a:extLst>
          </p:cNvPr>
          <p:cNvGrpSpPr/>
          <p:nvPr/>
        </p:nvGrpSpPr>
        <p:grpSpPr>
          <a:xfrm>
            <a:off x="-1" y="5909126"/>
            <a:ext cx="1942307" cy="503541"/>
            <a:chOff x="0" y="11430"/>
            <a:chExt cx="1871329" cy="485140"/>
          </a:xfrm>
          <a:solidFill>
            <a:srgbClr val="598D95"/>
          </a:solidFill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056F6631-2CC0-4041-8B04-0CA3F28D059C}"/>
                </a:ext>
              </a:extLst>
            </p:cNvPr>
            <p:cNvSpPr/>
            <p:nvPr/>
          </p:nvSpPr>
          <p:spPr>
            <a:xfrm>
              <a:off x="1423931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</p:sp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CF81F9C5-82C4-47DD-A521-4D5833D42F91}"/>
                </a:ext>
              </a:extLst>
            </p:cNvPr>
            <p:cNvSpPr/>
            <p:nvPr/>
          </p:nvSpPr>
          <p:spPr>
            <a:xfrm>
              <a:off x="0" y="11430"/>
              <a:ext cx="1871329" cy="485140"/>
            </a:xfrm>
            <a:custGeom>
              <a:avLst/>
              <a:gdLst/>
              <a:ahLst/>
              <a:cxnLst/>
              <a:rect l="l" t="t" r="r" b="b"/>
              <a:pathLst>
                <a:path w="1871329" h="485140">
                  <a:moveTo>
                    <a:pt x="1627489" y="0"/>
                  </a:moveTo>
                  <a:cubicBezTo>
                    <a:pt x="1506839" y="0"/>
                    <a:pt x="1406509" y="88900"/>
                    <a:pt x="1387459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388729" y="280670"/>
                  </a:lnTo>
                  <a:cubicBezTo>
                    <a:pt x="1406509" y="396240"/>
                    <a:pt x="1508109" y="485140"/>
                    <a:pt x="1628759" y="485140"/>
                  </a:cubicBezTo>
                  <a:cubicBezTo>
                    <a:pt x="1763379" y="485140"/>
                    <a:pt x="1871329" y="375920"/>
                    <a:pt x="1871329" y="242570"/>
                  </a:cubicBezTo>
                  <a:cubicBezTo>
                    <a:pt x="1871329" y="107950"/>
                    <a:pt x="1762109" y="0"/>
                    <a:pt x="1627489" y="0"/>
                  </a:cubicBezTo>
                  <a:close/>
                  <a:moveTo>
                    <a:pt x="1627489" y="408940"/>
                  </a:moveTo>
                  <a:cubicBezTo>
                    <a:pt x="1536049" y="408940"/>
                    <a:pt x="1461119" y="334010"/>
                    <a:pt x="1461119" y="242570"/>
                  </a:cubicBezTo>
                  <a:cubicBezTo>
                    <a:pt x="1461119" y="151130"/>
                    <a:pt x="1536049" y="76200"/>
                    <a:pt x="1627489" y="76200"/>
                  </a:cubicBezTo>
                  <a:cubicBezTo>
                    <a:pt x="1718929" y="76200"/>
                    <a:pt x="1793859" y="151130"/>
                    <a:pt x="1793859" y="242570"/>
                  </a:cubicBezTo>
                  <a:cubicBezTo>
                    <a:pt x="1795129" y="334010"/>
                    <a:pt x="1720199" y="408940"/>
                    <a:pt x="1627489" y="40894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9" name="Group 2">
            <a:extLst>
              <a:ext uri="{FF2B5EF4-FFF2-40B4-BE49-F238E27FC236}">
                <a16:creationId xmlns:a16="http://schemas.microsoft.com/office/drawing/2014/main" id="{4435CF40-1D1E-4AFB-9FB6-D5E6C7ADA512}"/>
              </a:ext>
            </a:extLst>
          </p:cNvPr>
          <p:cNvGrpSpPr/>
          <p:nvPr/>
        </p:nvGrpSpPr>
        <p:grpSpPr>
          <a:xfrm>
            <a:off x="0" y="6772520"/>
            <a:ext cx="1942307" cy="503541"/>
            <a:chOff x="0" y="11430"/>
            <a:chExt cx="1871329" cy="485140"/>
          </a:xfrm>
          <a:solidFill>
            <a:srgbClr val="598D95"/>
          </a:solidFill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8503E210-0ABE-4455-9125-296B06AA70A8}"/>
                </a:ext>
              </a:extLst>
            </p:cNvPr>
            <p:cNvSpPr/>
            <p:nvPr/>
          </p:nvSpPr>
          <p:spPr>
            <a:xfrm>
              <a:off x="1423931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</p:sp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15EA3FDE-B833-404C-8027-A75EEEF3BA3F}"/>
                </a:ext>
              </a:extLst>
            </p:cNvPr>
            <p:cNvSpPr/>
            <p:nvPr/>
          </p:nvSpPr>
          <p:spPr>
            <a:xfrm>
              <a:off x="0" y="11430"/>
              <a:ext cx="1871329" cy="485140"/>
            </a:xfrm>
            <a:custGeom>
              <a:avLst/>
              <a:gdLst/>
              <a:ahLst/>
              <a:cxnLst/>
              <a:rect l="l" t="t" r="r" b="b"/>
              <a:pathLst>
                <a:path w="1871329" h="485140">
                  <a:moveTo>
                    <a:pt x="1627489" y="0"/>
                  </a:moveTo>
                  <a:cubicBezTo>
                    <a:pt x="1506839" y="0"/>
                    <a:pt x="1406509" y="88900"/>
                    <a:pt x="1387459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388729" y="280670"/>
                  </a:lnTo>
                  <a:cubicBezTo>
                    <a:pt x="1406509" y="396240"/>
                    <a:pt x="1508109" y="485140"/>
                    <a:pt x="1628759" y="485140"/>
                  </a:cubicBezTo>
                  <a:cubicBezTo>
                    <a:pt x="1763379" y="485140"/>
                    <a:pt x="1871329" y="375920"/>
                    <a:pt x="1871329" y="242570"/>
                  </a:cubicBezTo>
                  <a:cubicBezTo>
                    <a:pt x="1871329" y="107950"/>
                    <a:pt x="1762109" y="0"/>
                    <a:pt x="1627489" y="0"/>
                  </a:cubicBezTo>
                  <a:close/>
                  <a:moveTo>
                    <a:pt x="1627489" y="408940"/>
                  </a:moveTo>
                  <a:cubicBezTo>
                    <a:pt x="1536049" y="408940"/>
                    <a:pt x="1461119" y="334010"/>
                    <a:pt x="1461119" y="242570"/>
                  </a:cubicBezTo>
                  <a:cubicBezTo>
                    <a:pt x="1461119" y="151130"/>
                    <a:pt x="1536049" y="76200"/>
                    <a:pt x="1627489" y="76200"/>
                  </a:cubicBezTo>
                  <a:cubicBezTo>
                    <a:pt x="1718929" y="76200"/>
                    <a:pt x="1793859" y="151130"/>
                    <a:pt x="1793859" y="242570"/>
                  </a:cubicBezTo>
                  <a:cubicBezTo>
                    <a:pt x="1795129" y="334010"/>
                    <a:pt x="1720199" y="408940"/>
                    <a:pt x="1627489" y="40894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2" name="Group 2">
            <a:extLst>
              <a:ext uri="{FF2B5EF4-FFF2-40B4-BE49-F238E27FC236}">
                <a16:creationId xmlns:a16="http://schemas.microsoft.com/office/drawing/2014/main" id="{F8282994-81F4-4D4C-AFE5-7719BC6F741C}"/>
              </a:ext>
            </a:extLst>
          </p:cNvPr>
          <p:cNvGrpSpPr/>
          <p:nvPr/>
        </p:nvGrpSpPr>
        <p:grpSpPr>
          <a:xfrm>
            <a:off x="0" y="7640890"/>
            <a:ext cx="1942307" cy="503541"/>
            <a:chOff x="0" y="11430"/>
            <a:chExt cx="1871329" cy="485140"/>
          </a:xfrm>
          <a:solidFill>
            <a:srgbClr val="598D95"/>
          </a:solidFill>
        </p:grpSpPr>
        <p:sp>
          <p:nvSpPr>
            <p:cNvPr id="33" name="Freeform 3">
              <a:extLst>
                <a:ext uri="{FF2B5EF4-FFF2-40B4-BE49-F238E27FC236}">
                  <a16:creationId xmlns:a16="http://schemas.microsoft.com/office/drawing/2014/main" id="{443377C0-4824-4E8D-85E7-7D7091E73722}"/>
                </a:ext>
              </a:extLst>
            </p:cNvPr>
            <p:cNvSpPr/>
            <p:nvPr/>
          </p:nvSpPr>
          <p:spPr>
            <a:xfrm>
              <a:off x="1423931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</p:sp>
        <p:sp>
          <p:nvSpPr>
            <p:cNvPr id="34" name="Freeform 4">
              <a:extLst>
                <a:ext uri="{FF2B5EF4-FFF2-40B4-BE49-F238E27FC236}">
                  <a16:creationId xmlns:a16="http://schemas.microsoft.com/office/drawing/2014/main" id="{7451C0BC-E89E-43D0-A9D2-FFE5EBF4B9E9}"/>
                </a:ext>
              </a:extLst>
            </p:cNvPr>
            <p:cNvSpPr/>
            <p:nvPr/>
          </p:nvSpPr>
          <p:spPr>
            <a:xfrm>
              <a:off x="0" y="11430"/>
              <a:ext cx="1871329" cy="485140"/>
            </a:xfrm>
            <a:custGeom>
              <a:avLst/>
              <a:gdLst/>
              <a:ahLst/>
              <a:cxnLst/>
              <a:rect l="l" t="t" r="r" b="b"/>
              <a:pathLst>
                <a:path w="1871329" h="485140">
                  <a:moveTo>
                    <a:pt x="1627489" y="0"/>
                  </a:moveTo>
                  <a:cubicBezTo>
                    <a:pt x="1506839" y="0"/>
                    <a:pt x="1406509" y="88900"/>
                    <a:pt x="1387459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388729" y="280670"/>
                  </a:lnTo>
                  <a:cubicBezTo>
                    <a:pt x="1406509" y="396240"/>
                    <a:pt x="1508109" y="485140"/>
                    <a:pt x="1628759" y="485140"/>
                  </a:cubicBezTo>
                  <a:cubicBezTo>
                    <a:pt x="1763379" y="485140"/>
                    <a:pt x="1871329" y="375920"/>
                    <a:pt x="1871329" y="242570"/>
                  </a:cubicBezTo>
                  <a:cubicBezTo>
                    <a:pt x="1871329" y="107950"/>
                    <a:pt x="1762109" y="0"/>
                    <a:pt x="1627489" y="0"/>
                  </a:cubicBezTo>
                  <a:close/>
                  <a:moveTo>
                    <a:pt x="1627489" y="408940"/>
                  </a:moveTo>
                  <a:cubicBezTo>
                    <a:pt x="1536049" y="408940"/>
                    <a:pt x="1461119" y="334010"/>
                    <a:pt x="1461119" y="242570"/>
                  </a:cubicBezTo>
                  <a:cubicBezTo>
                    <a:pt x="1461119" y="151130"/>
                    <a:pt x="1536049" y="76200"/>
                    <a:pt x="1627489" y="76200"/>
                  </a:cubicBezTo>
                  <a:cubicBezTo>
                    <a:pt x="1718929" y="76200"/>
                    <a:pt x="1793859" y="151130"/>
                    <a:pt x="1793859" y="242570"/>
                  </a:cubicBezTo>
                  <a:cubicBezTo>
                    <a:pt x="1795129" y="334010"/>
                    <a:pt x="1720199" y="408940"/>
                    <a:pt x="1627489" y="40894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5" name="Group 2">
            <a:extLst>
              <a:ext uri="{FF2B5EF4-FFF2-40B4-BE49-F238E27FC236}">
                <a16:creationId xmlns:a16="http://schemas.microsoft.com/office/drawing/2014/main" id="{1BA81A9B-1224-4E60-A1A6-B58AC5E349C8}"/>
              </a:ext>
            </a:extLst>
          </p:cNvPr>
          <p:cNvGrpSpPr/>
          <p:nvPr/>
        </p:nvGrpSpPr>
        <p:grpSpPr>
          <a:xfrm>
            <a:off x="0" y="8502897"/>
            <a:ext cx="1942307" cy="503541"/>
            <a:chOff x="0" y="11430"/>
            <a:chExt cx="1871329" cy="485140"/>
          </a:xfrm>
          <a:solidFill>
            <a:srgbClr val="598D95"/>
          </a:solidFill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6169C43F-0040-4EC1-9D73-B3AA0BBD011A}"/>
                </a:ext>
              </a:extLst>
            </p:cNvPr>
            <p:cNvSpPr/>
            <p:nvPr/>
          </p:nvSpPr>
          <p:spPr>
            <a:xfrm>
              <a:off x="1423931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</p:sp>
        <p:sp>
          <p:nvSpPr>
            <p:cNvPr id="37" name="Freeform 4">
              <a:extLst>
                <a:ext uri="{FF2B5EF4-FFF2-40B4-BE49-F238E27FC236}">
                  <a16:creationId xmlns:a16="http://schemas.microsoft.com/office/drawing/2014/main" id="{6DE8458E-F717-4DE8-A062-90616C77230D}"/>
                </a:ext>
              </a:extLst>
            </p:cNvPr>
            <p:cNvSpPr/>
            <p:nvPr/>
          </p:nvSpPr>
          <p:spPr>
            <a:xfrm>
              <a:off x="0" y="11430"/>
              <a:ext cx="1871329" cy="485140"/>
            </a:xfrm>
            <a:custGeom>
              <a:avLst/>
              <a:gdLst/>
              <a:ahLst/>
              <a:cxnLst/>
              <a:rect l="l" t="t" r="r" b="b"/>
              <a:pathLst>
                <a:path w="1871329" h="485140">
                  <a:moveTo>
                    <a:pt x="1627489" y="0"/>
                  </a:moveTo>
                  <a:cubicBezTo>
                    <a:pt x="1506839" y="0"/>
                    <a:pt x="1406509" y="88900"/>
                    <a:pt x="1387459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388729" y="280670"/>
                  </a:lnTo>
                  <a:cubicBezTo>
                    <a:pt x="1406509" y="396240"/>
                    <a:pt x="1508109" y="485140"/>
                    <a:pt x="1628759" y="485140"/>
                  </a:cubicBezTo>
                  <a:cubicBezTo>
                    <a:pt x="1763379" y="485140"/>
                    <a:pt x="1871329" y="375920"/>
                    <a:pt x="1871329" y="242570"/>
                  </a:cubicBezTo>
                  <a:cubicBezTo>
                    <a:pt x="1871329" y="107950"/>
                    <a:pt x="1762109" y="0"/>
                    <a:pt x="1627489" y="0"/>
                  </a:cubicBezTo>
                  <a:close/>
                  <a:moveTo>
                    <a:pt x="1627489" y="408940"/>
                  </a:moveTo>
                  <a:cubicBezTo>
                    <a:pt x="1536049" y="408940"/>
                    <a:pt x="1461119" y="334010"/>
                    <a:pt x="1461119" y="242570"/>
                  </a:cubicBezTo>
                  <a:cubicBezTo>
                    <a:pt x="1461119" y="151130"/>
                    <a:pt x="1536049" y="76200"/>
                    <a:pt x="1627489" y="76200"/>
                  </a:cubicBezTo>
                  <a:cubicBezTo>
                    <a:pt x="1718929" y="76200"/>
                    <a:pt x="1793859" y="151130"/>
                    <a:pt x="1793859" y="242570"/>
                  </a:cubicBezTo>
                  <a:cubicBezTo>
                    <a:pt x="1795129" y="334010"/>
                    <a:pt x="1720199" y="408940"/>
                    <a:pt x="1627489" y="4089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4775536-DD92-4E62-A8A9-6E1B12852CDA}"/>
              </a:ext>
            </a:extLst>
          </p:cNvPr>
          <p:cNvSpPr txBox="1"/>
          <p:nvPr/>
        </p:nvSpPr>
        <p:spPr>
          <a:xfrm>
            <a:off x="2412401" y="5788631"/>
            <a:ext cx="558585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uk-UA" sz="4000" dirty="0">
                <a:solidFill>
                  <a:srgbClr val="405B76"/>
                </a:solidFill>
                <a:latin typeface="Calibri Light"/>
                <a:ea typeface="Calibri Light"/>
                <a:cs typeface="Calibri Light"/>
              </a:rPr>
              <a:t>Мікроскопічні (рис. 2)</a:t>
            </a:r>
            <a:endParaRPr lang="uk-UA" sz="4000" dirty="0">
              <a:solidFill>
                <a:srgbClr val="405B7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D6FF78-6714-4D84-B972-DDF2296D0345}"/>
              </a:ext>
            </a:extLst>
          </p:cNvPr>
          <p:cNvSpPr txBox="1"/>
          <p:nvPr/>
        </p:nvSpPr>
        <p:spPr>
          <a:xfrm>
            <a:off x="2412401" y="6608247"/>
            <a:ext cx="6721306" cy="7229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uk-UA" sz="4000" dirty="0">
                <a:solidFill>
                  <a:srgbClr val="405B76"/>
                </a:solidFill>
                <a:latin typeface="Calibri Light"/>
                <a:ea typeface="Calibri Light"/>
                <a:cs typeface="Calibri Light"/>
              </a:rPr>
              <a:t>Цитологічні (рис. 3)</a:t>
            </a:r>
            <a:endParaRPr lang="uk-UA" sz="4000" dirty="0">
              <a:solidFill>
                <a:srgbClr val="405B7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2023D8-1A06-4D24-B4CE-D62BF9734E41}"/>
              </a:ext>
            </a:extLst>
          </p:cNvPr>
          <p:cNvSpPr txBox="1"/>
          <p:nvPr/>
        </p:nvSpPr>
        <p:spPr>
          <a:xfrm>
            <a:off x="2412401" y="7577514"/>
            <a:ext cx="472104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uk-UA" sz="4000" dirty="0">
                <a:solidFill>
                  <a:srgbClr val="405B76"/>
                </a:solidFill>
                <a:latin typeface="Calibri Light"/>
                <a:ea typeface="Calibri Light"/>
                <a:cs typeface="Calibri Light"/>
              </a:rPr>
              <a:t>Гістологічні </a:t>
            </a:r>
            <a:endParaRPr lang="uk-UA" sz="4000" dirty="0">
              <a:solidFill>
                <a:srgbClr val="405B7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B5B861-9150-4011-8241-BB0689A81735}"/>
              </a:ext>
            </a:extLst>
          </p:cNvPr>
          <p:cNvSpPr txBox="1"/>
          <p:nvPr/>
        </p:nvSpPr>
        <p:spPr>
          <a:xfrm>
            <a:off x="2412401" y="8397130"/>
            <a:ext cx="4070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405B7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Статистичні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7912E-CCA7-E09C-D355-530B23D07D8F}"/>
              </a:ext>
            </a:extLst>
          </p:cNvPr>
          <p:cNvSpPr txBox="1"/>
          <p:nvPr/>
        </p:nvSpPr>
        <p:spPr>
          <a:xfrm>
            <a:off x="10509584" y="798295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Calibri Light"/>
                <a:ea typeface="Calibri Light"/>
                <a:cs typeface="Calibri Light"/>
              </a:rPr>
              <a:t>Рис. 2</a:t>
            </a:r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8AA144-21B6-8B09-0BCA-9C9F3BC4B1BD}"/>
              </a:ext>
            </a:extLst>
          </p:cNvPr>
          <p:cNvSpPr txBox="1"/>
          <p:nvPr/>
        </p:nvSpPr>
        <p:spPr>
          <a:xfrm>
            <a:off x="15038471" y="927835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Calibri Light"/>
                <a:ea typeface="Calibri Light"/>
                <a:cs typeface="Calibri Light"/>
              </a:rPr>
              <a:t>Рис. 3</a:t>
            </a:r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7CB3E6-6FDE-20C5-8631-45D9A261E2CE}"/>
              </a:ext>
            </a:extLst>
          </p:cNvPr>
          <p:cNvSpPr txBox="1"/>
          <p:nvPr/>
        </p:nvSpPr>
        <p:spPr>
          <a:xfrm>
            <a:off x="13897476" y="3971424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Calibri Light"/>
                <a:ea typeface="Calibri Light"/>
                <a:cs typeface="Calibri Light"/>
              </a:rPr>
              <a:t>Рис. 1</a:t>
            </a:r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02420C-AAD9-8B07-E0F2-D14EFC1442E5}"/>
              </a:ext>
            </a:extLst>
          </p:cNvPr>
          <p:cNvSpPr txBox="1"/>
          <p:nvPr/>
        </p:nvSpPr>
        <p:spPr>
          <a:xfrm>
            <a:off x="17841328" y="9825289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latin typeface="Calibri Light"/>
                <a:ea typeface="Calibri Light"/>
                <a:cs typeface="Calibri Light"/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B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72395"/>
            <a:ext cx="10259930" cy="10631791"/>
          </a:xfrm>
          <a:prstGeom prst="rect">
            <a:avLst/>
          </a:prstGeom>
          <a:solidFill>
            <a:srgbClr val="F8F8F3"/>
          </a:solidFill>
        </p:spPr>
      </p:sp>
      <p:grpSp>
        <p:nvGrpSpPr>
          <p:cNvPr id="3" name="Group 3"/>
          <p:cNvGrpSpPr/>
          <p:nvPr/>
        </p:nvGrpSpPr>
        <p:grpSpPr>
          <a:xfrm>
            <a:off x="867646" y="-2003072"/>
            <a:ext cx="7686377" cy="4002329"/>
            <a:chOff x="0" y="0"/>
            <a:chExt cx="10248502" cy="5336439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0248498" cy="1419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60"/>
                </a:lnSpc>
              </a:pPr>
              <a:endParaRPr lang="en-US" sz="7000" spc="406">
                <a:solidFill>
                  <a:srgbClr val="90BEAB"/>
                </a:solidFill>
                <a:latin typeface="Raleway Bold Italics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3676859"/>
              <a:ext cx="2498639" cy="195914"/>
            </a:xfrm>
            <a:prstGeom prst="rect">
              <a:avLst/>
            </a:prstGeom>
            <a:solidFill>
              <a:srgbClr val="90BEA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636674"/>
              <a:ext cx="10248502" cy="699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 lang="en-US" sz="3000" spc="30">
                <a:solidFill>
                  <a:srgbClr val="90BEAB"/>
                </a:solidFill>
                <a:latin typeface="Raleway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11016757" y="412082"/>
            <a:ext cx="6618529" cy="3401929"/>
          </a:xfrm>
          <a:prstGeom prst="rect">
            <a:avLst/>
          </a:prstGeom>
          <a:solidFill>
            <a:srgbClr val="F8F8F3">
              <a:alpha val="19608"/>
            </a:srgbClr>
          </a:solidFill>
        </p:spPr>
      </p:sp>
      <p:pic>
        <p:nvPicPr>
          <p:cNvPr id="9" name="Рисунок 9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63056101-8526-91AF-8321-B60C21289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813" y="5963188"/>
            <a:ext cx="4141871" cy="2621343"/>
          </a:xfrm>
          <a:prstGeom prst="rect">
            <a:avLst/>
          </a:prstGeom>
        </p:spPr>
      </p:pic>
      <p:pic>
        <p:nvPicPr>
          <p:cNvPr id="10" name="Рисунок 10" descr="Изображение выглядит как миксер, закрыть, пластмассовый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3C893E04-5E28-6352-7861-212C26A07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926" y="1453600"/>
            <a:ext cx="3795963" cy="2807800"/>
          </a:xfrm>
          <a:prstGeom prst="rect">
            <a:avLst/>
          </a:prstGeom>
        </p:spPr>
      </p:pic>
      <p:pic>
        <p:nvPicPr>
          <p:cNvPr id="12" name="Рисунок 12" descr="Изображение выглядит как дно океана&#10;&#10;Автоматически созданное описание">
            <a:extLst>
              <a:ext uri="{FF2B5EF4-FFF2-40B4-BE49-F238E27FC236}">
                <a16:creationId xmlns:a16="http://schemas.microsoft.com/office/drawing/2014/main" id="{321D3B6A-7E74-04AF-29C1-468FEC8B81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410" r="-538"/>
          <a:stretch/>
        </p:blipFill>
        <p:spPr>
          <a:xfrm>
            <a:off x="768517" y="5790197"/>
            <a:ext cx="2824478" cy="2932699"/>
          </a:xfrm>
          <a:prstGeom prst="rect">
            <a:avLst/>
          </a:prstGeom>
        </p:spPr>
      </p:pic>
      <p:grpSp>
        <p:nvGrpSpPr>
          <p:cNvPr id="15" name="Group 3">
            <a:extLst>
              <a:ext uri="{FF2B5EF4-FFF2-40B4-BE49-F238E27FC236}">
                <a16:creationId xmlns:a16="http://schemas.microsoft.com/office/drawing/2014/main" id="{EA7E2AB2-703D-A1DF-230E-C10273637AF6}"/>
              </a:ext>
            </a:extLst>
          </p:cNvPr>
          <p:cNvGrpSpPr/>
          <p:nvPr/>
        </p:nvGrpSpPr>
        <p:grpSpPr>
          <a:xfrm rot="5400000">
            <a:off x="10170315" y="4670583"/>
            <a:ext cx="999039" cy="939159"/>
            <a:chOff x="0" y="0"/>
            <a:chExt cx="6350000" cy="5499100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9B5C09B7-0C0B-9284-B43D-249857A5324E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chemeClr val="bg1"/>
            </a:solidFill>
          </p:spPr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9695434-AD28-B7B2-DD25-02166F3156B0}"/>
              </a:ext>
            </a:extLst>
          </p:cNvPr>
          <p:cNvSpPr/>
          <p:nvPr/>
        </p:nvSpPr>
        <p:spPr>
          <a:xfrm>
            <a:off x="11362286" y="2189963"/>
            <a:ext cx="4572000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>
                <a:latin typeface="Calibri Light"/>
                <a:ea typeface="Calibri Light"/>
                <a:cs typeface="Times New Roman"/>
              </a:rPr>
              <a:t>1. Фіксація матеріалу </a:t>
            </a:r>
          </a:p>
          <a:p>
            <a:pPr lvl="0"/>
            <a:r>
              <a:rPr lang="uk-UA" sz="2400" dirty="0">
                <a:latin typeface="Calibri Light"/>
                <a:ea typeface="Calibri Light"/>
                <a:cs typeface="Times New Roman"/>
              </a:rPr>
              <a:t>2. Приготування зрізу</a:t>
            </a:r>
            <a:endParaRPr lang="ru-RU" sz="2400" dirty="0">
              <a:latin typeface="Calibri Light"/>
              <a:ea typeface="Calibri Light"/>
              <a:cs typeface="Times New Roman"/>
            </a:endParaRPr>
          </a:p>
          <a:p>
            <a:pPr lvl="0"/>
            <a:r>
              <a:rPr lang="uk-UA" sz="2400" dirty="0">
                <a:latin typeface="Calibri Light"/>
                <a:ea typeface="Calibri Light"/>
                <a:cs typeface="Times New Roman"/>
              </a:rPr>
              <a:t>3. Процес фарбування препаратів</a:t>
            </a:r>
          </a:p>
          <a:p>
            <a:r>
              <a:rPr lang="uk-UA" sz="2400" dirty="0">
                <a:latin typeface="Calibri Light"/>
                <a:ea typeface="Calibri Light"/>
                <a:cs typeface="Times New Roman"/>
              </a:rPr>
              <a:t>(близько 15 годин)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495F84-BDDE-495E-EEF6-E205C684CAC5}"/>
              </a:ext>
            </a:extLst>
          </p:cNvPr>
          <p:cNvSpPr txBox="1"/>
          <p:nvPr/>
        </p:nvSpPr>
        <p:spPr>
          <a:xfrm>
            <a:off x="10675019" y="5426241"/>
            <a:ext cx="421706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err="1">
                <a:latin typeface="Calibri Light"/>
                <a:ea typeface="Calibri Light"/>
                <a:cs typeface="Segoe UI"/>
              </a:rPr>
              <a:t>Гістологічні</a:t>
            </a:r>
            <a:r>
              <a:rPr lang="ru-RU" sz="2400" dirty="0">
                <a:latin typeface="Calibri Light"/>
                <a:ea typeface="Calibri Light"/>
                <a:cs typeface="Segoe UI"/>
              </a:rPr>
              <a:t> </a:t>
            </a:r>
            <a:r>
              <a:rPr lang="ru-RU" sz="2400" err="1">
                <a:latin typeface="Calibri Light"/>
                <a:ea typeface="Calibri Light"/>
                <a:cs typeface="Segoe UI"/>
              </a:rPr>
              <a:t>зрізи</a:t>
            </a:r>
            <a:r>
              <a:rPr lang="ru-RU" sz="2400" dirty="0">
                <a:latin typeface="Calibri Light"/>
                <a:ea typeface="Calibri Light"/>
                <a:cs typeface="Segoe UI"/>
              </a:rPr>
              <a:t> гонад медуз </a:t>
            </a:r>
            <a:r>
              <a:rPr lang="ru-RU" sz="2400" i="1" err="1">
                <a:latin typeface="Calibri Light"/>
                <a:ea typeface="Calibri Light"/>
                <a:cs typeface="Segoe UI"/>
              </a:rPr>
              <a:t>Craspedacusta</a:t>
            </a:r>
            <a:r>
              <a:rPr lang="ru-RU" sz="2400" i="1" dirty="0">
                <a:latin typeface="Calibri Light"/>
                <a:ea typeface="Calibri Light"/>
                <a:cs typeface="Segoe UI"/>
              </a:rPr>
              <a:t> </a:t>
            </a:r>
            <a:r>
              <a:rPr lang="ru-RU" sz="2400" i="1" err="1">
                <a:latin typeface="Calibri Light"/>
                <a:ea typeface="Calibri Light"/>
                <a:cs typeface="Segoe UI"/>
              </a:rPr>
              <a:t>sowerbii</a:t>
            </a:r>
            <a:r>
              <a:rPr lang="ru-RU" sz="2400" dirty="0">
                <a:latin typeface="Calibri Light"/>
                <a:ea typeface="Calibri Light"/>
                <a:cs typeface="Segoe UI"/>
              </a:rPr>
              <a:t>  </a:t>
            </a:r>
            <a:endParaRPr lang="ru-RU" sz="2400">
              <a:latin typeface="Calibri Light"/>
              <a:ea typeface="Calibri Light"/>
              <a:cs typeface="Calibri Light"/>
            </a:endParaRPr>
          </a:p>
          <a:p>
            <a:pPr algn="ctr"/>
            <a:r>
              <a:rPr lang="ru-RU" sz="2400" dirty="0">
                <a:latin typeface="Calibri Light"/>
                <a:ea typeface="Calibri Light"/>
                <a:cs typeface="Segoe UI"/>
              </a:rPr>
              <a:t>(10 шт.)</a:t>
            </a:r>
            <a:endParaRPr lang="ru-RU" sz="2400" dirty="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18" name="Рисунок 18" descr="Изображение выглядит как текст, стена, внутренний, ванна&#10;&#10;Автоматически созданное описание">
            <a:extLst>
              <a:ext uri="{FF2B5EF4-FFF2-40B4-BE49-F238E27FC236}">
                <a16:creationId xmlns:a16="http://schemas.microsoft.com/office/drawing/2014/main" id="{31D36E4E-9888-7284-26B5-F7A623FC6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2269" y="6742196"/>
            <a:ext cx="2743200" cy="20664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BB9701-641B-9AD6-078E-360F3FA2C0C9}"/>
              </a:ext>
            </a:extLst>
          </p:cNvPr>
          <p:cNvSpPr txBox="1"/>
          <p:nvPr/>
        </p:nvSpPr>
        <p:spPr>
          <a:xfrm>
            <a:off x="14886071" y="5140494"/>
            <a:ext cx="3404936" cy="15997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400" dirty="0">
                <a:latin typeface="Calibri Light"/>
                <a:ea typeface="Calibri Light"/>
                <a:cs typeface="Segoe UI"/>
              </a:rPr>
              <a:t>Загальний вигляд </a:t>
            </a:r>
            <a:r>
              <a:rPr lang="uk-UA" sz="2400" dirty="0" err="1">
                <a:latin typeface="Calibri Light"/>
                <a:ea typeface="Calibri Light"/>
                <a:cs typeface="Segoe UI"/>
              </a:rPr>
              <a:t>ротаціонного</a:t>
            </a:r>
            <a:r>
              <a:rPr lang="uk-UA" sz="2400" dirty="0">
                <a:latin typeface="Calibri Light"/>
                <a:ea typeface="Calibri Light"/>
                <a:cs typeface="Segoe UI"/>
              </a:rPr>
              <a:t> </a:t>
            </a:r>
            <a:endParaRPr lang="ru-RU" sz="2400">
              <a:latin typeface="Calibri Light"/>
              <a:ea typeface="Calibri Light"/>
              <a:cs typeface="Calibri Light"/>
            </a:endParaRPr>
          </a:p>
          <a:p>
            <a:pPr algn="ctr"/>
            <a:r>
              <a:rPr lang="uk-UA" sz="2400" dirty="0">
                <a:latin typeface="Calibri Light"/>
                <a:ea typeface="Calibri Light"/>
                <a:cs typeface="Segoe UI"/>
              </a:rPr>
              <a:t>мікротому </a:t>
            </a:r>
            <a:r>
              <a:rPr lang="uk-UA" sz="2400" dirty="0" err="1">
                <a:latin typeface="Calibri Light"/>
                <a:ea typeface="Calibri Light"/>
                <a:cs typeface="Segoe UI"/>
              </a:rPr>
              <a:t>Thermo</a:t>
            </a:r>
            <a:r>
              <a:rPr lang="uk-UA" sz="2400" dirty="0">
                <a:latin typeface="Calibri Light"/>
                <a:ea typeface="Calibri Light"/>
                <a:cs typeface="Segoe UI"/>
              </a:rPr>
              <a:t> </a:t>
            </a:r>
            <a:r>
              <a:rPr lang="uk-UA" sz="2400" dirty="0" err="1">
                <a:latin typeface="Calibri Light"/>
                <a:ea typeface="Calibri Light"/>
                <a:cs typeface="Segoe UI"/>
              </a:rPr>
              <a:t>Fisher</a:t>
            </a:r>
            <a:r>
              <a:rPr lang="uk-UA" sz="2400" dirty="0">
                <a:latin typeface="Calibri Light"/>
                <a:ea typeface="Calibri Light"/>
                <a:cs typeface="Segoe UI"/>
              </a:rPr>
              <a:t> </a:t>
            </a:r>
            <a:r>
              <a:rPr lang="uk-UA" sz="2400" dirty="0" err="1">
                <a:latin typeface="Calibri Light"/>
                <a:ea typeface="Calibri Light"/>
                <a:cs typeface="Segoe UI"/>
              </a:rPr>
              <a:t>Scientific</a:t>
            </a:r>
            <a:r>
              <a:rPr lang="uk-UA" sz="2400" dirty="0">
                <a:latin typeface="Calibri Light"/>
                <a:ea typeface="Calibri Light"/>
                <a:cs typeface="Segoe UI"/>
              </a:rPr>
              <a:t> НМ 355S </a:t>
            </a:r>
            <a:endParaRPr lang="ru-RU" sz="2400" dirty="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21" name="Рисунок 21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5013A761-9CA7-BEE9-1AE8-60EED9E7F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0736" y="6759742"/>
            <a:ext cx="1936082" cy="203133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CD8A81C-D3DB-E860-2EE6-BD4A3CD91B55}"/>
              </a:ext>
            </a:extLst>
          </p:cNvPr>
          <p:cNvSpPr txBox="1"/>
          <p:nvPr/>
        </p:nvSpPr>
        <p:spPr>
          <a:xfrm>
            <a:off x="10960770" y="418098"/>
            <a:ext cx="662338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600" dirty="0">
                <a:latin typeface="Calibri Light"/>
                <a:ea typeface="Calibri Light"/>
                <a:cs typeface="Calibri Light"/>
              </a:rPr>
              <a:t>Етапи приготування гістологічних зрізів:</a:t>
            </a:r>
            <a:endParaRPr lang="ru-RU" sz="36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033BBF-61C5-7185-5F55-67D3E12E9D9D}"/>
              </a:ext>
            </a:extLst>
          </p:cNvPr>
          <p:cNvSpPr txBox="1"/>
          <p:nvPr/>
        </p:nvSpPr>
        <p:spPr>
          <a:xfrm>
            <a:off x="5005137" y="8584531"/>
            <a:ext cx="399147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400" dirty="0">
                <a:latin typeface="Calibri Light"/>
                <a:ea typeface="Calibri Light"/>
                <a:cs typeface="Calibri Light"/>
              </a:rPr>
              <a:t>Дніпровське водосховище поблизу села Старі </a:t>
            </a:r>
            <a:r>
              <a:rPr lang="uk-UA" sz="2400" dirty="0" err="1">
                <a:latin typeface="Calibri Light"/>
                <a:ea typeface="Calibri Light"/>
                <a:cs typeface="Calibri Light"/>
              </a:rPr>
              <a:t>Кодаки</a:t>
            </a:r>
            <a:endParaRPr lang="ru-RU" sz="2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2DDA82-2EEF-085F-00AD-13638E20FDB5}"/>
              </a:ext>
            </a:extLst>
          </p:cNvPr>
          <p:cNvSpPr txBox="1"/>
          <p:nvPr/>
        </p:nvSpPr>
        <p:spPr>
          <a:xfrm>
            <a:off x="688807" y="8825163"/>
            <a:ext cx="310414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latin typeface="Calibri Light"/>
                <a:ea typeface="Calibri Light"/>
                <a:cs typeface="Calibri Light"/>
              </a:rPr>
              <a:t>Гідробіологічна</a:t>
            </a:r>
            <a:r>
              <a:rPr lang="en-US" sz="2400" dirty="0">
                <a:latin typeface="Calibri Light"/>
                <a:ea typeface="Calibri Light"/>
                <a:cs typeface="Calibri Light"/>
              </a:rPr>
              <a:t> </a:t>
            </a:r>
            <a:r>
              <a:rPr lang="en-US" sz="2400" dirty="0" err="1">
                <a:latin typeface="Calibri Light"/>
                <a:ea typeface="Calibri Light"/>
                <a:cs typeface="Calibri Light"/>
              </a:rPr>
              <a:t>рамка</a:t>
            </a:r>
            <a:r>
              <a:rPr lang="en-US" sz="2400" dirty="0">
                <a:latin typeface="Calibri Light"/>
                <a:ea typeface="Calibri Light"/>
                <a:cs typeface="Calibri Light"/>
              </a:rPr>
              <a:t> 1х1 м</a:t>
            </a:r>
            <a:endParaRPr lang="ru-RU" sz="24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BC55D4-1650-F4AF-D57D-DF68C05D6E14}"/>
              </a:ext>
            </a:extLst>
          </p:cNvPr>
          <p:cNvSpPr txBox="1"/>
          <p:nvPr/>
        </p:nvSpPr>
        <p:spPr>
          <a:xfrm>
            <a:off x="3546308" y="4358440"/>
            <a:ext cx="33898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400" dirty="0">
                <a:latin typeface="Calibri Light"/>
                <a:ea typeface="Calibri Light"/>
                <a:cs typeface="Calibri Light"/>
              </a:rPr>
              <a:t>Зібрані зразки медуз</a:t>
            </a:r>
            <a:endParaRPr lang="ru-RU" sz="24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3A2581-C0D3-0505-4C3D-04C2F5A1C9D9}"/>
              </a:ext>
            </a:extLst>
          </p:cNvPr>
          <p:cNvSpPr txBox="1"/>
          <p:nvPr/>
        </p:nvSpPr>
        <p:spPr>
          <a:xfrm>
            <a:off x="2959768" y="418098"/>
            <a:ext cx="603684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err="1">
                <a:latin typeface="Calibri Light"/>
                <a:ea typeface="Calibri Light"/>
                <a:cs typeface="Calibri Light"/>
              </a:rPr>
              <a:t>Відбір</a:t>
            </a:r>
            <a:r>
              <a:rPr lang="ru-RU" sz="3600">
                <a:latin typeface="Calibri Light"/>
                <a:ea typeface="Calibri Light"/>
                <a:cs typeface="Calibri Light"/>
              </a:rPr>
              <a:t> </a:t>
            </a:r>
            <a:r>
              <a:rPr lang="ru-RU" sz="3600" err="1">
                <a:latin typeface="Calibri Light"/>
                <a:ea typeface="Calibri Light"/>
                <a:cs typeface="Calibri Light"/>
              </a:rPr>
              <a:t>зразків</a:t>
            </a:r>
            <a:r>
              <a:rPr lang="ru-RU" sz="3600">
                <a:latin typeface="Calibri Light"/>
                <a:ea typeface="Calibri Light"/>
                <a:cs typeface="Calibri Light"/>
              </a:rPr>
              <a:t> </a:t>
            </a:r>
            <a:r>
              <a:rPr lang="ru-RU" sz="3600" err="1">
                <a:latin typeface="Calibri Light"/>
                <a:ea typeface="Calibri Light"/>
                <a:cs typeface="Calibri Light"/>
              </a:rPr>
              <a:t>медузи</a:t>
            </a:r>
            <a:endParaRPr lang="ru-RU" sz="36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ACC20C-25A5-2AA1-0857-3B3ACF877EE4}"/>
              </a:ext>
            </a:extLst>
          </p:cNvPr>
          <p:cNvSpPr txBox="1"/>
          <p:nvPr/>
        </p:nvSpPr>
        <p:spPr>
          <a:xfrm>
            <a:off x="17811249" y="976513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latin typeface="Calibri Light"/>
                <a:ea typeface="Calibri Light"/>
                <a:cs typeface="Calibri Light"/>
              </a:rPr>
              <a:t>7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B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43" y="2956266"/>
            <a:ext cx="18519746" cy="7336378"/>
          </a:xfrm>
          <a:prstGeom prst="rect">
            <a:avLst/>
          </a:prstGeom>
          <a:solidFill>
            <a:srgbClr val="F8F8F3"/>
          </a:solidFill>
        </p:spPr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09C1554-BE7D-AA28-CE41-47D713382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0000">
            <a:off x="10355072" y="2653430"/>
            <a:ext cx="6670371" cy="689588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16200000">
            <a:off x="6555091" y="1502586"/>
            <a:ext cx="819023" cy="709273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90BEA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144000" y="1594952"/>
            <a:ext cx="7629855" cy="1358352"/>
            <a:chOff x="0" y="-19050"/>
            <a:chExt cx="10173139" cy="1811136"/>
          </a:xfrm>
        </p:grpSpPr>
        <p:sp>
          <p:nvSpPr>
            <p:cNvPr id="6" name="TextBox 6"/>
            <p:cNvSpPr txBox="1"/>
            <p:nvPr/>
          </p:nvSpPr>
          <p:spPr>
            <a:xfrm>
              <a:off x="0" y="-19050"/>
              <a:ext cx="10173139" cy="745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0"/>
                </a:lnSpc>
              </a:pPr>
              <a:endParaRPr lang="en-US" sz="3800" spc="304">
                <a:solidFill>
                  <a:srgbClr val="F8F8F3"/>
                </a:solidFill>
                <a:latin typeface="Raleway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92320"/>
              <a:ext cx="10097776" cy="699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 lang="en-US" sz="3000" spc="30">
                <a:solidFill>
                  <a:srgbClr val="F8F8F3"/>
                </a:solidFill>
                <a:latin typeface="Raleway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888104" y="7598944"/>
            <a:ext cx="7629855" cy="1358350"/>
            <a:chOff x="0" y="-19049"/>
            <a:chExt cx="10173139" cy="1811134"/>
          </a:xfrm>
        </p:grpSpPr>
        <p:sp>
          <p:nvSpPr>
            <p:cNvPr id="9" name="TextBox 9"/>
            <p:cNvSpPr txBox="1"/>
            <p:nvPr/>
          </p:nvSpPr>
          <p:spPr>
            <a:xfrm>
              <a:off x="0" y="-19049"/>
              <a:ext cx="10173139" cy="745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0"/>
                </a:lnSpc>
              </a:pPr>
              <a:endParaRPr lang="en-US" sz="3800" spc="304">
                <a:solidFill>
                  <a:srgbClr val="90BEAB"/>
                </a:solidFill>
                <a:latin typeface="Raleway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092320"/>
              <a:ext cx="10097776" cy="699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 lang="en-US" sz="3000" spc="30">
                <a:solidFill>
                  <a:srgbClr val="90BEAB"/>
                </a:solidFill>
                <a:latin typeface="Raleway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16200000">
            <a:off x="6555091" y="6945315"/>
            <a:ext cx="819023" cy="709273"/>
            <a:chOff x="0" y="0"/>
            <a:chExt cx="6350000" cy="54991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8F8F3"/>
            </a:solidFill>
          </p:spPr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B82864-7F4F-7ADE-0E53-9FF386AB9200}"/>
              </a:ext>
            </a:extLst>
          </p:cNvPr>
          <p:cNvSpPr txBox="1"/>
          <p:nvPr/>
        </p:nvSpPr>
        <p:spPr>
          <a:xfrm>
            <a:off x="4345645" y="1124504"/>
            <a:ext cx="984183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600">
                <a:latin typeface="Calibri Light"/>
                <a:ea typeface="Calibri Light"/>
                <a:cs typeface="Calibri Light"/>
              </a:rPr>
              <a:t>Наслідки значного розмноження та поширення медузи для Дніпровського водосховища</a:t>
            </a:r>
            <a:endParaRPr lang="ru-RU" sz="360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F736275A-606C-8575-AD5F-F5D985D36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658140" y="5415730"/>
            <a:ext cx="2980217" cy="13535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02D60B-AAA4-DB0A-2772-F5B7B5B7000B}"/>
              </a:ext>
            </a:extLst>
          </p:cNvPr>
          <p:cNvSpPr txBox="1"/>
          <p:nvPr/>
        </p:nvSpPr>
        <p:spPr>
          <a:xfrm>
            <a:off x="12856191" y="5307273"/>
            <a:ext cx="4312692" cy="1569660"/>
          </a:xfrm>
          <a:prstGeom prst="rect">
            <a:avLst/>
          </a:prstGeom>
          <a:solidFill>
            <a:schemeClr val="bg1"/>
          </a:solidFill>
          <a:ln w="57150">
            <a:solidFill>
              <a:srgbClr val="598D95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400">
                <a:latin typeface="Calibri Light"/>
                <a:ea typeface="Calibri Light"/>
                <a:cs typeface="Segoe UI"/>
              </a:rPr>
              <a:t>Збиток </a:t>
            </a:r>
            <a:r>
              <a:rPr lang="uk-UA" sz="2400" err="1">
                <a:latin typeface="Calibri Light"/>
                <a:ea typeface="Calibri Light"/>
                <a:cs typeface="Segoe UI"/>
              </a:rPr>
              <a:t>рибопродукції</a:t>
            </a:r>
            <a:r>
              <a:rPr lang="uk-UA" sz="2400">
                <a:latin typeface="Calibri Light"/>
                <a:ea typeface="Calibri Light"/>
                <a:cs typeface="Segoe UI"/>
              </a:rPr>
              <a:t> за термін життя медузи за рахунок втрати зоопланктону​</a:t>
            </a:r>
          </a:p>
          <a:p>
            <a:pPr algn="ctr"/>
            <a:r>
              <a:rPr lang="uk-UA" sz="2400" b="1">
                <a:solidFill>
                  <a:srgbClr val="598D95"/>
                </a:solidFill>
                <a:latin typeface="Calibri Light"/>
                <a:ea typeface="Calibri Light"/>
                <a:cs typeface="Segoe UI"/>
              </a:rPr>
              <a:t>    5740 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BC92AF-0E7B-E03B-CAF3-34347DFE544F}"/>
              </a:ext>
            </a:extLst>
          </p:cNvPr>
          <p:cNvSpPr txBox="1"/>
          <p:nvPr/>
        </p:nvSpPr>
        <p:spPr>
          <a:xfrm>
            <a:off x="2398594" y="3669542"/>
            <a:ext cx="5046258" cy="461665"/>
          </a:xfrm>
          <a:prstGeom prst="rect">
            <a:avLst/>
          </a:prstGeom>
          <a:noFill/>
          <a:ln w="57150">
            <a:solidFill>
              <a:srgbClr val="598D95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400">
                <a:latin typeface="Calibri Light"/>
                <a:ea typeface="Calibri Light"/>
                <a:cs typeface="Calibri Light"/>
              </a:rPr>
              <a:t>Чисельність медуз: 10 </a:t>
            </a:r>
            <a:r>
              <a:rPr lang="uk-UA" sz="2400" err="1">
                <a:latin typeface="Calibri Light"/>
                <a:ea typeface="Calibri Light"/>
                <a:cs typeface="Calibri Light"/>
              </a:rPr>
              <a:t>екз</a:t>
            </a:r>
            <a:r>
              <a:rPr lang="uk-UA" sz="2400">
                <a:latin typeface="Calibri Light"/>
                <a:ea typeface="Calibri Light"/>
                <a:cs typeface="Calibri Light"/>
              </a:rPr>
              <a:t>. на 1 м</a:t>
            </a:r>
            <a:r>
              <a:rPr lang="uk-UA" sz="2400" baseline="30000">
                <a:latin typeface="Calibri Light"/>
                <a:ea typeface="Calibri Light"/>
                <a:cs typeface="Calibri Light"/>
              </a:rPr>
              <a:t>2</a:t>
            </a:r>
            <a:endParaRPr lang="ru-RU" sz="2400" baseline="30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02C3A3-0785-6A44-E23C-3759C2FD168E}"/>
              </a:ext>
            </a:extLst>
          </p:cNvPr>
          <p:cNvSpPr txBox="1"/>
          <p:nvPr/>
        </p:nvSpPr>
        <p:spPr>
          <a:xfrm>
            <a:off x="2398594" y="4573706"/>
            <a:ext cx="5046258" cy="848056"/>
          </a:xfrm>
          <a:prstGeom prst="rect">
            <a:avLst/>
          </a:prstGeom>
          <a:noFill/>
          <a:ln w="57150">
            <a:solidFill>
              <a:srgbClr val="598D95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400" err="1">
                <a:latin typeface="Calibri Light"/>
                <a:ea typeface="Calibri Light"/>
                <a:cs typeface="Calibri Light"/>
              </a:rPr>
              <a:t>Середньовиважена</a:t>
            </a:r>
            <a:r>
              <a:rPr lang="uk-UA" sz="2400">
                <a:latin typeface="Calibri Light"/>
                <a:ea typeface="Calibri Light"/>
                <a:cs typeface="Calibri Light"/>
              </a:rPr>
              <a:t> маса медузи 3,5 грам</a:t>
            </a:r>
            <a:endParaRPr lang="ru-RU" sz="2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5DC0EA-E2EF-612B-983D-CD8FAC90EF3A}"/>
              </a:ext>
            </a:extLst>
          </p:cNvPr>
          <p:cNvSpPr txBox="1"/>
          <p:nvPr/>
        </p:nvSpPr>
        <p:spPr>
          <a:xfrm>
            <a:off x="2398594" y="5921422"/>
            <a:ext cx="5046259" cy="848056"/>
          </a:xfrm>
          <a:prstGeom prst="rect">
            <a:avLst/>
          </a:prstGeom>
          <a:noFill/>
          <a:ln w="57150">
            <a:solidFill>
              <a:srgbClr val="598D95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400">
                <a:latin typeface="Calibri Light"/>
                <a:ea typeface="Calibri Light"/>
                <a:cs typeface="Calibri Light"/>
              </a:rPr>
              <a:t>Одна медуза в середньому за добу їсть 10% від своєї маси</a:t>
            </a:r>
            <a:endParaRPr lang="ru-RU" sz="2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4CF7C2-BDA4-A4C7-28C4-343F5570BFC3}"/>
              </a:ext>
            </a:extLst>
          </p:cNvPr>
          <p:cNvSpPr txBox="1"/>
          <p:nvPr/>
        </p:nvSpPr>
        <p:spPr>
          <a:xfrm>
            <a:off x="2398594" y="7303258"/>
            <a:ext cx="5046259" cy="830997"/>
          </a:xfrm>
          <a:prstGeom prst="rect">
            <a:avLst/>
          </a:prstGeom>
          <a:noFill/>
          <a:ln w="57150">
            <a:solidFill>
              <a:srgbClr val="598D95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400">
                <a:latin typeface="Calibri Light"/>
                <a:ea typeface="Calibri Light"/>
                <a:cs typeface="Calibri Light"/>
              </a:rPr>
              <a:t>Площа Дніпровського водосховища – 410 км</a:t>
            </a:r>
            <a:r>
              <a:rPr lang="uk-UA" sz="2400" baseline="30000">
                <a:latin typeface="Calibri Light"/>
                <a:ea typeface="Calibri Light"/>
                <a:cs typeface="Calibri Light"/>
              </a:rPr>
              <a:t>2</a:t>
            </a:r>
            <a:endParaRPr lang="ru-RU" sz="2400" baseline="30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84005B-C42B-5B7B-7D53-A1314B08C96E}"/>
              </a:ext>
            </a:extLst>
          </p:cNvPr>
          <p:cNvSpPr txBox="1"/>
          <p:nvPr/>
        </p:nvSpPr>
        <p:spPr>
          <a:xfrm>
            <a:off x="2398594" y="8548617"/>
            <a:ext cx="5046258" cy="830997"/>
          </a:xfrm>
          <a:prstGeom prst="rect">
            <a:avLst/>
          </a:prstGeom>
          <a:noFill/>
          <a:ln w="57150">
            <a:solidFill>
              <a:srgbClr val="598D95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400">
                <a:latin typeface="Calibri Light"/>
                <a:ea typeface="Calibri Light"/>
                <a:cs typeface="Calibri Light"/>
              </a:rPr>
              <a:t>Середня тривалість життя медузи – 20 днів</a:t>
            </a:r>
            <a:endParaRPr lang="ru-RU" sz="2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D920139B-93B0-827A-CB48-17EDA0CA177B}"/>
              </a:ext>
            </a:extLst>
          </p:cNvPr>
          <p:cNvSpPr/>
          <p:nvPr/>
        </p:nvSpPr>
        <p:spPr>
          <a:xfrm>
            <a:off x="4474760" y="2397137"/>
            <a:ext cx="93776" cy="102240"/>
          </a:xfrm>
          <a:prstGeom prst="rect">
            <a:avLst/>
          </a:prstGeom>
          <a:solidFill>
            <a:srgbClr val="90BEAB"/>
          </a:solidFill>
        </p:spPr>
      </p:sp>
      <p:sp>
        <p:nvSpPr>
          <p:cNvPr id="25" name="AutoShape 9">
            <a:extLst>
              <a:ext uri="{FF2B5EF4-FFF2-40B4-BE49-F238E27FC236}">
                <a16:creationId xmlns:a16="http://schemas.microsoft.com/office/drawing/2014/main" id="{4251CA28-4CF8-C7B2-8C98-732D4F06E359}"/>
              </a:ext>
            </a:extLst>
          </p:cNvPr>
          <p:cNvSpPr/>
          <p:nvPr/>
        </p:nvSpPr>
        <p:spPr>
          <a:xfrm flipH="1">
            <a:off x="2300668" y="2226540"/>
            <a:ext cx="110941" cy="102240"/>
          </a:xfrm>
          <a:prstGeom prst="rect">
            <a:avLst/>
          </a:prstGeom>
          <a:solidFill>
            <a:srgbClr val="90BEAB"/>
          </a:solidFill>
        </p:spPr>
      </p:sp>
      <p:sp>
        <p:nvSpPr>
          <p:cNvPr id="27" name="AutoShape 17">
            <a:extLst>
              <a:ext uri="{FF2B5EF4-FFF2-40B4-BE49-F238E27FC236}">
                <a16:creationId xmlns:a16="http://schemas.microsoft.com/office/drawing/2014/main" id="{AD282820-0D2D-FB1C-F120-544B47C0B0FF}"/>
              </a:ext>
            </a:extLst>
          </p:cNvPr>
          <p:cNvSpPr/>
          <p:nvPr/>
        </p:nvSpPr>
        <p:spPr>
          <a:xfrm flipH="1" flipV="1">
            <a:off x="2007926" y="1885228"/>
            <a:ext cx="115813" cy="68357"/>
          </a:xfrm>
          <a:prstGeom prst="rect">
            <a:avLst/>
          </a:prstGeom>
          <a:solidFill>
            <a:srgbClr val="90BEAB"/>
          </a:solidFill>
        </p:spPr>
      </p:sp>
      <p:sp>
        <p:nvSpPr>
          <p:cNvPr id="29" name="AutoShape 17">
            <a:extLst>
              <a:ext uri="{FF2B5EF4-FFF2-40B4-BE49-F238E27FC236}">
                <a16:creationId xmlns:a16="http://schemas.microsoft.com/office/drawing/2014/main" id="{62038387-0837-C50F-6498-433C3731760B}"/>
              </a:ext>
            </a:extLst>
          </p:cNvPr>
          <p:cNvSpPr/>
          <p:nvPr/>
        </p:nvSpPr>
        <p:spPr>
          <a:xfrm flipH="1" flipV="1">
            <a:off x="1615553" y="2704094"/>
            <a:ext cx="149932" cy="68357"/>
          </a:xfrm>
          <a:prstGeom prst="rect">
            <a:avLst/>
          </a:prstGeom>
          <a:solidFill>
            <a:srgbClr val="90BEAB"/>
          </a:solidFill>
        </p:spPr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E0D4FF-9A38-C99F-0755-831154BCF480}"/>
              </a:ext>
            </a:extLst>
          </p:cNvPr>
          <p:cNvSpPr txBox="1"/>
          <p:nvPr/>
        </p:nvSpPr>
        <p:spPr>
          <a:xfrm>
            <a:off x="18051880" y="976513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latin typeface="Calibri Light"/>
                <a:ea typeface="Calibri Light"/>
                <a:cs typeface="Calibri Light"/>
              </a:rPr>
              <a:t>8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7071447" y="187853"/>
            <a:ext cx="2803774" cy="2428069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90BEAB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1028700" y="4734316"/>
            <a:ext cx="3795731" cy="4609592"/>
          </a:xfrm>
          <a:prstGeom prst="rect">
            <a:avLst/>
          </a:prstGeom>
          <a:solidFill>
            <a:srgbClr val="90BEAB"/>
          </a:solidFill>
        </p:spPr>
      </p:sp>
      <p:grpSp>
        <p:nvGrpSpPr>
          <p:cNvPr id="6" name="Group 6"/>
          <p:cNvGrpSpPr/>
          <p:nvPr/>
        </p:nvGrpSpPr>
        <p:grpSpPr>
          <a:xfrm>
            <a:off x="1499698" y="3923337"/>
            <a:ext cx="2853735" cy="1977525"/>
            <a:chOff x="0" y="-76200"/>
            <a:chExt cx="3804979" cy="2636700"/>
          </a:xfrm>
        </p:grpSpPr>
        <p:sp>
          <p:nvSpPr>
            <p:cNvPr id="7" name="TextBox 7"/>
            <p:cNvSpPr txBox="1"/>
            <p:nvPr/>
          </p:nvSpPr>
          <p:spPr>
            <a:xfrm>
              <a:off x="0" y="-76200"/>
              <a:ext cx="3804979" cy="719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endParaRPr lang="en-US" sz="3300" spc="297">
                <a:solidFill>
                  <a:srgbClr val="F8F8F3"/>
                </a:solidFill>
                <a:latin typeface="Raleway Itali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70937"/>
              <a:ext cx="3804979" cy="589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 lang="en-US" sz="2500" spc="25">
                <a:solidFill>
                  <a:srgbClr val="F8F8F3"/>
                </a:solidFill>
                <a:latin typeface="Raleway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5107041" y="4734316"/>
            <a:ext cx="3795731" cy="4609592"/>
          </a:xfrm>
          <a:prstGeom prst="rect">
            <a:avLst/>
          </a:prstGeom>
          <a:solidFill>
            <a:srgbClr val="90BEAB"/>
          </a:solidFill>
        </p:spPr>
      </p:sp>
      <p:grpSp>
        <p:nvGrpSpPr>
          <p:cNvPr id="10" name="Group 10"/>
          <p:cNvGrpSpPr/>
          <p:nvPr/>
        </p:nvGrpSpPr>
        <p:grpSpPr>
          <a:xfrm>
            <a:off x="5578040" y="3923337"/>
            <a:ext cx="2853735" cy="1977525"/>
            <a:chOff x="0" y="-76200"/>
            <a:chExt cx="3804979" cy="263670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6200"/>
              <a:ext cx="3804979" cy="719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endParaRPr lang="en-US" sz="3300" spc="297">
                <a:solidFill>
                  <a:srgbClr val="F8F8F3"/>
                </a:solidFill>
                <a:latin typeface="Raleway Itali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970937"/>
              <a:ext cx="3804979" cy="589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r>
                <a:rPr lang="en-US" sz="2500" spc="25">
                  <a:solidFill>
                    <a:srgbClr val="F8F8F3"/>
                  </a:solidFill>
                  <a:latin typeface="Raleway"/>
                </a:rPr>
                <a:t>.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9151264" y="4734316"/>
            <a:ext cx="3829850" cy="4609592"/>
          </a:xfrm>
          <a:prstGeom prst="rect">
            <a:avLst/>
          </a:prstGeom>
          <a:solidFill>
            <a:srgbClr val="90BEAB"/>
          </a:solidFill>
        </p:spPr>
      </p:sp>
      <p:grpSp>
        <p:nvGrpSpPr>
          <p:cNvPr id="14" name="Group 14"/>
          <p:cNvGrpSpPr/>
          <p:nvPr/>
        </p:nvGrpSpPr>
        <p:grpSpPr>
          <a:xfrm>
            <a:off x="9656381" y="3923337"/>
            <a:ext cx="2853735" cy="1977525"/>
            <a:chOff x="0" y="-76200"/>
            <a:chExt cx="3804979" cy="263670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76200"/>
              <a:ext cx="3804979" cy="719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endParaRPr lang="en-US" sz="3300" spc="297">
                <a:solidFill>
                  <a:srgbClr val="F8F8F3"/>
                </a:solidFill>
                <a:latin typeface="Raleway Itali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970937"/>
              <a:ext cx="3804979" cy="589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 lang="en-US" sz="2500" spc="25">
                <a:solidFill>
                  <a:srgbClr val="F8F8F3"/>
                </a:solidFill>
                <a:latin typeface="Raleway"/>
              </a:endParaRPr>
            </a:p>
          </p:txBody>
        </p:sp>
      </p:grpSp>
      <p:sp>
        <p:nvSpPr>
          <p:cNvPr id="17" name="AutoShape 17"/>
          <p:cNvSpPr/>
          <p:nvPr/>
        </p:nvSpPr>
        <p:spPr>
          <a:xfrm>
            <a:off x="13263724" y="4734316"/>
            <a:ext cx="3995575" cy="4609592"/>
          </a:xfrm>
          <a:prstGeom prst="rect">
            <a:avLst/>
          </a:prstGeom>
          <a:solidFill>
            <a:srgbClr val="90BEAB"/>
          </a:solidFill>
        </p:spPr>
      </p:sp>
      <p:grpSp>
        <p:nvGrpSpPr>
          <p:cNvPr id="18" name="Group 18"/>
          <p:cNvGrpSpPr/>
          <p:nvPr/>
        </p:nvGrpSpPr>
        <p:grpSpPr>
          <a:xfrm>
            <a:off x="13734723" y="3923337"/>
            <a:ext cx="2853735" cy="1977525"/>
            <a:chOff x="0" y="-76200"/>
            <a:chExt cx="3804979" cy="263670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76200"/>
              <a:ext cx="3804979" cy="719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endParaRPr lang="en-US" sz="3300" spc="297">
                <a:solidFill>
                  <a:srgbClr val="F8F8F3"/>
                </a:solidFill>
                <a:latin typeface="Raleway Italics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970937"/>
              <a:ext cx="3804979" cy="589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 lang="en-US" sz="2500" spc="25">
                <a:solidFill>
                  <a:srgbClr val="F8F8F3"/>
                </a:solidFill>
                <a:latin typeface="Raleway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-115873" y="9902674"/>
            <a:ext cx="18519746" cy="429546"/>
          </a:xfrm>
          <a:prstGeom prst="rect">
            <a:avLst/>
          </a:prstGeom>
          <a:solidFill>
            <a:srgbClr val="90BEAB"/>
          </a:solidFill>
        </p:spPr>
      </p:sp>
      <p:pic>
        <p:nvPicPr>
          <p:cNvPr id="4" name="Рисунок 21" descr="Изображение выглядит как стол, микроскоп, внутренний, загроможденный&#10;&#10;Автоматически созданное описание">
            <a:extLst>
              <a:ext uri="{FF2B5EF4-FFF2-40B4-BE49-F238E27FC236}">
                <a16:creationId xmlns:a16="http://schemas.microsoft.com/office/drawing/2014/main" id="{FD2575AD-3AE9-F732-1EAC-EB5E642C0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92" r="722" b="10487"/>
          <a:stretch/>
        </p:blipFill>
        <p:spPr>
          <a:xfrm>
            <a:off x="1238535" y="4893965"/>
            <a:ext cx="3366989" cy="3744893"/>
          </a:xfrm>
          <a:prstGeom prst="rect">
            <a:avLst/>
          </a:prstGeom>
        </p:spPr>
      </p:pic>
      <p:pic>
        <p:nvPicPr>
          <p:cNvPr id="22" name="Рисунок 22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91B2329B-94B4-CCB3-A88D-4465E3042C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" r="490" b="19181"/>
          <a:stretch/>
        </p:blipFill>
        <p:spPr>
          <a:xfrm>
            <a:off x="5281684" y="4907215"/>
            <a:ext cx="3459728" cy="3735003"/>
          </a:xfrm>
          <a:prstGeom prst="rect">
            <a:avLst/>
          </a:prstGeom>
        </p:spPr>
      </p:pic>
      <p:pic>
        <p:nvPicPr>
          <p:cNvPr id="23" name="Рисунок 23" descr="Изображение выглядит как текст, электроника, внутренний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B75937A0-F09D-4C19-12A9-80CDC814E5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74" r="-1005" b="16086"/>
          <a:stretch/>
        </p:blipFill>
        <p:spPr>
          <a:xfrm>
            <a:off x="9355399" y="4895256"/>
            <a:ext cx="3431628" cy="3748456"/>
          </a:xfrm>
          <a:prstGeom prst="rect">
            <a:avLst/>
          </a:prstGeom>
        </p:spPr>
      </p:pic>
      <p:pic>
        <p:nvPicPr>
          <p:cNvPr id="25" name="Рисунок 25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B6466C0B-E6A0-3CB4-1619-FCE15D8D65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" t="71" r="34539" b="266"/>
          <a:stretch/>
        </p:blipFill>
        <p:spPr>
          <a:xfrm>
            <a:off x="13453670" y="4943694"/>
            <a:ext cx="3609047" cy="370957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CA81211-379D-2290-11A5-E6417F67D012}"/>
              </a:ext>
            </a:extLst>
          </p:cNvPr>
          <p:cNvSpPr txBox="1"/>
          <p:nvPr/>
        </p:nvSpPr>
        <p:spPr>
          <a:xfrm>
            <a:off x="2586250" y="2338885"/>
            <a:ext cx="12957694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Calibri Light"/>
                <a:cs typeface="Times New Roman"/>
              </a:rPr>
              <a:t>Використане</a:t>
            </a:r>
            <a:r>
              <a:rPr lang="en-US" sz="2800" dirty="0">
                <a:solidFill>
                  <a:srgbClr val="222222"/>
                </a:solidFill>
                <a:latin typeface="Calibri Light"/>
                <a:cs typeface="Times New Roman"/>
              </a:rPr>
              <a:t> </a:t>
            </a:r>
            <a:r>
              <a:rPr lang="en-US" sz="2800" dirty="0" err="1">
                <a:solidFill>
                  <a:srgbClr val="222222"/>
                </a:solidFill>
                <a:latin typeface="Calibri Light"/>
                <a:cs typeface="Times New Roman"/>
              </a:rPr>
              <a:t>обладнання</a:t>
            </a:r>
            <a:r>
              <a:rPr lang="en-US" sz="2800" dirty="0">
                <a:solidFill>
                  <a:srgbClr val="222222"/>
                </a:solidFill>
                <a:latin typeface="Calibri Light"/>
                <a:cs typeface="Times New Roman"/>
              </a:rPr>
              <a:t>:</a:t>
            </a:r>
            <a:endParaRPr lang="ru-RU" sz="2800" dirty="0">
              <a:latin typeface="Calibri Light"/>
              <a:ea typeface="+mn-lt"/>
              <a:cs typeface="+mn-lt"/>
            </a:endParaRPr>
          </a:p>
          <a:p>
            <a:pPr algn="ctr"/>
            <a:r>
              <a:rPr lang="en-US" sz="2800" dirty="0" err="1">
                <a:solidFill>
                  <a:srgbClr val="222222"/>
                </a:solidFill>
                <a:latin typeface="Calibri Light"/>
                <a:cs typeface="Times New Roman"/>
              </a:rPr>
              <a:t>мікроскоп</a:t>
            </a:r>
            <a:r>
              <a:rPr lang="en-US" sz="2800" dirty="0">
                <a:solidFill>
                  <a:srgbClr val="222222"/>
                </a:solidFill>
                <a:latin typeface="Calibri Light"/>
                <a:cs typeface="Times New Roman"/>
              </a:rPr>
              <a:t> ULAB Infinite Plan Achromatic XY-B2T Led (</a:t>
            </a:r>
            <a:r>
              <a:rPr lang="en-US" sz="2800" dirty="0" err="1">
                <a:solidFill>
                  <a:srgbClr val="222222"/>
                </a:solidFill>
                <a:latin typeface="Calibri Light"/>
                <a:cs typeface="Times New Roman"/>
              </a:rPr>
              <a:t>рис</a:t>
            </a:r>
            <a:r>
              <a:rPr lang="en-US" sz="2800" dirty="0">
                <a:solidFill>
                  <a:srgbClr val="222222"/>
                </a:solidFill>
                <a:latin typeface="Calibri Light"/>
                <a:cs typeface="Times New Roman"/>
              </a:rPr>
              <a:t>. 1, 2)</a:t>
            </a:r>
            <a:endParaRPr lang="en-US" sz="2800" dirty="0">
              <a:latin typeface="Calibri Light"/>
              <a:ea typeface="+mn-lt"/>
              <a:cs typeface="+mn-lt"/>
            </a:endParaRPr>
          </a:p>
          <a:p>
            <a:pPr algn="ctr"/>
            <a:r>
              <a:rPr lang="en-US" sz="2800" dirty="0" err="1">
                <a:solidFill>
                  <a:srgbClr val="222222"/>
                </a:solidFill>
                <a:latin typeface="Calibri Light"/>
                <a:cs typeface="Times New Roman"/>
              </a:rPr>
              <a:t>цифрова</a:t>
            </a:r>
            <a:r>
              <a:rPr lang="en-US" sz="2800" dirty="0">
                <a:solidFill>
                  <a:srgbClr val="222222"/>
                </a:solidFill>
                <a:latin typeface="Calibri Light"/>
                <a:cs typeface="Times New Roman"/>
              </a:rPr>
              <a:t> </a:t>
            </a:r>
            <a:r>
              <a:rPr lang="en-US" sz="2800" dirty="0" err="1">
                <a:solidFill>
                  <a:srgbClr val="222222"/>
                </a:solidFill>
                <a:latin typeface="Calibri Light"/>
                <a:cs typeface="Times New Roman"/>
              </a:rPr>
              <a:t>камера</a:t>
            </a:r>
            <a:r>
              <a:rPr lang="en-US" sz="2800" dirty="0">
                <a:solidFill>
                  <a:srgbClr val="222222"/>
                </a:solidFill>
                <a:latin typeface="Calibri Light"/>
                <a:cs typeface="Times New Roman"/>
              </a:rPr>
              <a:t> </a:t>
            </a:r>
            <a:r>
              <a:rPr lang="en-US" sz="2800" dirty="0" err="1">
                <a:solidFill>
                  <a:srgbClr val="222222"/>
                </a:solidFill>
                <a:latin typeface="Calibri Light"/>
                <a:cs typeface="Times New Roman"/>
              </a:rPr>
              <a:t>для</a:t>
            </a:r>
            <a:r>
              <a:rPr lang="en-US" sz="2800" dirty="0">
                <a:solidFill>
                  <a:srgbClr val="222222"/>
                </a:solidFill>
                <a:latin typeface="Calibri Light"/>
                <a:cs typeface="Times New Roman"/>
              </a:rPr>
              <a:t> </a:t>
            </a:r>
            <a:r>
              <a:rPr lang="en-US" sz="2800" dirty="0" err="1">
                <a:solidFill>
                  <a:srgbClr val="222222"/>
                </a:solidFill>
                <a:latin typeface="Calibri Light"/>
                <a:cs typeface="Times New Roman"/>
              </a:rPr>
              <a:t>мікроскопа</a:t>
            </a:r>
            <a:r>
              <a:rPr lang="en-US" sz="2800" dirty="0">
                <a:solidFill>
                  <a:srgbClr val="222222"/>
                </a:solidFill>
                <a:latin typeface="Calibri Light"/>
                <a:cs typeface="Times New Roman"/>
              </a:rPr>
              <a:t> «</a:t>
            </a:r>
            <a:r>
              <a:rPr lang="en-US" sz="2800" dirty="0" err="1">
                <a:solidFill>
                  <a:srgbClr val="222222"/>
                </a:solidFill>
                <a:latin typeface="Calibri Light"/>
                <a:cs typeface="Times New Roman"/>
              </a:rPr>
              <a:t>Sciencelab</a:t>
            </a:r>
            <a:r>
              <a:rPr lang="en-US" sz="2800" dirty="0">
                <a:solidFill>
                  <a:srgbClr val="222222"/>
                </a:solidFill>
                <a:latin typeface="Calibri Light"/>
                <a:cs typeface="Times New Roman"/>
              </a:rPr>
              <a:t> T500 5.17 M»</a:t>
            </a:r>
            <a:endParaRPr lang="en-US" sz="2800" dirty="0">
              <a:latin typeface="Calibri Light"/>
              <a:ea typeface="+mn-lt"/>
              <a:cs typeface="+mn-lt"/>
            </a:endParaRPr>
          </a:p>
          <a:p>
            <a:pPr algn="ctr"/>
            <a:r>
              <a:rPr lang="uk-UA" sz="2800" dirty="0">
                <a:solidFill>
                  <a:srgbClr val="141412"/>
                </a:solidFill>
                <a:latin typeface="Calibri Light"/>
                <a:cs typeface="Calibri Light"/>
              </a:rPr>
              <a:t>Цитологічні виміри площ клітини та </a:t>
            </a:r>
            <a:r>
              <a:rPr lang="uk-UA" sz="2800" dirty="0" err="1">
                <a:solidFill>
                  <a:srgbClr val="141412"/>
                </a:solidFill>
                <a:latin typeface="Calibri Light"/>
                <a:cs typeface="Calibri Light"/>
              </a:rPr>
              <a:t>ядер</a:t>
            </a:r>
            <a:r>
              <a:rPr lang="uk-UA" sz="2800" dirty="0">
                <a:solidFill>
                  <a:srgbClr val="141412"/>
                </a:solidFill>
                <a:latin typeface="Calibri Light"/>
                <a:cs typeface="Calibri Light"/>
              </a:rPr>
              <a:t> за допомогою програми </a:t>
            </a:r>
            <a:r>
              <a:rPr lang="uk-UA" sz="2800" dirty="0">
                <a:latin typeface="Calibri Light"/>
                <a:cs typeface="Calibri Light"/>
              </a:rPr>
              <a:t>TSView7 (рис. 3,4)</a:t>
            </a:r>
            <a:endParaRPr lang="ru-RU" sz="2800" dirty="0">
              <a:latin typeface="Calibri Light"/>
              <a:cs typeface="Calibri Ligh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013340-4EEB-8537-2E2C-E30D51BA7E8A}"/>
              </a:ext>
            </a:extLst>
          </p:cNvPr>
          <p:cNvSpPr txBox="1"/>
          <p:nvPr/>
        </p:nvSpPr>
        <p:spPr>
          <a:xfrm>
            <a:off x="3098043" y="1008228"/>
            <a:ext cx="128425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400">
                <a:latin typeface="Calibri Light"/>
                <a:cs typeface="Calibri Light"/>
              </a:rPr>
              <a:t>Процес аналізу гістологічних зрізів </a:t>
            </a:r>
            <a:r>
              <a:rPr lang="uk-UA" sz="4400" err="1">
                <a:latin typeface="Calibri Light"/>
                <a:cs typeface="Calibri Light"/>
              </a:rPr>
              <a:t>гонад</a:t>
            </a:r>
            <a:r>
              <a:rPr lang="uk-UA" sz="4400">
                <a:latin typeface="Calibri Light"/>
                <a:cs typeface="Calibri Light"/>
              </a:rPr>
              <a:t> медуз</a:t>
            </a:r>
            <a:endParaRPr lang="ru-RU" sz="4400">
              <a:latin typeface="Calibri Light"/>
              <a:cs typeface="Calibri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EAF1EF-24DB-D49F-4670-AA13FB0CECB9}"/>
              </a:ext>
            </a:extLst>
          </p:cNvPr>
          <p:cNvSpPr txBox="1"/>
          <p:nvPr/>
        </p:nvSpPr>
        <p:spPr>
          <a:xfrm>
            <a:off x="14886071" y="8810124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Calibri Light"/>
                <a:ea typeface="Calibri Light"/>
                <a:cs typeface="Calibri Light"/>
              </a:rPr>
              <a:t>Рис. 4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F2C37F-017C-FB7B-8285-579E1A3120DC}"/>
              </a:ext>
            </a:extLst>
          </p:cNvPr>
          <p:cNvSpPr txBox="1"/>
          <p:nvPr/>
        </p:nvSpPr>
        <p:spPr>
          <a:xfrm>
            <a:off x="10629900" y="881012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Calibri Light"/>
                <a:ea typeface="Calibri Light"/>
                <a:cs typeface="Calibri Light"/>
              </a:rPr>
              <a:t>Рис.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18D140-712E-3DE0-DFEA-21B3DFE57CA4}"/>
              </a:ext>
            </a:extLst>
          </p:cNvPr>
          <p:cNvSpPr txBox="1"/>
          <p:nvPr/>
        </p:nvSpPr>
        <p:spPr>
          <a:xfrm>
            <a:off x="6539163" y="881012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Calibri Light"/>
                <a:ea typeface="Calibri Light"/>
                <a:cs typeface="Calibri Light"/>
              </a:rPr>
              <a:t>Рис.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DFC069-8F61-5035-F022-62D8C9B8EAE0}"/>
              </a:ext>
            </a:extLst>
          </p:cNvPr>
          <p:cNvSpPr txBox="1"/>
          <p:nvPr/>
        </p:nvSpPr>
        <p:spPr>
          <a:xfrm>
            <a:off x="2373229" y="881012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Calibri Light"/>
                <a:ea typeface="Calibri Light"/>
                <a:cs typeface="Calibri Light"/>
              </a:rPr>
              <a:t>Рис.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98EA0F-99DC-0462-A135-8595DE30F820}"/>
              </a:ext>
            </a:extLst>
          </p:cNvPr>
          <p:cNvSpPr txBox="1"/>
          <p:nvPr/>
        </p:nvSpPr>
        <p:spPr>
          <a:xfrm>
            <a:off x="17856367" y="9810249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latin typeface="Calibri Light"/>
                <a:ea typeface="Calibri Light"/>
                <a:cs typeface="Calibri Light"/>
              </a:rPr>
              <a:t>9</a:t>
            </a:r>
            <a:endParaRPr lang="ru-RU" sz="2800" dirty="0">
              <a:solidFill>
                <a:schemeClr val="bg1"/>
              </a:solidFill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291</Words>
  <Application>Microsoft Office PowerPoint</Application>
  <PresentationFormat>Произвольный</PresentationFormat>
  <Paragraphs>189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Мастер</dc:creator>
  <cp:lastModifiedBy>Ролдугіна Марія Олексіївна</cp:lastModifiedBy>
  <cp:revision>403</cp:revision>
  <dcterms:created xsi:type="dcterms:W3CDTF">2006-08-16T00:00:00Z</dcterms:created>
  <dcterms:modified xsi:type="dcterms:W3CDTF">2022-04-04T07:25:48Z</dcterms:modified>
  <dc:identifier>DAE8ixVcc04</dc:identifier>
</cp:coreProperties>
</file>