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91" r:id="rId2"/>
    <p:sldId id="292" r:id="rId3"/>
    <p:sldId id="276" r:id="rId4"/>
    <p:sldId id="289" r:id="rId5"/>
    <p:sldId id="257" r:id="rId6"/>
    <p:sldId id="258" r:id="rId7"/>
    <p:sldId id="264" r:id="rId8"/>
    <p:sldId id="283" r:id="rId9"/>
    <p:sldId id="281" r:id="rId10"/>
    <p:sldId id="270" r:id="rId11"/>
    <p:sldId id="271" r:id="rId12"/>
    <p:sldId id="285" r:id="rId13"/>
    <p:sldId id="272" r:id="rId14"/>
    <p:sldId id="288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77" d="100"/>
          <a:sy n="77" d="100"/>
        </p:scale>
        <p:origin x="-1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413FF7D-F89A-4364-B6C3-924FBA803364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83531F3-EB9A-4F8A-B1C4-E4D1187084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1920" y="3933056"/>
            <a:ext cx="48245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Автор: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Хрома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Олександр Олександрович,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учень 10 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класу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Ясенівського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НВК «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ЗЗСО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І-ІІІ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ст.-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ЗДО»  учасник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історико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– краєзнавчого гуртка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Керівник :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Хрома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Людмила  Миколаївна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історико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– краєзнавчого гуртка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Ясенівського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НВК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«ЗЗСО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 – ІІІ ст. -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ЗДО»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17131" y="1052735"/>
            <a:ext cx="4343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/>
              <a:t> </a:t>
            </a:r>
            <a:r>
              <a:rPr lang="uk-UA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Українська хата </a:t>
            </a:r>
            <a:endParaRPr lang="uk-UA" sz="3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Етно - </a:t>
            </a:r>
            <a:r>
              <a:rPr lang="uk-UA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еко</a:t>
            </a:r>
            <a:r>
              <a:rPr lang="uk-UA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садиба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Пользователь\Desktop\Новая папка\Новая папка (2)\FB_IMG_15408365897123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8625"/>
            <a:ext cx="3793602" cy="3708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041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4"/>
            <a:ext cx="727280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uk-UA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Етнічність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— категорія синкретична (неподільна).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Вона означає складну систему суспільних відносин, що зв'язує особу як носія етнічних ознак (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етнофора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) з її етнічним середовищем: родиною, сусідством, громадою, етнічною групою, нацією чи суспільством загалом.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Інакше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кажучи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етнічність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вся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багатобарвність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культурної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народу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народонаселення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держави</a:t>
            </a:r>
            <a:r>
              <a:rPr lang="ru-RU" sz="2400" dirty="0" smtClean="0"/>
              <a:t>.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Моя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робота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актуальна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тим, що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сільське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житло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масовим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об'єктом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народного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будівництва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втілені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кращі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надбання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народних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зодчих,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становить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цінність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народу,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архітектури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етнографії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039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4797754"/>
          </a:xfrm>
        </p:spPr>
        <p:txBody>
          <a:bodyPr>
            <a:normAutofit fontScale="90000"/>
          </a:bodyPr>
          <a:lstStyle/>
          <a:p>
            <a:r>
              <a:rPr lang="uk-UA" sz="2700" dirty="0" smtClean="0">
                <a:solidFill>
                  <a:schemeClr val="accent3"/>
                </a:solidFill>
                <a:latin typeface="Arial Black" pitchFamily="34" charset="0"/>
              </a:rPr>
              <a:t/>
            </a:r>
            <a:br>
              <a:rPr lang="uk-UA" sz="2700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uk-UA" sz="2700" dirty="0">
                <a:solidFill>
                  <a:schemeClr val="accent3"/>
                </a:solidFill>
                <a:latin typeface="Arial Black" pitchFamily="34" charset="0"/>
              </a:rPr>
              <a:t/>
            </a:r>
            <a:br>
              <a:rPr lang="uk-UA" sz="2700" dirty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uk-UA" sz="2700" dirty="0" smtClean="0">
                <a:solidFill>
                  <a:schemeClr val="accent3"/>
                </a:solidFill>
                <a:latin typeface="Arial Black" pitchFamily="34" charset="0"/>
              </a:rPr>
              <a:t/>
            </a:r>
            <a:br>
              <a:rPr lang="uk-UA" sz="2700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uk-UA" sz="2700" dirty="0" smtClean="0">
                <a:solidFill>
                  <a:schemeClr val="accent3"/>
                </a:solidFill>
                <a:latin typeface="Arial Black" pitchFamily="34" charset="0"/>
              </a:rPr>
              <a:t/>
            </a:r>
            <a:br>
              <a:rPr lang="uk-UA" sz="2700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uk-UA" sz="2700" dirty="0">
                <a:solidFill>
                  <a:schemeClr val="accent3"/>
                </a:solidFill>
                <a:latin typeface="Arial Black" pitchFamily="34" charset="0"/>
              </a:rPr>
              <a:t/>
            </a:r>
            <a:br>
              <a:rPr lang="uk-UA" sz="2700" dirty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uk-UA" sz="2700" dirty="0" smtClean="0">
                <a:solidFill>
                  <a:schemeClr val="accent3"/>
                </a:solidFill>
                <a:latin typeface="Arial Black" pitchFamily="34" charset="0"/>
              </a:rPr>
              <a:t/>
            </a:r>
            <a:br>
              <a:rPr lang="uk-UA" sz="2700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uk-UA" sz="22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Мета: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-  </a:t>
            </a:r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ознайомитись із традиційним народним житлом, його символікою, оберегами; </a:t>
            </a:r>
            <a:b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зібрати та упорядкувати матеріал;</a:t>
            </a:r>
            <a:b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екскурсія до  «</a:t>
            </a:r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Етно - </a:t>
            </a:r>
            <a:r>
              <a:rPr lang="uk-UA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еко</a:t>
            </a:r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садиби»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Завдання проекту: </a:t>
            </a:r>
            <a:r>
              <a:rPr lang="ru-RU" sz="22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відвідати  </a:t>
            </a:r>
            <a:r>
              <a:rPr lang="uk-UA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бібліотеку з метою вивчення матеріалів  про традиції побудови української </a:t>
            </a:r>
            <a:r>
              <a:rPr lang="uk-UA" sz="2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хати</a:t>
            </a:r>
            <a:r>
              <a:rPr lang="uk-UA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r>
              <a:rPr lang="uk-UA" sz="2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екскурсія до </a:t>
            </a:r>
            <a:r>
              <a:rPr lang="uk-UA" sz="2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Етно - </a:t>
            </a:r>
            <a:r>
              <a:rPr lang="uk-UA" sz="22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еко</a:t>
            </a:r>
            <a:r>
              <a:rPr lang="uk-UA" sz="2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садиби «Медові роси» з ознайомленням відтворених традицій давньої української хати.</a:t>
            </a:r>
            <a:r>
              <a:rPr lang="ru-RU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2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Очікувані результати :</a:t>
            </a:r>
            <a:r>
              <a:rPr lang="ru-RU" sz="22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2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200" b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навчити розрізняти давню українську хату від будинків сьогодення; </a:t>
            </a:r>
            <a:r>
              <a:rPr lang="ru-RU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2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розширити і поглибити знання  про особливості побудови української </a:t>
            </a:r>
            <a:r>
              <a:rPr lang="uk-UA" sz="2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хати</a:t>
            </a:r>
            <a:r>
              <a:rPr lang="uk-UA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1692" y="332656"/>
            <a:ext cx="71793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/>
              <a:t>Побудова</a:t>
            </a:r>
            <a:r>
              <a:rPr lang="ru-RU" sz="3200" dirty="0"/>
              <a:t> </a:t>
            </a:r>
            <a:r>
              <a:rPr lang="ru-RU" sz="3200" dirty="0" err="1"/>
              <a:t>будинків</a:t>
            </a:r>
            <a:r>
              <a:rPr lang="ru-RU" sz="3200" dirty="0"/>
              <a:t> </a:t>
            </a:r>
            <a:r>
              <a:rPr lang="ru-RU" sz="3200" dirty="0" err="1"/>
              <a:t>південних</a:t>
            </a:r>
            <a:r>
              <a:rPr lang="ru-RU" sz="3200" dirty="0"/>
              <a:t> </a:t>
            </a:r>
            <a:r>
              <a:rPr lang="ru-RU" sz="3200" dirty="0" err="1"/>
              <a:t>українців</a:t>
            </a:r>
            <a:endParaRPr lang="ru-RU" sz="3200" dirty="0"/>
          </a:p>
        </p:txBody>
      </p:sp>
      <p:pic>
        <p:nvPicPr>
          <p:cNvPr id="3" name="Рисунок 2" descr="C:\Users\Пользователь\Desktop\bud30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861" y="1556792"/>
            <a:ext cx="5715000" cy="4591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245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24625"/>
            <a:ext cx="3934220" cy="1392207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/>
            </a:r>
            <a:br>
              <a:rPr lang="uk-UA" sz="2400" b="1" dirty="0" smtClean="0">
                <a:solidFill>
                  <a:srgbClr val="7030A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/>
            </a:r>
            <a:br>
              <a:rPr lang="uk-UA" sz="2400" b="1" dirty="0" smtClean="0">
                <a:solidFill>
                  <a:srgbClr val="7030A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/>
            </a:r>
            <a:br>
              <a:rPr lang="uk-UA" sz="2400" b="1" dirty="0" smtClean="0">
                <a:solidFill>
                  <a:srgbClr val="7030A0"/>
                </a:solidFill>
              </a:rPr>
            </a:br>
            <a:r>
              <a:rPr lang="uk-UA" sz="2400" b="1" dirty="0">
                <a:solidFill>
                  <a:srgbClr val="7030A0"/>
                </a:solidFill>
              </a:rPr>
              <a:t/>
            </a:r>
            <a:br>
              <a:rPr lang="uk-UA" sz="2400" b="1" dirty="0">
                <a:solidFill>
                  <a:srgbClr val="7030A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/>
            </a:r>
            <a:br>
              <a:rPr lang="uk-UA" sz="2400" b="1" dirty="0" smtClean="0">
                <a:solidFill>
                  <a:srgbClr val="7030A0"/>
                </a:solidFill>
              </a:rPr>
            </a:br>
            <a:r>
              <a:rPr lang="uk-UA" sz="2400" b="1" dirty="0">
                <a:solidFill>
                  <a:srgbClr val="7030A0"/>
                </a:solidFill>
              </a:rPr>
              <a:t/>
            </a:r>
            <a:br>
              <a:rPr lang="uk-UA" sz="2400" b="1" dirty="0">
                <a:solidFill>
                  <a:srgbClr val="7030A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/>
            </a:r>
            <a:br>
              <a:rPr lang="uk-UA" sz="2400" b="1" dirty="0" smtClean="0">
                <a:solidFill>
                  <a:srgbClr val="7030A0"/>
                </a:solidFill>
              </a:rPr>
            </a:br>
            <a:r>
              <a:rPr lang="uk-UA" sz="2400" b="1" dirty="0">
                <a:solidFill>
                  <a:srgbClr val="7030A0"/>
                </a:solidFill>
              </a:rPr>
              <a:t/>
            </a:r>
            <a:br>
              <a:rPr lang="uk-UA" sz="2400" b="1" dirty="0">
                <a:solidFill>
                  <a:srgbClr val="7030A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/>
            </a:r>
            <a:br>
              <a:rPr lang="uk-UA" sz="2400" b="1" dirty="0" smtClean="0">
                <a:solidFill>
                  <a:srgbClr val="7030A0"/>
                </a:solidFill>
              </a:rPr>
            </a:br>
            <a:r>
              <a:rPr lang="uk-UA" sz="2400" b="1" dirty="0">
                <a:solidFill>
                  <a:srgbClr val="7030A0"/>
                </a:solidFill>
              </a:rPr>
              <a:t/>
            </a:r>
            <a:br>
              <a:rPr lang="uk-UA" sz="2400" b="1" dirty="0">
                <a:solidFill>
                  <a:srgbClr val="7030A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>Відтворення традицій родини </a:t>
            </a:r>
            <a:r>
              <a:rPr lang="uk-UA" sz="2400" b="1" dirty="0" err="1" smtClean="0">
                <a:solidFill>
                  <a:srgbClr val="7030A0"/>
                </a:solidFill>
              </a:rPr>
              <a:t>Гогулінських</a:t>
            </a:r>
            <a:r>
              <a:rPr lang="uk-UA" sz="3200" b="1" dirty="0">
                <a:solidFill>
                  <a:srgbClr val="7030A0"/>
                </a:solidFill>
              </a:rPr>
              <a:t/>
            </a:r>
            <a:br>
              <a:rPr lang="uk-UA" sz="3200" b="1" dirty="0">
                <a:solidFill>
                  <a:srgbClr val="7030A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/>
            </a:r>
            <a:br>
              <a:rPr lang="uk-UA" sz="2400" b="1" dirty="0" smtClean="0">
                <a:solidFill>
                  <a:srgbClr val="7030A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/>
            </a:r>
            <a:br>
              <a:rPr lang="uk-UA" sz="2400" b="1" dirty="0" smtClean="0">
                <a:solidFill>
                  <a:srgbClr val="7030A0"/>
                </a:solidFill>
              </a:rPr>
            </a:br>
            <a:r>
              <a:rPr lang="uk-UA" sz="2400" b="1" dirty="0" smtClean="0">
                <a:solidFill>
                  <a:srgbClr val="FF0000"/>
                </a:solidFill>
              </a:rPr>
              <a:t>Батьківська </a:t>
            </a:r>
            <a:r>
              <a:rPr lang="uk-UA" sz="2400" b="1" dirty="0">
                <a:solidFill>
                  <a:srgbClr val="FF0000"/>
                </a:solidFill>
              </a:rPr>
              <a:t>хата — це родинне </a:t>
            </a:r>
            <a:r>
              <a:rPr lang="uk-UA" sz="2400" b="1" dirty="0" smtClean="0">
                <a:solidFill>
                  <a:srgbClr val="FF0000"/>
                </a:solidFill>
              </a:rPr>
              <a:t>вогнище. </a:t>
            </a:r>
            <a:r>
              <a:rPr lang="uk-UA" sz="2400" b="1" dirty="0">
                <a:solidFill>
                  <a:srgbClr val="FF0000"/>
                </a:solidFill>
              </a:rPr>
              <a:t>Звідси ми мандруємо в широкий світ з піснею, повчанням. Дідусеві казки, бабусині </a:t>
            </a:r>
            <a:r>
              <a:rPr lang="uk-UA" sz="2400" b="1" dirty="0" smtClean="0">
                <a:solidFill>
                  <a:srgbClr val="FF0000"/>
                </a:solidFill>
              </a:rPr>
              <a:t>вишиванки </a:t>
            </a:r>
            <a:r>
              <a:rPr lang="uk-UA" sz="2400" b="1" dirty="0">
                <a:solidFill>
                  <a:srgbClr val="FF0000"/>
                </a:solidFill>
              </a:rPr>
              <a:t>ведуть кожну людину до рідної хати. У цій хаті були перші радощі, клопоти. У ній пахло </a:t>
            </a:r>
            <a:r>
              <a:rPr lang="uk-UA" sz="2400" b="1" dirty="0" smtClean="0">
                <a:solidFill>
                  <a:srgbClr val="FF0000"/>
                </a:solidFill>
              </a:rPr>
              <a:t>зіллям, хлібом, </a:t>
            </a:r>
            <a:r>
              <a:rPr lang="uk-UA" sz="2400" b="1" dirty="0">
                <a:solidFill>
                  <a:srgbClr val="FF0000"/>
                </a:solidFill>
              </a:rPr>
              <a:t>молоком.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E:\скар одещ\Новая папка (2)\FB_IMG_153708933425514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8640"/>
            <a:ext cx="3938874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14290"/>
            <a:ext cx="7886110" cy="112647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ЕТНО - ЕКО </a:t>
            </a:r>
            <a: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САДИБА»  </a:t>
            </a:r>
            <a: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. Ясенове 1</a:t>
            </a:r>
            <a:endParaRPr lang="ru-RU" sz="40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Пользователь\Desktop\Новая папка\Новая папка (2)\FB_IMG_153715578003200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7416824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285728"/>
            <a:ext cx="4142264" cy="6286544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У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давнину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люди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будували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хату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глини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чи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дерева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вікнами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сонця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Збиралися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родина,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сусіди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щоб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допомогти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    Та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головним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вважалося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обрати добре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місце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хати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. За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звичаєм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, на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чотирьох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кутах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майбутньої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оселі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клали по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хлібині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трохи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дрібних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грошей,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щоб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щасливо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жилося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    Коли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будівництво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помешкання</a:t>
            </a:r>
            <a:r>
              <a:rPr lang="ru-RU" sz="2000" dirty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було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закінчено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обов'язково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плели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вінок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квітів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ставили в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хаті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    А як входили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вперше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хати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, то брали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собою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хліб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скатертину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, рушник.</a:t>
            </a:r>
            <a:b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    За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охоронців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дому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вважали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ластівку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чорногуза</a:t>
            </a:r>
            <a:r>
              <a:rPr lang="ru-RU" sz="20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.    </a:t>
            </a:r>
            <a:endParaRPr lang="ru-RU" sz="2000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426158" y="548680"/>
            <a:ext cx="428985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320"/>
            <a:ext cx="8610160" cy="1143000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effectLst/>
                <a:latin typeface="Times New Roman" pitchFamily="18" charset="0"/>
                <a:cs typeface="Times New Roman" pitchFamily="18" charset="0"/>
              </a:rPr>
              <a:t>Зовнішнім </a:t>
            </a:r>
            <a:r>
              <a:rPr lang="uk-UA" sz="2800" dirty="0">
                <a:effectLst/>
                <a:latin typeface="Times New Roman" pitchFamily="18" charset="0"/>
                <a:cs typeface="Times New Roman" pitchFamily="18" charset="0"/>
              </a:rPr>
              <a:t>оберегом хати була призьба, тому її обводили рудою глиною, застеляли домотканими доріжками</a:t>
            </a:r>
            <a:r>
              <a:rPr lang="uk-UA" sz="2800" dirty="0" smtClean="0"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Пользователь\Desktop\Новая папка\Новая папка (2)\FB_IMG_15408365626425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2"/>
            <a:ext cx="6781800" cy="450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17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Новая папка\Новая папка (2)\FB_IMG_153710720244155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3573554" cy="459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347219"/>
            <a:ext cx="73168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Цій печі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Етно -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еко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садибі понад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років. Вона від початку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будівництва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хатини.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116488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Century" pitchFamily="18" charset="0"/>
              </a:rPr>
              <a:t>Піч у давнину символізувало родинне вогнище. Вогонь був священним у наших предків. Вони називали це домашнє вогнище берегинею.</a:t>
            </a:r>
            <a:br>
              <a:rPr lang="uk-UA" b="1" dirty="0">
                <a:latin typeface="Century" pitchFamily="18" charset="0"/>
              </a:rPr>
            </a:br>
            <a:r>
              <a:rPr lang="uk-UA" b="1" dirty="0">
                <a:latin typeface="Century" pitchFamily="18" charset="0"/>
              </a:rPr>
              <a:t>Між дверима і піччю стояла кочерга, рогач, хлібна лопата. </a:t>
            </a:r>
            <a:br>
              <a:rPr lang="uk-UA" b="1" dirty="0">
                <a:latin typeface="Century" pitchFamily="18" charset="0"/>
              </a:rPr>
            </a:br>
            <a:endParaRPr lang="ru-RU" dirty="0"/>
          </a:p>
        </p:txBody>
      </p:sp>
      <p:pic>
        <p:nvPicPr>
          <p:cNvPr id="5" name="Picture 2" descr="C:\Users\Пользователь\Desktop\Новая папка\Новая папка (2)\FB_IMG_153717747741726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96952"/>
            <a:ext cx="302433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33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05371"/>
            <a:ext cx="8208912" cy="1404565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Покуть</a:t>
            </a:r>
            <a:r>
              <a:rPr lang="uk-UA" sz="2000" dirty="0" smtClean="0">
                <a:solidFill>
                  <a:schemeClr val="tx1"/>
                </a:solidFill>
              </a:rPr>
              <a:t> </a:t>
            </a:r>
            <a:r>
              <a:rPr lang="uk-UA" sz="2800" b="1" dirty="0" smtClean="0">
                <a:solidFill>
                  <a:schemeClr val="tx1"/>
                </a:solidFill>
                <a:latin typeface="Book Antiqua" pitchFamily="18" charset="0"/>
              </a:rPr>
              <a:t>– </a:t>
            </a:r>
            <a:r>
              <a:rPr lang="uk-UA" sz="2800" b="1" i="1" dirty="0" smtClean="0">
                <a:solidFill>
                  <a:schemeClr val="tx1"/>
                </a:solidFill>
                <a:latin typeface="Book Antiqua" pitchFamily="18" charset="0"/>
              </a:rPr>
              <a:t>це найсвятіше місце в хаті.</a:t>
            </a:r>
            <a:br>
              <a:rPr lang="uk-UA" sz="2800" b="1" i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uk-UA" sz="2800" b="1" i="1" dirty="0" smtClean="0">
                <a:solidFill>
                  <a:schemeClr val="tx1"/>
                </a:solidFill>
                <a:latin typeface="Book Antiqua" pitchFamily="18" charset="0"/>
              </a:rPr>
              <a:t>На покуті висіли ікони, прикрашені рушниками, пахучими травами. </a:t>
            </a:r>
            <a:br>
              <a:rPr lang="uk-UA" sz="2800" b="1" i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uk-UA" sz="2800" b="1" i="1" dirty="0" smtClean="0">
                <a:solidFill>
                  <a:srgbClr val="00B0F0"/>
                </a:solidFill>
                <a:latin typeface="Book Antiqua" pitchFamily="18" charset="0"/>
              </a:rPr>
              <a:t>Експонати зібрані господинею садиби</a:t>
            </a:r>
            <a:endParaRPr lang="ru-RU" sz="2800" b="1" i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pic>
        <p:nvPicPr>
          <p:cNvPr id="6147" name="Picture 3" descr="C:\Users\Пользователь\Desktop\Новая папка\Новая папка (2)\FB_IMG_153710724234232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96308"/>
            <a:ext cx="3816424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Пользователь\Desktop\Новая папка\Новая папка (2)\FB_IMG_153715587266587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149886"/>
            <a:ext cx="4293096" cy="364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dirty="0" smtClean="0">
                <a:solidFill>
                  <a:srgbClr val="FF0000"/>
                </a:solidFill>
                <a:latin typeface="Arial Black" pitchFamily="34" charset="0"/>
              </a:rPr>
              <a:t>Прикрасою житла служили рушники, але вони </a:t>
            </a:r>
            <a:r>
              <a:rPr lang="uk-UA" sz="2000" dirty="0" err="1" smtClean="0">
                <a:solidFill>
                  <a:srgbClr val="FF0000"/>
                </a:solidFill>
                <a:latin typeface="Arial Black" pitchFamily="34" charset="0"/>
              </a:rPr>
              <a:t>виконувалий</a:t>
            </a:r>
            <a:r>
              <a:rPr lang="uk-UA" sz="2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uk-UA" sz="2000" dirty="0" err="1" smtClean="0">
                <a:solidFill>
                  <a:srgbClr val="FF0000"/>
                </a:solidFill>
                <a:latin typeface="Arial Black" pitchFamily="34" charset="0"/>
              </a:rPr>
              <a:t>оберегову</a:t>
            </a:r>
            <a:r>
              <a:rPr lang="uk-UA" sz="2000" dirty="0" smtClean="0">
                <a:solidFill>
                  <a:srgbClr val="FF0000"/>
                </a:solidFill>
                <a:latin typeface="Arial Black" pitchFamily="34" charset="0"/>
              </a:rPr>
              <a:t> функцію. Їх вішали над дверима, над вікнами, стелили на столі.</a:t>
            </a:r>
            <a:endParaRPr lang="ru-RU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8194" name="Picture 2" descr="C:\Users\Пользователь\Desktop\Новая папка\Новая папка (2)\FB_IMG_15371072677905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62" y="3212976"/>
            <a:ext cx="4214730" cy="350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Пользователь\Desktop\Новая папка\Новая папка (2)\FB_IMG_153715576338679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786" y="3377240"/>
            <a:ext cx="3969245" cy="326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7" y="1772816"/>
            <a:ext cx="80648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Багато рушників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вишиті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руками самої господині майстрині Ольгою </a:t>
            </a: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Гогулінською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, адже любов до вишивання їй привила бабуся з дитинства. Ольга дуже давно мріяла втілити свою майстерність в життя, проте не мала можливості через брак часу. Зі слів Ольги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, тільки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будучи на пенсійному відпочину розпочата творити цю красу  -  ляльки та вишиванки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498496"/>
          </a:xfrm>
        </p:spPr>
        <p:txBody>
          <a:bodyPr>
            <a:normAutofit fontScale="90000"/>
          </a:bodyPr>
          <a:lstStyle/>
          <a:p>
            <a:r>
              <a:rPr lang="uk-UA" sz="2700" dirty="0">
                <a:effectLst/>
                <a:latin typeface="Times New Roman" pitchFamily="18" charset="0"/>
                <a:cs typeface="Times New Roman" pitchFamily="18" charset="0"/>
              </a:rPr>
              <a:t> В кутку 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стояла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величезна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скриня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туди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кожна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господиня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складала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святковий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вишиті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 рушники 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700" dirty="0" err="1" smtClean="0">
                <a:effectLst/>
                <a:latin typeface="Times New Roman" pitchFamily="18" charset="0"/>
                <a:cs typeface="Times New Roman" pitchFamily="18" charset="0"/>
              </a:rPr>
              <a:t>придане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700" dirty="0" err="1">
                <a:effectLst/>
                <a:latin typeface="Times New Roman" pitchFamily="18" charset="0"/>
                <a:cs typeface="Times New Roman" pitchFamily="18" charset="0"/>
              </a:rPr>
              <a:t>дочок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700" dirty="0" err="1" smtClean="0">
                <a:effectLst/>
                <a:latin typeface="Times New Roman" pitchFamily="18" charset="0"/>
                <a:cs typeface="Times New Roman" pitchFamily="18" charset="0"/>
              </a:rPr>
              <a:t>обов</a:t>
            </a:r>
            <a:r>
              <a:rPr lang="en-US" sz="2700" dirty="0" smtClean="0">
                <a:effectLst/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700" dirty="0" err="1" smtClean="0">
                <a:effectLst/>
                <a:latin typeface="Times New Roman" pitchFamily="18" charset="0"/>
                <a:cs typeface="Times New Roman" pitchFamily="18" charset="0"/>
              </a:rPr>
              <a:t>язково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effectLst/>
                <a:latin typeface="Times New Roman" pitchFamily="18" charset="0"/>
                <a:cs typeface="Times New Roman" pitchFamily="18" charset="0"/>
              </a:rPr>
              <a:t>дитяча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effectLst/>
                <a:latin typeface="Times New Roman" pitchFamily="18" charset="0"/>
                <a:cs typeface="Times New Roman" pitchFamily="18" charset="0"/>
              </a:rPr>
              <a:t>колиска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14338" name="Picture 2" descr="C:\Users\Пользователь\Desktop\Новая папка\Новая папка (2)\FB_IMG_154083644982611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453650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Пользователь\Desktop\Новая папка\Новая папка (2)\FB_IMG_153710728763702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678" y="2348880"/>
            <a:ext cx="4149080" cy="345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91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5301208"/>
            <a:ext cx="7472386" cy="985312"/>
          </a:xfrm>
        </p:spPr>
        <p:txBody>
          <a:bodyPr>
            <a:noAutofit/>
          </a:bodyPr>
          <a:lstStyle/>
          <a:p>
            <a:r>
              <a:rPr lang="uk-UA" sz="2800" dirty="0" smtClean="0">
                <a:latin typeface="Monotype Corsiva" pitchFamily="66" charset="0"/>
              </a:rPr>
              <a:t>З давніх-давен в Україні найпоширеніший хатній посуд – це глиняні глечики, горщики, макітри, миски, дерев</a:t>
            </a:r>
            <a:r>
              <a:rPr lang="en-US" sz="2800" dirty="0" smtClean="0">
                <a:latin typeface="Monotype Corsiva" pitchFamily="66" charset="0"/>
              </a:rPr>
              <a:t>’</a:t>
            </a:r>
            <a:r>
              <a:rPr lang="uk-UA" sz="2800" dirty="0" err="1" smtClean="0">
                <a:latin typeface="Monotype Corsiva" pitchFamily="66" charset="0"/>
              </a:rPr>
              <a:t>яні</a:t>
            </a:r>
            <a:r>
              <a:rPr lang="uk-UA" sz="2800" dirty="0" smtClean="0">
                <a:latin typeface="Monotype Corsiva" pitchFamily="66" charset="0"/>
              </a:rPr>
              <a:t> ложки.</a:t>
            </a:r>
            <a:endParaRPr lang="ru-RU" sz="2800" dirty="0">
              <a:latin typeface="Monotype Corsiva" pitchFamily="66" charset="0"/>
            </a:endParaRPr>
          </a:p>
        </p:txBody>
      </p:sp>
      <p:pic>
        <p:nvPicPr>
          <p:cNvPr id="9218" name="Picture 2" descr="C:\Users\Пользователь\Desktop\Новая папка\Новая папка (2)\FB_IMG_153710721956077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1341"/>
            <a:ext cx="4032448" cy="336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скар одещ\Новая папка (2)\FB_IMG_154083642656686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052736"/>
            <a:ext cx="4430940" cy="347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620688"/>
            <a:ext cx="4145662" cy="4810864"/>
          </a:xfrm>
        </p:spPr>
        <p:txBody>
          <a:bodyPr>
            <a:normAutofit fontScale="90000"/>
          </a:bodyPr>
          <a:lstStyle/>
          <a:p>
            <a:r>
              <a:rPr lang="uk-UA" sz="2700" i="1" dirty="0" smtClean="0">
                <a:effectLst/>
                <a:latin typeface="Times New Roman" pitchFamily="18" charset="0"/>
                <a:cs typeface="Times New Roman" pitchFamily="18" charset="0"/>
              </a:rPr>
              <a:t>Зі слів онуки:</a:t>
            </a:r>
            <a:br>
              <a:rPr lang="uk-UA" sz="27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700" i="1" dirty="0" smtClean="0">
                <a:effectLst/>
                <a:latin typeface="Times New Roman" pitchFamily="18" charset="0"/>
                <a:cs typeface="Times New Roman" pitchFamily="18" charset="0"/>
              </a:rPr>
              <a:t>«—</a:t>
            </a:r>
            <a:r>
              <a:rPr lang="uk-UA" i="1" dirty="0" smtClean="0">
                <a:effectLst/>
              </a:rPr>
              <a:t>  </a:t>
            </a:r>
            <a:r>
              <a:rPr lang="uk-UA" sz="2200" i="1" dirty="0">
                <a:effectLst/>
                <a:latin typeface="Times New Roman" pitchFamily="18" charset="0"/>
                <a:cs typeface="Times New Roman" pitchFamily="18" charset="0"/>
              </a:rPr>
              <a:t>Мені бабуся Настя заповідала не продавати хату, бо тут народилося і виросло не одне покоління </a:t>
            </a:r>
            <a:r>
              <a:rPr lang="uk-UA" sz="2200" i="1" dirty="0" err="1" smtClean="0">
                <a:effectLst/>
                <a:latin typeface="Times New Roman" pitchFamily="18" charset="0"/>
                <a:cs typeface="Times New Roman" pitchFamily="18" charset="0"/>
              </a:rPr>
              <a:t>Гогулінських</a:t>
            </a:r>
            <a:r>
              <a:rPr lang="uk-UA" sz="2200" i="1" dirty="0" smtClean="0">
                <a:effectLst/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uk-UA" sz="2200" i="1" dirty="0">
                <a:effectLst/>
                <a:latin typeface="Times New Roman" pitchFamily="18" charset="0"/>
                <a:cs typeface="Times New Roman" pitchFamily="18" charset="0"/>
              </a:rPr>
              <a:t>зокрема і я. Тож, віддаючи данину її світлій пам’яті, ми вдихнули друге життя в стареньку оселю — собі на користь і людям</a:t>
            </a:r>
            <a:r>
              <a:rPr lang="uk-UA" sz="2200" i="1" dirty="0" smtClean="0">
                <a:effectLst/>
                <a:latin typeface="Times New Roman" pitchFamily="18" charset="0"/>
                <a:cs typeface="Times New Roman" pitchFamily="18" charset="0"/>
              </a:rPr>
              <a:t>.»</a:t>
            </a:r>
            <a:br>
              <a:rPr lang="uk-UA" sz="22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200" i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i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200" i="1" dirty="0" smtClean="0">
                <a:effectLst/>
                <a:latin typeface="Times New Roman" pitchFamily="18" charset="0"/>
                <a:cs typeface="Times New Roman" pitchFamily="18" charset="0"/>
              </a:rPr>
              <a:t>Алла </a:t>
            </a:r>
            <a:r>
              <a:rPr lang="uk-UA" sz="2200" i="1" dirty="0" err="1" smtClean="0">
                <a:effectLst/>
                <a:latin typeface="Times New Roman" pitchFamily="18" charset="0"/>
                <a:cs typeface="Times New Roman" pitchFamily="18" charset="0"/>
              </a:rPr>
              <a:t>Чаус</a:t>
            </a:r>
            <a:r>
              <a:rPr lang="ru-RU" sz="22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Пользователь\Desktop\Новая папка\Новая папка (2)\FB_IMG_154083667021647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453650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36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77072"/>
            <a:ext cx="7056784" cy="1440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uk-UA" sz="2000" dirty="0" smtClean="0">
                <a:effectLst/>
                <a:latin typeface="Times New Roman" pitchFamily="18" charset="0"/>
                <a:cs typeface="Times New Roman" pitchFamily="18" charset="0"/>
              </a:rPr>
              <a:t>Українська </a:t>
            </a:r>
            <a:r>
              <a:rPr lang="uk-UA" sz="2000" dirty="0">
                <a:effectLst/>
                <a:latin typeface="Times New Roman" pitchFamily="18" charset="0"/>
                <a:cs typeface="Times New Roman" pitchFamily="18" charset="0"/>
              </a:rPr>
              <a:t>хата  «Медові роси» відтворена для збереження звичаїв та традицій українського народу, щоб донести до майбутніх поколінь духовне багатство, перлини скарбниці народної пам’яті та мудрості, щоб молодь знала культурно – історичну спадщину своїх пращурів.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000" dirty="0">
                <a:effectLst/>
                <a:latin typeface="Times New Roman" pitchFamily="18" charset="0"/>
                <a:cs typeface="Times New Roman" pitchFamily="18" charset="0"/>
              </a:rPr>
              <a:t>Відтепер у садибі «Медові роси» можна проводити екскурсії та уроки з народознавства для дітей. 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скар одещ\Новая папка (4)\IMG_20181124_1436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464496" cy="392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461</TotalTime>
  <Words>264</Words>
  <Application>Microsoft Office PowerPoint</Application>
  <PresentationFormat>Экран (4:3)</PresentationFormat>
  <Paragraphs>26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Презентация PowerPoint</vt:lpstr>
      <vt:lpstr>Презентация PowerPoint</vt:lpstr>
      <vt:lpstr>      Мета:    -  ознайомитись із традиційним народним житлом, його символікою, оберегами;     - зібрати та упорядкувати матеріал;   - екскурсія до  «Етно - еко садиби»  Завдання проекту:  - відвідати  бібліотеку з метою вивчення матеріалів  про традиції побудови української хати; - екскурсія до Етно - еко садиби «Медові роси» з ознайомленням відтворених традицій давньої української хати. Очікувані результати : - навчити розрізняти давню українську хату від будинків сьогодення;  - розширити і поглибити знання  про особливості побудови української хати.  </vt:lpstr>
      <vt:lpstr>Презентация PowerPoint</vt:lpstr>
      <vt:lpstr>          Відтворення традицій родини Гогулінських   Батьківська хата — це родинне вогнище. Звідси ми мандруємо в широкий світ з піснею, повчанням. Дідусеві казки, бабусині вишиванки ведуть кожну людину до рідної хати. У цій хаті були перші радощі, клопоти. У ній пахло зіллям, хлібом, молоком.</vt:lpstr>
      <vt:lpstr>«ЕТНО - ЕКО САДИБА»   с. Ясенове 1</vt:lpstr>
      <vt:lpstr>     У давнину люди будували хату з глини чи дерева вікнами до сонця. Збиралися родина, сусіди, щоб допомогти.      Та головним вважалося обрати добре місце для хати. За звичаєм, на чотирьох кутах майбутньої оселі клали по хлібині і трохи дрібних грошей, щоб щасливо жилося.      Коли будівництво помешкання  було закінчено, обов'язково плели вінок з квітів і ставили в хаті.      А як входили вперше до хати, то брали із собою хліб, скатертину, рушник.      За охоронців дому вважали ластівку, чорногуза.    </vt:lpstr>
      <vt:lpstr> Зовнішнім оберегом хати була призьба, тому її обводили рудою глиною, застеляли домотканими доріжками. </vt:lpstr>
      <vt:lpstr>Презентация PowerPoint</vt:lpstr>
      <vt:lpstr>Покуть – це найсвятіше місце в хаті. На покуті висіли ікони, прикрашені рушниками, пахучими травами.  Експонати зібрані господинею садиби</vt:lpstr>
      <vt:lpstr>Прикрасою житла служили рушники, але вони виконувалий оберегову функцію. Їх вішали над дверима, над вікнами, стелили на столі.</vt:lpstr>
      <vt:lpstr> В кутку стояла величезна скриня, туди кожна господиня складала святковий одяг, вишиті рушники та придане для дочок. Та обов’язково дитяча колиска.</vt:lpstr>
      <vt:lpstr>З давніх-давен в Україні найпоширеніший хатній посуд – це глиняні глечики, горщики, макітри, миски, дерев’яні ложки.</vt:lpstr>
      <vt:lpstr>Зі слів онуки: «—  Мені бабуся Настя заповідала не продавати хату, бо тут народилося і виросло не одне покоління Гогулінських , зокрема і я. Тож, віддаючи данину її світлій пам’яті, ми вдихнули друге життя в стареньку оселю — собі на користь і людям.»  Алла Чаус </vt:lpstr>
      <vt:lpstr>  Висновок: Українська хата  «Медові роси» відтворена для збереження звичаїв та традицій українського народу, щоб донести до майбутніх поколінь духовне багатство, перлини скарбниці народної пам’яті та мудрості, щоб молодь знала культурно – історичну спадщину своїх пращурів.    Відтепер у садибі «Медові роси» можна проводити екскурсії та уроки з народознавства для дітей.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Давня            українська                                           хата</dc:title>
  <dc:creator>Admin</dc:creator>
  <cp:lastModifiedBy>Пользователь</cp:lastModifiedBy>
  <cp:revision>50</cp:revision>
  <dcterms:created xsi:type="dcterms:W3CDTF">2013-04-01T14:43:02Z</dcterms:created>
  <dcterms:modified xsi:type="dcterms:W3CDTF">2022-04-19T14:21:14Z</dcterms:modified>
</cp:coreProperties>
</file>