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45"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4801B826-79FD-439D-8032-9F3B96412F70}" type="datetimeFigureOut">
              <a:rPr lang="ru-RU" smtClean="0"/>
              <a:pPr/>
              <a:t>21.04.2022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E74BEB-386C-4A9D-A112-971442784DD7}" type="slidenum">
              <a:rPr lang="ru-RU" smtClean="0"/>
              <a:pPr/>
              <a:t>‹#›</a:t>
            </a:fld>
            <a:endParaRPr lang="ru-R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801B826-79FD-439D-8032-9F3B96412F70}" type="datetimeFigureOut">
              <a:rPr lang="ru-RU" smtClean="0"/>
              <a:pPr/>
              <a:t>21.04.2022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E74BEB-386C-4A9D-A112-971442784DD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801B826-79FD-439D-8032-9F3B96412F70}" type="datetimeFigureOut">
              <a:rPr lang="ru-RU" smtClean="0"/>
              <a:pPr/>
              <a:t>21.04.2022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E74BEB-386C-4A9D-A112-971442784DD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801B826-79FD-439D-8032-9F3B96412F70}" type="datetimeFigureOut">
              <a:rPr lang="ru-RU" smtClean="0"/>
              <a:pPr/>
              <a:t>21.04.2022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E74BEB-386C-4A9D-A112-971442784DD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4801B826-79FD-439D-8032-9F3B96412F70}" type="datetimeFigureOut">
              <a:rPr lang="ru-RU" smtClean="0"/>
              <a:pPr/>
              <a:t>21.04.2022</a:t>
            </a:fld>
            <a:endParaRPr lang="ru-RU"/>
          </a:p>
        </p:txBody>
      </p:sp>
      <p:sp>
        <p:nvSpPr>
          <p:cNvPr id="91" name="Footer Placeholder 90"/>
          <p:cNvSpPr>
            <a:spLocks noGrp="1"/>
          </p:cNvSpPr>
          <p:nvPr>
            <p:ph type="ftr" sz="quarter" idx="11"/>
          </p:nvPr>
        </p:nvSpPr>
        <p:spPr/>
        <p:txBody>
          <a:bodyPr/>
          <a:lstStyle/>
          <a:p>
            <a:endParaRPr lang="ru-RU"/>
          </a:p>
        </p:txBody>
      </p:sp>
      <p:sp>
        <p:nvSpPr>
          <p:cNvPr id="92" name="Slide Number Placeholder 91"/>
          <p:cNvSpPr>
            <a:spLocks noGrp="1"/>
          </p:cNvSpPr>
          <p:nvPr>
            <p:ph type="sldNum" sz="quarter" idx="12"/>
          </p:nvPr>
        </p:nvSpPr>
        <p:spPr/>
        <p:txBody>
          <a:bodyPr/>
          <a:lstStyle/>
          <a:p>
            <a:fld id="{59E74BEB-386C-4A9D-A112-971442784DD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4801B826-79FD-439D-8032-9F3B96412F70}" type="datetimeFigureOut">
              <a:rPr lang="ru-RU" smtClean="0"/>
              <a:pPr/>
              <a:t>21.04.2022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9E74BEB-386C-4A9D-A112-971442784DD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4801B826-79FD-439D-8032-9F3B96412F70}" type="datetimeFigureOut">
              <a:rPr lang="ru-RU" smtClean="0"/>
              <a:pPr/>
              <a:t>21.04.2022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9E74BEB-386C-4A9D-A112-971442784DD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4801B826-79FD-439D-8032-9F3B96412F70}" type="datetimeFigureOut">
              <a:rPr lang="ru-RU" smtClean="0"/>
              <a:pPr/>
              <a:t>21.04.2022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9E74BEB-386C-4A9D-A112-971442784DD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1B826-79FD-439D-8032-9F3B96412F70}" type="datetimeFigureOut">
              <a:rPr lang="ru-RU" smtClean="0"/>
              <a:pPr/>
              <a:t>21.04.2022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9E74BEB-386C-4A9D-A112-971442784DD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01B826-79FD-439D-8032-9F3B96412F70}" type="datetimeFigureOut">
              <a:rPr lang="ru-RU" smtClean="0"/>
              <a:pPr/>
              <a:t>21.04.2022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9E74BEB-386C-4A9D-A112-971442784DD7}" type="slidenum">
              <a:rPr lang="ru-RU" smtClean="0"/>
              <a:pPr/>
              <a:t>‹#›</a:t>
            </a:fld>
            <a:endParaRPr lang="ru-R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4801B826-79FD-439D-8032-9F3B96412F70}" type="datetimeFigureOut">
              <a:rPr lang="ru-RU" smtClean="0"/>
              <a:pPr/>
              <a:t>21.04.2022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9E74BEB-386C-4A9D-A112-971442784DD7}" type="slidenum">
              <a:rPr lang="ru-RU" smtClean="0"/>
              <a:pPr/>
              <a:t>‹#›</a:t>
            </a:fld>
            <a:endParaRPr lang="ru-R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4801B826-79FD-439D-8032-9F3B96412F70}" type="datetimeFigureOut">
              <a:rPr lang="ru-RU" smtClean="0"/>
              <a:pPr/>
              <a:t>21.04.2022</a:t>
            </a:fld>
            <a:endParaRPr lang="ru-R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59E74BEB-386C-4A9D-A112-971442784DD7}"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844824"/>
            <a:ext cx="4487416" cy="2016224"/>
          </a:xfrm>
        </p:spPr>
        <p:txBody>
          <a:bodyPr>
            <a:normAutofit fontScale="90000"/>
          </a:bodyPr>
          <a:lstStyle/>
          <a:p>
            <a:r>
              <a:rPr lang="ru-RU" dirty="0" smtClean="0"/>
              <a:t> </a:t>
            </a:r>
            <a:r>
              <a:rPr lang="ru-RU" sz="3100" dirty="0" err="1" smtClean="0"/>
              <a:t>Поширення</a:t>
            </a:r>
            <a:r>
              <a:rPr lang="ru-RU" sz="3100" dirty="0" smtClean="0"/>
              <a:t> </a:t>
            </a:r>
            <a:r>
              <a:rPr lang="ru-RU" sz="3100" dirty="0" err="1"/>
              <a:t>Cameraria</a:t>
            </a:r>
            <a:r>
              <a:rPr lang="ru-RU" sz="3100" dirty="0"/>
              <a:t> </a:t>
            </a:r>
            <a:r>
              <a:rPr lang="ru-RU" sz="3100" dirty="0" err="1"/>
              <a:t>ohridellа</a:t>
            </a:r>
            <a:r>
              <a:rPr lang="ru-RU" sz="3100" dirty="0"/>
              <a:t>  в с. </a:t>
            </a:r>
            <a:r>
              <a:rPr lang="ru-RU" sz="3100" dirty="0" err="1"/>
              <a:t>Кислянка</a:t>
            </a:r>
            <a:r>
              <a:rPr lang="ru-RU" sz="3100" dirty="0"/>
              <a:t> та   на </a:t>
            </a:r>
            <a:r>
              <a:rPr lang="ru-RU" sz="3100" dirty="0" err="1"/>
              <a:t>шкільному</a:t>
            </a:r>
            <a:r>
              <a:rPr lang="ru-RU" sz="3100" dirty="0"/>
              <a:t> </a:t>
            </a:r>
            <a:r>
              <a:rPr lang="ru-RU" sz="3100" dirty="0" err="1" smtClean="0"/>
              <a:t>подв</a:t>
            </a:r>
            <a:r>
              <a:rPr lang="uk-UA" sz="3100" dirty="0" err="1" smtClean="0"/>
              <a:t>ір</a:t>
            </a:r>
            <a:r>
              <a:rPr lang="uk-UA" sz="3100" dirty="0" err="1" smtClean="0">
                <a:latin typeface="Arial"/>
                <a:cs typeface="Arial"/>
              </a:rPr>
              <a:t>‘ї</a:t>
            </a:r>
            <a:r>
              <a:rPr lang="uk-UA" sz="3100" dirty="0" smtClean="0">
                <a:latin typeface="Arial"/>
                <a:cs typeface="Arial"/>
              </a:rPr>
              <a:t>.</a:t>
            </a:r>
            <a:r>
              <a:rPr lang="ru-RU" sz="3100" dirty="0"/>
              <a:t/>
            </a:r>
            <a:br>
              <a:rPr lang="ru-RU" sz="3100" dirty="0"/>
            </a:br>
            <a:endParaRPr lang="ru-RU" sz="3100" dirty="0"/>
          </a:p>
        </p:txBody>
      </p:sp>
      <p:sp>
        <p:nvSpPr>
          <p:cNvPr id="3" name="Подзаголовок 2"/>
          <p:cNvSpPr>
            <a:spLocks noGrp="1"/>
          </p:cNvSpPr>
          <p:nvPr>
            <p:ph type="subTitle" idx="1"/>
          </p:nvPr>
        </p:nvSpPr>
        <p:spPr>
          <a:xfrm>
            <a:off x="2339752" y="3733800"/>
            <a:ext cx="6552728" cy="2503512"/>
          </a:xfrm>
        </p:spPr>
        <p:txBody>
          <a:bodyPr>
            <a:normAutofit fontScale="92500" lnSpcReduction="10000"/>
          </a:bodyPr>
          <a:lstStyle/>
          <a:p>
            <a:r>
              <a:rPr lang="ru-RU" dirty="0" err="1"/>
              <a:t>Виконала</a:t>
            </a:r>
            <a:r>
              <a:rPr lang="ru-RU" dirty="0"/>
              <a:t> </a:t>
            </a:r>
          </a:p>
          <a:p>
            <a:r>
              <a:rPr lang="ru-RU" dirty="0" err="1"/>
              <a:t>Учениця</a:t>
            </a:r>
            <a:r>
              <a:rPr lang="ru-RU" dirty="0"/>
              <a:t> </a:t>
            </a:r>
            <a:r>
              <a:rPr lang="ru-RU" dirty="0" smtClean="0"/>
              <a:t>10 </a:t>
            </a:r>
            <a:r>
              <a:rPr lang="ru-RU" dirty="0" err="1"/>
              <a:t>класу</a:t>
            </a:r>
            <a:endParaRPr lang="ru-RU" dirty="0"/>
          </a:p>
          <a:p>
            <a:r>
              <a:rPr lang="ru-RU" dirty="0"/>
              <a:t>Соломка </a:t>
            </a:r>
            <a:r>
              <a:rPr lang="ru-RU" dirty="0" err="1" smtClean="0"/>
              <a:t>Аліна</a:t>
            </a:r>
            <a:endParaRPr lang="ru-RU" dirty="0"/>
          </a:p>
          <a:p>
            <a:endParaRPr lang="ru-RU" dirty="0"/>
          </a:p>
          <a:p>
            <a:r>
              <a:rPr lang="ru-RU" dirty="0" err="1" smtClean="0"/>
              <a:t>вчитель</a:t>
            </a:r>
            <a:r>
              <a:rPr lang="ru-RU" dirty="0" smtClean="0"/>
              <a:t> </a:t>
            </a:r>
            <a:r>
              <a:rPr lang="ru-RU" dirty="0" err="1"/>
              <a:t>біології</a:t>
            </a:r>
            <a:endParaRPr lang="ru-RU" dirty="0"/>
          </a:p>
          <a:p>
            <a:r>
              <a:rPr lang="ru-RU" dirty="0" err="1"/>
              <a:t>Шмагайло</a:t>
            </a:r>
            <a:r>
              <a:rPr lang="ru-RU" dirty="0"/>
              <a:t> </a:t>
            </a:r>
            <a:r>
              <a:rPr lang="ru-RU" dirty="0" err="1"/>
              <a:t>Наталія</a:t>
            </a:r>
            <a:r>
              <a:rPr lang="ru-RU" dirty="0"/>
              <a:t> </a:t>
            </a:r>
            <a:r>
              <a:rPr lang="ru-RU" dirty="0" err="1"/>
              <a:t>Валентинівна</a:t>
            </a:r>
            <a:endParaRPr lang="ru-RU" dirty="0"/>
          </a:p>
          <a:p>
            <a:r>
              <a:rPr lang="ru-RU" dirty="0"/>
              <a:t> </a:t>
            </a:r>
            <a:r>
              <a:rPr lang="ru-RU" dirty="0" smtClean="0"/>
              <a:t> </a:t>
            </a:r>
            <a:endParaRPr lang="ru-RU" dirty="0"/>
          </a:p>
        </p:txBody>
      </p:sp>
    </p:spTree>
    <p:extLst>
      <p:ext uri="{BB962C8B-B14F-4D97-AF65-F5344CB8AC3E}">
        <p14:creationId xmlns="" xmlns:p14="http://schemas.microsoft.com/office/powerpoint/2010/main" val="1644243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ДЯКУЮ ЗА УВАГУ!</a:t>
            </a:r>
            <a:endParaRPr lang="ru-RU" dirty="0"/>
          </a:p>
        </p:txBody>
      </p:sp>
      <p:pic>
        <p:nvPicPr>
          <p:cNvPr id="8194" name="Picture 2" descr="C:\Users\админ\Desktop\Новая папка (7)\IMG_20200521_225110_37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52120" y="1340768"/>
            <a:ext cx="2738903" cy="4869160"/>
          </a:xfrm>
          <a:prstGeom prst="rect">
            <a:avLst/>
          </a:prstGeom>
          <a:noFill/>
          <a:extLst>
            <a:ext uri="{909E8E84-426E-40DD-AFC4-6F175D3DCCD1}">
              <a14:hiddenFill xmlns="" xmlns:a14="http://schemas.microsoft.com/office/drawing/2010/main">
                <a:solidFill>
                  <a:srgbClr val="FFFFFF"/>
                </a:solidFill>
              </a14:hiddenFill>
            </a:ext>
          </a:extLst>
        </p:spPr>
      </p:pic>
      <p:pic>
        <p:nvPicPr>
          <p:cNvPr id="8195" name="Picture 3" descr="C:\Users\админ\Desktop\Новая папка (7)\IMG_20200521_225134_78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1720" y="1844824"/>
            <a:ext cx="2782023" cy="42484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40769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6466730"/>
          </a:xfrm>
        </p:spPr>
        <p:txBody>
          <a:bodyPr>
            <a:normAutofit fontScale="90000"/>
          </a:bodyPr>
          <a:lstStyle/>
          <a:p>
            <a:r>
              <a:rPr lang="ru-RU" sz="2700" dirty="0" smtClean="0"/>
              <a:t>ВСТУП</a:t>
            </a:r>
            <a:r>
              <a:rPr lang="ru-RU" sz="2200" dirty="0"/>
              <a:t/>
            </a:r>
            <a:br>
              <a:rPr lang="ru-RU" sz="2200" dirty="0"/>
            </a:br>
            <a:r>
              <a:rPr lang="ru-RU" sz="2200" dirty="0"/>
              <a:t> </a:t>
            </a:r>
            <a:br>
              <a:rPr lang="ru-RU" sz="2200" dirty="0"/>
            </a:br>
            <a:r>
              <a:rPr lang="ru-RU" sz="2200" dirty="0"/>
              <a:t>У </a:t>
            </a:r>
            <a:r>
              <a:rPr lang="ru-RU" sz="2200" dirty="0" err="1"/>
              <a:t>зв’язку</a:t>
            </a:r>
            <a:r>
              <a:rPr lang="ru-RU" sz="2200" dirty="0"/>
              <a:t> з </a:t>
            </a:r>
            <a:r>
              <a:rPr lang="ru-RU" sz="2200" dirty="0" err="1"/>
              <a:t>глобалізацією</a:t>
            </a:r>
            <a:r>
              <a:rPr lang="ru-RU" sz="2200" dirty="0"/>
              <a:t> </a:t>
            </a:r>
            <a:r>
              <a:rPr lang="ru-RU" sz="2200" dirty="0" err="1"/>
              <a:t>світових</a:t>
            </a:r>
            <a:r>
              <a:rPr lang="ru-RU" sz="2200" dirty="0"/>
              <a:t> </a:t>
            </a:r>
            <a:r>
              <a:rPr lang="ru-RU" sz="2200" dirty="0" err="1"/>
              <a:t>економічних</a:t>
            </a:r>
            <a:r>
              <a:rPr lang="ru-RU" sz="2200" dirty="0"/>
              <a:t>, </a:t>
            </a:r>
            <a:r>
              <a:rPr lang="ru-RU" sz="2200" dirty="0" err="1"/>
              <a:t>культурних</a:t>
            </a:r>
            <a:r>
              <a:rPr lang="ru-RU" sz="2200" dirty="0"/>
              <a:t> та </a:t>
            </a:r>
            <a:r>
              <a:rPr lang="ru-RU" sz="2200" dirty="0" err="1"/>
              <a:t>інших</a:t>
            </a:r>
            <a:r>
              <a:rPr lang="ru-RU" sz="2200" dirty="0"/>
              <a:t> </a:t>
            </a:r>
            <a:r>
              <a:rPr lang="ru-RU" sz="2200" dirty="0" err="1"/>
              <a:t>відносин</a:t>
            </a:r>
            <a:r>
              <a:rPr lang="ru-RU" sz="2200" dirty="0"/>
              <a:t>, в </a:t>
            </a:r>
            <a:r>
              <a:rPr lang="ru-RU" sz="2200" dirty="0" err="1"/>
              <a:t>останні</a:t>
            </a:r>
            <a:r>
              <a:rPr lang="ru-RU" sz="2200" dirty="0"/>
              <a:t> </a:t>
            </a:r>
            <a:r>
              <a:rPr lang="ru-RU" sz="2200" dirty="0" err="1"/>
              <a:t>десятиріччя</a:t>
            </a:r>
            <a:r>
              <a:rPr lang="ru-RU" sz="2200" dirty="0"/>
              <a:t> </a:t>
            </a:r>
            <a:r>
              <a:rPr lang="ru-RU" sz="2200" dirty="0" err="1"/>
              <a:t>гостро</a:t>
            </a:r>
            <a:r>
              <a:rPr lang="ru-RU" sz="2200" dirty="0"/>
              <a:t> </a:t>
            </a:r>
            <a:r>
              <a:rPr lang="ru-RU" sz="2200" dirty="0" err="1"/>
              <a:t>постає</a:t>
            </a:r>
            <a:r>
              <a:rPr lang="ru-RU" sz="2200" dirty="0"/>
              <a:t> проблема </a:t>
            </a:r>
            <a:r>
              <a:rPr lang="ru-RU" sz="2200" dirty="0" err="1"/>
              <a:t>проникнення</a:t>
            </a:r>
            <a:r>
              <a:rPr lang="ru-RU" sz="2200" dirty="0"/>
              <a:t> в </a:t>
            </a:r>
            <a:r>
              <a:rPr lang="ru-RU" sz="2200" dirty="0" err="1"/>
              <a:t>природні</a:t>
            </a:r>
            <a:r>
              <a:rPr lang="ru-RU" sz="2200" dirty="0"/>
              <a:t> </a:t>
            </a:r>
            <a:r>
              <a:rPr lang="ru-RU" sz="2200" dirty="0" err="1"/>
              <a:t>екосистеми</a:t>
            </a:r>
            <a:r>
              <a:rPr lang="ru-RU" sz="2200" dirty="0"/>
              <a:t> </a:t>
            </a:r>
            <a:r>
              <a:rPr lang="ru-RU" sz="2200" dirty="0" err="1"/>
              <a:t>чужорідних</a:t>
            </a:r>
            <a:r>
              <a:rPr lang="ru-RU" sz="2200" dirty="0"/>
              <a:t> </a:t>
            </a:r>
            <a:r>
              <a:rPr lang="ru-RU" sz="2200" dirty="0" err="1"/>
              <a:t>видів</a:t>
            </a:r>
            <a:r>
              <a:rPr lang="ru-RU" sz="2200" dirty="0"/>
              <a:t>. </a:t>
            </a:r>
            <a:r>
              <a:rPr lang="ru-RU" sz="2200" dirty="0" err="1"/>
              <a:t>Біологічні</a:t>
            </a:r>
            <a:r>
              <a:rPr lang="ru-RU" sz="2200" dirty="0"/>
              <a:t> </a:t>
            </a:r>
            <a:r>
              <a:rPr lang="ru-RU" sz="2200" dirty="0" err="1"/>
              <a:t>інвазії</a:t>
            </a:r>
            <a:r>
              <a:rPr lang="ru-RU" sz="2200" dirty="0"/>
              <a:t>, </a:t>
            </a:r>
            <a:r>
              <a:rPr lang="ru-RU" sz="2200" dirty="0" err="1"/>
              <a:t>або</a:t>
            </a:r>
            <a:r>
              <a:rPr lang="ru-RU" sz="2200" dirty="0"/>
              <a:t> </a:t>
            </a:r>
            <a:r>
              <a:rPr lang="ru-RU" sz="2200" dirty="0" err="1"/>
              <a:t>переміщення</a:t>
            </a:r>
            <a:r>
              <a:rPr lang="ru-RU" sz="2200" dirty="0"/>
              <a:t> </a:t>
            </a:r>
            <a:r>
              <a:rPr lang="ru-RU" sz="2200" dirty="0" err="1"/>
              <a:t>рослин</a:t>
            </a:r>
            <a:r>
              <a:rPr lang="ru-RU" sz="2200" dirty="0"/>
              <a:t> і </a:t>
            </a:r>
            <a:r>
              <a:rPr lang="ru-RU" sz="2200" dirty="0" err="1"/>
              <a:t>тварин</a:t>
            </a:r>
            <a:r>
              <a:rPr lang="ru-RU" sz="2200" dirty="0"/>
              <a:t> за межами </a:t>
            </a:r>
            <a:r>
              <a:rPr lang="ru-RU" sz="2200" dirty="0" err="1"/>
              <a:t>їх</a:t>
            </a:r>
            <a:r>
              <a:rPr lang="ru-RU" sz="2200" dirty="0"/>
              <a:t> </a:t>
            </a:r>
            <a:r>
              <a:rPr lang="ru-RU" sz="2200" dirty="0" err="1"/>
              <a:t>природних</a:t>
            </a:r>
            <a:r>
              <a:rPr lang="ru-RU" sz="2200" dirty="0"/>
              <a:t> </a:t>
            </a:r>
            <a:r>
              <a:rPr lang="ru-RU" sz="2200" dirty="0" err="1"/>
              <a:t>ареалів</a:t>
            </a:r>
            <a:r>
              <a:rPr lang="ru-RU" sz="2200" dirty="0"/>
              <a:t>, </a:t>
            </a:r>
            <a:r>
              <a:rPr lang="ru-RU" sz="2200" dirty="0" err="1"/>
              <a:t>вважаються</a:t>
            </a:r>
            <a:r>
              <a:rPr lang="ru-RU" sz="2200" dirty="0"/>
              <a:t> </a:t>
            </a:r>
            <a:r>
              <a:rPr lang="ru-RU" sz="2200" dirty="0" err="1"/>
              <a:t>сьогодні</a:t>
            </a:r>
            <a:r>
              <a:rPr lang="ru-RU" sz="2200" dirty="0"/>
              <a:t> </a:t>
            </a:r>
            <a:r>
              <a:rPr lang="ru-RU" sz="2200" dirty="0" err="1"/>
              <a:t>невід’ємною</a:t>
            </a:r>
            <a:r>
              <a:rPr lang="ru-RU" sz="2200" dirty="0"/>
              <a:t> </a:t>
            </a:r>
            <a:r>
              <a:rPr lang="ru-RU" sz="2200" dirty="0" err="1"/>
              <a:t>частиною</a:t>
            </a:r>
            <a:r>
              <a:rPr lang="ru-RU" sz="2200" dirty="0"/>
              <a:t> </a:t>
            </a:r>
            <a:r>
              <a:rPr lang="ru-RU" sz="2200" dirty="0" err="1"/>
              <a:t>використання</a:t>
            </a:r>
            <a:r>
              <a:rPr lang="ru-RU" sz="2200" dirty="0"/>
              <a:t> </a:t>
            </a:r>
            <a:r>
              <a:rPr lang="ru-RU" sz="2200" dirty="0" err="1"/>
              <a:t>людиною</a:t>
            </a:r>
            <a:r>
              <a:rPr lang="ru-RU" sz="2200" dirty="0"/>
              <a:t> </a:t>
            </a:r>
            <a:r>
              <a:rPr lang="ru-RU" sz="2200" dirty="0" err="1"/>
              <a:t>природних</a:t>
            </a:r>
            <a:r>
              <a:rPr lang="ru-RU" sz="2200" dirty="0"/>
              <a:t> </a:t>
            </a:r>
            <a:r>
              <a:rPr lang="ru-RU" sz="2200" dirty="0" err="1"/>
              <a:t>ресурсів</a:t>
            </a:r>
            <a:r>
              <a:rPr lang="ru-RU" sz="2200" dirty="0"/>
              <a:t>.</a:t>
            </a:r>
            <a:br>
              <a:rPr lang="ru-RU" sz="2200" dirty="0"/>
            </a:br>
            <a:r>
              <a:rPr lang="ru-RU" sz="2200" dirty="0"/>
              <a:t>Як правило, </a:t>
            </a:r>
            <a:r>
              <a:rPr lang="ru-RU" sz="2200" dirty="0" err="1"/>
              <a:t>більшість</a:t>
            </a:r>
            <a:r>
              <a:rPr lang="ru-RU" sz="2200" dirty="0"/>
              <a:t> таких </a:t>
            </a:r>
            <a:r>
              <a:rPr lang="ru-RU" sz="2200" dirty="0" err="1"/>
              <a:t>організмів</a:t>
            </a:r>
            <a:r>
              <a:rPr lang="ru-RU" sz="2200" dirty="0"/>
              <a:t> у </a:t>
            </a:r>
            <a:r>
              <a:rPr lang="ru-RU" sz="2200" dirty="0" err="1"/>
              <a:t>нових</a:t>
            </a:r>
            <a:r>
              <a:rPr lang="ru-RU" sz="2200" dirty="0"/>
              <a:t> для себе </a:t>
            </a:r>
            <a:r>
              <a:rPr lang="ru-RU" sz="2200" dirty="0" err="1"/>
              <a:t>умовах</a:t>
            </a:r>
            <a:r>
              <a:rPr lang="ru-RU" sz="2200" dirty="0"/>
              <a:t> </a:t>
            </a:r>
            <a:r>
              <a:rPr lang="ru-RU" sz="2200" dirty="0" err="1"/>
              <a:t>гине</a:t>
            </a:r>
            <a:r>
              <a:rPr lang="ru-RU" sz="2200" dirty="0"/>
              <a:t>, </a:t>
            </a:r>
            <a:r>
              <a:rPr lang="ru-RU" sz="2200" dirty="0" err="1"/>
              <a:t>однак</a:t>
            </a:r>
            <a:r>
              <a:rPr lang="ru-RU" sz="2200" dirty="0"/>
              <a:t> </a:t>
            </a:r>
            <a:r>
              <a:rPr lang="ru-RU" sz="2200" dirty="0" err="1"/>
              <a:t>деякі</a:t>
            </a:r>
            <a:r>
              <a:rPr lang="ru-RU" sz="2200" dirty="0"/>
              <a:t> </a:t>
            </a:r>
            <a:r>
              <a:rPr lang="ru-RU" sz="2200" dirty="0" err="1"/>
              <a:t>здатні</a:t>
            </a:r>
            <a:r>
              <a:rPr lang="ru-RU" sz="2200" dirty="0"/>
              <a:t> </a:t>
            </a:r>
            <a:r>
              <a:rPr lang="ru-RU" sz="2200" dirty="0" err="1"/>
              <a:t>адаптуватись</a:t>
            </a:r>
            <a:r>
              <a:rPr lang="ru-RU" sz="2200" dirty="0"/>
              <a:t>, а в </a:t>
            </a:r>
            <a:r>
              <a:rPr lang="ru-RU" sz="2200" dirty="0" err="1"/>
              <a:t>окремих</a:t>
            </a:r>
            <a:r>
              <a:rPr lang="ru-RU" sz="2200" dirty="0"/>
              <a:t> </a:t>
            </a:r>
            <a:r>
              <a:rPr lang="ru-RU" sz="2200" dirty="0" err="1"/>
              <a:t>випадках</a:t>
            </a:r>
            <a:r>
              <a:rPr lang="ru-RU" sz="2200" dirty="0"/>
              <a:t> </a:t>
            </a:r>
            <a:r>
              <a:rPr lang="ru-RU" sz="2200" dirty="0" err="1"/>
              <a:t>навіть</a:t>
            </a:r>
            <a:r>
              <a:rPr lang="ru-RU" sz="2200" dirty="0"/>
              <a:t> </a:t>
            </a:r>
            <a:r>
              <a:rPr lang="ru-RU" sz="2200" dirty="0" err="1"/>
              <a:t>давати</a:t>
            </a:r>
            <a:r>
              <a:rPr lang="ru-RU" sz="2200" dirty="0"/>
              <a:t> </a:t>
            </a:r>
            <a:r>
              <a:rPr lang="ru-RU" sz="2200" dirty="0" err="1"/>
              <a:t>спалахи</a:t>
            </a:r>
            <a:r>
              <a:rPr lang="ru-RU" sz="2200" dirty="0"/>
              <a:t> </a:t>
            </a:r>
            <a:r>
              <a:rPr lang="ru-RU" sz="2200" dirty="0" err="1"/>
              <a:t>чисельності</a:t>
            </a:r>
            <a:r>
              <a:rPr lang="ru-RU" sz="2200" dirty="0"/>
              <a:t>, </a:t>
            </a:r>
            <a:r>
              <a:rPr lang="ru-RU" sz="2200" dirty="0" err="1"/>
              <a:t>що</a:t>
            </a:r>
            <a:r>
              <a:rPr lang="ru-RU" sz="2200" dirty="0"/>
              <a:t> </a:t>
            </a:r>
            <a:r>
              <a:rPr lang="ru-RU" sz="2200" dirty="0" err="1"/>
              <a:t>може</a:t>
            </a:r>
            <a:r>
              <a:rPr lang="ru-RU" sz="2200" dirty="0"/>
              <a:t> </a:t>
            </a:r>
            <a:r>
              <a:rPr lang="ru-RU" sz="2200" dirty="0" err="1"/>
              <a:t>призвести</a:t>
            </a:r>
            <a:r>
              <a:rPr lang="ru-RU" sz="2200" dirty="0"/>
              <a:t> до </a:t>
            </a:r>
            <a:r>
              <a:rPr lang="ru-RU" sz="2200" dirty="0" err="1"/>
              <a:t>непередбачених</a:t>
            </a:r>
            <a:r>
              <a:rPr lang="ru-RU" sz="2200" dirty="0"/>
              <a:t> і </a:t>
            </a:r>
            <a:r>
              <a:rPr lang="ru-RU" sz="2200" dirty="0" err="1"/>
              <a:t>незворотних</a:t>
            </a:r>
            <a:r>
              <a:rPr lang="ru-RU" sz="2200" dirty="0"/>
              <a:t> для </a:t>
            </a:r>
            <a:r>
              <a:rPr lang="ru-RU" sz="2200" dirty="0" err="1"/>
              <a:t>місцевих</a:t>
            </a:r>
            <a:r>
              <a:rPr lang="ru-RU" sz="2200" dirty="0"/>
              <a:t> </a:t>
            </a:r>
            <a:r>
              <a:rPr lang="ru-RU" sz="2200" dirty="0" err="1"/>
              <a:t>екосистем</a:t>
            </a:r>
            <a:r>
              <a:rPr lang="ru-RU" sz="2200" dirty="0"/>
              <a:t> </a:t>
            </a:r>
            <a:r>
              <a:rPr lang="ru-RU" sz="2200" dirty="0" err="1"/>
              <a:t>наслідків</a:t>
            </a:r>
            <a:r>
              <a:rPr lang="ru-RU" sz="2200" dirty="0"/>
              <a:t>. У </a:t>
            </a:r>
            <a:r>
              <a:rPr lang="ru-RU" sz="2200" dirty="0" err="1"/>
              <a:t>відповідності</a:t>
            </a:r>
            <a:r>
              <a:rPr lang="ru-RU" sz="2200" dirty="0"/>
              <a:t> до </a:t>
            </a:r>
            <a:r>
              <a:rPr lang="ru-RU" sz="2200" dirty="0" err="1"/>
              <a:t>рішення</a:t>
            </a:r>
            <a:r>
              <a:rPr lang="ru-RU" sz="2200" dirty="0"/>
              <a:t> 6-ї </a:t>
            </a:r>
            <a:r>
              <a:rPr lang="ru-RU" sz="2200" dirty="0" err="1"/>
              <a:t>Конференції</a:t>
            </a:r>
            <a:r>
              <a:rPr lang="ru-RU" sz="2200" dirty="0"/>
              <a:t> </a:t>
            </a:r>
            <a:r>
              <a:rPr lang="ru-RU" sz="2200" dirty="0" err="1"/>
              <a:t>Країн</a:t>
            </a:r>
            <a:r>
              <a:rPr lang="ru-RU" sz="2200" dirty="0"/>
              <a:t> </a:t>
            </a:r>
            <a:r>
              <a:rPr lang="ru-RU" sz="2200" dirty="0" err="1"/>
              <a:t>Конвенції</a:t>
            </a:r>
            <a:r>
              <a:rPr lang="ru-RU" sz="2200" dirty="0"/>
              <a:t> про </a:t>
            </a:r>
            <a:r>
              <a:rPr lang="ru-RU" sz="2200" dirty="0" err="1"/>
              <a:t>біологічне</a:t>
            </a:r>
            <a:r>
              <a:rPr lang="ru-RU" sz="2200" dirty="0"/>
              <a:t> </a:t>
            </a:r>
            <a:r>
              <a:rPr lang="ru-RU" sz="2200" dirty="0" err="1"/>
              <a:t>різноманіття</a:t>
            </a:r>
            <a:r>
              <a:rPr lang="ru-RU" sz="2200" dirty="0"/>
              <a:t>, вид, чия </a:t>
            </a:r>
            <a:r>
              <a:rPr lang="ru-RU" sz="2200" dirty="0" err="1"/>
              <a:t>інтродукція</a:t>
            </a:r>
            <a:r>
              <a:rPr lang="ru-RU" sz="2200" dirty="0"/>
              <a:t> </a:t>
            </a:r>
            <a:r>
              <a:rPr lang="ru-RU" sz="2200" dirty="0" smtClean="0"/>
              <a:t>та </a:t>
            </a:r>
            <a:r>
              <a:rPr lang="ru-RU" sz="2200" dirty="0" err="1"/>
              <a:t>розповсюдження</a:t>
            </a:r>
            <a:r>
              <a:rPr lang="ru-RU" sz="2200" dirty="0"/>
              <a:t> </a:t>
            </a:r>
            <a:r>
              <a:rPr lang="ru-RU" sz="2200" dirty="0" err="1"/>
              <a:t>загрожує</a:t>
            </a:r>
            <a:r>
              <a:rPr lang="ru-RU" sz="2200" dirty="0"/>
              <a:t> </a:t>
            </a:r>
            <a:r>
              <a:rPr lang="ru-RU" sz="2200" dirty="0" err="1"/>
              <a:t>біологічному</a:t>
            </a:r>
            <a:r>
              <a:rPr lang="ru-RU" sz="2200" dirty="0"/>
              <a:t> </a:t>
            </a:r>
            <a:r>
              <a:rPr lang="ru-RU" sz="2200" dirty="0" err="1"/>
              <a:t>різноманіттю</a:t>
            </a:r>
            <a:r>
              <a:rPr lang="ru-RU" sz="2200" dirty="0"/>
              <a:t>, </a:t>
            </a:r>
            <a:r>
              <a:rPr lang="ru-RU" sz="2200" dirty="0" err="1"/>
              <a:t>визначається</a:t>
            </a:r>
            <a:r>
              <a:rPr lang="ru-RU" sz="2200" dirty="0"/>
              <a:t> як «</a:t>
            </a:r>
            <a:r>
              <a:rPr lang="ru-RU" sz="2200" dirty="0" err="1"/>
              <a:t>інвазивний</a:t>
            </a:r>
            <a:r>
              <a:rPr lang="ru-RU" sz="2200" dirty="0"/>
              <a:t> </a:t>
            </a:r>
            <a:r>
              <a:rPr lang="ru-RU" sz="2200" dirty="0" err="1"/>
              <a:t>чужорідний</a:t>
            </a:r>
            <a:r>
              <a:rPr lang="ru-RU" sz="2200" dirty="0"/>
              <a:t> вид». </a:t>
            </a:r>
            <a:r>
              <a:rPr lang="ru-RU" sz="2200" dirty="0" err="1"/>
              <a:t>Саме</a:t>
            </a:r>
            <a:r>
              <a:rPr lang="ru-RU" sz="2200" dirty="0"/>
              <a:t> </a:t>
            </a:r>
            <a:r>
              <a:rPr lang="ru-RU" sz="2200" dirty="0" err="1"/>
              <a:t>такий</a:t>
            </a:r>
            <a:r>
              <a:rPr lang="ru-RU" sz="2200" dirty="0"/>
              <a:t> статус </a:t>
            </a:r>
            <a:r>
              <a:rPr lang="ru-RU" sz="2200" dirty="0" err="1"/>
              <a:t>отримала</a:t>
            </a:r>
            <a:r>
              <a:rPr lang="ru-RU" sz="2200" dirty="0"/>
              <a:t> каштанова </a:t>
            </a:r>
            <a:r>
              <a:rPr lang="ru-RU" sz="2200" dirty="0" err="1"/>
              <a:t>мінуюча</a:t>
            </a:r>
            <a:r>
              <a:rPr lang="ru-RU" sz="2200" dirty="0"/>
              <a:t> </a:t>
            </a:r>
            <a:r>
              <a:rPr lang="ru-RU" sz="2200" dirty="0" err="1"/>
              <a:t>міль</a:t>
            </a:r>
            <a:r>
              <a:rPr lang="ru-RU" sz="2200" dirty="0"/>
              <a:t> </a:t>
            </a:r>
            <a:r>
              <a:rPr lang="en-US" sz="2200" dirty="0" err="1"/>
              <a:t>Cameraria</a:t>
            </a:r>
            <a:r>
              <a:rPr lang="en-US" sz="2200" dirty="0"/>
              <a:t> </a:t>
            </a:r>
            <a:r>
              <a:rPr lang="en-US" sz="2200" dirty="0" err="1"/>
              <a:t>ohridell</a:t>
            </a:r>
            <a:r>
              <a:rPr lang="ru-RU" sz="2200" dirty="0"/>
              <a:t>а, яка на </a:t>
            </a:r>
            <a:r>
              <a:rPr lang="ru-RU" sz="2200" dirty="0" err="1"/>
              <a:t>сьогоднішній</a:t>
            </a:r>
            <a:r>
              <a:rPr lang="ru-RU" sz="2200" dirty="0"/>
              <a:t> час становить </a:t>
            </a:r>
            <a:r>
              <a:rPr lang="ru-RU" sz="2200" dirty="0" err="1"/>
              <a:t>найбільшу</a:t>
            </a:r>
            <a:r>
              <a:rPr lang="ru-RU" sz="2200" dirty="0"/>
              <a:t> </a:t>
            </a:r>
            <a:r>
              <a:rPr lang="ru-RU" sz="2200" dirty="0" err="1"/>
              <a:t>біологічну</a:t>
            </a:r>
            <a:r>
              <a:rPr lang="ru-RU" sz="2200" dirty="0"/>
              <a:t> </a:t>
            </a:r>
            <a:r>
              <a:rPr lang="ru-RU" sz="2200" dirty="0" err="1"/>
              <a:t>загрозу</a:t>
            </a:r>
            <a:r>
              <a:rPr lang="ru-RU" sz="2200" dirty="0"/>
              <a:t> нормальному </a:t>
            </a:r>
            <a:r>
              <a:rPr lang="ru-RU" sz="2200" dirty="0" err="1"/>
              <a:t>існування</a:t>
            </a:r>
            <a:r>
              <a:rPr lang="ru-RU" sz="2200" dirty="0"/>
              <a:t> </a:t>
            </a:r>
            <a:r>
              <a:rPr lang="ru-RU" sz="2200" dirty="0" err="1"/>
              <a:t>гіркокаштану</a:t>
            </a:r>
            <a:r>
              <a:rPr lang="ru-RU" sz="2200" dirty="0"/>
              <a:t> </a:t>
            </a:r>
            <a:r>
              <a:rPr lang="ru-RU" sz="2200" dirty="0" err="1"/>
              <a:t>звичайному</a:t>
            </a:r>
            <a:r>
              <a:rPr lang="ru-RU" sz="2200" dirty="0"/>
              <a:t> на </a:t>
            </a:r>
            <a:r>
              <a:rPr lang="ru-RU" sz="2200" dirty="0" err="1"/>
              <a:t>всьому</a:t>
            </a:r>
            <a:r>
              <a:rPr lang="ru-RU" sz="2200" dirty="0"/>
              <a:t> </a:t>
            </a:r>
            <a:r>
              <a:rPr lang="ru-RU" sz="2200" dirty="0" err="1"/>
              <a:t>його</a:t>
            </a:r>
            <a:r>
              <a:rPr lang="ru-RU" sz="2200" dirty="0"/>
              <a:t> </a:t>
            </a:r>
            <a:r>
              <a:rPr lang="ru-RU" sz="2200" dirty="0" err="1"/>
              <a:t>сучасному</a:t>
            </a:r>
            <a:r>
              <a:rPr lang="ru-RU" sz="2200" dirty="0"/>
              <a:t> </a:t>
            </a:r>
            <a:r>
              <a:rPr lang="ru-RU" sz="2200" dirty="0" err="1"/>
              <a:t>ареалі</a:t>
            </a:r>
            <a:r>
              <a:rPr lang="ru-RU" sz="2200" dirty="0" smtClean="0"/>
              <a:t>.</a:t>
            </a:r>
            <a:r>
              <a:rPr lang="ru-RU" dirty="0"/>
              <a:t/>
            </a:r>
            <a:br>
              <a:rPr lang="ru-RU" dirty="0"/>
            </a:br>
            <a:r>
              <a:rPr lang="ru-RU" dirty="0"/>
              <a:t> </a:t>
            </a:r>
          </a:p>
        </p:txBody>
      </p:sp>
    </p:spTree>
    <p:extLst>
      <p:ext uri="{BB962C8B-B14F-4D97-AF65-F5344CB8AC3E}">
        <p14:creationId xmlns="" xmlns:p14="http://schemas.microsoft.com/office/powerpoint/2010/main" val="976144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19256" cy="6381328"/>
          </a:xfrm>
        </p:spPr>
        <p:txBody>
          <a:bodyPr>
            <a:normAutofit fontScale="90000"/>
          </a:bodyPr>
          <a:lstStyle/>
          <a:p>
            <a:r>
              <a:rPr lang="ru-RU" sz="2700" dirty="0"/>
              <a:t>Метою</a:t>
            </a:r>
            <a:r>
              <a:rPr lang="ru-RU" sz="2200" dirty="0"/>
              <a:t> </a:t>
            </a:r>
            <a:r>
              <a:rPr lang="ru-RU" sz="2200" dirty="0" err="1"/>
              <a:t>роботи</a:t>
            </a:r>
            <a:r>
              <a:rPr lang="ru-RU" sz="2200" dirty="0"/>
              <a:t> </a:t>
            </a:r>
            <a:r>
              <a:rPr lang="ru-RU" sz="2200" dirty="0" err="1"/>
              <a:t>було</a:t>
            </a:r>
            <a:r>
              <a:rPr lang="ru-RU" sz="2200" dirty="0"/>
              <a:t> </a:t>
            </a:r>
            <a:r>
              <a:rPr lang="ru-RU" sz="2200" dirty="0" err="1"/>
              <a:t>встановлення</a:t>
            </a:r>
            <a:r>
              <a:rPr lang="ru-RU" sz="2200" dirty="0"/>
              <a:t> </a:t>
            </a:r>
            <a:r>
              <a:rPr lang="ru-RU" sz="2200" dirty="0" err="1"/>
              <a:t>особливостей</a:t>
            </a:r>
            <a:r>
              <a:rPr lang="ru-RU" sz="2200" dirty="0"/>
              <a:t> </a:t>
            </a:r>
            <a:r>
              <a:rPr lang="ru-RU" sz="2200" dirty="0" err="1"/>
              <a:t>сучасного</a:t>
            </a:r>
            <a:r>
              <a:rPr lang="ru-RU" sz="2200" dirty="0"/>
              <a:t> стану </a:t>
            </a:r>
            <a:r>
              <a:rPr lang="ru-RU" sz="2200" dirty="0" err="1"/>
              <a:t>популяції</a:t>
            </a:r>
            <a:r>
              <a:rPr lang="ru-RU" sz="2200" dirty="0"/>
              <a:t> </a:t>
            </a:r>
            <a:r>
              <a:rPr lang="en-US" sz="2200" dirty="0"/>
              <a:t>C. </a:t>
            </a:r>
            <a:r>
              <a:rPr lang="en-US" sz="2200" dirty="0" err="1"/>
              <a:t>ohridella</a:t>
            </a:r>
            <a:r>
              <a:rPr lang="en-US" sz="2200" dirty="0"/>
              <a:t>  </a:t>
            </a:r>
            <a:r>
              <a:rPr lang="ru-RU" sz="2200" dirty="0"/>
              <a:t>на </a:t>
            </a:r>
            <a:r>
              <a:rPr lang="ru-RU" sz="2200" dirty="0" err="1"/>
              <a:t>шкільному</a:t>
            </a:r>
            <a:r>
              <a:rPr lang="ru-RU" sz="2200" dirty="0"/>
              <a:t> </a:t>
            </a:r>
            <a:r>
              <a:rPr lang="ru-RU" sz="2200" dirty="0" err="1"/>
              <a:t>подвір´ї</a:t>
            </a:r>
            <a:r>
              <a:rPr lang="ru-RU" sz="2200" dirty="0"/>
              <a:t> с. </a:t>
            </a:r>
            <a:r>
              <a:rPr lang="ru-RU" sz="2200" dirty="0" err="1"/>
              <a:t>Кислянка</a:t>
            </a:r>
            <a:r>
              <a:rPr lang="ru-RU" sz="2200" dirty="0"/>
              <a:t>.</a:t>
            </a:r>
            <a:br>
              <a:rPr lang="ru-RU" sz="2200" dirty="0"/>
            </a:br>
            <a:r>
              <a:rPr lang="ru-RU" sz="2200" dirty="0" err="1"/>
              <a:t>Актуальність</a:t>
            </a:r>
            <a:r>
              <a:rPr lang="ru-RU" sz="2200" dirty="0"/>
              <a:t> </a:t>
            </a:r>
            <a:r>
              <a:rPr lang="ru-RU" sz="2200" dirty="0" err="1"/>
              <a:t>дослідження</a:t>
            </a:r>
            <a:r>
              <a:rPr lang="ru-RU" sz="2200" dirty="0"/>
              <a:t> </a:t>
            </a:r>
            <a:r>
              <a:rPr lang="ru-RU" sz="2200" dirty="0" err="1"/>
              <a:t>біологічних</a:t>
            </a:r>
            <a:r>
              <a:rPr lang="ru-RU" sz="2200" dirty="0"/>
              <a:t> </a:t>
            </a:r>
            <a:r>
              <a:rPr lang="ru-RU" sz="2200" dirty="0" err="1"/>
              <a:t>особливостей</a:t>
            </a:r>
            <a:r>
              <a:rPr lang="ru-RU" sz="2200" dirty="0"/>
              <a:t> </a:t>
            </a:r>
            <a:r>
              <a:rPr lang="en-US" sz="2200" dirty="0" err="1"/>
              <a:t>Cameraria</a:t>
            </a:r>
            <a:r>
              <a:rPr lang="en-US" sz="2200" dirty="0"/>
              <a:t> </a:t>
            </a:r>
            <a:r>
              <a:rPr lang="en-US" sz="2200" dirty="0" err="1"/>
              <a:t>ohridella</a:t>
            </a:r>
            <a:r>
              <a:rPr lang="en-US" sz="2200" dirty="0"/>
              <a:t> </a:t>
            </a:r>
            <a:r>
              <a:rPr lang="ru-RU" sz="2200" dirty="0"/>
              <a:t>та </a:t>
            </a:r>
            <a:r>
              <a:rPr lang="ru-RU" sz="2200" dirty="0" err="1"/>
              <a:t>його</a:t>
            </a:r>
            <a:r>
              <a:rPr lang="ru-RU" sz="2200" dirty="0"/>
              <a:t> </a:t>
            </a:r>
            <a:r>
              <a:rPr lang="ru-RU" sz="2200" dirty="0" err="1"/>
              <a:t>шкодочинності</a:t>
            </a:r>
            <a:r>
              <a:rPr lang="ru-RU" sz="2200" dirty="0"/>
              <a:t> </a:t>
            </a:r>
            <a:r>
              <a:rPr lang="ru-RU" sz="2200" dirty="0" err="1"/>
              <a:t>залежно</a:t>
            </a:r>
            <a:r>
              <a:rPr lang="ru-RU" sz="2200" dirty="0"/>
              <a:t> </a:t>
            </a:r>
            <a:r>
              <a:rPr lang="ru-RU" sz="2200" dirty="0" err="1"/>
              <a:t>від</a:t>
            </a:r>
            <a:r>
              <a:rPr lang="ru-RU" sz="2200" dirty="0"/>
              <a:t> </a:t>
            </a:r>
            <a:r>
              <a:rPr lang="ru-RU" sz="2200" dirty="0" err="1"/>
              <a:t>екологічних</a:t>
            </a:r>
            <a:r>
              <a:rPr lang="ru-RU" sz="2200" dirty="0"/>
              <a:t>, </a:t>
            </a:r>
            <a:r>
              <a:rPr lang="ru-RU" sz="2200" dirty="0" err="1"/>
              <a:t>едафічних</a:t>
            </a:r>
            <a:r>
              <a:rPr lang="ru-RU" sz="2200" dirty="0"/>
              <a:t> та </a:t>
            </a:r>
            <a:r>
              <a:rPr lang="ru-RU" sz="2200" dirty="0" err="1"/>
              <a:t>антропогенних</a:t>
            </a:r>
            <a:r>
              <a:rPr lang="ru-RU" sz="2200" dirty="0"/>
              <a:t> </a:t>
            </a:r>
            <a:r>
              <a:rPr lang="ru-RU" sz="2200" dirty="0" err="1"/>
              <a:t>факторів</a:t>
            </a:r>
            <a:r>
              <a:rPr lang="ru-RU" sz="2200" dirty="0"/>
              <a:t> </a:t>
            </a:r>
            <a:r>
              <a:rPr lang="ru-RU" sz="2200" dirty="0" err="1"/>
              <a:t>постійно</a:t>
            </a:r>
            <a:r>
              <a:rPr lang="ru-RU" sz="2200" dirty="0"/>
              <a:t> </a:t>
            </a:r>
            <a:r>
              <a:rPr lang="ru-RU" sz="2200" dirty="0" err="1"/>
              <a:t>зростає</a:t>
            </a:r>
            <a:r>
              <a:rPr lang="ru-RU" sz="2200" dirty="0"/>
              <a:t>, </a:t>
            </a:r>
            <a:r>
              <a:rPr lang="ru-RU" sz="2200" dirty="0" err="1"/>
              <a:t>адже</a:t>
            </a:r>
            <a:r>
              <a:rPr lang="ru-RU" sz="2200" dirty="0"/>
              <a:t> </a:t>
            </a:r>
            <a:r>
              <a:rPr lang="ru-RU" sz="2200" dirty="0" err="1"/>
              <a:t>епізоотій</a:t>
            </a:r>
            <a:r>
              <a:rPr lang="ru-RU" sz="2200" dirty="0"/>
              <a:t> </a:t>
            </a:r>
            <a:r>
              <a:rPr lang="ru-RU" sz="2200" dirty="0" err="1"/>
              <a:t>цього</a:t>
            </a:r>
            <a:r>
              <a:rPr lang="ru-RU" sz="2200" dirty="0"/>
              <a:t> </a:t>
            </a:r>
            <a:r>
              <a:rPr lang="ru-RU" sz="2200" dirty="0" err="1"/>
              <a:t>фітофага</a:t>
            </a:r>
            <a:r>
              <a:rPr lang="ru-RU" sz="2200" dirty="0"/>
              <a:t> </a:t>
            </a:r>
            <a:r>
              <a:rPr lang="ru-RU" sz="2200" dirty="0" err="1"/>
              <a:t>несе</a:t>
            </a:r>
            <a:r>
              <a:rPr lang="ru-RU" sz="2200" dirty="0"/>
              <a:t> </a:t>
            </a:r>
            <a:r>
              <a:rPr lang="ru-RU" sz="2200" dirty="0" err="1"/>
              <a:t>загрозу</a:t>
            </a:r>
            <a:r>
              <a:rPr lang="ru-RU" sz="2200" dirty="0"/>
              <a:t> не </a:t>
            </a:r>
            <a:r>
              <a:rPr lang="ru-RU" sz="2200" dirty="0" err="1"/>
              <a:t>лише</a:t>
            </a:r>
            <a:r>
              <a:rPr lang="ru-RU" sz="2200" dirty="0"/>
              <a:t> </a:t>
            </a:r>
            <a:r>
              <a:rPr lang="ru-RU" sz="2200" dirty="0" err="1"/>
              <a:t>декоративності</a:t>
            </a:r>
            <a:r>
              <a:rPr lang="ru-RU" sz="2200" dirty="0"/>
              <a:t> дерев </a:t>
            </a:r>
            <a:r>
              <a:rPr lang="ru-RU" sz="2200" dirty="0" err="1"/>
              <a:t>гіркокаштана</a:t>
            </a:r>
            <a:r>
              <a:rPr lang="ru-RU" sz="2200" dirty="0"/>
              <a:t> </a:t>
            </a:r>
            <a:r>
              <a:rPr lang="ru-RU" sz="2200" dirty="0" err="1"/>
              <a:t>звичайного</a:t>
            </a:r>
            <a:r>
              <a:rPr lang="ru-RU" sz="2200" dirty="0"/>
              <a:t>, а </a:t>
            </a:r>
            <a:r>
              <a:rPr lang="ru-RU" sz="2200" dirty="0" err="1"/>
              <a:t>може</a:t>
            </a:r>
            <a:r>
              <a:rPr lang="ru-RU" sz="2200" dirty="0"/>
              <a:t> стати причиною </a:t>
            </a:r>
            <a:r>
              <a:rPr lang="ru-RU" sz="2200" dirty="0" err="1"/>
              <a:t>значного</a:t>
            </a:r>
            <a:r>
              <a:rPr lang="ru-RU" sz="2200" dirty="0"/>
              <a:t> </a:t>
            </a:r>
            <a:r>
              <a:rPr lang="ru-RU" sz="2200" dirty="0" err="1"/>
              <a:t>послаблення</a:t>
            </a:r>
            <a:r>
              <a:rPr lang="ru-RU" sz="2200" dirty="0"/>
              <a:t> </a:t>
            </a:r>
            <a:r>
              <a:rPr lang="ru-RU" sz="2200" dirty="0" err="1"/>
              <a:t>їх</a:t>
            </a:r>
            <a:r>
              <a:rPr lang="ru-RU" sz="2200" dirty="0"/>
              <a:t> </a:t>
            </a:r>
            <a:r>
              <a:rPr lang="ru-RU" sz="2200" dirty="0" err="1"/>
              <a:t>життєздатності</a:t>
            </a:r>
            <a:r>
              <a:rPr lang="ru-RU" sz="2200" dirty="0"/>
              <a:t> і </a:t>
            </a:r>
            <a:r>
              <a:rPr lang="ru-RU" sz="2200" dirty="0" err="1"/>
              <a:t>декоративності</a:t>
            </a:r>
            <a:r>
              <a:rPr lang="ru-RU" sz="2200" dirty="0"/>
              <a:t> та </a:t>
            </a:r>
            <a:r>
              <a:rPr lang="ru-RU" sz="2200" dirty="0" err="1"/>
              <a:t>часткової</a:t>
            </a:r>
            <a:r>
              <a:rPr lang="ru-RU" sz="2200" dirty="0"/>
              <a:t> </a:t>
            </a:r>
            <a:r>
              <a:rPr lang="ru-RU" sz="2200" dirty="0" err="1"/>
              <a:t>загибелі</a:t>
            </a:r>
            <a:r>
              <a:rPr lang="ru-RU" sz="2200" dirty="0"/>
              <a:t> дерев.</a:t>
            </a:r>
            <a:br>
              <a:rPr lang="ru-RU" sz="2200" dirty="0"/>
            </a:br>
            <a:r>
              <a:rPr lang="ru-RU" sz="2700" dirty="0" err="1"/>
              <a:t>Завданнями</a:t>
            </a:r>
            <a:r>
              <a:rPr lang="ru-RU" sz="2200" dirty="0"/>
              <a:t> </a:t>
            </a:r>
            <a:r>
              <a:rPr lang="ru-RU" sz="2200" dirty="0" err="1"/>
              <a:t>дослідження</a:t>
            </a:r>
            <a:r>
              <a:rPr lang="ru-RU" sz="2200" dirty="0"/>
              <a:t> </a:t>
            </a:r>
            <a:r>
              <a:rPr lang="ru-RU" sz="2200" dirty="0" err="1"/>
              <a:t>були</a:t>
            </a:r>
            <a:r>
              <a:rPr lang="ru-RU" sz="2200" dirty="0"/>
              <a:t>:</a:t>
            </a:r>
            <a:br>
              <a:rPr lang="ru-RU" sz="2200" dirty="0"/>
            </a:br>
            <a:r>
              <a:rPr lang="ru-RU" sz="2200" dirty="0"/>
              <a:t>-  </a:t>
            </a:r>
            <a:r>
              <a:rPr lang="ru-RU" sz="2200" dirty="0" smtClean="0"/>
              <a:t> </a:t>
            </a:r>
            <a:r>
              <a:rPr lang="ru-RU" sz="2200" dirty="0" err="1"/>
              <a:t>встановлення</a:t>
            </a:r>
            <a:r>
              <a:rPr lang="ru-RU" sz="2200" dirty="0"/>
              <a:t> </a:t>
            </a:r>
            <a:r>
              <a:rPr lang="ru-RU" sz="2200" dirty="0" err="1"/>
              <a:t>ступеня</a:t>
            </a:r>
            <a:r>
              <a:rPr lang="ru-RU" sz="2200" dirty="0"/>
              <a:t> </a:t>
            </a:r>
            <a:r>
              <a:rPr lang="ru-RU" sz="2200" dirty="0" err="1"/>
              <a:t>поширення</a:t>
            </a:r>
            <a:r>
              <a:rPr lang="ru-RU" sz="2200" dirty="0"/>
              <a:t> та </a:t>
            </a:r>
            <a:r>
              <a:rPr lang="ru-RU" sz="2200" dirty="0" err="1"/>
              <a:t>шкодочинності</a:t>
            </a:r>
            <a:r>
              <a:rPr lang="ru-RU" sz="2200" dirty="0"/>
              <a:t> </a:t>
            </a:r>
            <a:r>
              <a:rPr lang="ru-RU" sz="2200" dirty="0" err="1"/>
              <a:t>мінуючої</a:t>
            </a:r>
            <a:r>
              <a:rPr lang="ru-RU" sz="2200" dirty="0"/>
              <a:t> </a:t>
            </a:r>
            <a:r>
              <a:rPr lang="ru-RU" sz="2200" dirty="0" err="1"/>
              <a:t>молі</a:t>
            </a:r>
            <a:r>
              <a:rPr lang="ru-RU" sz="2200" dirty="0"/>
              <a:t> каштана на </a:t>
            </a:r>
            <a:r>
              <a:rPr lang="ru-RU" sz="2200" dirty="0" err="1"/>
              <a:t>шкільному</a:t>
            </a:r>
            <a:r>
              <a:rPr lang="ru-RU" sz="2200" dirty="0"/>
              <a:t> </a:t>
            </a:r>
            <a:r>
              <a:rPr lang="ru-RU" sz="2200" dirty="0" err="1"/>
              <a:t>подвір´ї</a:t>
            </a:r>
            <a:r>
              <a:rPr lang="ru-RU" sz="2200" dirty="0"/>
              <a:t>;</a:t>
            </a:r>
            <a:r>
              <a:rPr lang="ru-RU" dirty="0"/>
              <a:t/>
            </a:r>
            <a:br>
              <a:rPr lang="ru-RU" dirty="0"/>
            </a:br>
            <a:r>
              <a:rPr lang="ru-RU" sz="2200" dirty="0"/>
              <a:t>- </a:t>
            </a:r>
            <a:r>
              <a:rPr lang="ru-RU" sz="2200" dirty="0" err="1" smtClean="0"/>
              <a:t>розроблення</a:t>
            </a:r>
            <a:r>
              <a:rPr lang="ru-RU" sz="2200" dirty="0" smtClean="0"/>
              <a:t> </a:t>
            </a:r>
            <a:r>
              <a:rPr lang="ru-RU" sz="2200" dirty="0" err="1"/>
              <a:t>заходів</a:t>
            </a:r>
            <a:r>
              <a:rPr lang="ru-RU" sz="2200" dirty="0"/>
              <a:t>, </a:t>
            </a:r>
            <a:r>
              <a:rPr lang="ru-RU" sz="2200" dirty="0" err="1"/>
              <a:t>які</a:t>
            </a:r>
            <a:r>
              <a:rPr lang="ru-RU" sz="2200" dirty="0"/>
              <a:t> </a:t>
            </a:r>
            <a:r>
              <a:rPr lang="ru-RU" sz="2200" dirty="0" err="1"/>
              <a:t>стримували</a:t>
            </a:r>
            <a:r>
              <a:rPr lang="ru-RU" sz="2200" dirty="0"/>
              <a:t> б </a:t>
            </a:r>
            <a:r>
              <a:rPr lang="ru-RU" sz="2200" dirty="0" err="1"/>
              <a:t>розмноження</a:t>
            </a:r>
            <a:r>
              <a:rPr lang="ru-RU" sz="2200" dirty="0"/>
              <a:t>, </a:t>
            </a:r>
            <a:r>
              <a:rPr lang="ru-RU" sz="2200" dirty="0" err="1"/>
              <a:t>поширення</a:t>
            </a:r>
            <a:r>
              <a:rPr lang="ru-RU" sz="2200" dirty="0"/>
              <a:t> і </a:t>
            </a:r>
            <a:r>
              <a:rPr lang="ru-RU" sz="2200" dirty="0" err="1"/>
              <a:t>шкодочинність</a:t>
            </a:r>
            <a:r>
              <a:rPr lang="ru-RU" sz="2200" dirty="0"/>
              <a:t> </a:t>
            </a:r>
            <a:r>
              <a:rPr lang="ru-RU" sz="2200" dirty="0" err="1"/>
              <a:t>фітофага</a:t>
            </a:r>
            <a:r>
              <a:rPr lang="ru-RU" sz="2200" dirty="0"/>
              <a:t>.</a:t>
            </a:r>
            <a:br>
              <a:rPr lang="ru-RU" sz="2200" dirty="0"/>
            </a:br>
            <a:r>
              <a:rPr lang="ru-RU" sz="2700" dirty="0"/>
              <a:t>         </a:t>
            </a:r>
            <a:r>
              <a:rPr lang="ru-RU" sz="2700" dirty="0" err="1" smtClean="0"/>
              <a:t>Об'єктами</a:t>
            </a:r>
            <a:r>
              <a:rPr lang="ru-RU" sz="2700" dirty="0" smtClean="0"/>
              <a:t> </a:t>
            </a:r>
            <a:r>
              <a:rPr lang="ru-RU" sz="2200" dirty="0" err="1"/>
              <a:t>дослідження</a:t>
            </a:r>
            <a:r>
              <a:rPr lang="ru-RU" sz="2200" dirty="0"/>
              <a:t> </a:t>
            </a:r>
            <a:r>
              <a:rPr lang="ru-RU" sz="2200" dirty="0" err="1"/>
              <a:t>були</a:t>
            </a:r>
            <a:r>
              <a:rPr lang="ru-RU" sz="2200" dirty="0"/>
              <a:t> дерева </a:t>
            </a:r>
            <a:r>
              <a:rPr lang="ru-RU" sz="2200" dirty="0" err="1"/>
              <a:t>гіркокаштана</a:t>
            </a:r>
            <a:r>
              <a:rPr lang="ru-RU" sz="2200" dirty="0"/>
              <a:t> </a:t>
            </a:r>
            <a:r>
              <a:rPr lang="ru-RU" sz="2200" dirty="0" err="1"/>
              <a:t>звичайного</a:t>
            </a:r>
            <a:r>
              <a:rPr lang="ru-RU" sz="2200" dirty="0"/>
              <a:t> у </a:t>
            </a:r>
            <a:r>
              <a:rPr lang="ru-RU" sz="2200" dirty="0" err="1"/>
              <a:t>вуличних</a:t>
            </a:r>
            <a:r>
              <a:rPr lang="ru-RU" sz="2200" dirty="0"/>
              <a:t> </a:t>
            </a:r>
            <a:r>
              <a:rPr lang="ru-RU" sz="2200" dirty="0" err="1"/>
              <a:t>насадженнях</a:t>
            </a:r>
            <a:r>
              <a:rPr lang="ru-RU" sz="2200" dirty="0"/>
              <a:t> та парках і на </a:t>
            </a:r>
            <a:r>
              <a:rPr lang="ru-RU" sz="2200" dirty="0" err="1"/>
              <a:t>території</a:t>
            </a:r>
            <a:r>
              <a:rPr lang="ru-RU" sz="2200" dirty="0"/>
              <a:t> </a:t>
            </a:r>
            <a:r>
              <a:rPr lang="ru-RU" sz="2200" dirty="0" err="1"/>
              <a:t>школи</a:t>
            </a:r>
            <a:r>
              <a:rPr lang="ru-RU" sz="2200" dirty="0"/>
              <a:t>. Предмет </a:t>
            </a:r>
            <a:r>
              <a:rPr lang="ru-RU" sz="2200" dirty="0" err="1"/>
              <a:t>дослідження</a:t>
            </a:r>
            <a:r>
              <a:rPr lang="ru-RU" sz="2200" dirty="0"/>
              <a:t> – </a:t>
            </a:r>
            <a:r>
              <a:rPr lang="ru-RU" sz="2200" dirty="0" err="1"/>
              <a:t>вплив</a:t>
            </a:r>
            <a:r>
              <a:rPr lang="ru-RU" sz="2200" dirty="0"/>
              <a:t> </a:t>
            </a:r>
            <a:r>
              <a:rPr lang="en-US" sz="2200" dirty="0" err="1"/>
              <a:t>Cameraria</a:t>
            </a:r>
            <a:r>
              <a:rPr lang="en-US" sz="2200" dirty="0"/>
              <a:t> </a:t>
            </a:r>
            <a:r>
              <a:rPr lang="en-US" sz="2200" dirty="0" err="1"/>
              <a:t>ohridella</a:t>
            </a:r>
            <a:r>
              <a:rPr lang="en-US" sz="2200" dirty="0"/>
              <a:t> </a:t>
            </a:r>
            <a:r>
              <a:rPr lang="ru-RU" sz="2200" dirty="0"/>
              <a:t>на стан </a:t>
            </a:r>
            <a:r>
              <a:rPr lang="ru-RU" sz="2200" dirty="0" err="1"/>
              <a:t>насаджень</a:t>
            </a:r>
            <a:r>
              <a:rPr lang="ru-RU" sz="2200" dirty="0"/>
              <a:t> </a:t>
            </a:r>
            <a:r>
              <a:rPr lang="ru-RU" sz="2200" dirty="0" err="1"/>
              <a:t>гіркокаштана</a:t>
            </a:r>
            <a:r>
              <a:rPr lang="ru-RU" sz="2200" dirty="0"/>
              <a:t>.</a:t>
            </a:r>
            <a:br>
              <a:rPr lang="ru-RU" sz="2200" dirty="0"/>
            </a:br>
            <a:r>
              <a:rPr lang="ru-RU" sz="2700" dirty="0" err="1"/>
              <a:t>Методи</a:t>
            </a:r>
            <a:r>
              <a:rPr lang="ru-RU" sz="2700" dirty="0"/>
              <a:t> </a:t>
            </a:r>
            <a:r>
              <a:rPr lang="ru-RU" sz="2700" dirty="0" err="1"/>
              <a:t>досліджень</a:t>
            </a:r>
            <a:r>
              <a:rPr lang="ru-RU" sz="2700" dirty="0"/>
              <a:t>: </a:t>
            </a:r>
            <a:r>
              <a:rPr lang="ru-RU" sz="2200" dirty="0" err="1"/>
              <a:t>візуальне</a:t>
            </a:r>
            <a:r>
              <a:rPr lang="ru-RU" sz="2200" dirty="0"/>
              <a:t> </a:t>
            </a:r>
            <a:r>
              <a:rPr lang="ru-RU" sz="2200" dirty="0" err="1"/>
              <a:t>спостереження</a:t>
            </a:r>
            <a:r>
              <a:rPr lang="ru-RU" sz="2200" dirty="0"/>
              <a:t>, </a:t>
            </a:r>
            <a:r>
              <a:rPr lang="ru-RU" sz="2200" dirty="0" err="1"/>
              <a:t>статистичний</a:t>
            </a:r>
            <a:r>
              <a:rPr lang="ru-RU" sz="2200" dirty="0"/>
              <a:t> метод, </a:t>
            </a:r>
            <a:r>
              <a:rPr lang="ru-RU" sz="2200" dirty="0" err="1"/>
              <a:t>мікробіологічний</a:t>
            </a:r>
            <a:r>
              <a:rPr lang="ru-RU" sz="2200" dirty="0"/>
              <a:t> метод.</a:t>
            </a:r>
            <a:r>
              <a:rPr lang="ru-RU" dirty="0"/>
              <a:t/>
            </a:r>
            <a:br>
              <a:rPr lang="ru-RU" dirty="0"/>
            </a:br>
            <a:endParaRPr lang="ru-RU" dirty="0"/>
          </a:p>
        </p:txBody>
      </p:sp>
    </p:spTree>
    <p:extLst>
      <p:ext uri="{BB962C8B-B14F-4D97-AF65-F5344CB8AC3E}">
        <p14:creationId xmlns="" xmlns:p14="http://schemas.microsoft.com/office/powerpoint/2010/main" val="2114344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76872"/>
            <a:ext cx="6516216" cy="4443469"/>
          </a:xfrm>
        </p:spPr>
        <p:txBody>
          <a:bodyPr>
            <a:noAutofit/>
          </a:bodyPr>
          <a:lstStyle/>
          <a:p>
            <a:r>
              <a:rPr lang="ru-RU" sz="1600" dirty="0" err="1"/>
              <a:t>Поширення</a:t>
            </a:r>
            <a:r>
              <a:rPr lang="ru-RU" sz="1600" dirty="0"/>
              <a:t> </a:t>
            </a:r>
            <a:r>
              <a:rPr lang="ru-RU" sz="1600" dirty="0" err="1"/>
              <a:t>каштанової</a:t>
            </a:r>
            <a:r>
              <a:rPr lang="ru-RU" sz="1600" dirty="0"/>
              <a:t> </a:t>
            </a:r>
            <a:r>
              <a:rPr lang="ru-RU" sz="1600" dirty="0" err="1"/>
              <a:t>мінуючої</a:t>
            </a:r>
            <a:r>
              <a:rPr lang="ru-RU" sz="1600" dirty="0"/>
              <a:t> </a:t>
            </a:r>
            <a:r>
              <a:rPr lang="ru-RU" sz="1600" dirty="0" err="1"/>
              <a:t>молі</a:t>
            </a:r>
            <a:r>
              <a:rPr lang="ru-RU" sz="1600" dirty="0"/>
              <a:t> (</a:t>
            </a:r>
            <a:r>
              <a:rPr lang="en-US" sz="1600" dirty="0" err="1"/>
              <a:t>Cameraria</a:t>
            </a:r>
            <a:r>
              <a:rPr lang="en-US" sz="1600" dirty="0"/>
              <a:t> </a:t>
            </a:r>
            <a:r>
              <a:rPr lang="en-US" sz="1600" dirty="0" err="1"/>
              <a:t>ohridell</a:t>
            </a:r>
            <a:r>
              <a:rPr lang="ru-RU" sz="1600" dirty="0"/>
              <a:t>а).</a:t>
            </a:r>
            <a:br>
              <a:rPr lang="ru-RU" sz="1600" dirty="0"/>
            </a:br>
            <a:r>
              <a:rPr lang="ru-RU" sz="1600" dirty="0" err="1"/>
              <a:t>Уперше</a:t>
            </a:r>
            <a:r>
              <a:rPr lang="ru-RU" sz="1600" dirty="0"/>
              <a:t> </a:t>
            </a:r>
            <a:r>
              <a:rPr lang="ru-RU" sz="1600" dirty="0" err="1"/>
              <a:t>спалах</a:t>
            </a:r>
            <a:r>
              <a:rPr lang="ru-RU" sz="1600" dirty="0"/>
              <a:t> </a:t>
            </a:r>
            <a:r>
              <a:rPr lang="ru-RU" sz="1600" dirty="0" err="1"/>
              <a:t>розмноження</a:t>
            </a:r>
            <a:r>
              <a:rPr lang="ru-RU" sz="1600" dirty="0"/>
              <a:t> </a:t>
            </a:r>
            <a:r>
              <a:rPr lang="ru-RU" sz="1600" dirty="0" err="1"/>
              <a:t>каштанової</a:t>
            </a:r>
            <a:r>
              <a:rPr lang="ru-RU" sz="1600" dirty="0"/>
              <a:t> </a:t>
            </a:r>
            <a:r>
              <a:rPr lang="ru-RU" sz="1600" dirty="0" err="1"/>
              <a:t>мінуючої</a:t>
            </a:r>
            <a:r>
              <a:rPr lang="ru-RU" sz="1600" dirty="0"/>
              <a:t> </a:t>
            </a:r>
            <a:r>
              <a:rPr lang="ru-RU" sz="1600" dirty="0" err="1"/>
              <a:t>молі</a:t>
            </a:r>
            <a:r>
              <a:rPr lang="ru-RU" sz="1600" dirty="0"/>
              <a:t> на </a:t>
            </a:r>
            <a:r>
              <a:rPr lang="ru-RU" sz="1600" dirty="0" err="1"/>
              <a:t>кінському</a:t>
            </a:r>
            <a:r>
              <a:rPr lang="ru-RU" sz="1600" dirty="0"/>
              <a:t> </a:t>
            </a:r>
            <a:r>
              <a:rPr lang="ru-RU" sz="1600" dirty="0" err="1"/>
              <a:t>каштані</a:t>
            </a:r>
            <a:r>
              <a:rPr lang="ru-RU" sz="1600" dirty="0"/>
              <a:t> </a:t>
            </a:r>
            <a:r>
              <a:rPr lang="ru-RU" sz="1600" dirty="0" err="1"/>
              <a:t>звичайному</a:t>
            </a:r>
            <a:r>
              <a:rPr lang="ru-RU" sz="1600" dirty="0"/>
              <a:t> </a:t>
            </a:r>
            <a:r>
              <a:rPr lang="ru-RU" sz="1600" dirty="0" err="1"/>
              <a:t>було</a:t>
            </a:r>
            <a:r>
              <a:rPr lang="ru-RU" sz="1600" dirty="0"/>
              <a:t> </a:t>
            </a:r>
            <a:r>
              <a:rPr lang="ru-RU" sz="1600" dirty="0" err="1"/>
              <a:t>виявлено</a:t>
            </a:r>
            <a:r>
              <a:rPr lang="ru-RU" sz="1600" dirty="0"/>
              <a:t> в 1984-1985 </a:t>
            </a:r>
            <a:r>
              <a:rPr lang="en-US" sz="1600" dirty="0"/>
              <a:t>pp. </a:t>
            </a:r>
            <a:r>
              <a:rPr lang="ru-RU" sz="1600" dirty="0"/>
              <a:t>в </a:t>
            </a:r>
            <a:r>
              <a:rPr lang="ru-RU" sz="1600" dirty="0" err="1"/>
              <a:t>Македонії</a:t>
            </a:r>
            <a:r>
              <a:rPr lang="ru-RU" sz="1600" dirty="0"/>
              <a:t> на </a:t>
            </a:r>
            <a:r>
              <a:rPr lang="ru-RU" sz="1600" dirty="0" err="1"/>
              <a:t>кордоні</a:t>
            </a:r>
            <a:r>
              <a:rPr lang="ru-RU" sz="1600" dirty="0"/>
              <a:t/>
            </a:r>
            <a:br>
              <a:rPr lang="ru-RU" sz="1600" dirty="0"/>
            </a:br>
            <a:r>
              <a:rPr lang="ru-RU" sz="1600" dirty="0"/>
              <a:t>з </a:t>
            </a:r>
            <a:r>
              <a:rPr lang="ru-RU" sz="1600" dirty="0" err="1"/>
              <a:t>Албанією</a:t>
            </a:r>
            <a:r>
              <a:rPr lang="ru-RU" sz="1600" dirty="0"/>
              <a:t> </a:t>
            </a:r>
            <a:r>
              <a:rPr lang="ru-RU" sz="1600" dirty="0" err="1"/>
              <a:t>біля</a:t>
            </a:r>
            <a:r>
              <a:rPr lang="ru-RU" sz="1600" dirty="0"/>
              <a:t> озера </a:t>
            </a:r>
            <a:r>
              <a:rPr lang="ru-RU" sz="1600" dirty="0" err="1"/>
              <a:t>Охрід</a:t>
            </a:r>
            <a:r>
              <a:rPr lang="ru-RU" sz="1600" dirty="0"/>
              <a:t> (</a:t>
            </a:r>
            <a:r>
              <a:rPr lang="ru-RU" sz="1600" dirty="0" err="1"/>
              <a:t>колишня</a:t>
            </a:r>
            <a:r>
              <a:rPr lang="ru-RU" sz="1600" dirty="0"/>
              <a:t> </a:t>
            </a:r>
            <a:r>
              <a:rPr lang="ru-RU" sz="1600" dirty="0" err="1"/>
              <a:t>Югославія</a:t>
            </a:r>
            <a:r>
              <a:rPr lang="ru-RU" sz="1600" dirty="0"/>
              <a:t>). В </a:t>
            </a:r>
            <a:r>
              <a:rPr lang="ru-RU" sz="1600" dirty="0" err="1"/>
              <a:t>подальшому</a:t>
            </a:r>
            <a:r>
              <a:rPr lang="ru-RU" sz="1600" dirty="0"/>
              <a:t> </a:t>
            </a:r>
            <a:r>
              <a:rPr lang="ru-RU" sz="1600" dirty="0" err="1"/>
              <a:t>цей</a:t>
            </a:r>
            <a:r>
              <a:rPr lang="ru-RU" sz="1600" dirty="0"/>
              <a:t> вид</a:t>
            </a:r>
            <a:br>
              <a:rPr lang="ru-RU" sz="1600" dirty="0"/>
            </a:br>
            <a:r>
              <a:rPr lang="ru-RU" sz="1600" dirty="0" err="1"/>
              <a:t>був</a:t>
            </a:r>
            <a:r>
              <a:rPr lang="ru-RU" sz="1600" dirty="0"/>
              <a:t> описаний </a:t>
            </a:r>
            <a:r>
              <a:rPr lang="ru-RU" sz="1600" dirty="0" err="1"/>
              <a:t>Дечкою</a:t>
            </a:r>
            <a:r>
              <a:rPr lang="ru-RU" sz="1600" dirty="0"/>
              <a:t> і </a:t>
            </a:r>
            <a:r>
              <a:rPr lang="ru-RU" sz="1600" dirty="0" err="1"/>
              <a:t>Дімічем</a:t>
            </a:r>
            <a:r>
              <a:rPr lang="ru-RU" sz="1600" dirty="0"/>
              <a:t> як каштанова </a:t>
            </a:r>
            <a:r>
              <a:rPr lang="ru-RU" sz="1600" dirty="0" err="1"/>
              <a:t>мінуюча</a:t>
            </a:r>
            <a:r>
              <a:rPr lang="ru-RU" sz="1600" dirty="0"/>
              <a:t> </a:t>
            </a:r>
            <a:r>
              <a:rPr lang="ru-RU" sz="1600" dirty="0" err="1"/>
              <a:t>міль</a:t>
            </a:r>
            <a:r>
              <a:rPr lang="ru-RU" sz="1600" dirty="0"/>
              <a:t> - </a:t>
            </a:r>
            <a:r>
              <a:rPr lang="en-US" sz="1600" dirty="0" err="1"/>
              <a:t>Cameraria</a:t>
            </a:r>
            <a:r>
              <a:rPr lang="en-US" sz="1600" dirty="0"/>
              <a:t/>
            </a:r>
            <a:br>
              <a:rPr lang="en-US" sz="1600" dirty="0"/>
            </a:br>
            <a:r>
              <a:rPr lang="en-US" sz="1600" dirty="0" err="1"/>
              <a:t>ohridella</a:t>
            </a:r>
            <a:r>
              <a:rPr lang="en-US" sz="1600" dirty="0"/>
              <a:t> </a:t>
            </a:r>
            <a:r>
              <a:rPr lang="en-US" sz="1600" dirty="0" err="1"/>
              <a:t>Deschka</a:t>
            </a:r>
            <a:r>
              <a:rPr lang="en-US" sz="1600" dirty="0"/>
              <a:t>, </a:t>
            </a:r>
            <a:r>
              <a:rPr lang="en-US" sz="1600" dirty="0" err="1"/>
              <a:t>Dimic</a:t>
            </a:r>
            <a:r>
              <a:rPr lang="en-US" sz="1600" dirty="0"/>
              <a:t>, 1986. </a:t>
            </a:r>
            <a:br>
              <a:rPr lang="en-US" sz="1600" dirty="0"/>
            </a:br>
            <a:r>
              <a:rPr lang="ru-RU" sz="1600" dirty="0"/>
              <a:t>У 1989 </a:t>
            </a:r>
            <a:r>
              <a:rPr lang="en-US" sz="1600" dirty="0"/>
              <a:t>p. </a:t>
            </a:r>
            <a:r>
              <a:rPr lang="ru-RU" sz="1600" dirty="0" err="1"/>
              <a:t>цей</a:t>
            </a:r>
            <a:r>
              <a:rPr lang="ru-RU" sz="1600" dirty="0"/>
              <a:t> </a:t>
            </a:r>
            <a:r>
              <a:rPr lang="ru-RU" sz="1600" dirty="0" err="1"/>
              <a:t>шкідник</a:t>
            </a:r>
            <a:r>
              <a:rPr lang="ru-RU" sz="1600" dirty="0"/>
              <a:t> </a:t>
            </a:r>
            <a:r>
              <a:rPr lang="ru-RU" sz="1600" dirty="0" err="1"/>
              <a:t>був</a:t>
            </a:r>
            <a:r>
              <a:rPr lang="ru-RU" sz="1600" dirty="0"/>
              <a:t> </a:t>
            </a:r>
            <a:r>
              <a:rPr lang="ru-RU" sz="1600" dirty="0" err="1"/>
              <a:t>виявлений</a:t>
            </a:r>
            <a:r>
              <a:rPr lang="ru-RU" sz="1600" dirty="0"/>
              <a:t> в </a:t>
            </a:r>
            <a:r>
              <a:rPr lang="ru-RU" sz="1600" dirty="0" err="1"/>
              <a:t>околицях</a:t>
            </a:r>
            <a:r>
              <a:rPr lang="ru-RU" sz="1600" dirty="0"/>
              <a:t> </a:t>
            </a:r>
            <a:r>
              <a:rPr lang="ru-RU" sz="1600" dirty="0" err="1"/>
              <a:t>Лінца</a:t>
            </a:r>
            <a:r>
              <a:rPr lang="ru-RU" sz="1600" dirty="0"/>
              <a:t> (</a:t>
            </a:r>
            <a:r>
              <a:rPr lang="ru-RU" sz="1600" dirty="0" err="1"/>
              <a:t>Австрія</a:t>
            </a:r>
            <a:r>
              <a:rPr lang="ru-RU" sz="1600" dirty="0"/>
              <a:t>) на </a:t>
            </a:r>
            <a:r>
              <a:rPr lang="ru-RU" sz="1600" dirty="0" err="1"/>
              <a:t>відстані</a:t>
            </a:r>
            <a:r>
              <a:rPr lang="ru-RU" sz="1600" dirty="0"/>
              <a:t> </a:t>
            </a:r>
            <a:r>
              <a:rPr lang="ru-RU" sz="1600" dirty="0" err="1"/>
              <a:t>близько</a:t>
            </a:r>
            <a:r>
              <a:rPr lang="ru-RU" sz="1600" dirty="0"/>
              <a:t> 1000 км </a:t>
            </a:r>
            <a:r>
              <a:rPr lang="ru-RU" sz="1600" dirty="0" err="1"/>
              <a:t>від</a:t>
            </a:r>
            <a:r>
              <a:rPr lang="ru-RU" sz="1600" dirty="0"/>
              <a:t> озера </a:t>
            </a:r>
            <a:r>
              <a:rPr lang="ru-RU" sz="1600" dirty="0" err="1"/>
              <a:t>Охрід</a:t>
            </a:r>
            <a:r>
              <a:rPr lang="ru-RU" sz="1600" dirty="0"/>
              <a:t>. Є </a:t>
            </a:r>
            <a:r>
              <a:rPr lang="ru-RU" sz="1600" dirty="0" err="1"/>
              <a:t>припущення</a:t>
            </a:r>
            <a:r>
              <a:rPr lang="ru-RU" sz="1600" dirty="0"/>
              <a:t>, </a:t>
            </a:r>
            <a:r>
              <a:rPr lang="ru-RU" sz="1600" dirty="0" err="1"/>
              <a:t>що</a:t>
            </a:r>
            <a:r>
              <a:rPr lang="ru-RU" sz="1600" dirty="0"/>
              <a:t> каштанова </a:t>
            </a:r>
            <a:r>
              <a:rPr lang="ru-RU" sz="1600" dirty="0" err="1"/>
              <a:t>міль</a:t>
            </a:r>
            <a:r>
              <a:rPr lang="ru-RU" sz="1600" dirty="0"/>
              <a:t> у </a:t>
            </a:r>
            <a:r>
              <a:rPr lang="ru-RU" sz="1600" dirty="0" err="1"/>
              <a:t>Австрію</a:t>
            </a:r>
            <a:r>
              <a:rPr lang="ru-RU" sz="1600" dirty="0"/>
              <a:t> </a:t>
            </a:r>
            <a:r>
              <a:rPr lang="ru-RU" sz="1600" dirty="0" err="1"/>
              <a:t>була</a:t>
            </a:r>
            <a:r>
              <a:rPr lang="ru-RU" sz="1600" dirty="0"/>
              <a:t> </a:t>
            </a:r>
            <a:r>
              <a:rPr lang="ru-RU" sz="1600" dirty="0" err="1"/>
              <a:t>випадково</a:t>
            </a:r>
            <a:r>
              <a:rPr lang="ru-RU" sz="1600" dirty="0"/>
              <a:t> завезена </a:t>
            </a:r>
            <a:r>
              <a:rPr lang="ru-RU" sz="1600" dirty="0" err="1"/>
              <a:t>фахівцями</a:t>
            </a:r>
            <a:r>
              <a:rPr lang="ru-RU" sz="1600" dirty="0"/>
              <a:t>, </a:t>
            </a:r>
            <a:r>
              <a:rPr lang="ru-RU" sz="1600" dirty="0" err="1"/>
              <a:t>котрі</a:t>
            </a:r>
            <a:r>
              <a:rPr lang="ru-RU" sz="1600" dirty="0"/>
              <a:t> </a:t>
            </a:r>
            <a:r>
              <a:rPr lang="ru-RU" sz="1600" dirty="0" err="1"/>
              <a:t>досліджували</a:t>
            </a:r>
            <a:r>
              <a:rPr lang="ru-RU" sz="1600" dirty="0"/>
              <a:t> </a:t>
            </a:r>
            <a:r>
              <a:rPr lang="ru-RU" sz="1600" dirty="0" err="1"/>
              <a:t>цього</a:t>
            </a:r>
            <a:r>
              <a:rPr lang="ru-RU" sz="1600" dirty="0"/>
              <a:t> </a:t>
            </a:r>
            <a:r>
              <a:rPr lang="ru-RU" sz="1600" dirty="0" err="1"/>
              <a:t>метелика</a:t>
            </a:r>
            <a:r>
              <a:rPr lang="ru-RU" sz="1600" dirty="0"/>
              <a:t> і таким чином </a:t>
            </a:r>
            <a:r>
              <a:rPr lang="ru-RU" sz="1600" dirty="0" err="1"/>
              <a:t>утворилось</a:t>
            </a:r>
            <a:r>
              <a:rPr lang="ru-RU" sz="1600" dirty="0"/>
              <a:t> друге </a:t>
            </a:r>
            <a:r>
              <a:rPr lang="ru-RU" sz="1600" dirty="0" err="1"/>
              <a:t>вогнище</a:t>
            </a:r>
            <a:r>
              <a:rPr lang="ru-RU" sz="1600" dirty="0"/>
              <a:t> </a:t>
            </a:r>
            <a:r>
              <a:rPr lang="ru-RU" sz="1600" dirty="0" err="1"/>
              <a:t>поширення</a:t>
            </a:r>
            <a:r>
              <a:rPr lang="ru-RU" sz="1600" dirty="0"/>
              <a:t> </a:t>
            </a:r>
            <a:r>
              <a:rPr lang="ru-RU" sz="1600" dirty="0" err="1"/>
              <a:t>шкідника</a:t>
            </a:r>
            <a:r>
              <a:rPr lang="ru-RU" sz="1600" dirty="0"/>
              <a:t>.</a:t>
            </a:r>
            <a:br>
              <a:rPr lang="ru-RU" sz="1600" dirty="0"/>
            </a:br>
            <a:r>
              <a:rPr lang="ru-RU" sz="1600" dirty="0"/>
              <a:t>У </a:t>
            </a:r>
            <a:r>
              <a:rPr lang="ru-RU" sz="1600" dirty="0" err="1"/>
              <a:t>наступне</a:t>
            </a:r>
            <a:r>
              <a:rPr lang="ru-RU" sz="1600" dirty="0"/>
              <a:t> </a:t>
            </a:r>
            <a:r>
              <a:rPr lang="ru-RU" sz="1600" dirty="0" err="1"/>
              <a:t>десятиріччя</a:t>
            </a:r>
            <a:r>
              <a:rPr lang="ru-RU" sz="1600" dirty="0"/>
              <a:t> </a:t>
            </a:r>
            <a:r>
              <a:rPr lang="ru-RU" sz="1600" dirty="0" err="1"/>
              <a:t>відбулось</a:t>
            </a:r>
            <a:r>
              <a:rPr lang="ru-RU" sz="1600" dirty="0"/>
              <a:t> </a:t>
            </a:r>
            <a:r>
              <a:rPr lang="ru-RU" sz="1600" dirty="0" err="1"/>
              <a:t>стрімке</a:t>
            </a:r>
            <a:r>
              <a:rPr lang="ru-RU" sz="1600" dirty="0"/>
              <a:t> </a:t>
            </a:r>
            <a:r>
              <a:rPr lang="ru-RU" sz="1600" dirty="0" err="1"/>
              <a:t>поширення</a:t>
            </a:r>
            <a:r>
              <a:rPr lang="ru-RU" sz="1600" dirty="0"/>
              <a:t> </a:t>
            </a:r>
            <a:r>
              <a:rPr lang="ru-RU" sz="1600" dirty="0" err="1"/>
              <a:t>шкідника</a:t>
            </a:r>
            <a:r>
              <a:rPr lang="ru-RU" sz="1600" dirty="0"/>
              <a:t> по </a:t>
            </a:r>
            <a:r>
              <a:rPr lang="ru-RU" sz="1600" dirty="0" err="1"/>
              <a:t>країнах</a:t>
            </a:r>
            <a:r>
              <a:rPr lang="ru-RU" sz="1600" dirty="0"/>
              <a:t> </a:t>
            </a:r>
            <a:r>
              <a:rPr lang="ru-RU" sz="1600" dirty="0" err="1"/>
              <a:t>Південної</a:t>
            </a:r>
            <a:r>
              <a:rPr lang="ru-RU" sz="1600" dirty="0"/>
              <a:t> та </a:t>
            </a:r>
            <a:r>
              <a:rPr lang="ru-RU" sz="1600" dirty="0" err="1"/>
              <a:t>Центральної</a:t>
            </a:r>
            <a:r>
              <a:rPr lang="ru-RU" sz="1600" dirty="0"/>
              <a:t> </a:t>
            </a:r>
            <a:r>
              <a:rPr lang="ru-RU" sz="1600" dirty="0" err="1"/>
              <a:t>Європи</a:t>
            </a:r>
            <a:r>
              <a:rPr lang="ru-RU" sz="1600" dirty="0"/>
              <a:t>: а </a:t>
            </a:r>
            <a:r>
              <a:rPr lang="ru-RU" sz="1600" dirty="0" err="1"/>
              <a:t>саме</a:t>
            </a:r>
            <a:r>
              <a:rPr lang="ru-RU" sz="1600" dirty="0"/>
              <a:t>, у 1992 р. </a:t>
            </a:r>
            <a:r>
              <a:rPr lang="ru-RU" sz="1600" dirty="0" err="1"/>
              <a:t>міль</a:t>
            </a:r>
            <a:r>
              <a:rPr lang="ru-RU" sz="1600" dirty="0"/>
              <a:t> </a:t>
            </a:r>
            <a:r>
              <a:rPr lang="ru-RU" sz="1600" dirty="0" err="1"/>
              <a:t>виявили</a:t>
            </a:r>
            <a:r>
              <a:rPr lang="ru-RU" sz="1600" dirty="0"/>
              <a:t> у </a:t>
            </a:r>
            <a:r>
              <a:rPr lang="ru-RU" sz="1600" dirty="0" err="1"/>
              <a:t>Німеччині</a:t>
            </a:r>
            <a:r>
              <a:rPr lang="ru-RU" sz="1600" dirty="0"/>
              <a:t>, 1993 р.-в </a:t>
            </a:r>
            <a:r>
              <a:rPr lang="ru-RU" sz="1600" dirty="0" err="1"/>
              <a:t>Чехії</a:t>
            </a:r>
            <a:r>
              <a:rPr lang="ru-RU" sz="1600" dirty="0"/>
              <a:t>, 1992 р.-у </a:t>
            </a:r>
            <a:r>
              <a:rPr lang="ru-RU" sz="1600" dirty="0" err="1"/>
              <a:t>Франції</a:t>
            </a:r>
            <a:r>
              <a:rPr lang="ru-RU" sz="1600" dirty="0"/>
              <a:t>, 1998 р. - в </a:t>
            </a:r>
            <a:r>
              <a:rPr lang="ru-RU" sz="1600" dirty="0" err="1"/>
              <a:t>Швейцарії</a:t>
            </a:r>
            <a:r>
              <a:rPr lang="ru-RU" sz="1600" dirty="0"/>
              <a:t>, 1994 р. – в </a:t>
            </a:r>
            <a:r>
              <a:rPr lang="ru-RU" sz="1600" dirty="0" err="1"/>
              <a:t>Словаччині</a:t>
            </a:r>
            <a:r>
              <a:rPr lang="ru-RU" sz="1600" dirty="0"/>
              <a:t> й 1998 р. - в </a:t>
            </a:r>
            <a:r>
              <a:rPr lang="ru-RU" sz="1600" dirty="0" err="1"/>
              <a:t>Польщі</a:t>
            </a:r>
            <a:r>
              <a:rPr lang="ru-RU" sz="1600" dirty="0"/>
              <a:t>. У </a:t>
            </a:r>
            <a:r>
              <a:rPr lang="ru-RU" sz="1600" dirty="0" err="1"/>
              <a:t>подальшому</a:t>
            </a:r>
            <a:r>
              <a:rPr lang="ru-RU" sz="1600" dirty="0"/>
              <a:t> каштанова </a:t>
            </a:r>
            <a:r>
              <a:rPr lang="ru-RU" sz="1600" dirty="0" err="1"/>
              <a:t>мінуюча</a:t>
            </a:r>
            <a:r>
              <a:rPr lang="ru-RU" sz="1600" dirty="0"/>
              <a:t> </a:t>
            </a:r>
            <a:r>
              <a:rPr lang="ru-RU" sz="1600" dirty="0" err="1"/>
              <a:t>міль</a:t>
            </a:r>
            <a:r>
              <a:rPr lang="ru-RU" sz="1600" dirty="0"/>
              <a:t/>
            </a:r>
            <a:br>
              <a:rPr lang="ru-RU" sz="1600" dirty="0"/>
            </a:br>
            <a:r>
              <a:rPr lang="ru-RU" sz="1600" dirty="0"/>
              <a:t>1998 р. </a:t>
            </a:r>
            <a:r>
              <a:rPr lang="ru-RU" sz="1600" dirty="0" err="1"/>
              <a:t>з'явилась</a:t>
            </a:r>
            <a:r>
              <a:rPr lang="ru-RU" sz="1600" dirty="0"/>
              <a:t> в </a:t>
            </a:r>
            <a:r>
              <a:rPr lang="ru-RU" sz="1600" dirty="0" err="1"/>
              <a:t>Нідерландах</a:t>
            </a:r>
            <a:r>
              <a:rPr lang="ru-RU" sz="1600" dirty="0"/>
              <a:t>, а в 1999 р. - в </a:t>
            </a:r>
            <a:r>
              <a:rPr lang="ru-RU" sz="1600" dirty="0" err="1"/>
              <a:t>Бельгії</a:t>
            </a:r>
            <a:r>
              <a:rPr lang="ru-RU" sz="1600" dirty="0"/>
              <a:t>. Зараз каштанова</a:t>
            </a:r>
            <a:br>
              <a:rPr lang="ru-RU" sz="1600" dirty="0"/>
            </a:br>
            <a:r>
              <a:rPr lang="ru-RU" sz="1600" dirty="0" err="1"/>
              <a:t>мінуюча</a:t>
            </a:r>
            <a:r>
              <a:rPr lang="ru-RU" sz="1600" dirty="0"/>
              <a:t> </a:t>
            </a:r>
            <a:r>
              <a:rPr lang="ru-RU" sz="1600" dirty="0" err="1"/>
              <a:t>міль</a:t>
            </a:r>
            <a:r>
              <a:rPr lang="ru-RU" sz="1600" dirty="0"/>
              <a:t> </a:t>
            </a:r>
            <a:r>
              <a:rPr lang="ru-RU" sz="1600" dirty="0" err="1"/>
              <a:t>зареєстрована</a:t>
            </a:r>
            <a:r>
              <a:rPr lang="ru-RU" sz="1600" dirty="0"/>
              <a:t> у </a:t>
            </a:r>
            <a:r>
              <a:rPr lang="ru-RU" sz="1600" dirty="0" err="1"/>
              <a:t>більшості</a:t>
            </a:r>
            <a:r>
              <a:rPr lang="ru-RU" sz="1600" dirty="0"/>
              <a:t> </a:t>
            </a:r>
            <a:r>
              <a:rPr lang="ru-RU" sz="1600" dirty="0" err="1"/>
              <a:t>країн</a:t>
            </a:r>
            <a:r>
              <a:rPr lang="ru-RU" sz="1600" dirty="0"/>
              <a:t> </a:t>
            </a:r>
            <a:r>
              <a:rPr lang="ru-RU" sz="1600" dirty="0" err="1"/>
              <a:t>Європи</a:t>
            </a:r>
            <a:r>
              <a:rPr lang="ru-RU" sz="1600" dirty="0"/>
              <a:t>, в 2003 р. вона до-</a:t>
            </a:r>
            <a:br>
              <a:rPr lang="ru-RU" sz="1600" dirty="0"/>
            </a:br>
            <a:r>
              <a:rPr lang="ru-RU" sz="1600" dirty="0" err="1"/>
              <a:t>сягла</a:t>
            </a:r>
            <a:r>
              <a:rPr lang="ru-RU" sz="1600" dirty="0"/>
              <a:t> </a:t>
            </a:r>
            <a:r>
              <a:rPr lang="ru-RU" sz="1600" dirty="0" err="1"/>
              <a:t>Англії</a:t>
            </a:r>
            <a:r>
              <a:rPr lang="ru-RU" sz="1600" dirty="0"/>
              <a:t> на </a:t>
            </a:r>
            <a:r>
              <a:rPr lang="ru-RU" sz="1600" dirty="0" err="1"/>
              <a:t>північному</a:t>
            </a:r>
            <a:r>
              <a:rPr lang="ru-RU" sz="1600" dirty="0"/>
              <a:t> </a:t>
            </a:r>
            <a:r>
              <a:rPr lang="ru-RU" sz="1600" dirty="0" err="1"/>
              <a:t>заході</a:t>
            </a:r>
            <a:r>
              <a:rPr lang="ru-RU" sz="1600" dirty="0"/>
              <a:t> та </a:t>
            </a:r>
            <a:r>
              <a:rPr lang="ru-RU" sz="1600" dirty="0" err="1"/>
              <a:t>Данії</a:t>
            </a:r>
            <a:r>
              <a:rPr lang="ru-RU" sz="1600" dirty="0"/>
              <a:t> на </a:t>
            </a:r>
            <a:r>
              <a:rPr lang="ru-RU" sz="1600" dirty="0" err="1"/>
              <a:t>півночі</a:t>
            </a:r>
            <a:r>
              <a:rPr lang="ru-RU" sz="1600" dirty="0"/>
              <a:t>. </a:t>
            </a:r>
            <a:br>
              <a:rPr lang="ru-RU" sz="1600" dirty="0"/>
            </a:br>
            <a:endParaRPr lang="ru-RU" sz="1600"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444208" y="323528"/>
            <a:ext cx="2225233" cy="34516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44208" y="4437112"/>
            <a:ext cx="2376264" cy="17128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74628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653136"/>
            <a:ext cx="8229600" cy="2016224"/>
          </a:xfrm>
        </p:spPr>
        <p:txBody>
          <a:bodyPr>
            <a:normAutofit/>
          </a:bodyPr>
          <a:lstStyle/>
          <a:p>
            <a:endParaRPr lang="ru-RU" sz="2000" dirty="0"/>
          </a:p>
        </p:txBody>
      </p:sp>
      <p:sp>
        <p:nvSpPr>
          <p:cNvPr id="3" name="Прямоугольник 2"/>
          <p:cNvSpPr/>
          <p:nvPr/>
        </p:nvSpPr>
        <p:spPr>
          <a:xfrm>
            <a:off x="323528" y="566678"/>
            <a:ext cx="8842920" cy="2308324"/>
          </a:xfrm>
          <a:prstGeom prst="rect">
            <a:avLst/>
          </a:prstGeom>
        </p:spPr>
        <p:txBody>
          <a:bodyPr wrap="square">
            <a:spAutoFit/>
          </a:bodyPr>
          <a:lstStyle/>
          <a:p>
            <a:r>
              <a:rPr lang="ru-RU" dirty="0"/>
              <a:t> Каштан у </a:t>
            </a:r>
            <a:r>
              <a:rPr lang="ru-RU" dirty="0" err="1"/>
              <a:t>країнах</a:t>
            </a:r>
            <a:r>
              <a:rPr lang="ru-RU" dirty="0"/>
              <a:t> Прибалтики</a:t>
            </a:r>
          </a:p>
          <a:p>
            <a:endParaRPr lang="ru-RU" dirty="0"/>
          </a:p>
          <a:p>
            <a:r>
              <a:rPr lang="ru-RU" dirty="0" err="1"/>
              <a:t>Частково</a:t>
            </a:r>
            <a:r>
              <a:rPr lang="ru-RU" dirty="0"/>
              <a:t> </a:t>
            </a:r>
            <a:r>
              <a:rPr lang="ru-RU" dirty="0" err="1"/>
              <a:t>навчилися</a:t>
            </a:r>
            <a:r>
              <a:rPr lang="ru-RU" dirty="0"/>
              <a:t> </a:t>
            </a:r>
            <a:r>
              <a:rPr lang="ru-RU" dirty="0" err="1"/>
              <a:t>справлятися</a:t>
            </a:r>
            <a:r>
              <a:rPr lang="ru-RU" dirty="0"/>
              <a:t> з </a:t>
            </a:r>
            <a:r>
              <a:rPr lang="en-US" dirty="0" err="1"/>
              <a:t>Cameraria</a:t>
            </a:r>
            <a:r>
              <a:rPr lang="en-US" dirty="0"/>
              <a:t> </a:t>
            </a:r>
            <a:r>
              <a:rPr lang="en-US" dirty="0" err="1"/>
              <a:t>ohridella</a:t>
            </a:r>
            <a:r>
              <a:rPr lang="en-US" dirty="0"/>
              <a:t> </a:t>
            </a:r>
            <a:r>
              <a:rPr lang="ru-RU" dirty="0" err="1"/>
              <a:t>німці</a:t>
            </a:r>
            <a:r>
              <a:rPr lang="ru-RU" dirty="0"/>
              <a:t> - опале </a:t>
            </a:r>
            <a:r>
              <a:rPr lang="ru-RU" dirty="0" err="1"/>
              <a:t>листя</a:t>
            </a:r>
            <a:r>
              <a:rPr lang="ru-RU" dirty="0"/>
              <a:t> вони </a:t>
            </a:r>
            <a:r>
              <a:rPr lang="ru-RU" dirty="0" err="1"/>
              <a:t>закладають</a:t>
            </a:r>
            <a:r>
              <a:rPr lang="ru-RU" dirty="0"/>
              <a:t> в </a:t>
            </a:r>
            <a:r>
              <a:rPr lang="ru-RU" dirty="0" err="1"/>
              <a:t>біогенератор</a:t>
            </a:r>
            <a:r>
              <a:rPr lang="ru-RU" dirty="0"/>
              <a:t>, де </a:t>
            </a:r>
            <a:r>
              <a:rPr lang="ru-RU" dirty="0" err="1"/>
              <a:t>відбувається</a:t>
            </a:r>
            <a:r>
              <a:rPr lang="ru-RU" dirty="0"/>
              <a:t> </a:t>
            </a:r>
            <a:r>
              <a:rPr lang="ru-RU" dirty="0" err="1"/>
              <a:t>природне</a:t>
            </a:r>
            <a:r>
              <a:rPr lang="ru-RU" dirty="0"/>
              <a:t> </a:t>
            </a:r>
            <a:r>
              <a:rPr lang="ru-RU" dirty="0" err="1"/>
              <a:t>перегнивання</a:t>
            </a:r>
            <a:r>
              <a:rPr lang="ru-RU" dirty="0"/>
              <a:t> </a:t>
            </a:r>
            <a:r>
              <a:rPr lang="ru-RU" dirty="0" err="1"/>
              <a:t>рослинних</a:t>
            </a:r>
            <a:r>
              <a:rPr lang="ru-RU" dirty="0"/>
              <a:t> і </a:t>
            </a:r>
            <a:r>
              <a:rPr lang="ru-RU" dirty="0" err="1"/>
              <a:t>харчових</a:t>
            </a:r>
            <a:r>
              <a:rPr lang="ru-RU" dirty="0"/>
              <a:t> </a:t>
            </a:r>
            <a:r>
              <a:rPr lang="ru-RU" dirty="0" err="1"/>
              <a:t>залишків.А</a:t>
            </a:r>
            <a:r>
              <a:rPr lang="ru-RU" dirty="0"/>
              <a:t> </a:t>
            </a:r>
            <a:r>
              <a:rPr lang="ru-RU" dirty="0" err="1"/>
              <a:t>завдяки</a:t>
            </a:r>
            <a:r>
              <a:rPr lang="ru-RU" dirty="0"/>
              <a:t> </a:t>
            </a:r>
            <a:r>
              <a:rPr lang="ru-RU" dirty="0" err="1"/>
              <a:t>температурі</a:t>
            </a:r>
            <a:r>
              <a:rPr lang="ru-RU" dirty="0"/>
              <a:t> </a:t>
            </a:r>
            <a:r>
              <a:rPr lang="ru-RU" dirty="0" err="1"/>
              <a:t>понад</a:t>
            </a:r>
            <a:r>
              <a:rPr lang="ru-RU" dirty="0"/>
              <a:t> 60 </a:t>
            </a:r>
            <a:r>
              <a:rPr lang="ru-RU" dirty="0" err="1"/>
              <a:t>градусів</a:t>
            </a:r>
            <a:r>
              <a:rPr lang="ru-RU" dirty="0"/>
              <a:t> все </a:t>
            </a:r>
            <a:r>
              <a:rPr lang="ru-RU" dirty="0" err="1"/>
              <a:t>лялечки</a:t>
            </a:r>
            <a:r>
              <a:rPr lang="ru-RU" dirty="0"/>
              <a:t> там благополучно гинуть. До того ж, </a:t>
            </a:r>
            <a:r>
              <a:rPr lang="ru-RU" dirty="0" err="1"/>
              <a:t>утилізуючи</a:t>
            </a:r>
            <a:r>
              <a:rPr lang="ru-RU" dirty="0"/>
              <a:t> </a:t>
            </a:r>
            <a:r>
              <a:rPr lang="ru-RU" dirty="0" err="1"/>
              <a:t>листя</a:t>
            </a:r>
            <a:r>
              <a:rPr lang="ru-RU" dirty="0"/>
              <a:t>, </a:t>
            </a:r>
            <a:r>
              <a:rPr lang="ru-RU" dirty="0" err="1"/>
              <a:t>німці</a:t>
            </a:r>
            <a:r>
              <a:rPr lang="ru-RU" dirty="0"/>
              <a:t> </a:t>
            </a:r>
            <a:r>
              <a:rPr lang="ru-RU" dirty="0" err="1"/>
              <a:t>одночасно</a:t>
            </a:r>
            <a:r>
              <a:rPr lang="ru-RU" dirty="0"/>
              <a:t> </a:t>
            </a:r>
            <a:r>
              <a:rPr lang="ru-RU" dirty="0" err="1"/>
              <a:t>отримують</a:t>
            </a:r>
            <a:r>
              <a:rPr lang="ru-RU" dirty="0"/>
              <a:t> і </a:t>
            </a:r>
            <a:r>
              <a:rPr lang="ru-RU" dirty="0" err="1"/>
              <a:t>біогаз</a:t>
            </a:r>
            <a:r>
              <a:rPr lang="ru-RU" dirty="0"/>
              <a:t>, </a:t>
            </a:r>
            <a:r>
              <a:rPr lang="ru-RU" dirty="0" err="1"/>
              <a:t>який</a:t>
            </a:r>
            <a:r>
              <a:rPr lang="ru-RU" dirty="0"/>
              <a:t> </a:t>
            </a:r>
            <a:r>
              <a:rPr lang="ru-RU" dirty="0" err="1"/>
              <a:t>використовують</a:t>
            </a:r>
            <a:r>
              <a:rPr lang="ru-RU" dirty="0"/>
              <a:t> для </a:t>
            </a:r>
            <a:r>
              <a:rPr lang="ru-RU" dirty="0" err="1"/>
              <a:t>опалення</a:t>
            </a:r>
            <a:r>
              <a:rPr lang="ru-RU" dirty="0"/>
              <a:t>, і </a:t>
            </a:r>
            <a:r>
              <a:rPr lang="ru-RU" dirty="0" err="1"/>
              <a:t>перегній</a:t>
            </a:r>
            <a:r>
              <a:rPr lang="ru-RU" dirty="0"/>
              <a:t>, </a:t>
            </a:r>
            <a:r>
              <a:rPr lang="ru-RU" dirty="0" err="1"/>
              <a:t>який</a:t>
            </a:r>
            <a:r>
              <a:rPr lang="ru-RU" dirty="0"/>
              <a:t> </a:t>
            </a:r>
            <a:r>
              <a:rPr lang="ru-RU" dirty="0" err="1"/>
              <a:t>застосовують</a:t>
            </a:r>
            <a:r>
              <a:rPr lang="ru-RU" dirty="0"/>
              <a:t> як </a:t>
            </a:r>
            <a:r>
              <a:rPr lang="ru-RU" dirty="0" err="1"/>
              <a:t>органічне</a:t>
            </a:r>
            <a:r>
              <a:rPr lang="ru-RU" dirty="0"/>
              <a:t> </a:t>
            </a:r>
            <a:r>
              <a:rPr lang="ru-RU" dirty="0" err="1"/>
              <a:t>добриво</a:t>
            </a:r>
            <a:r>
              <a:rPr lang="ru-RU" dirty="0"/>
              <a:t>.</a:t>
            </a:r>
          </a:p>
        </p:txBody>
      </p:sp>
      <p:sp>
        <p:nvSpPr>
          <p:cNvPr id="4" name="Прямоугольник 3"/>
          <p:cNvSpPr/>
          <p:nvPr/>
        </p:nvSpPr>
        <p:spPr>
          <a:xfrm>
            <a:off x="467544" y="3284984"/>
            <a:ext cx="4392488" cy="3139321"/>
          </a:xfrm>
          <a:prstGeom prst="rect">
            <a:avLst/>
          </a:prstGeom>
        </p:spPr>
        <p:txBody>
          <a:bodyPr wrap="square">
            <a:spAutoFit/>
          </a:bodyPr>
          <a:lstStyle/>
          <a:p>
            <a:r>
              <a:rPr lang="ru-RU" dirty="0"/>
              <a:t>"На </a:t>
            </a:r>
            <a:r>
              <a:rPr lang="ru-RU" dirty="0" err="1"/>
              <a:t>даний</a:t>
            </a:r>
            <a:r>
              <a:rPr lang="ru-RU" dirty="0"/>
              <a:t> момент в </a:t>
            </a:r>
            <a:r>
              <a:rPr lang="ru-RU" dirty="0" err="1"/>
              <a:t>Литві</a:t>
            </a:r>
            <a:r>
              <a:rPr lang="ru-RU" dirty="0"/>
              <a:t> </a:t>
            </a:r>
            <a:r>
              <a:rPr lang="ru-RU" dirty="0" err="1"/>
              <a:t>налічується</a:t>
            </a:r>
            <a:r>
              <a:rPr lang="ru-RU" dirty="0"/>
              <a:t> </a:t>
            </a:r>
            <a:r>
              <a:rPr lang="ru-RU" dirty="0" err="1"/>
              <a:t>вже</a:t>
            </a:r>
            <a:r>
              <a:rPr lang="ru-RU" dirty="0"/>
              <a:t> 90 </a:t>
            </a:r>
            <a:r>
              <a:rPr lang="ru-RU" dirty="0" err="1"/>
              <a:t>видів</a:t>
            </a:r>
            <a:r>
              <a:rPr lang="ru-RU" dirty="0"/>
              <a:t> </a:t>
            </a:r>
            <a:r>
              <a:rPr lang="ru-RU" dirty="0" err="1"/>
              <a:t>такої</a:t>
            </a:r>
            <a:r>
              <a:rPr lang="ru-RU" dirty="0"/>
              <a:t> </a:t>
            </a:r>
            <a:r>
              <a:rPr lang="ru-RU" dirty="0" err="1"/>
              <a:t>молі</a:t>
            </a:r>
            <a:r>
              <a:rPr lang="ru-RU" dirty="0"/>
              <a:t>. Каштан - не </a:t>
            </a:r>
            <a:r>
              <a:rPr lang="ru-RU" dirty="0" err="1"/>
              <a:t>споконвічно</a:t>
            </a:r>
            <a:r>
              <a:rPr lang="ru-RU" dirty="0"/>
              <a:t> </a:t>
            </a:r>
            <a:r>
              <a:rPr lang="ru-RU" dirty="0" err="1"/>
              <a:t>литовський</a:t>
            </a:r>
            <a:r>
              <a:rPr lang="ru-RU" dirty="0"/>
              <a:t> житель, </a:t>
            </a:r>
            <a:r>
              <a:rPr lang="ru-RU" dirty="0" err="1"/>
              <a:t>він</a:t>
            </a:r>
            <a:r>
              <a:rPr lang="ru-RU" dirty="0"/>
              <a:t> </a:t>
            </a:r>
            <a:r>
              <a:rPr lang="ru-RU" dirty="0" err="1"/>
              <a:t>прийшов</a:t>
            </a:r>
            <a:r>
              <a:rPr lang="ru-RU" dirty="0"/>
              <a:t> до нас з Балкан, а </a:t>
            </a:r>
            <a:r>
              <a:rPr lang="ru-RU" dirty="0" err="1"/>
              <a:t>шкідник</a:t>
            </a:r>
            <a:r>
              <a:rPr lang="ru-RU" dirty="0"/>
              <a:t> - </a:t>
            </a:r>
            <a:r>
              <a:rPr lang="ru-RU" dirty="0" err="1"/>
              <a:t>слідом</a:t>
            </a:r>
            <a:r>
              <a:rPr lang="ru-RU" dirty="0"/>
              <a:t> за ним, - </a:t>
            </a:r>
            <a:r>
              <a:rPr lang="ru-RU" dirty="0" err="1"/>
              <a:t>каже</a:t>
            </a:r>
            <a:r>
              <a:rPr lang="ru-RU" dirty="0"/>
              <a:t> </a:t>
            </a:r>
            <a:r>
              <a:rPr lang="ru-RU" dirty="0" err="1"/>
              <a:t>експерт</a:t>
            </a:r>
            <a:r>
              <a:rPr lang="ru-RU" dirty="0"/>
              <a:t>. - </a:t>
            </a:r>
            <a:r>
              <a:rPr lang="ru-RU" dirty="0" err="1"/>
              <a:t>Стійкий</a:t>
            </a:r>
            <a:r>
              <a:rPr lang="ru-RU" dirty="0"/>
              <a:t> до </a:t>
            </a:r>
            <a:r>
              <a:rPr lang="ru-RU" dirty="0" err="1"/>
              <a:t>більшості</a:t>
            </a:r>
            <a:r>
              <a:rPr lang="ru-RU" dirty="0"/>
              <a:t> хвороб каштан </a:t>
            </a:r>
            <a:r>
              <a:rPr lang="ru-RU" dirty="0" err="1"/>
              <a:t>від</a:t>
            </a:r>
            <a:r>
              <a:rPr lang="ru-RU" dirty="0"/>
              <a:t> </a:t>
            </a:r>
            <a:r>
              <a:rPr lang="ru-RU" dirty="0" err="1"/>
              <a:t>цих</a:t>
            </a:r>
            <a:r>
              <a:rPr lang="ru-RU" dirty="0"/>
              <a:t> комах </a:t>
            </a:r>
            <a:r>
              <a:rPr lang="ru-RU" dirty="0" err="1"/>
              <a:t>захиститися</a:t>
            </a:r>
            <a:r>
              <a:rPr lang="ru-RU" dirty="0"/>
              <a:t> не </a:t>
            </a:r>
            <a:r>
              <a:rPr lang="ru-RU" dirty="0" err="1"/>
              <a:t>може</a:t>
            </a:r>
            <a:r>
              <a:rPr lang="ru-RU" dirty="0"/>
              <a:t> . З 2007 р </a:t>
            </a:r>
            <a:r>
              <a:rPr lang="ru-RU" dirty="0" err="1"/>
              <a:t>мінуюча</a:t>
            </a:r>
            <a:r>
              <a:rPr lang="ru-RU" dirty="0"/>
              <a:t> </a:t>
            </a:r>
            <a:r>
              <a:rPr lang="ru-RU" dirty="0" err="1"/>
              <a:t>міль</a:t>
            </a:r>
            <a:r>
              <a:rPr lang="ru-RU" dirty="0"/>
              <a:t> </a:t>
            </a:r>
            <a:r>
              <a:rPr lang="ru-RU" dirty="0" err="1"/>
              <a:t>стрімко</a:t>
            </a:r>
            <a:r>
              <a:rPr lang="ru-RU" dirty="0"/>
              <a:t> </a:t>
            </a:r>
            <a:r>
              <a:rPr lang="ru-RU" dirty="0" err="1"/>
              <a:t>окуповує</a:t>
            </a:r>
            <a:r>
              <a:rPr lang="ru-RU" dirty="0"/>
              <a:t> </a:t>
            </a:r>
            <a:r>
              <a:rPr lang="ru-RU" dirty="0" err="1"/>
              <a:t>світ</a:t>
            </a:r>
            <a:r>
              <a:rPr lang="ru-RU" dirty="0"/>
              <a:t>, </a:t>
            </a:r>
            <a:r>
              <a:rPr lang="ru-RU" dirty="0" err="1"/>
              <a:t>адже</a:t>
            </a:r>
            <a:r>
              <a:rPr lang="ru-RU" dirty="0"/>
              <a:t> у </a:t>
            </a:r>
            <a:r>
              <a:rPr lang="ru-RU" dirty="0" err="1"/>
              <a:t>неї</a:t>
            </a:r>
            <a:r>
              <a:rPr lang="ru-RU" dirty="0"/>
              <a:t> в </a:t>
            </a:r>
            <a:r>
              <a:rPr lang="ru-RU" dirty="0" err="1"/>
              <a:t>природі</a:t>
            </a:r>
            <a:r>
              <a:rPr lang="ru-RU" dirty="0"/>
              <a:t> практично </a:t>
            </a:r>
            <a:r>
              <a:rPr lang="ru-RU" dirty="0" err="1"/>
              <a:t>немає</a:t>
            </a:r>
            <a:r>
              <a:rPr lang="ru-RU" dirty="0"/>
              <a:t> </a:t>
            </a:r>
            <a:r>
              <a:rPr lang="ru-RU" dirty="0" err="1"/>
              <a:t>ворогів</a:t>
            </a:r>
            <a:r>
              <a:rPr lang="ru-RU" dirty="0"/>
              <a:t>: </a:t>
            </a:r>
            <a:r>
              <a:rPr lang="ru-RU" dirty="0" err="1"/>
              <a:t>її</a:t>
            </a:r>
            <a:r>
              <a:rPr lang="ru-RU" dirty="0"/>
              <a:t> не </a:t>
            </a:r>
            <a:r>
              <a:rPr lang="ru-RU" dirty="0" err="1"/>
              <a:t>клюють</a:t>
            </a:r>
            <a:r>
              <a:rPr lang="ru-RU" dirty="0"/>
              <a:t> птахи, </a:t>
            </a:r>
            <a:r>
              <a:rPr lang="ru-RU" dirty="0" err="1"/>
              <a:t>які</a:t>
            </a:r>
            <a:r>
              <a:rPr lang="ru-RU" dirty="0"/>
              <a:t> не </a:t>
            </a:r>
            <a:r>
              <a:rPr lang="ru-RU" dirty="0" err="1"/>
              <a:t>атакують</a:t>
            </a:r>
            <a:r>
              <a:rPr lang="ru-RU" dirty="0"/>
              <a:t> </a:t>
            </a:r>
            <a:r>
              <a:rPr lang="ru-RU" dirty="0" err="1"/>
              <a:t>інші</a:t>
            </a:r>
            <a:r>
              <a:rPr lang="ru-RU" dirty="0"/>
              <a:t> </a:t>
            </a:r>
            <a:r>
              <a:rPr lang="ru-RU" dirty="0" err="1"/>
              <a:t>комахи</a:t>
            </a:r>
            <a:r>
              <a:rPr lang="ru-RU" dirty="0"/>
              <a:t> ".</a:t>
            </a:r>
          </a:p>
        </p:txBody>
      </p:sp>
      <p:pic>
        <p:nvPicPr>
          <p:cNvPr id="1027" name="Picture 3" descr="C:\Users\админ\Desktop\Новая папка (7)\IMG_20200521_225110_37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28184" y="2536806"/>
            <a:ext cx="2232248" cy="39165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00451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251520"/>
            <a:ext cx="5040560" cy="7416824"/>
          </a:xfrm>
        </p:spPr>
        <p:txBody>
          <a:bodyPr>
            <a:normAutofit/>
          </a:bodyPr>
          <a:lstStyle/>
          <a:p>
            <a:r>
              <a:rPr lang="ru-RU" sz="2000" dirty="0" err="1"/>
              <a:t>Екологи</a:t>
            </a:r>
            <a:r>
              <a:rPr lang="ru-RU" sz="2000" dirty="0"/>
              <a:t> </a:t>
            </a:r>
            <a:r>
              <a:rPr lang="ru-RU" sz="2000" dirty="0" err="1"/>
              <a:t>закликають</a:t>
            </a:r>
            <a:r>
              <a:rPr lang="ru-RU" sz="2000" dirty="0"/>
              <a:t> </a:t>
            </a:r>
            <a:r>
              <a:rPr lang="ru-RU" sz="2000" dirty="0" err="1"/>
              <a:t>жителів</a:t>
            </a:r>
            <a:r>
              <a:rPr lang="ru-RU" sz="2000" dirty="0"/>
              <a:t> </a:t>
            </a:r>
            <a:r>
              <a:rPr lang="ru-RU" sz="2000" dirty="0" err="1"/>
              <a:t>сприяти</a:t>
            </a:r>
            <a:r>
              <a:rPr lang="ru-RU" sz="2000" dirty="0"/>
              <a:t> </a:t>
            </a:r>
            <a:r>
              <a:rPr lang="ru-RU" sz="2000" dirty="0" err="1"/>
              <a:t>зменшенню</a:t>
            </a:r>
            <a:r>
              <a:rPr lang="ru-RU" sz="2000" dirty="0"/>
              <a:t> </a:t>
            </a:r>
            <a:r>
              <a:rPr lang="ru-RU" sz="2000" dirty="0" err="1"/>
              <a:t>популяції</a:t>
            </a:r>
            <a:r>
              <a:rPr lang="ru-RU" sz="2000" dirty="0"/>
              <a:t> </a:t>
            </a:r>
            <a:r>
              <a:rPr lang="ru-RU" sz="2000" dirty="0" err="1"/>
              <a:t>молі</a:t>
            </a:r>
            <a:r>
              <a:rPr lang="ru-RU" sz="2000" dirty="0"/>
              <a:t> - </a:t>
            </a:r>
            <a:r>
              <a:rPr lang="ru-RU" sz="2000" dirty="0" err="1"/>
              <a:t>збирати</a:t>
            </a:r>
            <a:r>
              <a:rPr lang="ru-RU" sz="2000" dirty="0"/>
              <a:t> і </a:t>
            </a:r>
            <a:r>
              <a:rPr lang="ru-RU" sz="2000" dirty="0" err="1"/>
              <a:t>утилізувати</a:t>
            </a:r>
            <a:r>
              <a:rPr lang="ru-RU" sz="2000" dirty="0"/>
              <a:t> опале </a:t>
            </a:r>
            <a:r>
              <a:rPr lang="ru-RU" sz="2000" dirty="0" err="1"/>
              <a:t>листя</a:t>
            </a:r>
            <a:r>
              <a:rPr lang="ru-RU" sz="2000" dirty="0"/>
              <a:t> </a:t>
            </a:r>
            <a:r>
              <a:rPr lang="ru-RU" sz="2000" dirty="0" err="1"/>
              <a:t>каштанів</a:t>
            </a:r>
            <a:r>
              <a:rPr lang="ru-RU" sz="2000" dirty="0"/>
              <a:t>, </a:t>
            </a:r>
            <a:r>
              <a:rPr lang="ru-RU" sz="2000" dirty="0" err="1"/>
              <a:t>обливаючи</a:t>
            </a:r>
            <a:r>
              <a:rPr lang="ru-RU" sz="2000" dirty="0"/>
              <a:t> </a:t>
            </a:r>
            <a:r>
              <a:rPr lang="ru-RU" sz="2000" dirty="0" err="1"/>
              <a:t>вапном</a:t>
            </a:r>
            <a:r>
              <a:rPr lang="ru-RU" sz="2000" dirty="0"/>
              <a:t> </a:t>
            </a:r>
            <a:r>
              <a:rPr lang="ru-RU" sz="2000" dirty="0" err="1"/>
              <a:t>або</a:t>
            </a:r>
            <a:r>
              <a:rPr lang="ru-RU" sz="2000" dirty="0"/>
              <a:t> </a:t>
            </a:r>
            <a:r>
              <a:rPr lang="ru-RU" sz="2000" dirty="0" err="1"/>
              <a:t>спалюючи</a:t>
            </a:r>
            <a:r>
              <a:rPr lang="ru-RU" sz="2000" dirty="0"/>
              <a:t>, </a:t>
            </a:r>
            <a:r>
              <a:rPr lang="ru-RU" sz="2000" dirty="0" err="1"/>
              <a:t>або</a:t>
            </a:r>
            <a:r>
              <a:rPr lang="ru-RU" sz="2000" dirty="0"/>
              <a:t> </a:t>
            </a:r>
            <a:r>
              <a:rPr lang="ru-RU" sz="2000" dirty="0" err="1"/>
              <a:t>компостувати</a:t>
            </a:r>
            <a:r>
              <a:rPr lang="ru-RU" sz="2000" dirty="0"/>
              <a:t> </a:t>
            </a:r>
            <a:r>
              <a:rPr lang="ru-RU" sz="2000" dirty="0" err="1"/>
              <a:t>їх</a:t>
            </a:r>
            <a:r>
              <a:rPr lang="ru-RU" sz="2000" dirty="0"/>
              <a:t> в </a:t>
            </a:r>
            <a:r>
              <a:rPr lang="ru-RU" sz="2000" dirty="0" err="1"/>
              <a:t>особливих</a:t>
            </a:r>
            <a:r>
              <a:rPr lang="ru-RU" sz="2000" dirty="0"/>
              <a:t> </a:t>
            </a:r>
            <a:r>
              <a:rPr lang="ru-RU" sz="2000" dirty="0" err="1"/>
              <a:t>умовах</a:t>
            </a:r>
            <a:r>
              <a:rPr lang="ru-RU" sz="2000" dirty="0"/>
              <a:t> - при </a:t>
            </a:r>
            <a:r>
              <a:rPr lang="ru-RU" sz="2000" dirty="0" err="1"/>
              <a:t>температурі</a:t>
            </a:r>
            <a:r>
              <a:rPr lang="ru-RU" sz="2000" dirty="0"/>
              <a:t> 70-72 °. </a:t>
            </a:r>
            <a:r>
              <a:rPr lang="ru-RU" sz="2000" dirty="0" err="1"/>
              <a:t>Компостування</a:t>
            </a:r>
            <a:r>
              <a:rPr lang="ru-RU" sz="2000" dirty="0"/>
              <a:t> ж в </a:t>
            </a:r>
            <a:r>
              <a:rPr lang="ru-RU" sz="2000" dirty="0" err="1"/>
              <a:t>звичайних</a:t>
            </a:r>
            <a:r>
              <a:rPr lang="ru-RU" sz="2000" dirty="0"/>
              <a:t> </a:t>
            </a:r>
            <a:r>
              <a:rPr lang="ru-RU" sz="2000" dirty="0" err="1"/>
              <a:t>умовах</a:t>
            </a:r>
            <a:r>
              <a:rPr lang="ru-RU" sz="2000" dirty="0"/>
              <a:t> </a:t>
            </a:r>
            <a:r>
              <a:rPr lang="ru-RU" sz="2000" dirty="0" err="1"/>
              <a:t>призведе</a:t>
            </a:r>
            <a:r>
              <a:rPr lang="ru-RU" sz="2000" dirty="0"/>
              <a:t> до </a:t>
            </a:r>
            <a:r>
              <a:rPr lang="ru-RU" sz="2000" dirty="0" err="1"/>
              <a:t>ще</a:t>
            </a:r>
            <a:r>
              <a:rPr lang="ru-RU" sz="2000" dirty="0"/>
              <a:t> </a:t>
            </a:r>
            <a:r>
              <a:rPr lang="ru-RU" sz="2000" dirty="0" err="1"/>
              <a:t>більшого</a:t>
            </a:r>
            <a:r>
              <a:rPr lang="ru-RU" sz="2000" dirty="0"/>
              <a:t> </a:t>
            </a:r>
            <a:r>
              <a:rPr lang="ru-RU" sz="2000" dirty="0" err="1"/>
              <a:t>зростання</a:t>
            </a:r>
            <a:r>
              <a:rPr lang="ru-RU" sz="2000" dirty="0"/>
              <a:t> </a:t>
            </a:r>
            <a:r>
              <a:rPr lang="ru-RU" sz="2000" dirty="0" err="1"/>
              <a:t>популяції</a:t>
            </a:r>
            <a:r>
              <a:rPr lang="ru-RU" sz="2000" dirty="0"/>
              <a:t> </a:t>
            </a:r>
            <a:r>
              <a:rPr lang="ru-RU" sz="2000" dirty="0" err="1"/>
              <a:t>молі</a:t>
            </a:r>
            <a:r>
              <a:rPr lang="ru-RU" sz="2000" dirty="0"/>
              <a:t> </a:t>
            </a:r>
            <a:r>
              <a:rPr lang="ru-RU" sz="2000" dirty="0" err="1"/>
              <a:t>навесні</a:t>
            </a:r>
            <a:r>
              <a:rPr lang="ru-RU" sz="2000" dirty="0"/>
              <a:t>.</a:t>
            </a: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520" y="260648"/>
            <a:ext cx="3528392" cy="31555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descr="C:\Users\админ\Desktop\Новая папка (7)\IMG_20200521_225058_07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21357" y="56593"/>
            <a:ext cx="2376264" cy="3767673"/>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796136" y="4062738"/>
            <a:ext cx="3137925" cy="2353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25220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4048" y="260648"/>
            <a:ext cx="3538736" cy="4810546"/>
          </a:xfrm>
        </p:spPr>
        <p:txBody>
          <a:bodyPr>
            <a:normAutofit fontScale="90000"/>
          </a:bodyPr>
          <a:lstStyle/>
          <a:p>
            <a:r>
              <a:rPr lang="ru-RU" sz="2000" dirty="0"/>
              <a:t>У </a:t>
            </a:r>
            <a:r>
              <a:rPr lang="ru-RU" sz="2000" dirty="0" err="1"/>
              <a:t>Латвії</a:t>
            </a:r>
            <a:r>
              <a:rPr lang="ru-RU" sz="2000" dirty="0"/>
              <a:t> </a:t>
            </a:r>
            <a:r>
              <a:rPr lang="ru-RU" sz="2000" dirty="0" err="1"/>
              <a:t>вже</a:t>
            </a:r>
            <a:r>
              <a:rPr lang="ru-RU" sz="2000" dirty="0"/>
              <a:t> </a:t>
            </a:r>
            <a:r>
              <a:rPr lang="ru-RU" sz="2000" dirty="0" err="1"/>
              <a:t>близько</a:t>
            </a:r>
            <a:r>
              <a:rPr lang="ru-RU" sz="2000" dirty="0"/>
              <a:t> </a:t>
            </a:r>
            <a:r>
              <a:rPr lang="ru-RU" sz="2000" dirty="0" err="1"/>
              <a:t>трьох</a:t>
            </a:r>
            <a:r>
              <a:rPr lang="ru-RU" sz="2000" dirty="0"/>
              <a:t> </a:t>
            </a:r>
            <a:r>
              <a:rPr lang="ru-RU" sz="2000" dirty="0" err="1"/>
              <a:t>років</a:t>
            </a:r>
            <a:r>
              <a:rPr lang="ru-RU" sz="2000" dirty="0"/>
              <a:t> </a:t>
            </a:r>
            <a:r>
              <a:rPr lang="ru-RU" sz="2000" dirty="0" err="1"/>
              <a:t>поширюється</a:t>
            </a:r>
            <a:r>
              <a:rPr lang="ru-RU" sz="2000" dirty="0"/>
              <a:t> </a:t>
            </a:r>
            <a:r>
              <a:rPr lang="ru-RU" sz="2000" dirty="0" err="1"/>
              <a:t>дуже</a:t>
            </a:r>
            <a:r>
              <a:rPr lang="ru-RU" sz="2000" dirty="0"/>
              <a:t> </a:t>
            </a:r>
            <a:r>
              <a:rPr lang="ru-RU" sz="2000" dirty="0" err="1"/>
              <a:t>небезпечний</a:t>
            </a:r>
            <a:r>
              <a:rPr lang="ru-RU" sz="2000" dirty="0"/>
              <a:t> </a:t>
            </a:r>
            <a:r>
              <a:rPr lang="ru-RU" sz="2000" dirty="0" err="1"/>
              <a:t>шкідник</a:t>
            </a:r>
            <a:r>
              <a:rPr lang="ru-RU" sz="2000" dirty="0"/>
              <a:t> дерев, </a:t>
            </a:r>
            <a:r>
              <a:rPr lang="ru-RU" sz="2000" dirty="0" err="1"/>
              <a:t>що</a:t>
            </a:r>
            <a:r>
              <a:rPr lang="ru-RU" sz="2000" dirty="0"/>
              <a:t> </a:t>
            </a:r>
            <a:r>
              <a:rPr lang="ru-RU" sz="2000" dirty="0" err="1"/>
              <a:t>потрапив</a:t>
            </a:r>
            <a:r>
              <a:rPr lang="ru-RU" sz="2000" dirty="0"/>
              <a:t> до нас </a:t>
            </a:r>
            <a:r>
              <a:rPr lang="ru-RU" sz="2000" dirty="0" err="1"/>
              <a:t>із</a:t>
            </a:r>
            <a:r>
              <a:rPr lang="ru-RU" sz="2000" dirty="0"/>
              <a:t> </a:t>
            </a:r>
            <a:r>
              <a:rPr lang="ru-RU" sz="2000" dirty="0" err="1"/>
              <a:t>Західної</a:t>
            </a:r>
            <a:r>
              <a:rPr lang="ru-RU" sz="2000" dirty="0"/>
              <a:t> </a:t>
            </a:r>
            <a:r>
              <a:rPr lang="ru-RU" sz="2000" dirty="0" err="1"/>
              <a:t>Європи</a:t>
            </a:r>
            <a:r>
              <a:rPr lang="ru-RU" sz="2000" dirty="0"/>
              <a:t> в </a:t>
            </a:r>
            <a:r>
              <a:rPr lang="ru-RU" sz="2000" dirty="0" err="1"/>
              <a:t>результаті</a:t>
            </a:r>
            <a:r>
              <a:rPr lang="ru-RU" sz="2000" dirty="0"/>
              <a:t> </a:t>
            </a:r>
            <a:r>
              <a:rPr lang="ru-RU" sz="2000" dirty="0" err="1"/>
              <a:t>потепління</a:t>
            </a:r>
            <a:r>
              <a:rPr lang="ru-RU" sz="2000" dirty="0"/>
              <a:t> </a:t>
            </a:r>
            <a:r>
              <a:rPr lang="ru-RU" sz="2000" dirty="0" err="1"/>
              <a:t>клімату</a:t>
            </a:r>
            <a:r>
              <a:rPr lang="ru-RU" sz="2000" dirty="0"/>
              <a:t>, - каштанова </a:t>
            </a:r>
            <a:r>
              <a:rPr lang="ru-RU" sz="2000" dirty="0" err="1"/>
              <a:t>мінуюча</a:t>
            </a:r>
            <a:r>
              <a:rPr lang="ru-RU" sz="2000" dirty="0"/>
              <a:t> </a:t>
            </a:r>
            <a:r>
              <a:rPr lang="ru-RU" sz="2000" dirty="0" err="1"/>
              <a:t>міль</a:t>
            </a:r>
            <a:r>
              <a:rPr lang="ru-RU" sz="2000" dirty="0"/>
              <a:t>, </a:t>
            </a:r>
            <a:r>
              <a:rPr lang="ru-RU" sz="2000" dirty="0" err="1"/>
              <a:t>пише</a:t>
            </a:r>
            <a:r>
              <a:rPr lang="ru-RU" sz="2000" dirty="0"/>
              <a:t> у </a:t>
            </a:r>
            <a:r>
              <a:rPr lang="ru-RU" sz="2000" dirty="0" err="1"/>
              <a:t>вівторок</a:t>
            </a:r>
            <a:r>
              <a:rPr lang="ru-RU" sz="2000" dirty="0"/>
              <a:t> </a:t>
            </a:r>
            <a:r>
              <a:rPr lang="en-US" sz="2000" dirty="0"/>
              <a:t>Diena.lv.</a:t>
            </a:r>
            <a:br>
              <a:rPr lang="en-US" sz="2000" dirty="0"/>
            </a:br>
            <a:r>
              <a:rPr lang="ru-RU" sz="2000" dirty="0"/>
              <a:t>Як </a:t>
            </a:r>
            <a:r>
              <a:rPr lang="ru-RU" sz="2000" dirty="0" err="1"/>
              <a:t>розповів</a:t>
            </a:r>
            <a:r>
              <a:rPr lang="ru-RU" sz="2000" dirty="0"/>
              <a:t> </a:t>
            </a:r>
            <a:r>
              <a:rPr lang="ru-RU" sz="2000" dirty="0" err="1"/>
              <a:t>виданню</a:t>
            </a:r>
            <a:r>
              <a:rPr lang="ru-RU" sz="2000" dirty="0"/>
              <a:t> член </a:t>
            </a:r>
            <a:r>
              <a:rPr lang="ru-RU" sz="2000" dirty="0" err="1"/>
              <a:t>правління</a:t>
            </a:r>
            <a:r>
              <a:rPr lang="ru-RU" sz="2000" dirty="0"/>
              <a:t> </a:t>
            </a:r>
            <a:r>
              <a:rPr lang="en-US" sz="2000" dirty="0" err="1"/>
              <a:t>Rīgas</a:t>
            </a:r>
            <a:r>
              <a:rPr lang="en-US" sz="2000" dirty="0"/>
              <a:t> </a:t>
            </a:r>
            <a:r>
              <a:rPr lang="en-US" sz="2000" dirty="0" err="1"/>
              <a:t>Meži</a:t>
            </a:r>
            <a:r>
              <a:rPr lang="en-US" sz="2000" dirty="0"/>
              <a:t> </a:t>
            </a:r>
            <a:r>
              <a:rPr lang="ru-RU" sz="2000" dirty="0" err="1"/>
              <a:t>Улдіс</a:t>
            </a:r>
            <a:r>
              <a:rPr lang="ru-RU" sz="2000" dirty="0"/>
              <a:t> </a:t>
            </a:r>
            <a:r>
              <a:rPr lang="ru-RU" sz="2000" dirty="0" err="1"/>
              <a:t>Зоммерс</a:t>
            </a:r>
            <a:r>
              <a:rPr lang="ru-RU" sz="2000" dirty="0"/>
              <a:t>, </a:t>
            </a:r>
            <a:r>
              <a:rPr lang="ru-RU" sz="2000" dirty="0" err="1"/>
              <a:t>комаха</a:t>
            </a:r>
            <a:r>
              <a:rPr lang="ru-RU" sz="2000" dirty="0"/>
              <a:t> </a:t>
            </a:r>
            <a:r>
              <a:rPr lang="ru-RU" sz="2000" dirty="0" err="1"/>
              <a:t>відкладає</a:t>
            </a:r>
            <a:r>
              <a:rPr lang="ru-RU" sz="2000" dirty="0"/>
              <a:t> личинки в </a:t>
            </a:r>
            <a:r>
              <a:rPr lang="ru-RU" sz="2000" dirty="0" err="1"/>
              <a:t>листі</a:t>
            </a:r>
            <a:r>
              <a:rPr lang="ru-RU" sz="2000" dirty="0"/>
              <a:t> </a:t>
            </a:r>
            <a:r>
              <a:rPr lang="ru-RU" sz="2000" dirty="0" err="1"/>
              <a:t>кінського</a:t>
            </a:r>
            <a:r>
              <a:rPr lang="ru-RU" sz="2000" dirty="0"/>
              <a:t> каштана, з </a:t>
            </a:r>
            <a:r>
              <a:rPr lang="ru-RU" sz="2000" dirty="0" err="1"/>
              <a:t>яких</a:t>
            </a:r>
            <a:r>
              <a:rPr lang="ru-RU" sz="2000" dirty="0"/>
              <a:t> </a:t>
            </a:r>
            <a:r>
              <a:rPr lang="ru-RU" sz="2000" dirty="0" err="1"/>
              <a:t>з'являються</a:t>
            </a:r>
            <a:r>
              <a:rPr lang="ru-RU" sz="2000" dirty="0"/>
              <a:t> </a:t>
            </a:r>
            <a:r>
              <a:rPr lang="ru-RU" sz="2000" dirty="0" err="1"/>
              <a:t>гусениці</a:t>
            </a:r>
            <a:r>
              <a:rPr lang="ru-RU" sz="2000" dirty="0"/>
              <a:t>, </a:t>
            </a:r>
            <a:r>
              <a:rPr lang="ru-RU" sz="2000" dirty="0" err="1"/>
              <a:t>які</a:t>
            </a:r>
            <a:r>
              <a:rPr lang="ru-RU" sz="2000" dirty="0"/>
              <a:t> </a:t>
            </a:r>
            <a:r>
              <a:rPr lang="ru-RU" sz="2000" dirty="0" err="1"/>
              <a:t>харчуються</a:t>
            </a:r>
            <a:r>
              <a:rPr lang="ru-RU" sz="2000" dirty="0"/>
              <a:t> соком </a:t>
            </a:r>
            <a:r>
              <a:rPr lang="ru-RU" sz="2000" dirty="0" err="1"/>
              <a:t>рослини</a:t>
            </a:r>
            <a:r>
              <a:rPr lang="ru-RU" sz="2000" dirty="0"/>
              <a:t>, тому </a:t>
            </a:r>
            <a:r>
              <a:rPr lang="ru-RU" sz="2000" dirty="0" err="1"/>
              <a:t>листя</a:t>
            </a:r>
            <a:r>
              <a:rPr lang="ru-RU" sz="2000" dirty="0"/>
              <a:t> каштана </a:t>
            </a:r>
            <a:r>
              <a:rPr lang="ru-RU" sz="2000" dirty="0" err="1"/>
              <a:t>стають</a:t>
            </a:r>
            <a:r>
              <a:rPr lang="ru-RU" sz="2000" dirty="0"/>
              <a:t> </a:t>
            </a:r>
            <a:r>
              <a:rPr lang="ru-RU" sz="2000" dirty="0" err="1"/>
              <a:t>коричневими</a:t>
            </a:r>
            <a:r>
              <a:rPr lang="ru-RU" sz="2000" dirty="0"/>
              <a:t>. </a:t>
            </a:r>
          </a:p>
        </p:txBody>
      </p:sp>
      <p:pic>
        <p:nvPicPr>
          <p:cNvPr id="4098" name="Picture 2" descr="C:\Users\админ\Desktop\Новая папка (7)\IMG_20200521_225129_93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548680"/>
            <a:ext cx="2498255" cy="3284984"/>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C:\Users\админ\Desktop\Новая папка (7)\IMG_20200521_225132_465.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15616" y="3969769"/>
            <a:ext cx="3087716" cy="25438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95087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420888"/>
            <a:ext cx="7571184" cy="4234482"/>
          </a:xfrm>
        </p:spPr>
        <p:txBody>
          <a:bodyPr>
            <a:noAutofit/>
          </a:bodyPr>
          <a:lstStyle/>
          <a:p>
            <a:r>
              <a:rPr lang="ru-RU" sz="1800" dirty="0"/>
              <a:t>Так як на </a:t>
            </a:r>
            <a:r>
              <a:rPr lang="ru-RU" sz="1800" dirty="0" err="1"/>
              <a:t>території</a:t>
            </a:r>
            <a:r>
              <a:rPr lang="ru-RU" sz="1800" dirty="0"/>
              <a:t> Риги </a:t>
            </a:r>
            <a:r>
              <a:rPr lang="ru-RU" sz="1800" dirty="0" err="1"/>
              <a:t>забороняється</a:t>
            </a:r>
            <a:r>
              <a:rPr lang="ru-RU" sz="1800" dirty="0"/>
              <a:t> </a:t>
            </a:r>
            <a:r>
              <a:rPr lang="ru-RU" sz="1800" dirty="0" err="1"/>
              <a:t>використання</a:t>
            </a:r>
            <a:r>
              <a:rPr lang="ru-RU" sz="1800" dirty="0"/>
              <a:t> </a:t>
            </a:r>
            <a:r>
              <a:rPr lang="ru-RU" sz="1800" dirty="0" err="1"/>
              <a:t>пестицидів</a:t>
            </a:r>
            <a:r>
              <a:rPr lang="ru-RU" sz="1800" dirty="0"/>
              <a:t>, то </a:t>
            </a:r>
            <a:r>
              <a:rPr lang="ru-RU" sz="1800" dirty="0" err="1"/>
              <a:t>кращий</a:t>
            </a:r>
            <a:r>
              <a:rPr lang="ru-RU" sz="1800" dirty="0"/>
              <a:t> </a:t>
            </a:r>
            <a:r>
              <a:rPr lang="ru-RU" sz="1800" dirty="0" err="1"/>
              <a:t>спосіб</a:t>
            </a:r>
            <a:r>
              <a:rPr lang="ru-RU" sz="1800" dirty="0"/>
              <a:t> </a:t>
            </a:r>
            <a:r>
              <a:rPr lang="ru-RU" sz="1800" dirty="0" err="1"/>
              <a:t>впоратися</a:t>
            </a:r>
            <a:r>
              <a:rPr lang="ru-RU" sz="1800" dirty="0"/>
              <a:t> з </a:t>
            </a:r>
            <a:r>
              <a:rPr lang="ru-RU" sz="1800" dirty="0" err="1"/>
              <a:t>ненажерливої</a:t>
            </a:r>
            <a:r>
              <a:rPr lang="ru-RU" sz="1800" dirty="0"/>
              <a:t> </a:t>
            </a:r>
            <a:r>
              <a:rPr lang="ru-RU" sz="1800" dirty="0" err="1"/>
              <a:t>міллю</a:t>
            </a:r>
            <a:r>
              <a:rPr lang="ru-RU" sz="1800" dirty="0"/>
              <a:t> - </a:t>
            </a:r>
            <a:r>
              <a:rPr lang="ru-RU" sz="1800" dirty="0" err="1"/>
              <a:t>збір</a:t>
            </a:r>
            <a:r>
              <a:rPr lang="ru-RU" sz="1800" dirty="0"/>
              <a:t> і </a:t>
            </a:r>
            <a:r>
              <a:rPr lang="ru-RU" sz="1800" dirty="0" err="1"/>
              <a:t>спалювання</a:t>
            </a:r>
            <a:r>
              <a:rPr lang="ru-RU" sz="1800" dirty="0"/>
              <a:t> опалого </a:t>
            </a:r>
            <a:r>
              <a:rPr lang="ru-RU" sz="1800" dirty="0" err="1"/>
              <a:t>листя</a:t>
            </a:r>
            <a:r>
              <a:rPr lang="ru-RU" sz="1800" dirty="0"/>
              <a:t>, </a:t>
            </a:r>
            <a:r>
              <a:rPr lang="ru-RU" sz="1800" dirty="0" err="1"/>
              <a:t>щоб</a:t>
            </a:r>
            <a:r>
              <a:rPr lang="ru-RU" sz="1800" dirty="0"/>
              <a:t> </a:t>
            </a:r>
            <a:r>
              <a:rPr lang="ru-RU" sz="1800" dirty="0" err="1"/>
              <a:t>шкідники</a:t>
            </a:r>
            <a:r>
              <a:rPr lang="ru-RU" sz="1800" dirty="0"/>
              <a:t> НЕ </a:t>
            </a:r>
            <a:r>
              <a:rPr lang="ru-RU" sz="1800" dirty="0" err="1"/>
              <a:t>перезимували</a:t>
            </a:r>
            <a:r>
              <a:rPr lang="ru-RU" sz="1800" dirty="0"/>
              <a:t> і не </a:t>
            </a:r>
            <a:r>
              <a:rPr lang="ru-RU" sz="1800" dirty="0" err="1"/>
              <a:t>поширювалися</a:t>
            </a:r>
            <a:r>
              <a:rPr lang="ru-RU" sz="1800" dirty="0"/>
              <a:t> </a:t>
            </a:r>
            <a:r>
              <a:rPr lang="ru-RU" sz="1800" dirty="0" err="1"/>
              <a:t>далі</a:t>
            </a:r>
            <a:r>
              <a:rPr lang="ru-RU" sz="1800" dirty="0"/>
              <a:t>. </a:t>
            </a:r>
            <a:r>
              <a:rPr lang="ru-RU" sz="1800" dirty="0" err="1"/>
              <a:t>Зоммерс</a:t>
            </a:r>
            <a:r>
              <a:rPr lang="ru-RU" sz="1800" dirty="0"/>
              <a:t> </a:t>
            </a:r>
            <a:r>
              <a:rPr lang="ru-RU" sz="1800" dirty="0" err="1"/>
              <a:t>зазначив</a:t>
            </a:r>
            <a:r>
              <a:rPr lang="ru-RU" sz="1800" dirty="0"/>
              <a:t>, </a:t>
            </a:r>
            <a:r>
              <a:rPr lang="ru-RU" sz="1800" dirty="0" err="1"/>
              <a:t>що</a:t>
            </a:r>
            <a:r>
              <a:rPr lang="ru-RU" sz="1800" dirty="0"/>
              <a:t> в тих районах Риги, де </a:t>
            </a:r>
            <a:r>
              <a:rPr lang="ru-RU" sz="1800" dirty="0" err="1"/>
              <a:t>двірники</a:t>
            </a:r>
            <a:r>
              <a:rPr lang="ru-RU" sz="1800" dirty="0"/>
              <a:t> </a:t>
            </a:r>
            <a:r>
              <a:rPr lang="ru-RU" sz="1800" dirty="0" err="1"/>
              <a:t>або</a:t>
            </a:r>
            <a:r>
              <a:rPr lang="ru-RU" sz="1800" dirty="0"/>
              <a:t> </a:t>
            </a:r>
            <a:r>
              <a:rPr lang="ru-RU" sz="1800" dirty="0" err="1"/>
              <a:t>господарі</a:t>
            </a:r>
            <a:r>
              <a:rPr lang="ru-RU" sz="1800" dirty="0"/>
              <a:t> </a:t>
            </a:r>
            <a:r>
              <a:rPr lang="ru-RU" sz="1800" dirty="0" err="1"/>
              <a:t>старанно</a:t>
            </a:r>
            <a:r>
              <a:rPr lang="ru-RU" sz="1800" dirty="0"/>
              <a:t> </a:t>
            </a:r>
            <a:r>
              <a:rPr lang="ru-RU" sz="1800" dirty="0" err="1"/>
              <a:t>знищують</a:t>
            </a:r>
            <a:r>
              <a:rPr lang="ru-RU" sz="1800" dirty="0"/>
              <a:t> </a:t>
            </a:r>
            <a:r>
              <a:rPr lang="ru-RU" sz="1800" dirty="0" err="1"/>
              <a:t>пошкоджені</a:t>
            </a:r>
            <a:r>
              <a:rPr lang="ru-RU" sz="1800" dirty="0"/>
              <a:t> </a:t>
            </a:r>
            <a:r>
              <a:rPr lang="ru-RU" sz="1800" dirty="0" err="1"/>
              <a:t>листя</a:t>
            </a:r>
            <a:r>
              <a:rPr lang="ru-RU" sz="1800" dirty="0"/>
              <a:t> каштана, в </a:t>
            </a:r>
            <a:r>
              <a:rPr lang="ru-RU" sz="1800" dirty="0" err="1"/>
              <a:t>наступному</a:t>
            </a:r>
            <a:r>
              <a:rPr lang="ru-RU" sz="1800" dirty="0"/>
              <a:t> </a:t>
            </a:r>
            <a:r>
              <a:rPr lang="ru-RU" sz="1800" dirty="0" err="1"/>
              <a:t>сезоні</a:t>
            </a:r>
            <a:r>
              <a:rPr lang="ru-RU" sz="1800" dirty="0"/>
              <a:t> </a:t>
            </a:r>
            <a:r>
              <a:rPr lang="ru-RU" sz="1800" dirty="0" err="1"/>
              <a:t>менше</a:t>
            </a:r>
            <a:r>
              <a:rPr lang="ru-RU" sz="1800" dirty="0"/>
              <a:t> </a:t>
            </a:r>
            <a:r>
              <a:rPr lang="ru-RU" sz="1800" dirty="0" err="1"/>
              <a:t>заражених</a:t>
            </a:r>
            <a:r>
              <a:rPr lang="ru-RU" sz="1800" dirty="0"/>
              <a:t> дерев.</a:t>
            </a:r>
          </a:p>
        </p:txBody>
      </p:sp>
      <p:pic>
        <p:nvPicPr>
          <p:cNvPr id="5122" name="Picture 2" descr="C:\Users\админ\Desktop\Новая папка (7)\IMG_20200521_225127_67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404664"/>
            <a:ext cx="2376264" cy="4393448"/>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C:\Users\админ\Desktop\Новая папка (7)\IMG_20200521_225134_78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4048" y="548680"/>
            <a:ext cx="2592288" cy="38390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75402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858280" cy="3929066"/>
          </a:xfrm>
        </p:spPr>
        <p:txBody>
          <a:bodyPr>
            <a:normAutofit/>
          </a:bodyPr>
          <a:lstStyle/>
          <a:p>
            <a:r>
              <a:rPr lang="uk-UA" sz="2000" dirty="0" smtClean="0"/>
              <a:t>Місце зростання:          Кількість обстежених      Пошкодження </a:t>
            </a:r>
            <a:br>
              <a:rPr lang="uk-UA" sz="2000" dirty="0" smtClean="0"/>
            </a:br>
            <a:r>
              <a:rPr lang="uk-UA" sz="2000" dirty="0"/>
              <a:t> </a:t>
            </a:r>
            <a:r>
              <a:rPr lang="uk-UA" sz="2000" dirty="0" smtClean="0"/>
              <a:t>                                             дерев :                           поверхні дерева  </a:t>
            </a:r>
            <a:br>
              <a:rPr lang="uk-UA" sz="2000" dirty="0" smtClean="0"/>
            </a:br>
            <a:r>
              <a:rPr lang="uk-UA" sz="2000" dirty="0" smtClean="0"/>
              <a:t>                                                                                 </a:t>
            </a:r>
            <a:r>
              <a:rPr lang="uk-UA" sz="2000" dirty="0" smtClean="0"/>
              <a:t> (у балах – макс.10):</a:t>
            </a:r>
            <a:r>
              <a:rPr lang="uk-UA" sz="2000" dirty="0" smtClean="0"/>
              <a:t/>
            </a:r>
            <a:br>
              <a:rPr lang="uk-UA" sz="2000" dirty="0" smtClean="0"/>
            </a:br>
            <a:r>
              <a:rPr lang="uk-UA" sz="2000" dirty="0" smtClean="0"/>
              <a:t>Вуличні насадження          45                                           3,98</a:t>
            </a:r>
            <a:br>
              <a:rPr lang="uk-UA" sz="2000" dirty="0" smtClean="0"/>
            </a:br>
            <a:r>
              <a:rPr lang="uk-UA" sz="2000" dirty="0" smtClean="0"/>
              <a:t>с. </a:t>
            </a:r>
            <a:r>
              <a:rPr lang="uk-UA" sz="2000" dirty="0" err="1" smtClean="0"/>
              <a:t>Кислянки</a:t>
            </a:r>
            <a:r>
              <a:rPr lang="uk-UA" sz="2000" dirty="0" smtClean="0"/>
              <a:t>;</a:t>
            </a:r>
            <a:br>
              <a:rPr lang="uk-UA" sz="2000" dirty="0" smtClean="0"/>
            </a:br>
            <a:r>
              <a:rPr lang="uk-UA" sz="2000" dirty="0" smtClean="0"/>
              <a:t/>
            </a:r>
            <a:br>
              <a:rPr lang="uk-UA" sz="2000" dirty="0" smtClean="0"/>
            </a:br>
            <a:r>
              <a:rPr lang="uk-UA" sz="2000" dirty="0" smtClean="0"/>
              <a:t>Шкільний парк;                   25                                             3,3</a:t>
            </a:r>
            <a:br>
              <a:rPr lang="uk-UA" sz="2000" dirty="0" smtClean="0"/>
            </a:br>
            <a:r>
              <a:rPr lang="uk-UA" sz="2000" dirty="0" smtClean="0"/>
              <a:t/>
            </a:r>
            <a:br>
              <a:rPr lang="uk-UA" sz="2000" dirty="0" smtClean="0"/>
            </a:br>
            <a:r>
              <a:rPr lang="uk-UA" sz="2000" dirty="0" smtClean="0"/>
              <a:t>Територія шкільного парку була </a:t>
            </a:r>
            <a:br>
              <a:rPr lang="uk-UA" sz="2000" dirty="0" smtClean="0"/>
            </a:br>
            <a:r>
              <a:rPr lang="uk-UA" sz="2000" dirty="0" smtClean="0"/>
              <a:t>оброблена трихограмою (лат. </a:t>
            </a:r>
            <a:r>
              <a:rPr lang="de-DE" sz="2000" b="0" i="1" dirty="0" smtClean="0"/>
              <a:t>Trichogramma</a:t>
            </a:r>
            <a:r>
              <a:rPr lang="uk-UA" sz="2000" b="0" i="1" dirty="0" smtClean="0"/>
              <a:t>)</a:t>
            </a:r>
            <a:r>
              <a:rPr lang="uk-UA" sz="2000" dirty="0" smtClean="0"/>
              <a:t> - біологічний метод боротьби</a:t>
            </a:r>
            <a:endParaRPr lang="ru-RU" sz="2000" dirty="0"/>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43636" y="4572008"/>
            <a:ext cx="2752389" cy="20642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14744" y="4143380"/>
            <a:ext cx="2571768" cy="19288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50" name="AutoShape 2" descr="Трихограммы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Трихограммы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4" name="Picture 6" descr="Трихограммы — Википедия"/>
          <p:cNvPicPr>
            <a:picLocks noChangeAspect="1" noChangeArrowheads="1"/>
          </p:cNvPicPr>
          <p:nvPr/>
        </p:nvPicPr>
        <p:blipFill>
          <a:blip r:embed="rId4" cstate="print"/>
          <a:srcRect/>
          <a:stretch>
            <a:fillRect/>
          </a:stretch>
        </p:blipFill>
        <p:spPr bwMode="auto">
          <a:xfrm>
            <a:off x="500034" y="4429132"/>
            <a:ext cx="2428892" cy="1943114"/>
          </a:xfrm>
          <a:prstGeom prst="rect">
            <a:avLst/>
          </a:prstGeom>
          <a:noFill/>
        </p:spPr>
      </p:pic>
    </p:spTree>
    <p:extLst>
      <p:ext uri="{BB962C8B-B14F-4D97-AF65-F5344CB8AC3E}">
        <p14:creationId xmlns="" xmlns:p14="http://schemas.microsoft.com/office/powerpoint/2010/main" val="2374191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269</TotalTime>
  <Words>347</Words>
  <Application>Microsoft Office PowerPoint</Application>
  <PresentationFormat>Экран (4:3)</PresentationFormat>
  <Paragraphs>20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Паркет</vt:lpstr>
      <vt:lpstr> Поширення Cameraria ohridellа  в с. Кислянка та   на шкільному подвір‘ї. </vt:lpstr>
      <vt:lpstr>ВСТУП   У зв’язку з глобалізацією світових економічних, культурних та інших відносин, в останні десятиріччя гостро постає проблема проникнення в природні екосистеми чужорідних видів. Біологічні інвазії, або переміщення рослин і тварин за межами їх природних ареалів, вважаються сьогодні невід’ємною частиною використання людиною природних ресурсів. Як правило, більшість таких організмів у нових для себе умовах гине, однак деякі здатні адаптуватись, а в окремих випадках навіть давати спалахи чисельності, що може призвести до непередбачених і незворотних для місцевих екосистем наслідків. У відповідності до рішення 6-ї Конференції Країн Конвенції про біологічне різноманіття, вид, чия інтродукція та розповсюдження загрожує біологічному різноманіттю, визначається як «інвазивний чужорідний вид». Саме такий статус отримала каштанова мінуюча міль Cameraria ohridellа, яка на сьогоднішній час становить найбільшу біологічну загрозу нормальному існування гіркокаштану звичайному на всьому його сучасному ареалі.  </vt:lpstr>
      <vt:lpstr>Метою роботи було встановлення особливостей сучасного стану популяції C. ohridella  на шкільному подвір´ї с. Кислянка. Актуальність дослідження біологічних особливостей Cameraria ohridella та його шкодочинності залежно від екологічних, едафічних та антропогенних факторів постійно зростає, адже епізоотій цього фітофага несе загрозу не лише декоративності дерев гіркокаштана звичайного, а може стати причиною значного послаблення їх життєздатності і декоративності та часткової загибелі дерев. Завданнями дослідження були: -   встановлення ступеня поширення та шкодочинності мінуючої молі каштана на шкільному подвір´ї; - розроблення заходів, які стримували б розмноження, поширення і шкодочинність фітофага.          Об'єктами дослідження були дерева гіркокаштана звичайного у вуличних насадженнях та парках і на території школи. Предмет дослідження – вплив Cameraria ohridella на стан насаджень гіркокаштана. Методи досліджень: візуальне спостереження, статистичний метод, мікробіологічний метод. </vt:lpstr>
      <vt:lpstr>Поширення каштанової мінуючої молі (Cameraria ohridellа). Уперше спалах розмноження каштанової мінуючої молі на кінському каштані звичайному було виявлено в 1984-1985 pp. в Македонії на кордоні з Албанією біля озера Охрід (колишня Югославія). В подальшому цей вид був описаний Дечкою і Дімічем як каштанова мінуюча міль - Cameraria ohridella Deschka, Dimic, 1986.  У 1989 p. цей шкідник був виявлений в околицях Лінца (Австрія) на відстані близько 1000 км від озера Охрід. Є припущення, що каштанова міль у Австрію була випадково завезена фахівцями, котрі досліджували цього метелика і таким чином утворилось друге вогнище поширення шкідника. У наступне десятиріччя відбулось стрімке поширення шкідника по країнах Південної та Центральної Європи: а саме, у 1992 р. міль виявили у Німеччині, 1993 р.-в Чехії, 1992 р.-у Франції, 1998 р. - в Швейцарії, 1994 р. – в Словаччині й 1998 р. - в Польщі. У подальшому каштанова мінуюча міль 1998 р. з'явилась в Нідерландах, а в 1999 р. - в Бельгії. Зараз каштанова мінуюча міль зареєстрована у більшості країн Європи, в 2003 р. вона до- сягла Англії на північному заході та Данії на півночі.  </vt:lpstr>
      <vt:lpstr>Слайд 5</vt:lpstr>
      <vt:lpstr>Екологи закликають жителів сприяти зменшенню популяції молі - збирати і утилізувати опале листя каштанів, обливаючи вапном або спалюючи, або компостувати їх в особливих умовах - при температурі 70-72 °. Компостування ж в звичайних умовах призведе до ще більшого зростання популяції молі навесні.</vt:lpstr>
      <vt:lpstr>У Латвії вже близько трьох років поширюється дуже небезпечний шкідник дерев, що потрапив до нас із Західної Європи в результаті потепління клімату, - каштанова мінуюча міль, пише у вівторок Diena.lv. Як розповів виданню член правління Rīgas Meži Улдіс Зоммерс, комаха відкладає личинки в листі кінського каштана, з яких з'являються гусениці, які харчуються соком рослини, тому листя каштана стають коричневими. </vt:lpstr>
      <vt:lpstr>Так як на території Риги забороняється використання пестицидів, то кращий спосіб впоратися з ненажерливої міллю - збір і спалювання опалого листя, щоб шкідники НЕ перезимували і не поширювалися далі. Зоммерс зазначив, що в тих районах Риги, де двірники або господарі старанно знищують пошкоджені листя каштана, в наступному сезоні менше заражених дерев.</vt:lpstr>
      <vt:lpstr>Місце зростання:          Кількість обстежених      Пошкодження                                                дерев :                           поверхні дерева                                                                                     (у балах – макс.10): Вуличні насадження          45                                           3,98 с. Кислянки;  Шкільний парк;                   25                                             3,3  Територія шкільного парку була  оброблена трихограмою (лат. Trichogramma) - біологічний метод боротьби</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Поширення Cameraria ohridellа  в с. Кислянка та   на шкільному подвір‘ї.</dc:title>
  <dc:creator>админ</dc:creator>
  <cp:lastModifiedBy>ACER</cp:lastModifiedBy>
  <cp:revision>18</cp:revision>
  <dcterms:created xsi:type="dcterms:W3CDTF">2020-05-18T23:49:04Z</dcterms:created>
  <dcterms:modified xsi:type="dcterms:W3CDTF">2022-04-21T19:03:12Z</dcterms:modified>
</cp:coreProperties>
</file>