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Quattrocento Sans" panose="020B060402020202020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опрос_8">
  <p:cSld name="Вопрос_8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341" y="5928607"/>
            <a:ext cx="1086121" cy="56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341" y="249293"/>
            <a:ext cx="798187" cy="5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906" y="1390262"/>
            <a:ext cx="678815" cy="71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7474" y="1031437"/>
            <a:ext cx="762565" cy="12230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2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3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опрос_9">
  <p:cSld name="Вопрос_9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35488" y="3856564"/>
            <a:ext cx="606578" cy="66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004" y="4423435"/>
            <a:ext cx="870858" cy="86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0518" y="1031437"/>
            <a:ext cx="789025" cy="64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56070" y="3193142"/>
            <a:ext cx="680703" cy="6634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2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3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опрос_10">
  <p:cSld name="Вопрос_10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03611" y="1153529"/>
            <a:ext cx="1390613" cy="11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475" y="2281641"/>
            <a:ext cx="795802" cy="127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0881" y="5063752"/>
            <a:ext cx="1108023" cy="56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6762" y="63328"/>
            <a:ext cx="726094" cy="76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3884" y="428151"/>
            <a:ext cx="758559" cy="49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8288" y="6267711"/>
            <a:ext cx="2502011" cy="42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body" idx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body" idx="2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body" idx="3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зультат">
  <p:cSld name="Результат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2253" y="3701964"/>
            <a:ext cx="1008264" cy="60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5488" y="3856564"/>
            <a:ext cx="606578" cy="66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0518" y="1031437"/>
            <a:ext cx="789025" cy="64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4707" y="144010"/>
            <a:ext cx="798187" cy="5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3421" y="4305451"/>
            <a:ext cx="365839" cy="29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155" y="3514890"/>
            <a:ext cx="342592" cy="37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64783" y="3126050"/>
            <a:ext cx="331469" cy="77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5555" y="668011"/>
            <a:ext cx="1077995" cy="138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23801" y="1727119"/>
            <a:ext cx="623266" cy="65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86341" y="5928607"/>
            <a:ext cx="1086121" cy="56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вопроса">
  <p:cSld name="Макет_вопроса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3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опрос_1">
  <p:cSld name="Вопрос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94710" y="3719630"/>
            <a:ext cx="749676" cy="7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5836" y="4946754"/>
            <a:ext cx="1313458" cy="40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11" y="1608417"/>
            <a:ext cx="1180646" cy="60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2934" y="3462687"/>
            <a:ext cx="785245" cy="77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83252" y="560779"/>
            <a:ext cx="1131863" cy="96948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3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опрос_2">
  <p:cSld name="Вопрос_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295" y="1731776"/>
            <a:ext cx="973361" cy="125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185" y="991277"/>
            <a:ext cx="523657" cy="141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015" y="3758386"/>
            <a:ext cx="916723" cy="73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7286" y="147017"/>
            <a:ext cx="722633" cy="7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3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опрос_3">
  <p:cSld name="Вопрос_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1971" y="182485"/>
            <a:ext cx="623266" cy="65761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7643" y="923337"/>
            <a:ext cx="798187" cy="5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467" y="3327816"/>
            <a:ext cx="342592" cy="37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7323" y="4615103"/>
            <a:ext cx="386095" cy="423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0807" y="3327816"/>
            <a:ext cx="331469" cy="77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9456" y="3932944"/>
            <a:ext cx="408487" cy="3451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опрос_4">
  <p:cSld name="Вопрос_4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07098" y="696303"/>
            <a:ext cx="1077995" cy="138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1018" y="323990"/>
            <a:ext cx="526988" cy="142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1018" y="2105282"/>
            <a:ext cx="829574" cy="82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8413" y="5101326"/>
            <a:ext cx="895279" cy="45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175" y="1529530"/>
            <a:ext cx="1153102" cy="98767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3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опрос_5">
  <p:cSld name="Вопрос_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44873" y="3758386"/>
            <a:ext cx="861745" cy="78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467" y="3327816"/>
            <a:ext cx="342592" cy="37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7323" y="4615103"/>
            <a:ext cx="386095" cy="423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0807" y="3327816"/>
            <a:ext cx="331469" cy="77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456" y="3932944"/>
            <a:ext cx="408487" cy="3451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3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опрос_6">
  <p:cSld name="Вопрос_6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7978" y="1491330"/>
            <a:ext cx="1404330" cy="71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622" y="1749087"/>
            <a:ext cx="1175655" cy="100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486" y="6032241"/>
            <a:ext cx="1008264" cy="60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669348" y="4859421"/>
            <a:ext cx="1798138" cy="5701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3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опрос_7">
  <p:cSld name="Вопрос_7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8288" y="6267711"/>
            <a:ext cx="2502011" cy="42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964" y="2779905"/>
            <a:ext cx="331469" cy="77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299" y="3843003"/>
            <a:ext cx="408487" cy="34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7987" y="1753346"/>
            <a:ext cx="342592" cy="37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46794" y="3643668"/>
            <a:ext cx="386095" cy="42345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E0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2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3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3612630"/>
            <a:ext cx="2806383" cy="324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80310" y="2319185"/>
            <a:ext cx="3911690" cy="45388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>
            <a:spLocks noGrp="1"/>
          </p:cNvSpPr>
          <p:nvPr>
            <p:ph type="ctrTitle"/>
          </p:nvPr>
        </p:nvSpPr>
        <p:spPr>
          <a:xfrm>
            <a:off x="-88802" y="56661"/>
            <a:ext cx="12369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Open Sans Light"/>
              <a:buNone/>
            </a:pPr>
            <a:r>
              <a:rPr lang="ru-RU" sz="5400" b="1">
                <a:solidFill>
                  <a:srgbClr val="1E4E7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Чисте повітря – краще навчання. Конструкція рекуператора повітря з ПЕТ-пляшок.</a:t>
            </a:r>
            <a:endParaRPr sz="5400">
              <a:solidFill>
                <a:srgbClr val="1E4E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35" name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9660" y="4140883"/>
            <a:ext cx="1107942" cy="33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749" y="1873862"/>
            <a:ext cx="958505" cy="4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38163" y="1097202"/>
            <a:ext cx="1393373" cy="119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2971" y="3792164"/>
            <a:ext cx="827313" cy="85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8873" y="2931886"/>
            <a:ext cx="932845" cy="924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/>
          <p:nvPr/>
        </p:nvSpPr>
        <p:spPr>
          <a:xfrm>
            <a:off x="2986379" y="2725119"/>
            <a:ext cx="5364024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 err="1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Ремзі</a:t>
            </a:r>
            <a:r>
              <a:rPr lang="ru-RU" sz="2000" b="0" i="0" u="none" strike="noStrike" cap="none" dirty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0" i="0" u="none" strike="noStrike" cap="none" dirty="0" err="1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Сеїтосманов</a:t>
            </a:r>
            <a:r>
              <a:rPr lang="ru-RU" sz="2000" b="0" i="0" u="none" strike="noStrike" cap="none" dirty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 b="0" i="0" u="none" strike="noStrike" cap="none" dirty="0" err="1" smtClean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учень</a:t>
            </a:r>
            <a:r>
              <a:rPr lang="ru-RU" sz="2000" b="0" i="0" u="none" strike="noStrike" cap="none" dirty="0" smtClean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0" i="0" u="none" strike="noStrike" cap="none" dirty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ru-RU" sz="2000" b="0" i="0" u="none" strike="noStrike" cap="none" dirty="0" err="1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класу</a:t>
            </a:r>
            <a:r>
              <a:rPr lang="ru-RU" sz="2000" b="0" i="0" u="none" strike="noStrike" cap="none" dirty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 err="1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Крюківщинської</a:t>
            </a:r>
            <a:r>
              <a:rPr lang="ru-RU" sz="2000" b="0" i="0" u="none" strike="noStrike" cap="none" dirty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ЗОШ I-IIІ СТУПЕНІВ</a:t>
            </a:r>
            <a:endParaRPr sz="1400" b="0" i="0" u="none" strike="noStrike" cap="none" dirty="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2461333" y="3777700"/>
            <a:ext cx="6414116" cy="261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Науковий керівник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Вероніка Миколаївна Деркач 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фізики Крюківщинської ЗОШ I-IIІ ступенів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Наукові консультанти: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Зарема Усеїнівна Усеїнова,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Координатор МАН Крюківщинської ЗОШ I-IIІ ступенів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Айдер Сеїтосманов, експерт САЛАР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/>
          <p:nvPr/>
        </p:nvSpPr>
        <p:spPr>
          <a:xfrm flipH="1">
            <a:off x="527773" y="1094430"/>
            <a:ext cx="10385661" cy="1130968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Рекуператор з ПЕТ-пляшок працює. Рівень СО2 і температура в приміщенні  зберігається протягом 3 годин. </a:t>
            </a:r>
            <a:endParaRPr>
              <a:highlight>
                <a:srgbClr val="2E75B5"/>
              </a:highlight>
            </a:endParaRPr>
          </a:p>
        </p:txBody>
      </p:sp>
      <p:sp>
        <p:nvSpPr>
          <p:cNvPr id="233" name="Google Shape;233;p24"/>
          <p:cNvSpPr/>
          <p:nvPr/>
        </p:nvSpPr>
        <p:spPr>
          <a:xfrm flipH="1">
            <a:off x="527778" y="2403509"/>
            <a:ext cx="11009703" cy="87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Рекуператор може бути виготовлений у домашніх умовах або на уроках трудового навчання.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4" name="Google Shape;234;p24"/>
          <p:cNvSpPr/>
          <p:nvPr/>
        </p:nvSpPr>
        <p:spPr>
          <a:xfrm flipH="1">
            <a:off x="527774" y="3451910"/>
            <a:ext cx="11009702" cy="636870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Завдяки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простої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конструкції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його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вартість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складає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більше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грн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35" name="Google Shape;235;p24"/>
          <p:cNvSpPr/>
          <p:nvPr/>
        </p:nvSpPr>
        <p:spPr>
          <a:xfrm flipH="1">
            <a:off x="522157" y="4266868"/>
            <a:ext cx="111477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Конструкція рекуператора дозволяє встановлювати його у вікно, без свердління  отворів у стіні.</a:t>
            </a:r>
            <a:endParaRPr/>
          </a:p>
        </p:txBody>
      </p:sp>
      <p:sp>
        <p:nvSpPr>
          <p:cNvPr id="236" name="Google Shape;236;p24"/>
          <p:cNvSpPr/>
          <p:nvPr/>
        </p:nvSpPr>
        <p:spPr>
          <a:xfrm flipH="1">
            <a:off x="522155" y="5199778"/>
            <a:ext cx="111477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Дослідження привернуло увагу вчителів і директора школи до питання якості повітря в школі. </a:t>
            </a: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2846672" y="329182"/>
            <a:ext cx="6097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Висновки: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subTitle" idx="1"/>
          </p:nvPr>
        </p:nvSpPr>
        <p:spPr>
          <a:xfrm>
            <a:off x="585623" y="246482"/>
            <a:ext cx="1102075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ru-RU" sz="2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Гіпотеза:</a:t>
            </a:r>
            <a:r>
              <a:rPr lang="ru-RU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 За допомогою простої конструкції рекуператора з ПЕТ пляшок, якість повітря в класі покращується та   створюються більш комфортні і безпечні  умови навчання для учнів.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ru-RU" sz="2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Об’єкт дослідження:</a:t>
            </a:r>
            <a:r>
              <a:rPr lang="ru-RU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Рекуператор повітря з ПЕТ пляшок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ru-RU" sz="2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Предмет дослідження:</a:t>
            </a:r>
            <a:r>
              <a:rPr lang="ru-RU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Якість повітря в класі</a:t>
            </a:r>
            <a:endParaRPr sz="2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16"/>
          <p:cNvCxnSpPr/>
          <p:nvPr/>
        </p:nvCxnSpPr>
        <p:spPr>
          <a:xfrm rot="10800000" flipH="1">
            <a:off x="2235802" y="9200816"/>
            <a:ext cx="6381750" cy="2857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</p:cxnSp>
      <p:pic>
        <p:nvPicPr>
          <p:cNvPr id="148" name="Google Shape;148;p16"/>
          <p:cNvPicPr preferRelativeResize="0"/>
          <p:nvPr/>
        </p:nvPicPr>
        <p:blipFill rotWithShape="1">
          <a:blip r:embed="rId3">
            <a:alphaModFix/>
          </a:blip>
          <a:srcRect l="18891" r="26460" b="22162"/>
          <a:stretch/>
        </p:blipFill>
        <p:spPr>
          <a:xfrm>
            <a:off x="585623" y="3180807"/>
            <a:ext cx="3759308" cy="301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5528" y="3117648"/>
            <a:ext cx="4940848" cy="34938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/>
          <p:nvPr/>
        </p:nvSpPr>
        <p:spPr>
          <a:xfrm>
            <a:off x="5090959" y="4320426"/>
            <a:ext cx="1440047" cy="108831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subTitle" idx="1"/>
          </p:nvPr>
        </p:nvSpPr>
        <p:spPr>
          <a:xfrm>
            <a:off x="514900" y="311175"/>
            <a:ext cx="113382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None/>
            </a:pP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Завдання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200"/>
              <a:buNone/>
            </a:pPr>
            <a:endParaRPr sz="32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AutoNum type="arabicPeriod"/>
            </a:pP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Вимірювання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якості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повітря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протягом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півроку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на початок дня та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після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6 уроку  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за 4-мя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показниками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E4E79"/>
              </a:buClr>
              <a:buSzPts val="3200"/>
              <a:buNone/>
            </a:pP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Аналізування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отриманих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даних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E4E79"/>
              </a:buClr>
              <a:buSzPts val="3200"/>
              <a:buNone/>
            </a:pP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Проведення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інтерв’ю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лікарів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щодо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результатів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вимірювання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якості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повітря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E4E79"/>
              </a:buClr>
              <a:buSzPts val="3200"/>
              <a:buNone/>
            </a:pP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Розробка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власної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конструкції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використанням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ПЕТ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пляшок</a:t>
            </a:r>
            <a:endParaRPr sz="32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E4E79"/>
              </a:buClr>
              <a:buSzPts val="3200"/>
              <a:buNone/>
            </a:pP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Тестування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конструкції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формування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висновків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E4E79"/>
              </a:buClr>
              <a:buSzPts val="3200"/>
              <a:buNone/>
            </a:pP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Фільмування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процесу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дослідження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розміщення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відеокліпу</a:t>
            </a:r>
            <a:r>
              <a:rPr lang="ru-RU" sz="32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32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YouTube</a:t>
            </a:r>
            <a:endParaRPr sz="32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E75B5"/>
              </a:buClr>
              <a:buSzPts val="28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400"/>
              <a:buNone/>
            </a:pPr>
            <a:endParaRPr dirty="0"/>
          </a:p>
        </p:txBody>
      </p:sp>
      <p:sp>
        <p:nvSpPr>
          <p:cNvPr id="156" name="Google Shape;156;p1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25" y="194946"/>
            <a:ext cx="6548025" cy="247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3318" y="2333300"/>
            <a:ext cx="5678681" cy="23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1475" y="4037075"/>
            <a:ext cx="6241200" cy="26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7208010" y="457199"/>
            <a:ext cx="349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Температура: 17-20°С, </a:t>
            </a:r>
            <a:endParaRPr sz="18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989386" y="2929053"/>
            <a:ext cx="361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Вологість: 40-60%.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7543357" y="5165524"/>
            <a:ext cx="3618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Добова норма PM2.5: не більше  25 мкг/м.куб</a:t>
            </a:r>
            <a:endParaRPr sz="24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/>
          </a:blip>
          <a:srcRect l="30315" r="28394" b="6386"/>
          <a:stretch/>
        </p:blipFill>
        <p:spPr>
          <a:xfrm>
            <a:off x="818147" y="267265"/>
            <a:ext cx="3150718" cy="401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4">
            <a:alphaModFix/>
          </a:blip>
          <a:srcRect l="10578" r="2815" b="9473"/>
          <a:stretch/>
        </p:blipFill>
        <p:spPr>
          <a:xfrm>
            <a:off x="6313960" y="583185"/>
            <a:ext cx="4920538" cy="289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>
            <a:off x="4186829" y="1723447"/>
            <a:ext cx="1909171" cy="933125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520650" y="4919950"/>
            <a:ext cx="11410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 dirty="0"/>
              <a:t>Д</a:t>
            </a:r>
            <a:r>
              <a:rPr lang="ru-RU" sz="4000" dirty="0"/>
              <a:t>ля  </a:t>
            </a:r>
            <a:r>
              <a:rPr lang="ru-RU" sz="4000" dirty="0" err="1"/>
              <a:t>розуміння</a:t>
            </a:r>
            <a:r>
              <a:rPr lang="ru-RU" sz="4000" dirty="0"/>
              <a:t> </a:t>
            </a:r>
            <a:r>
              <a:rPr lang="ru-RU" sz="4000" dirty="0" err="1"/>
              <a:t>результатів</a:t>
            </a:r>
            <a:r>
              <a:rPr lang="ru-RU" sz="4000" dirty="0"/>
              <a:t> </a:t>
            </a:r>
            <a:r>
              <a:rPr lang="ru-RU" sz="4000" dirty="0" err="1" smtClean="0"/>
              <a:t>вимірювання</a:t>
            </a:r>
            <a:r>
              <a:rPr lang="ru-RU" sz="4000" dirty="0" smtClean="0"/>
              <a:t>, </a:t>
            </a:r>
            <a:r>
              <a:rPr lang="ru-RU" sz="4000" dirty="0"/>
              <a:t>ми </a:t>
            </a:r>
            <a:r>
              <a:rPr lang="ru-RU" sz="4000" dirty="0" err="1"/>
              <a:t>звернулися</a:t>
            </a:r>
            <a:r>
              <a:rPr lang="ru-RU" sz="4000" dirty="0"/>
              <a:t> до </a:t>
            </a:r>
            <a:r>
              <a:rPr lang="ru-RU" sz="4000" dirty="0" err="1"/>
              <a:t>лікаря</a:t>
            </a:r>
            <a:r>
              <a:rPr lang="ru-RU" sz="4000" dirty="0"/>
              <a:t> </a:t>
            </a:r>
            <a:r>
              <a:rPr lang="ru-RU" sz="4000" dirty="0" err="1"/>
              <a:t>Євгена</a:t>
            </a:r>
            <a:r>
              <a:rPr lang="ru-RU" sz="4000" dirty="0"/>
              <a:t> </a:t>
            </a:r>
            <a:r>
              <a:rPr lang="ru-RU" sz="4000" dirty="0" err="1" smtClean="0"/>
              <a:t>Комаровського</a:t>
            </a:r>
            <a:r>
              <a:rPr lang="ru-RU" sz="4000" dirty="0"/>
              <a:t>.</a:t>
            </a:r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/>
        </p:nvSpPr>
        <p:spPr>
          <a:xfrm>
            <a:off x="750625" y="4441774"/>
            <a:ext cx="5707800" cy="230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Проблема 2. 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Нами знайдено дослідження, в якому доведено, що навіть  при регулярному відкритті вікон для провітрюванні згідно норм, повітрообмін все одно був би недостатній.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8303" y="182882"/>
            <a:ext cx="5225396" cy="3483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383742" y="3094569"/>
            <a:ext cx="4733420" cy="114381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Проблема 1. 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Перерви короткі, і вчителя не завжди встигають провітрювати класи.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6860350" y="4516325"/>
            <a:ext cx="4995600" cy="1939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Проблема 3. 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Протягом навчального року середня температура повітря на вулиці низька. Тому,  якщо  часто провітрювати класі, школа буде втрачати дорогу теплову енергія.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2442838" y="689499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2442838" y="2670699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2442838" y="2670699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2442838" y="2670699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2442838" y="2670699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2442838" y="2670699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/>
          <p:nvPr/>
        </p:nvSpPr>
        <p:spPr>
          <a:xfrm rot="5400000">
            <a:off x="5240199" y="2938524"/>
            <a:ext cx="585927" cy="69029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6664511" y="3756321"/>
            <a:ext cx="585927" cy="55579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0"/>
          <p:cNvSpPr/>
          <p:nvPr/>
        </p:nvSpPr>
        <p:spPr>
          <a:xfrm rot="3070331">
            <a:off x="5681272" y="3602289"/>
            <a:ext cx="585927" cy="6817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750619" y="182882"/>
            <a:ext cx="5070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Простим способом зменшення СО2 в класі є провітрювання приміщення з відкриттям вікон під час перерви.   Але,  з цим  виникають інші проблеми: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 flipH="1">
            <a:off x="-71022" y="2463179"/>
            <a:ext cx="4190261" cy="3586579"/>
          </a:xfrm>
          <a:prstGeom prst="verticalScroll">
            <a:avLst>
              <a:gd name="adj" fmla="val 12500"/>
            </a:avLst>
          </a:prstGeom>
          <a:solidFill>
            <a:srgbClr val="D9E2F3"/>
          </a:solidFill>
          <a:ln w="12700" cap="flat" cmpd="sng">
            <a:solidFill>
              <a:srgbClr val="1F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Умова 1.</a:t>
            </a:r>
            <a:r>
              <a:rPr lang="ru-RU" sz="3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Можливість вироблення в умовах трудового навчання або вдома.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1"/>
          <p:cNvSpPr/>
          <p:nvPr/>
        </p:nvSpPr>
        <p:spPr>
          <a:xfrm flipH="1">
            <a:off x="4009888" y="3045752"/>
            <a:ext cx="4360432" cy="2933694"/>
          </a:xfrm>
          <a:prstGeom prst="verticalScroll">
            <a:avLst>
              <a:gd name="adj" fmla="val 12500"/>
            </a:avLst>
          </a:prstGeom>
          <a:solidFill>
            <a:srgbClr val="D9E2F3"/>
          </a:solidFill>
          <a:ln w="12700" cap="flat" cmpd="sng">
            <a:solidFill>
              <a:srgbClr val="1F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Умова 2.</a:t>
            </a:r>
            <a:r>
              <a:rPr lang="ru-RU" sz="3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Зробити модель рекуператора з використанням ПЕТ пляшок.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/>
          <p:nvPr/>
        </p:nvSpPr>
        <p:spPr>
          <a:xfrm rot="3653678">
            <a:off x="2593657" y="8287068"/>
            <a:ext cx="304165" cy="5016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CAA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3599180" y="8774430"/>
            <a:ext cx="304165" cy="26860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CAA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 rot="-4453010">
            <a:off x="4645342" y="8181023"/>
            <a:ext cx="304165" cy="5016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CAA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/>
          <p:nvPr/>
        </p:nvSpPr>
        <p:spPr>
          <a:xfrm flipH="1">
            <a:off x="8195667" y="2583404"/>
            <a:ext cx="3996331" cy="4083723"/>
          </a:xfrm>
          <a:prstGeom prst="verticalScroll">
            <a:avLst>
              <a:gd name="adj" fmla="val 12500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Умова 3.</a:t>
            </a:r>
            <a:r>
              <a:rPr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Конструкція повинна бути дешевою і із доступних матеріалів.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4119239" y="220599"/>
            <a:ext cx="3295812" cy="1866530"/>
          </a:xfrm>
          <a:prstGeom prst="can">
            <a:avLst>
              <a:gd name="adj" fmla="val 25000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РЕКУПЕРАТОР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/>
          <p:nvPr/>
        </p:nvSpPr>
        <p:spPr>
          <a:xfrm rot="2814810">
            <a:off x="3159964" y="1579401"/>
            <a:ext cx="585927" cy="93879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/>
          <p:nvPr/>
        </p:nvSpPr>
        <p:spPr>
          <a:xfrm rot="-2953194">
            <a:off x="7902703" y="1713282"/>
            <a:ext cx="585927" cy="93879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5604177" y="2307728"/>
            <a:ext cx="585927" cy="7328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46075" y="181986"/>
            <a:ext cx="11845925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Теоретичні розрахунки повітрообміну рекуператора:</a:t>
            </a:r>
            <a:endParaRPr/>
          </a:p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 </a:t>
            </a:r>
            <a:r>
              <a:rPr lang="ru-RU" sz="3200" b="1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ru-RU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L_норм. </a:t>
            </a:r>
            <a:r>
              <a:rPr lang="ru-RU" sz="3200" b="1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ru-RU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N_учнів.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 </a:t>
            </a:r>
            <a:r>
              <a:rPr lang="ru-RU" sz="2800" b="1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– це повітрообмін. Вимірюється  в куб. метрах повітря за годину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L_норм.- </a:t>
            </a:r>
            <a:r>
              <a:rPr lang="ru-RU" sz="2800" b="1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норма повітря на одну особу. Дорівнює 20 м3/год. на одного учня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N_учн.  </a:t>
            </a:r>
            <a:r>
              <a:rPr lang="ru-RU" sz="2800" b="1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– кількість учнів у класі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Calibri"/>
              <a:buNone/>
            </a:pPr>
            <a:r>
              <a:rPr lang="ru-RU" sz="2800" b="1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Таким чином  L=20 м3/год * 25 учнів = 500 м3/год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Calibri"/>
              <a:buNone/>
            </a:pPr>
            <a:r>
              <a:rPr lang="ru-RU" sz="2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Наша модель рекуператора при діаметрі отворів 150 мм. та швидкістю притоку повітря 2 м/с зможе  забезпечити  повітрообмін  130 м3/год. </a:t>
            </a:r>
            <a:endParaRPr sz="2800" b="0" i="0" u="none" strike="noStrike" cap="none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346075" y="5260299"/>
            <a:ext cx="11598877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Тобто, в один клас потрібне встановити 3-4 рекуператора.  Більш точні результати ми отримали підчас тестування.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>
            <a:spLocks noGrp="1"/>
          </p:cNvSpPr>
          <p:nvPr>
            <p:ph type="ctrTitle"/>
          </p:nvPr>
        </p:nvSpPr>
        <p:spPr>
          <a:xfrm>
            <a:off x="2510500" y="568671"/>
            <a:ext cx="91440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Quattrocento Sans"/>
              <a:buNone/>
            </a:pPr>
            <a:r>
              <a:rPr lang="ru-RU"/>
              <a:t>Тестування рекуператора</a:t>
            </a:r>
            <a:endParaRPr/>
          </a:p>
        </p:txBody>
      </p:sp>
      <p:pic>
        <p:nvPicPr>
          <p:cNvPr id="224" name="Google Shape;224;p23"/>
          <p:cNvPicPr preferRelativeResize="0"/>
          <p:nvPr/>
        </p:nvPicPr>
        <p:blipFill rotWithShape="1">
          <a:blip r:embed="rId3">
            <a:alphaModFix/>
          </a:blip>
          <a:srcRect l="43816" r="35579" b="9269"/>
          <a:stretch/>
        </p:blipFill>
        <p:spPr>
          <a:xfrm>
            <a:off x="277451" y="160126"/>
            <a:ext cx="1945901" cy="51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 rotWithShape="1">
          <a:blip r:embed="rId4">
            <a:alphaModFix/>
          </a:blip>
          <a:srcRect l="44605" t="44491" r="34631" b="17613"/>
          <a:stretch/>
        </p:blipFill>
        <p:spPr>
          <a:xfrm>
            <a:off x="8978974" y="3470954"/>
            <a:ext cx="2558424" cy="262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 rotWithShape="1">
          <a:blip r:embed="rId5">
            <a:alphaModFix/>
          </a:blip>
          <a:srcRect l="25797" t="290" r="23342" b="11438"/>
          <a:stretch/>
        </p:blipFill>
        <p:spPr>
          <a:xfrm>
            <a:off x="2610175" y="3445549"/>
            <a:ext cx="2857237" cy="27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/>
          <p:cNvPicPr preferRelativeResize="0"/>
          <p:nvPr/>
        </p:nvPicPr>
        <p:blipFill rotWithShape="1">
          <a:blip r:embed="rId6">
            <a:alphaModFix/>
          </a:blip>
          <a:srcRect l="25647" r="41997"/>
          <a:stretch/>
        </p:blipFill>
        <p:spPr>
          <a:xfrm>
            <a:off x="5897911" y="1994369"/>
            <a:ext cx="2369175" cy="37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Широкоэкранный</PresentationFormat>
  <Paragraphs>63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Quattrocento Sans</vt:lpstr>
      <vt:lpstr>Arial</vt:lpstr>
      <vt:lpstr>Open Sans Light</vt:lpstr>
      <vt:lpstr>Calibri</vt:lpstr>
      <vt:lpstr>Times New Roman</vt:lpstr>
      <vt:lpstr>Тема1</vt:lpstr>
      <vt:lpstr>Чисте повітря – краще навчання. Конструкція рекуператора повітря з ПЕТ-пляшок.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Тестування рекуператора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Чисте повітря – краще навчання. Конструкція рекуператора повітря з ПЕТ-пляшок.</dc:title>
  <dc:creator>user2</dc:creator>
  <cp:lastModifiedBy>user3</cp:lastModifiedBy>
  <cp:revision>1</cp:revision>
  <dcterms:modified xsi:type="dcterms:W3CDTF">2022-04-21T18:33:24Z</dcterms:modified>
</cp:coreProperties>
</file>