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6" r:id="rId3"/>
    <p:sldId id="271" r:id="rId4"/>
    <p:sldId id="270" r:id="rId5"/>
    <p:sldId id="269" r:id="rId6"/>
    <p:sldId id="267" r:id="rId7"/>
    <p:sldId id="268" r:id="rId8"/>
    <p:sldId id="260" r:id="rId9"/>
    <p:sldId id="265" r:id="rId10"/>
    <p:sldId id="262" r:id="rId11"/>
    <p:sldId id="261" r:id="rId12"/>
    <p:sldId id="263" r:id="rId13"/>
    <p:sldId id="264" r:id="rId14"/>
    <p:sldId id="257" r:id="rId15"/>
    <p:sldId id="258" r:id="rId16"/>
    <p:sldId id="273" r:id="rId17"/>
    <p:sldId id="272"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49BF5A7-16C9-4B00-A6DF-12ADC455986D}"/>
              </a:ext>
            </a:extLst>
          </p:cNvPr>
          <p:cNvSpPr>
            <a:spLocks noGrp="1"/>
          </p:cNvSpPr>
          <p:nvPr>
            <p:ph type="dt" sz="half" idx="10"/>
          </p:nvPr>
        </p:nvSpPr>
        <p:spPr/>
        <p:txBody>
          <a:bodyPr/>
          <a:lstStyle>
            <a:lvl1pPr>
              <a:defRPr/>
            </a:lvl1pPr>
          </a:lstStyle>
          <a:p>
            <a:pPr>
              <a:defRPr/>
            </a:pPr>
            <a:fld id="{175665DF-6F3A-44A0-BF76-8B09DA0E0B89}" type="datetimeFigureOut">
              <a:rPr lang="en-US"/>
              <a:pPr>
                <a:defRPr/>
              </a:pPr>
              <a:t>4/13/2022</a:t>
            </a:fld>
            <a:endParaRPr lang="en-US"/>
          </a:p>
        </p:txBody>
      </p:sp>
      <p:sp>
        <p:nvSpPr>
          <p:cNvPr id="5" name="Footer Placeholder 4">
            <a:extLst>
              <a:ext uri="{FF2B5EF4-FFF2-40B4-BE49-F238E27FC236}">
                <a16:creationId xmlns:a16="http://schemas.microsoft.com/office/drawing/2014/main" id="{3C5FCFCA-BE45-441E-A979-0FA59A2CBA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350C5C-238D-4BAB-92AF-D8019740B99E}"/>
              </a:ext>
            </a:extLst>
          </p:cNvPr>
          <p:cNvSpPr>
            <a:spLocks noGrp="1"/>
          </p:cNvSpPr>
          <p:nvPr>
            <p:ph type="sldNum" sz="quarter" idx="12"/>
          </p:nvPr>
        </p:nvSpPr>
        <p:spPr/>
        <p:txBody>
          <a:bodyPr/>
          <a:lstStyle>
            <a:lvl1pPr>
              <a:defRPr/>
            </a:lvl1pPr>
          </a:lstStyle>
          <a:p>
            <a:fld id="{DF5A30AF-0CF0-4CC9-AE83-95735406FB42}" type="slidenum">
              <a:rPr lang="en-US" altLang="ru-RU"/>
              <a:pPr/>
              <a:t>‹#›</a:t>
            </a:fld>
            <a:endParaRPr lang="en-US" altLang="ru-RU"/>
          </a:p>
        </p:txBody>
      </p:sp>
    </p:spTree>
    <p:extLst>
      <p:ext uri="{BB962C8B-B14F-4D97-AF65-F5344CB8AC3E}">
        <p14:creationId xmlns:p14="http://schemas.microsoft.com/office/powerpoint/2010/main" val="294776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D67AC-F965-45E3-9841-18642DA34E61}"/>
              </a:ext>
            </a:extLst>
          </p:cNvPr>
          <p:cNvSpPr>
            <a:spLocks noGrp="1"/>
          </p:cNvSpPr>
          <p:nvPr>
            <p:ph type="dt" sz="half" idx="10"/>
          </p:nvPr>
        </p:nvSpPr>
        <p:spPr/>
        <p:txBody>
          <a:bodyPr/>
          <a:lstStyle>
            <a:lvl1pPr>
              <a:defRPr/>
            </a:lvl1pPr>
          </a:lstStyle>
          <a:p>
            <a:pPr>
              <a:defRPr/>
            </a:pPr>
            <a:fld id="{305165A4-B83F-44B1-9440-854DD78E74E0}" type="datetimeFigureOut">
              <a:rPr lang="en-US"/>
              <a:pPr>
                <a:defRPr/>
              </a:pPr>
              <a:t>4/13/2022</a:t>
            </a:fld>
            <a:endParaRPr lang="en-US"/>
          </a:p>
        </p:txBody>
      </p:sp>
      <p:sp>
        <p:nvSpPr>
          <p:cNvPr id="5" name="Footer Placeholder 4">
            <a:extLst>
              <a:ext uri="{FF2B5EF4-FFF2-40B4-BE49-F238E27FC236}">
                <a16:creationId xmlns:a16="http://schemas.microsoft.com/office/drawing/2014/main" id="{06DD3E3F-C9BD-4953-9281-655B8DEB3F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77D0D6-82AF-42AC-96FE-E663A12F868E}"/>
              </a:ext>
            </a:extLst>
          </p:cNvPr>
          <p:cNvSpPr>
            <a:spLocks noGrp="1"/>
          </p:cNvSpPr>
          <p:nvPr>
            <p:ph type="sldNum" sz="quarter" idx="12"/>
          </p:nvPr>
        </p:nvSpPr>
        <p:spPr/>
        <p:txBody>
          <a:bodyPr/>
          <a:lstStyle>
            <a:lvl1pPr>
              <a:defRPr/>
            </a:lvl1pPr>
          </a:lstStyle>
          <a:p>
            <a:fld id="{C89CF40F-6F0A-4BC6-97D2-7451801800F3}" type="slidenum">
              <a:rPr lang="en-US" altLang="ru-RU"/>
              <a:pPr/>
              <a:t>‹#›</a:t>
            </a:fld>
            <a:endParaRPr lang="en-US" altLang="ru-RU"/>
          </a:p>
        </p:txBody>
      </p:sp>
    </p:spTree>
    <p:extLst>
      <p:ext uri="{BB962C8B-B14F-4D97-AF65-F5344CB8AC3E}">
        <p14:creationId xmlns:p14="http://schemas.microsoft.com/office/powerpoint/2010/main" val="165315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4E6E3-39D1-4843-AEA5-573D80854F30}"/>
              </a:ext>
            </a:extLst>
          </p:cNvPr>
          <p:cNvSpPr>
            <a:spLocks noGrp="1"/>
          </p:cNvSpPr>
          <p:nvPr>
            <p:ph type="dt" sz="half" idx="10"/>
          </p:nvPr>
        </p:nvSpPr>
        <p:spPr/>
        <p:txBody>
          <a:bodyPr/>
          <a:lstStyle>
            <a:lvl1pPr>
              <a:defRPr/>
            </a:lvl1pPr>
          </a:lstStyle>
          <a:p>
            <a:pPr>
              <a:defRPr/>
            </a:pPr>
            <a:fld id="{6F3B0FF3-E946-436E-B103-C64FFDF38ABD}" type="datetimeFigureOut">
              <a:rPr lang="en-US"/>
              <a:pPr>
                <a:defRPr/>
              </a:pPr>
              <a:t>4/13/2022</a:t>
            </a:fld>
            <a:endParaRPr lang="en-US"/>
          </a:p>
        </p:txBody>
      </p:sp>
      <p:sp>
        <p:nvSpPr>
          <p:cNvPr id="5" name="Footer Placeholder 4">
            <a:extLst>
              <a:ext uri="{FF2B5EF4-FFF2-40B4-BE49-F238E27FC236}">
                <a16:creationId xmlns:a16="http://schemas.microsoft.com/office/drawing/2014/main" id="{908BCBD8-73A0-40F1-99C9-1EC57E2BC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A297E0-1964-4111-90B8-F6FF71582D2C}"/>
              </a:ext>
            </a:extLst>
          </p:cNvPr>
          <p:cNvSpPr>
            <a:spLocks noGrp="1"/>
          </p:cNvSpPr>
          <p:nvPr>
            <p:ph type="sldNum" sz="quarter" idx="12"/>
          </p:nvPr>
        </p:nvSpPr>
        <p:spPr/>
        <p:txBody>
          <a:bodyPr/>
          <a:lstStyle>
            <a:lvl1pPr>
              <a:defRPr/>
            </a:lvl1pPr>
          </a:lstStyle>
          <a:p>
            <a:fld id="{4712069C-EB06-40DC-9F02-E188CAD17CF8}" type="slidenum">
              <a:rPr lang="en-US" altLang="ru-RU"/>
              <a:pPr/>
              <a:t>‹#›</a:t>
            </a:fld>
            <a:endParaRPr lang="en-US" altLang="ru-RU"/>
          </a:p>
        </p:txBody>
      </p:sp>
    </p:spTree>
    <p:extLst>
      <p:ext uri="{BB962C8B-B14F-4D97-AF65-F5344CB8AC3E}">
        <p14:creationId xmlns:p14="http://schemas.microsoft.com/office/powerpoint/2010/main" val="65917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D5897-188F-4B68-B7BF-08C2FCDF3643}"/>
              </a:ext>
            </a:extLst>
          </p:cNvPr>
          <p:cNvSpPr>
            <a:spLocks noGrp="1"/>
          </p:cNvSpPr>
          <p:nvPr>
            <p:ph type="dt" sz="half" idx="10"/>
          </p:nvPr>
        </p:nvSpPr>
        <p:spPr/>
        <p:txBody>
          <a:bodyPr/>
          <a:lstStyle>
            <a:lvl1pPr>
              <a:defRPr/>
            </a:lvl1pPr>
          </a:lstStyle>
          <a:p>
            <a:pPr>
              <a:defRPr/>
            </a:pPr>
            <a:fld id="{DBD97C32-6DBE-4958-A552-E9BA9C33A4B9}" type="datetimeFigureOut">
              <a:rPr lang="en-US"/>
              <a:pPr>
                <a:defRPr/>
              </a:pPr>
              <a:t>4/13/2022</a:t>
            </a:fld>
            <a:endParaRPr lang="en-US"/>
          </a:p>
        </p:txBody>
      </p:sp>
      <p:sp>
        <p:nvSpPr>
          <p:cNvPr id="5" name="Footer Placeholder 4">
            <a:extLst>
              <a:ext uri="{FF2B5EF4-FFF2-40B4-BE49-F238E27FC236}">
                <a16:creationId xmlns:a16="http://schemas.microsoft.com/office/drawing/2014/main" id="{307ED240-87B2-4610-83CF-6CDF691057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5E8835-1491-40AD-A7B0-D0E79E71D3B8}"/>
              </a:ext>
            </a:extLst>
          </p:cNvPr>
          <p:cNvSpPr>
            <a:spLocks noGrp="1"/>
          </p:cNvSpPr>
          <p:nvPr>
            <p:ph type="sldNum" sz="quarter" idx="12"/>
          </p:nvPr>
        </p:nvSpPr>
        <p:spPr/>
        <p:txBody>
          <a:bodyPr/>
          <a:lstStyle>
            <a:lvl1pPr>
              <a:defRPr/>
            </a:lvl1pPr>
          </a:lstStyle>
          <a:p>
            <a:fld id="{65BE6264-CD42-4D35-8CF8-DF9BA3D83CF8}" type="slidenum">
              <a:rPr lang="en-US" altLang="ru-RU"/>
              <a:pPr/>
              <a:t>‹#›</a:t>
            </a:fld>
            <a:endParaRPr lang="en-US" altLang="ru-RU"/>
          </a:p>
        </p:txBody>
      </p:sp>
    </p:spTree>
    <p:extLst>
      <p:ext uri="{BB962C8B-B14F-4D97-AF65-F5344CB8AC3E}">
        <p14:creationId xmlns:p14="http://schemas.microsoft.com/office/powerpoint/2010/main" val="207089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F4B59-CFDD-444D-B871-885E97CACAE1}"/>
              </a:ext>
            </a:extLst>
          </p:cNvPr>
          <p:cNvSpPr>
            <a:spLocks noGrp="1"/>
          </p:cNvSpPr>
          <p:nvPr>
            <p:ph type="dt" sz="half" idx="10"/>
          </p:nvPr>
        </p:nvSpPr>
        <p:spPr/>
        <p:txBody>
          <a:bodyPr/>
          <a:lstStyle>
            <a:lvl1pPr>
              <a:defRPr/>
            </a:lvl1pPr>
          </a:lstStyle>
          <a:p>
            <a:pPr>
              <a:defRPr/>
            </a:pPr>
            <a:fld id="{A991357C-D343-454E-83E3-E5C0D2AA448F}" type="datetimeFigureOut">
              <a:rPr lang="en-US"/>
              <a:pPr>
                <a:defRPr/>
              </a:pPr>
              <a:t>4/13/2022</a:t>
            </a:fld>
            <a:endParaRPr lang="en-US"/>
          </a:p>
        </p:txBody>
      </p:sp>
      <p:sp>
        <p:nvSpPr>
          <p:cNvPr id="5" name="Footer Placeholder 4">
            <a:extLst>
              <a:ext uri="{FF2B5EF4-FFF2-40B4-BE49-F238E27FC236}">
                <a16:creationId xmlns:a16="http://schemas.microsoft.com/office/drawing/2014/main" id="{B5DED93E-DCC7-41B5-AA22-58260A7D2B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2E1C7C-EB40-4D5E-AE0E-81FB6BB722DF}"/>
              </a:ext>
            </a:extLst>
          </p:cNvPr>
          <p:cNvSpPr>
            <a:spLocks noGrp="1"/>
          </p:cNvSpPr>
          <p:nvPr>
            <p:ph type="sldNum" sz="quarter" idx="12"/>
          </p:nvPr>
        </p:nvSpPr>
        <p:spPr/>
        <p:txBody>
          <a:bodyPr/>
          <a:lstStyle>
            <a:lvl1pPr>
              <a:defRPr/>
            </a:lvl1pPr>
          </a:lstStyle>
          <a:p>
            <a:fld id="{02EBB897-72C4-4994-A527-F0137D2E2862}" type="slidenum">
              <a:rPr lang="en-US" altLang="ru-RU"/>
              <a:pPr/>
              <a:t>‹#›</a:t>
            </a:fld>
            <a:endParaRPr lang="en-US" altLang="ru-RU"/>
          </a:p>
        </p:txBody>
      </p:sp>
    </p:spTree>
    <p:extLst>
      <p:ext uri="{BB962C8B-B14F-4D97-AF65-F5344CB8AC3E}">
        <p14:creationId xmlns:p14="http://schemas.microsoft.com/office/powerpoint/2010/main" val="295640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A2677D3-47F9-4E29-90B3-A629731AE4BE}"/>
              </a:ext>
            </a:extLst>
          </p:cNvPr>
          <p:cNvSpPr>
            <a:spLocks noGrp="1"/>
          </p:cNvSpPr>
          <p:nvPr>
            <p:ph type="dt" sz="half" idx="10"/>
          </p:nvPr>
        </p:nvSpPr>
        <p:spPr/>
        <p:txBody>
          <a:bodyPr/>
          <a:lstStyle>
            <a:lvl1pPr>
              <a:defRPr/>
            </a:lvl1pPr>
          </a:lstStyle>
          <a:p>
            <a:pPr>
              <a:defRPr/>
            </a:pPr>
            <a:fld id="{18C4AC49-269A-469F-90EC-1E6AD0AE9FEC}" type="datetimeFigureOut">
              <a:rPr lang="en-US"/>
              <a:pPr>
                <a:defRPr/>
              </a:pPr>
              <a:t>4/13/2022</a:t>
            </a:fld>
            <a:endParaRPr lang="en-US"/>
          </a:p>
        </p:txBody>
      </p:sp>
      <p:sp>
        <p:nvSpPr>
          <p:cNvPr id="6" name="Footer Placeholder 4">
            <a:extLst>
              <a:ext uri="{FF2B5EF4-FFF2-40B4-BE49-F238E27FC236}">
                <a16:creationId xmlns:a16="http://schemas.microsoft.com/office/drawing/2014/main" id="{CBE058E2-1827-4F4B-AEB8-0F9DF19A5C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664AAC-9C06-4E0E-B303-0A3E8C9270DC}"/>
              </a:ext>
            </a:extLst>
          </p:cNvPr>
          <p:cNvSpPr>
            <a:spLocks noGrp="1"/>
          </p:cNvSpPr>
          <p:nvPr>
            <p:ph type="sldNum" sz="quarter" idx="12"/>
          </p:nvPr>
        </p:nvSpPr>
        <p:spPr/>
        <p:txBody>
          <a:bodyPr/>
          <a:lstStyle>
            <a:lvl1pPr>
              <a:defRPr/>
            </a:lvl1pPr>
          </a:lstStyle>
          <a:p>
            <a:fld id="{DFFD35C7-A53B-465A-8093-71BB7C13649F}" type="slidenum">
              <a:rPr lang="en-US" altLang="ru-RU"/>
              <a:pPr/>
              <a:t>‹#›</a:t>
            </a:fld>
            <a:endParaRPr lang="en-US" altLang="ru-RU"/>
          </a:p>
        </p:txBody>
      </p:sp>
    </p:spTree>
    <p:extLst>
      <p:ext uri="{BB962C8B-B14F-4D97-AF65-F5344CB8AC3E}">
        <p14:creationId xmlns:p14="http://schemas.microsoft.com/office/powerpoint/2010/main" val="244875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49750B8-DBD3-4434-8EEF-6960637AE894}"/>
              </a:ext>
            </a:extLst>
          </p:cNvPr>
          <p:cNvSpPr>
            <a:spLocks noGrp="1"/>
          </p:cNvSpPr>
          <p:nvPr>
            <p:ph type="dt" sz="half" idx="10"/>
          </p:nvPr>
        </p:nvSpPr>
        <p:spPr/>
        <p:txBody>
          <a:bodyPr/>
          <a:lstStyle>
            <a:lvl1pPr>
              <a:defRPr/>
            </a:lvl1pPr>
          </a:lstStyle>
          <a:p>
            <a:pPr>
              <a:defRPr/>
            </a:pPr>
            <a:fld id="{7DAB2BE4-2CEC-4719-9D75-ECFF08494022}" type="datetimeFigureOut">
              <a:rPr lang="en-US"/>
              <a:pPr>
                <a:defRPr/>
              </a:pPr>
              <a:t>4/13/2022</a:t>
            </a:fld>
            <a:endParaRPr lang="en-US"/>
          </a:p>
        </p:txBody>
      </p:sp>
      <p:sp>
        <p:nvSpPr>
          <p:cNvPr id="8" name="Footer Placeholder 4">
            <a:extLst>
              <a:ext uri="{FF2B5EF4-FFF2-40B4-BE49-F238E27FC236}">
                <a16:creationId xmlns:a16="http://schemas.microsoft.com/office/drawing/2014/main" id="{4B05FC49-EA7C-4E4C-B261-0DC504FE03C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AB77B15-B274-4805-BACB-95AA0D5DA4C3}"/>
              </a:ext>
            </a:extLst>
          </p:cNvPr>
          <p:cNvSpPr>
            <a:spLocks noGrp="1"/>
          </p:cNvSpPr>
          <p:nvPr>
            <p:ph type="sldNum" sz="quarter" idx="12"/>
          </p:nvPr>
        </p:nvSpPr>
        <p:spPr/>
        <p:txBody>
          <a:bodyPr/>
          <a:lstStyle>
            <a:lvl1pPr>
              <a:defRPr/>
            </a:lvl1pPr>
          </a:lstStyle>
          <a:p>
            <a:fld id="{A40A91B8-9894-4145-A42E-8E361307D5BE}" type="slidenum">
              <a:rPr lang="en-US" altLang="ru-RU"/>
              <a:pPr/>
              <a:t>‹#›</a:t>
            </a:fld>
            <a:endParaRPr lang="en-US" altLang="ru-RU"/>
          </a:p>
        </p:txBody>
      </p:sp>
    </p:spTree>
    <p:extLst>
      <p:ext uri="{BB962C8B-B14F-4D97-AF65-F5344CB8AC3E}">
        <p14:creationId xmlns:p14="http://schemas.microsoft.com/office/powerpoint/2010/main" val="267728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DB88908-6BB0-46AE-950B-8E4B5E2658FC}"/>
              </a:ext>
            </a:extLst>
          </p:cNvPr>
          <p:cNvSpPr>
            <a:spLocks noGrp="1"/>
          </p:cNvSpPr>
          <p:nvPr>
            <p:ph type="dt" sz="half" idx="10"/>
          </p:nvPr>
        </p:nvSpPr>
        <p:spPr/>
        <p:txBody>
          <a:bodyPr/>
          <a:lstStyle>
            <a:lvl1pPr>
              <a:defRPr/>
            </a:lvl1pPr>
          </a:lstStyle>
          <a:p>
            <a:pPr>
              <a:defRPr/>
            </a:pPr>
            <a:fld id="{6A4B70A2-59CA-45CD-AECC-5AC44319644E}" type="datetimeFigureOut">
              <a:rPr lang="en-US"/>
              <a:pPr>
                <a:defRPr/>
              </a:pPr>
              <a:t>4/13/2022</a:t>
            </a:fld>
            <a:endParaRPr lang="en-US"/>
          </a:p>
        </p:txBody>
      </p:sp>
      <p:sp>
        <p:nvSpPr>
          <p:cNvPr id="4" name="Footer Placeholder 4">
            <a:extLst>
              <a:ext uri="{FF2B5EF4-FFF2-40B4-BE49-F238E27FC236}">
                <a16:creationId xmlns:a16="http://schemas.microsoft.com/office/drawing/2014/main" id="{874D5531-E594-42DF-83F6-6CF312FBEDB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AA8CF74-7EDA-4EDB-BE93-17652491F965}"/>
              </a:ext>
            </a:extLst>
          </p:cNvPr>
          <p:cNvSpPr>
            <a:spLocks noGrp="1"/>
          </p:cNvSpPr>
          <p:nvPr>
            <p:ph type="sldNum" sz="quarter" idx="12"/>
          </p:nvPr>
        </p:nvSpPr>
        <p:spPr/>
        <p:txBody>
          <a:bodyPr/>
          <a:lstStyle>
            <a:lvl1pPr>
              <a:defRPr/>
            </a:lvl1pPr>
          </a:lstStyle>
          <a:p>
            <a:fld id="{1CA1635C-B536-467A-8BAB-C271798F18E2}" type="slidenum">
              <a:rPr lang="en-US" altLang="ru-RU"/>
              <a:pPr/>
              <a:t>‹#›</a:t>
            </a:fld>
            <a:endParaRPr lang="en-US" altLang="ru-RU"/>
          </a:p>
        </p:txBody>
      </p:sp>
    </p:spTree>
    <p:extLst>
      <p:ext uri="{BB962C8B-B14F-4D97-AF65-F5344CB8AC3E}">
        <p14:creationId xmlns:p14="http://schemas.microsoft.com/office/powerpoint/2010/main" val="296050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8EF4D6-976B-47DE-936D-27A9E958573D}"/>
              </a:ext>
            </a:extLst>
          </p:cNvPr>
          <p:cNvSpPr>
            <a:spLocks noGrp="1"/>
          </p:cNvSpPr>
          <p:nvPr>
            <p:ph type="dt" sz="half" idx="10"/>
          </p:nvPr>
        </p:nvSpPr>
        <p:spPr/>
        <p:txBody>
          <a:bodyPr/>
          <a:lstStyle>
            <a:lvl1pPr>
              <a:defRPr/>
            </a:lvl1pPr>
          </a:lstStyle>
          <a:p>
            <a:pPr>
              <a:defRPr/>
            </a:pPr>
            <a:fld id="{4698A2C4-FAB5-4C31-85B5-6A941A968BEB}" type="datetimeFigureOut">
              <a:rPr lang="en-US"/>
              <a:pPr>
                <a:defRPr/>
              </a:pPr>
              <a:t>4/13/2022</a:t>
            </a:fld>
            <a:endParaRPr lang="en-US"/>
          </a:p>
        </p:txBody>
      </p:sp>
      <p:sp>
        <p:nvSpPr>
          <p:cNvPr id="3" name="Footer Placeholder 4">
            <a:extLst>
              <a:ext uri="{FF2B5EF4-FFF2-40B4-BE49-F238E27FC236}">
                <a16:creationId xmlns:a16="http://schemas.microsoft.com/office/drawing/2014/main" id="{675176E2-6481-4006-9C9F-11FE054AEDB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DE57AD4-B789-4219-AA9F-861EA08CF86E}"/>
              </a:ext>
            </a:extLst>
          </p:cNvPr>
          <p:cNvSpPr>
            <a:spLocks noGrp="1"/>
          </p:cNvSpPr>
          <p:nvPr>
            <p:ph type="sldNum" sz="quarter" idx="12"/>
          </p:nvPr>
        </p:nvSpPr>
        <p:spPr/>
        <p:txBody>
          <a:bodyPr/>
          <a:lstStyle>
            <a:lvl1pPr>
              <a:defRPr/>
            </a:lvl1pPr>
          </a:lstStyle>
          <a:p>
            <a:fld id="{594A6218-4206-4312-92E6-8EF4A58F2A15}" type="slidenum">
              <a:rPr lang="en-US" altLang="ru-RU"/>
              <a:pPr/>
              <a:t>‹#›</a:t>
            </a:fld>
            <a:endParaRPr lang="en-US" altLang="ru-RU"/>
          </a:p>
        </p:txBody>
      </p:sp>
    </p:spTree>
    <p:extLst>
      <p:ext uri="{BB962C8B-B14F-4D97-AF65-F5344CB8AC3E}">
        <p14:creationId xmlns:p14="http://schemas.microsoft.com/office/powerpoint/2010/main" val="366835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0E9EC88-7569-4D0E-9916-D1DC7E2CFACC}"/>
              </a:ext>
            </a:extLst>
          </p:cNvPr>
          <p:cNvSpPr>
            <a:spLocks noGrp="1"/>
          </p:cNvSpPr>
          <p:nvPr>
            <p:ph type="dt" sz="half" idx="10"/>
          </p:nvPr>
        </p:nvSpPr>
        <p:spPr/>
        <p:txBody>
          <a:bodyPr/>
          <a:lstStyle>
            <a:lvl1pPr>
              <a:defRPr/>
            </a:lvl1pPr>
          </a:lstStyle>
          <a:p>
            <a:pPr>
              <a:defRPr/>
            </a:pPr>
            <a:fld id="{7008E45F-9E15-4434-974B-6867868C5113}" type="datetimeFigureOut">
              <a:rPr lang="en-US"/>
              <a:pPr>
                <a:defRPr/>
              </a:pPr>
              <a:t>4/13/2022</a:t>
            </a:fld>
            <a:endParaRPr lang="en-US"/>
          </a:p>
        </p:txBody>
      </p:sp>
      <p:sp>
        <p:nvSpPr>
          <p:cNvPr id="6" name="Footer Placeholder 4">
            <a:extLst>
              <a:ext uri="{FF2B5EF4-FFF2-40B4-BE49-F238E27FC236}">
                <a16:creationId xmlns:a16="http://schemas.microsoft.com/office/drawing/2014/main" id="{3E88CA46-A4CC-4851-BABE-0D35F982BF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F8A0D80-32D2-491B-901D-6CA4BF8B235F}"/>
              </a:ext>
            </a:extLst>
          </p:cNvPr>
          <p:cNvSpPr>
            <a:spLocks noGrp="1"/>
          </p:cNvSpPr>
          <p:nvPr>
            <p:ph type="sldNum" sz="quarter" idx="12"/>
          </p:nvPr>
        </p:nvSpPr>
        <p:spPr/>
        <p:txBody>
          <a:bodyPr/>
          <a:lstStyle>
            <a:lvl1pPr>
              <a:defRPr/>
            </a:lvl1pPr>
          </a:lstStyle>
          <a:p>
            <a:fld id="{E0C02D85-D94E-4C37-9B62-50A870E44741}" type="slidenum">
              <a:rPr lang="en-US" altLang="ru-RU"/>
              <a:pPr/>
              <a:t>‹#›</a:t>
            </a:fld>
            <a:endParaRPr lang="en-US" altLang="ru-RU"/>
          </a:p>
        </p:txBody>
      </p:sp>
    </p:spTree>
    <p:extLst>
      <p:ext uri="{BB962C8B-B14F-4D97-AF65-F5344CB8AC3E}">
        <p14:creationId xmlns:p14="http://schemas.microsoft.com/office/powerpoint/2010/main" val="308583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E9BAE0A-0759-40CD-8505-E5A857675DF6}"/>
              </a:ext>
            </a:extLst>
          </p:cNvPr>
          <p:cNvSpPr>
            <a:spLocks noGrp="1"/>
          </p:cNvSpPr>
          <p:nvPr>
            <p:ph type="dt" sz="half" idx="10"/>
          </p:nvPr>
        </p:nvSpPr>
        <p:spPr/>
        <p:txBody>
          <a:bodyPr/>
          <a:lstStyle>
            <a:lvl1pPr>
              <a:defRPr/>
            </a:lvl1pPr>
          </a:lstStyle>
          <a:p>
            <a:pPr>
              <a:defRPr/>
            </a:pPr>
            <a:fld id="{A41DF641-A176-49C5-838E-3ACED45971E6}" type="datetimeFigureOut">
              <a:rPr lang="en-US"/>
              <a:pPr>
                <a:defRPr/>
              </a:pPr>
              <a:t>4/13/2022</a:t>
            </a:fld>
            <a:endParaRPr lang="en-US"/>
          </a:p>
        </p:txBody>
      </p:sp>
      <p:sp>
        <p:nvSpPr>
          <p:cNvPr id="6" name="Footer Placeholder 4">
            <a:extLst>
              <a:ext uri="{FF2B5EF4-FFF2-40B4-BE49-F238E27FC236}">
                <a16:creationId xmlns:a16="http://schemas.microsoft.com/office/drawing/2014/main" id="{A730893D-7745-4979-AC6E-49B9ADAE7BC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E4F6E6-A091-4ED5-A03F-E9F6A34EEBDA}"/>
              </a:ext>
            </a:extLst>
          </p:cNvPr>
          <p:cNvSpPr>
            <a:spLocks noGrp="1"/>
          </p:cNvSpPr>
          <p:nvPr>
            <p:ph type="sldNum" sz="quarter" idx="12"/>
          </p:nvPr>
        </p:nvSpPr>
        <p:spPr/>
        <p:txBody>
          <a:bodyPr/>
          <a:lstStyle>
            <a:lvl1pPr>
              <a:defRPr/>
            </a:lvl1pPr>
          </a:lstStyle>
          <a:p>
            <a:fld id="{76798224-5C15-41D0-95EE-AAFA2C993366}" type="slidenum">
              <a:rPr lang="en-US" altLang="ru-RU"/>
              <a:pPr/>
              <a:t>‹#›</a:t>
            </a:fld>
            <a:endParaRPr lang="en-US" altLang="ru-RU"/>
          </a:p>
        </p:txBody>
      </p:sp>
    </p:spTree>
    <p:extLst>
      <p:ext uri="{BB962C8B-B14F-4D97-AF65-F5344CB8AC3E}">
        <p14:creationId xmlns:p14="http://schemas.microsoft.com/office/powerpoint/2010/main" val="319586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E8D9C2-8C03-4333-AE76-354A446D6C6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a:t>Click to edit Master title style</a:t>
            </a:r>
          </a:p>
        </p:txBody>
      </p:sp>
      <p:sp>
        <p:nvSpPr>
          <p:cNvPr id="1027" name="Text Placeholder 2">
            <a:extLst>
              <a:ext uri="{FF2B5EF4-FFF2-40B4-BE49-F238E27FC236}">
                <a16:creationId xmlns:a16="http://schemas.microsoft.com/office/drawing/2014/main" id="{65D0F712-492D-432B-879E-D6D47FF72F9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4" name="Date Placeholder 3">
            <a:extLst>
              <a:ext uri="{FF2B5EF4-FFF2-40B4-BE49-F238E27FC236}">
                <a16:creationId xmlns:a16="http://schemas.microsoft.com/office/drawing/2014/main" id="{FCCE96B1-09C6-4C37-AEFA-93BDF358703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BD1C022-F5DB-408A-9B62-A15E7349CE9F}" type="datetimeFigureOut">
              <a:rPr lang="en-US"/>
              <a:pPr>
                <a:defRPr/>
              </a:pPr>
              <a:t>4/13/2022</a:t>
            </a:fld>
            <a:endParaRPr lang="en-US"/>
          </a:p>
        </p:txBody>
      </p:sp>
      <p:sp>
        <p:nvSpPr>
          <p:cNvPr id="5" name="Footer Placeholder 4">
            <a:extLst>
              <a:ext uri="{FF2B5EF4-FFF2-40B4-BE49-F238E27FC236}">
                <a16:creationId xmlns:a16="http://schemas.microsoft.com/office/drawing/2014/main" id="{F5E07624-57C6-4418-8EB7-6021F2E01E2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440E20CC-EE1C-480D-94A4-3C231A032D8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0E2ACED-17E9-4F17-96D1-BB8A05D2BBF2}"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1.png"/><Relationship Id="rId4" Type="http://schemas.openxmlformats.org/officeDocument/2006/relationships/image" Target="../media/image37.jpeg"/><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1.pn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zalishchyky.net/Photos/%D0%9F%D0%B0%D0%BB%D0%B0%D1%86-Mension/i-JW2mqmq"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8.png"/><Relationship Id="rId7" Type="http://schemas.openxmlformats.org/officeDocument/2006/relationships/image" Target="../media/image61.jpe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9.jpe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hyperlink" Target="https://irp.te.ua/zalishhy-ts-ky-j-park-zalishhy-ts-ky-j-rajon-ternopil-s-ka-oblast/" TargetMode="External"/><Relationship Id="rId9" Type="http://schemas.openxmlformats.org/officeDocument/2006/relationships/image" Target="../media/image6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8A7F400-9837-4AE4-9BDD-39B728831CB2}"/>
              </a:ext>
            </a:extLst>
          </p:cNvPr>
          <p:cNvSpPr>
            <a:spLocks noGrp="1"/>
          </p:cNvSpPr>
          <p:nvPr>
            <p:ph type="title"/>
          </p:nvPr>
        </p:nvSpPr>
        <p:spPr>
          <a:xfrm>
            <a:off x="228600" y="1524000"/>
            <a:ext cx="8763000" cy="5257800"/>
          </a:xfrm>
          <a:solidFill>
            <a:schemeClr val="accent6">
              <a:lumMod val="60000"/>
              <a:lumOff val="40000"/>
            </a:schemeClr>
          </a:solidFill>
          <a:ln>
            <a:solidFill>
              <a:schemeClr val="accent1"/>
            </a:solidFill>
          </a:ln>
        </p:spPr>
        <p:txBody>
          <a:bodyPr rtlCol="0">
            <a:noAutofit/>
          </a:bodyPr>
          <a:lstStyle/>
          <a:p>
            <a:pPr algn="l" fontAlgn="auto">
              <a:spcAft>
                <a:spcPts val="0"/>
              </a:spcAft>
              <a:defRPr/>
            </a:pPr>
            <a:r>
              <a:rPr lang="uk-UA" sz="1800" b="1" dirty="0"/>
              <a:t> </a:t>
            </a:r>
            <a:r>
              <a:rPr lang="uk-UA" sz="2000" b="1" dirty="0"/>
              <a:t>Виконали: </a:t>
            </a:r>
            <a:r>
              <a:rPr lang="en-US" sz="2000" b="1" dirty="0"/>
              <a:t> </a:t>
            </a:r>
            <a:r>
              <a:rPr lang="uk-UA" sz="2000" dirty="0"/>
              <a:t>учні 4(8) класу </a:t>
            </a:r>
            <a:r>
              <a:rPr lang="uk-UA" sz="2000" dirty="0" err="1"/>
              <a:t>Заліщицької</a:t>
            </a:r>
            <a:r>
              <a:rPr lang="uk-UA" sz="2000" dirty="0"/>
              <a:t> державної гімназії  Тернопільської обл. </a:t>
            </a:r>
            <a:r>
              <a:rPr lang="az-Cyrl-AZ" sz="2000" dirty="0"/>
              <a:t>Руденко Дар’я Володимирівна</a:t>
            </a:r>
            <a:r>
              <a:rPr lang="en-US" sz="2000" dirty="0"/>
              <a:t>*</a:t>
            </a:r>
            <a:r>
              <a:rPr lang="uk-UA" sz="2000" dirty="0"/>
              <a:t>, </a:t>
            </a:r>
            <a:r>
              <a:rPr lang="az-Cyrl-AZ" sz="2000" dirty="0"/>
              <a:t>Сендзюк Максим Іванович, Прокопа Поліна Павлівна, Лаба Марія Михайлівна</a:t>
            </a:r>
            <a:r>
              <a:rPr lang="en-US" sz="2000" dirty="0"/>
              <a:t>* </a:t>
            </a:r>
            <a:br>
              <a:rPr lang="uk-UA" sz="2000" dirty="0"/>
            </a:br>
            <a:r>
              <a:rPr lang="uk-UA" sz="2000" b="1" dirty="0"/>
              <a:t>Керівник:</a:t>
            </a:r>
            <a:r>
              <a:rPr lang="uk-UA" sz="2000" dirty="0"/>
              <a:t> Дяків Василь Григорович, вчитель історії </a:t>
            </a:r>
            <a:r>
              <a:rPr lang="uk-UA" sz="2000" dirty="0" err="1"/>
              <a:t>Заліщицької</a:t>
            </a:r>
            <a:r>
              <a:rPr lang="uk-UA" sz="2000" dirty="0"/>
              <a:t> державної гімназії, викладач секції «Історія України» </a:t>
            </a:r>
            <a:r>
              <a:rPr lang="uk-UA" sz="2000" dirty="0" err="1"/>
              <a:t>Заліщицької</a:t>
            </a:r>
            <a:r>
              <a:rPr lang="uk-UA" sz="2000" dirty="0"/>
              <a:t> філії Тернопільського обласного відділення МАН України.</a:t>
            </a:r>
            <a:br>
              <a:rPr lang="uk-UA" sz="2000" dirty="0"/>
            </a:br>
            <a:r>
              <a:rPr lang="uk-UA" sz="2000" b="1" dirty="0"/>
              <a:t>Мета дослідження:</a:t>
            </a:r>
            <a:r>
              <a:rPr lang="uk-UA" sz="2000" dirty="0"/>
              <a:t> </a:t>
            </a:r>
            <a:r>
              <a:rPr lang="uk-UA" sz="2000" dirty="0" err="1"/>
              <a:t>дослідження</a:t>
            </a:r>
            <a:r>
              <a:rPr lang="uk-UA" sz="2000" dirty="0"/>
              <a:t> динаміки розвитку палацово-паркового комплексу «Нижній парк» (м. </a:t>
            </a:r>
            <a:r>
              <a:rPr lang="uk-UA" sz="2000" dirty="0" err="1"/>
              <a:t>Заліщики</a:t>
            </a:r>
            <a:r>
              <a:rPr lang="uk-UA" sz="2000" dirty="0"/>
              <a:t> Тернопільської обл.)</a:t>
            </a:r>
            <a:br>
              <a:rPr lang="uk-UA" sz="2000" dirty="0"/>
            </a:br>
            <a:r>
              <a:rPr lang="uk-UA" sz="2000" b="1" dirty="0"/>
              <a:t>Завдання,</a:t>
            </a:r>
            <a:r>
              <a:rPr lang="uk-UA" sz="2000" dirty="0"/>
              <a:t> які необхідно виконати для досягнення мети, </a:t>
            </a:r>
            <a:br>
              <a:rPr lang="uk-UA" sz="2000" dirty="0"/>
            </a:br>
            <a:r>
              <a:rPr lang="uk-UA" sz="2000" dirty="0"/>
              <a:t>1. Проаналізувати історичні джерела, пов’язані з функціонуванням палацово-паркового комплексу.</a:t>
            </a:r>
            <a:br>
              <a:rPr lang="uk-UA" sz="2000" dirty="0"/>
            </a:br>
            <a:r>
              <a:rPr lang="uk-UA" sz="2000" dirty="0"/>
              <a:t>2. Вивчити архітектурні особливості споруд, які представляють архітектурний ансамбль.</a:t>
            </a:r>
            <a:br>
              <a:rPr lang="uk-UA" sz="2000" dirty="0"/>
            </a:br>
            <a:r>
              <a:rPr lang="uk-UA" sz="2000" dirty="0"/>
              <a:t>3. З’ясувати визначні постаті, які  проживали або перебували у палаці.</a:t>
            </a:r>
            <a:br>
              <a:rPr lang="uk-UA" sz="2000" dirty="0"/>
            </a:br>
            <a:r>
              <a:rPr lang="uk-UA" sz="2000" dirty="0"/>
              <a:t>4. Установити динаміку функціонування парково-палацового комплексу з </a:t>
            </a:r>
            <a:r>
              <a:rPr lang="uk-UA" sz="2000" u="sng" dirty="0"/>
              <a:t>кінця </a:t>
            </a:r>
            <a:r>
              <a:rPr lang="en-US" sz="2000" u="sng" dirty="0"/>
              <a:t>XVIII </a:t>
            </a:r>
            <a:r>
              <a:rPr lang="uk-UA" sz="2000" u="sng" dirty="0"/>
              <a:t>до початку ХХІ ст.</a:t>
            </a:r>
            <a:br>
              <a:rPr lang="uk-UA" sz="1800" u="sng" dirty="0"/>
            </a:br>
            <a:r>
              <a:rPr lang="uk-UA" sz="1400" dirty="0"/>
              <a:t>* учні з тимчасово переміщених сімей , які навчаються у гімназії </a:t>
            </a:r>
            <a:endParaRPr lang="uk-UA" sz="1800" dirty="0"/>
          </a:p>
        </p:txBody>
      </p:sp>
      <p:sp>
        <p:nvSpPr>
          <p:cNvPr id="2051" name="AutoShape 2" descr="Герб Заліщиків — Вікіпедія">
            <a:extLst>
              <a:ext uri="{FF2B5EF4-FFF2-40B4-BE49-F238E27FC236}">
                <a16:creationId xmlns:a16="http://schemas.microsoft.com/office/drawing/2014/main" id="{6B332109-5203-45DD-BF13-0E61344D9B3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uk-UA" altLang="ru-RU"/>
          </a:p>
        </p:txBody>
      </p:sp>
      <p:sp>
        <p:nvSpPr>
          <p:cNvPr id="5" name="Заголовок 3">
            <a:extLst>
              <a:ext uri="{FF2B5EF4-FFF2-40B4-BE49-F238E27FC236}">
                <a16:creationId xmlns:a16="http://schemas.microsoft.com/office/drawing/2014/main" id="{7B5EA85D-DD39-418C-8647-3F8FA8F94DA7}"/>
              </a:ext>
            </a:extLst>
          </p:cNvPr>
          <p:cNvSpPr txBox="1">
            <a:spLocks/>
          </p:cNvSpPr>
          <p:nvPr/>
        </p:nvSpPr>
        <p:spPr>
          <a:xfrm>
            <a:off x="228600" y="150813"/>
            <a:ext cx="8429625" cy="1296987"/>
          </a:xfrm>
          <a:prstGeom prst="rect">
            <a:avLst/>
          </a:prstGeom>
          <a:solidFill>
            <a:schemeClr val="accent6">
              <a:lumMod val="60000"/>
              <a:lumOff val="40000"/>
            </a:schemeClr>
          </a:solidFill>
          <a:ln>
            <a:solidFill>
              <a:schemeClr val="accent1"/>
            </a:solidFill>
          </a:ln>
        </p:spPr>
        <p:txBody>
          <a:bodyPr anchor="ctr"/>
          <a:lstStyle/>
          <a:p>
            <a:pPr algn="ctr" fontAlgn="auto">
              <a:spcAft>
                <a:spcPts val="0"/>
              </a:spcAft>
              <a:defRPr/>
            </a:pPr>
            <a:r>
              <a:rPr lang="uk-UA" sz="2700" b="1" dirty="0">
                <a:latin typeface="+mn-lt"/>
                <a:cs typeface="+mn-cs"/>
              </a:rPr>
              <a:t> </a:t>
            </a:r>
            <a:r>
              <a:rPr lang="az-Cyrl-AZ" sz="2700" b="1" dirty="0">
                <a:latin typeface="+mn-lt"/>
                <a:cs typeface="+mn-cs"/>
              </a:rPr>
              <a:t>“Палац родини Бруніцьких: минуле, сьогодення...” </a:t>
            </a:r>
            <a:br>
              <a:rPr lang="az-Cyrl-AZ" sz="2700" b="1" dirty="0">
                <a:latin typeface="+mn-lt"/>
                <a:cs typeface="+mn-cs"/>
              </a:rPr>
            </a:br>
            <a:r>
              <a:rPr lang="az-Cyrl-AZ" sz="2700" b="1" dirty="0">
                <a:latin typeface="+mn-lt"/>
                <a:cs typeface="+mn-cs"/>
              </a:rPr>
              <a:t>(Історія палацово-паркового комплексу нижнього парку (м. Заліщики Тернопільської обл.)</a:t>
            </a:r>
            <a:endParaRPr lang="uk-UA" sz="2700" b="1" dirty="0">
              <a:latin typeface="+mj-lt"/>
              <a:ea typeface="+mj-ea"/>
              <a:cs typeface="+mj-cs"/>
            </a:endParaRPr>
          </a:p>
        </p:txBody>
      </p:sp>
      <p:pic>
        <p:nvPicPr>
          <p:cNvPr id="2053" name="Picture 4" descr="POL Zaleszczyki COA.svg">
            <a:extLst>
              <a:ext uri="{FF2B5EF4-FFF2-40B4-BE49-F238E27FC236}">
                <a16:creationId xmlns:a16="http://schemas.microsoft.com/office/drawing/2014/main" id="{715E3D94-807F-4E03-A85B-F45CAF242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0"/>
            <a:ext cx="6858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4A56C450-9BE2-4E1A-9C27-2C801827A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886200"/>
            <a:ext cx="2667000" cy="15001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267" name="Picture 4">
            <a:extLst>
              <a:ext uri="{FF2B5EF4-FFF2-40B4-BE49-F238E27FC236}">
                <a16:creationId xmlns:a16="http://schemas.microsoft.com/office/drawing/2014/main" id="{B21A13D2-1A0A-4029-A209-6BA0EE5D5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76200"/>
            <a:ext cx="2514600" cy="18859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5">
            <a:extLst>
              <a:ext uri="{FF2B5EF4-FFF2-40B4-BE49-F238E27FC236}">
                <a16:creationId xmlns:a16="http://schemas.microsoft.com/office/drawing/2014/main" id="{55036AFA-5322-40A5-BD98-B1EE4DEDFA9E}"/>
              </a:ext>
            </a:extLst>
          </p:cNvPr>
          <p:cNvPicPr>
            <a:picLocks noChangeAspect="1" noChangeArrowheads="1"/>
          </p:cNvPicPr>
          <p:nvPr/>
        </p:nvPicPr>
        <p:blipFill>
          <a:blip r:embed="rId4"/>
          <a:srcRect/>
          <a:stretch>
            <a:fillRect/>
          </a:stretch>
        </p:blipFill>
        <p:spPr bwMode="auto">
          <a:xfrm>
            <a:off x="6096000" y="76200"/>
            <a:ext cx="2965450" cy="1828800"/>
          </a:xfrm>
          <a:prstGeom prst="rect">
            <a:avLst/>
          </a:prstGeom>
          <a:solidFill>
            <a:schemeClr val="accent6">
              <a:lumMod val="40000"/>
              <a:lumOff val="60000"/>
            </a:schemeClr>
          </a:solidFill>
          <a:ln w="9525">
            <a:solidFill>
              <a:schemeClr val="accent1"/>
            </a:solidFill>
            <a:miter lim="800000"/>
            <a:headEnd/>
            <a:tailEnd/>
          </a:ln>
          <a:effectLst/>
        </p:spPr>
      </p:pic>
      <p:pic>
        <p:nvPicPr>
          <p:cNvPr id="11269" name="Picture 6">
            <a:extLst>
              <a:ext uri="{FF2B5EF4-FFF2-40B4-BE49-F238E27FC236}">
                <a16:creationId xmlns:a16="http://schemas.microsoft.com/office/drawing/2014/main" id="{6B04538C-AB76-44C1-9EE6-F1D89096CF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0"/>
            <a:ext cx="2590800" cy="1812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7">
            <a:extLst>
              <a:ext uri="{FF2B5EF4-FFF2-40B4-BE49-F238E27FC236}">
                <a16:creationId xmlns:a16="http://schemas.microsoft.com/office/drawing/2014/main" id="{909CE978-C817-4B11-9978-354218ACA8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129213"/>
            <a:ext cx="2667000" cy="15001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271" name="Picture 8">
            <a:extLst>
              <a:ext uri="{FF2B5EF4-FFF2-40B4-BE49-F238E27FC236}">
                <a16:creationId xmlns:a16="http://schemas.microsoft.com/office/drawing/2014/main" id="{AB9FF700-D600-4EEC-A980-5F7F48CDBAF0}"/>
              </a:ext>
            </a:extLst>
          </p:cNvPr>
          <p:cNvPicPr>
            <a:picLocks noChangeAspect="1" noChangeArrowheads="1"/>
          </p:cNvPicPr>
          <p:nvPr/>
        </p:nvPicPr>
        <p:blipFill>
          <a:blip r:embed="rId7">
            <a:lum bright="10000"/>
            <a:extLst>
              <a:ext uri="{28A0092B-C50C-407E-A947-70E740481C1C}">
                <a14:useLocalDpi xmlns:a14="http://schemas.microsoft.com/office/drawing/2010/main" val="0"/>
              </a:ext>
            </a:extLst>
          </a:blip>
          <a:srcRect/>
          <a:stretch>
            <a:fillRect/>
          </a:stretch>
        </p:blipFill>
        <p:spPr bwMode="auto">
          <a:xfrm>
            <a:off x="76200" y="4724400"/>
            <a:ext cx="3251200" cy="1828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272" name="Picture 2" descr="Немає опису.">
            <a:extLst>
              <a:ext uri="{FF2B5EF4-FFF2-40B4-BE49-F238E27FC236}">
                <a16:creationId xmlns:a16="http://schemas.microsoft.com/office/drawing/2014/main" id="{A5892DA2-DCB1-491E-80B4-4AC0A8545D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000" y="180975"/>
            <a:ext cx="32258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кутник 8">
            <a:extLst>
              <a:ext uri="{FF2B5EF4-FFF2-40B4-BE49-F238E27FC236}">
                <a16:creationId xmlns:a16="http://schemas.microsoft.com/office/drawing/2014/main" id="{B2DCCA58-F336-4B8F-97A8-4C8BA2FE920B}"/>
              </a:ext>
            </a:extLst>
          </p:cNvPr>
          <p:cNvSpPr/>
          <p:nvPr/>
        </p:nvSpPr>
        <p:spPr>
          <a:xfrm>
            <a:off x="2819400" y="2209800"/>
            <a:ext cx="5943600" cy="1631950"/>
          </a:xfrm>
          <a:prstGeom prst="rect">
            <a:avLst/>
          </a:prstGeom>
          <a:solidFill>
            <a:schemeClr val="accent6">
              <a:lumMod val="40000"/>
              <a:lumOff val="60000"/>
            </a:schemeClr>
          </a:solidFill>
          <a:ln>
            <a:solidFill>
              <a:schemeClr val="accent1"/>
            </a:solidFill>
          </a:ln>
        </p:spPr>
        <p:txBody>
          <a:bodyPr>
            <a:spAutoFit/>
          </a:bodyPr>
          <a:lstStyle/>
          <a:p>
            <a:pPr fontAlgn="auto">
              <a:spcBef>
                <a:spcPts val="0"/>
              </a:spcBef>
              <a:spcAft>
                <a:spcPts val="0"/>
              </a:spcAft>
              <a:defRPr/>
            </a:pPr>
            <a:r>
              <a:rPr lang="uk-UA" sz="2000" b="1" dirty="0">
                <a:latin typeface="+mn-lt"/>
                <a:cs typeface="+mn-cs"/>
              </a:rPr>
              <a:t>Сучасна споруда </a:t>
            </a:r>
            <a:r>
              <a:rPr lang="uk-UA" sz="2000" dirty="0">
                <a:latin typeface="+mn-lt"/>
                <a:cs typeface="+mn-cs"/>
              </a:rPr>
              <a:t>– офіс Національного природного парку </a:t>
            </a:r>
            <a:r>
              <a:rPr lang="uk-UA" sz="2000" dirty="0" err="1">
                <a:latin typeface="+mn-lt"/>
                <a:cs typeface="+mn-cs"/>
              </a:rPr>
              <a:t>“Дністровський</a:t>
            </a:r>
            <a:r>
              <a:rPr lang="uk-UA" sz="2000" dirty="0">
                <a:latin typeface="+mn-lt"/>
                <a:cs typeface="+mn-cs"/>
              </a:rPr>
              <a:t> </a:t>
            </a:r>
            <a:r>
              <a:rPr lang="uk-UA" sz="2000" dirty="0" err="1">
                <a:latin typeface="+mn-lt"/>
                <a:cs typeface="+mn-cs"/>
              </a:rPr>
              <a:t>каньйон”</a:t>
            </a:r>
            <a:r>
              <a:rPr lang="uk-UA" sz="2000" dirty="0">
                <a:latin typeface="+mn-lt"/>
                <a:cs typeface="+mn-cs"/>
              </a:rPr>
              <a:t> (2019), господарські споруди (1930-х (сучасний стан), підвальні приміщення. Екскурсію проводить співробітник НПП </a:t>
            </a:r>
            <a:r>
              <a:rPr lang="uk-UA" sz="2000" dirty="0" err="1">
                <a:latin typeface="+mn-lt"/>
                <a:cs typeface="+mn-cs"/>
              </a:rPr>
              <a:t>“Дністровський</a:t>
            </a:r>
            <a:r>
              <a:rPr lang="uk-UA" sz="2000" dirty="0">
                <a:latin typeface="+mn-lt"/>
                <a:cs typeface="+mn-cs"/>
              </a:rPr>
              <a:t> </a:t>
            </a:r>
            <a:r>
              <a:rPr lang="uk-UA" sz="2000" dirty="0" err="1">
                <a:latin typeface="+mn-lt"/>
                <a:cs typeface="+mn-cs"/>
              </a:rPr>
              <a:t>каньйон”</a:t>
            </a:r>
            <a:r>
              <a:rPr lang="uk-UA" sz="2000" dirty="0">
                <a:latin typeface="+mn-lt"/>
                <a:cs typeface="+mn-cs"/>
              </a:rPr>
              <a:t>  Аркадій </a:t>
            </a:r>
            <a:r>
              <a:rPr lang="uk-UA" sz="2000" dirty="0" err="1">
                <a:latin typeface="+mn-lt"/>
                <a:cs typeface="+mn-cs"/>
              </a:rPr>
              <a:t>Сідоров</a:t>
            </a:r>
            <a:endParaRPr lang="uk-UA" sz="2000" dirty="0">
              <a:latin typeface="+mn-lt"/>
              <a:cs typeface="+mn-cs"/>
            </a:endParaRPr>
          </a:p>
        </p:txBody>
      </p:sp>
      <p:pic>
        <p:nvPicPr>
          <p:cNvPr id="11274" name="Picture 3">
            <a:extLst>
              <a:ext uri="{FF2B5EF4-FFF2-40B4-BE49-F238E27FC236}">
                <a16:creationId xmlns:a16="http://schemas.microsoft.com/office/drawing/2014/main" id="{137A5DA6-AD58-4B08-A577-1F0E1DFA46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6675" y="5486400"/>
            <a:ext cx="17049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4" descr="POL Zaleszczyki COA.svg">
            <a:extLst>
              <a:ext uri="{FF2B5EF4-FFF2-40B4-BE49-F238E27FC236}">
                <a16:creationId xmlns:a16="http://schemas.microsoft.com/office/drawing/2014/main" id="{60E1543F-8A1A-42C8-84FF-4604EB62A3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6858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DB5FEAA-AA2A-496A-878A-E34F7813F363}"/>
              </a:ext>
            </a:extLst>
          </p:cNvPr>
          <p:cNvSpPr>
            <a:spLocks noChangeArrowheads="1"/>
          </p:cNvSpPr>
          <p:nvPr/>
        </p:nvSpPr>
        <p:spPr bwMode="auto">
          <a:xfrm>
            <a:off x="3886200" y="4359275"/>
            <a:ext cx="5257800" cy="2276475"/>
          </a:xfrm>
          <a:prstGeom prst="rect">
            <a:avLst/>
          </a:prstGeom>
          <a:solidFill>
            <a:schemeClr val="accent6">
              <a:lumMod val="60000"/>
              <a:lumOff val="40000"/>
            </a:schemeClr>
          </a:solidFill>
          <a:ln w="9525">
            <a:solidFill>
              <a:schemeClr val="accent1"/>
            </a:solidFill>
            <a:miter lim="800000"/>
            <a:headEnd/>
            <a:tailEnd/>
          </a:ln>
          <a:effectLst/>
        </p:spPr>
        <p:txBody>
          <a:bodyPr anchor="ctr">
            <a:spAutoFit/>
          </a:bodyPr>
          <a:lstStyle/>
          <a:p>
            <a:pPr>
              <a:defRPr/>
            </a:pPr>
            <a:r>
              <a:rPr lang="uk-UA" dirty="0">
                <a:solidFill>
                  <a:srgbClr val="000000"/>
                </a:solidFill>
                <a:latin typeface="+mn-lt"/>
                <a:ea typeface="Times New Roman" pitchFamily="18" charset="0"/>
              </a:rPr>
              <a:t>Проявом її сміливості стала поїздка 1915 року у Могилів-Подільський  у маєток російського генерала, який пограбував під час окупації її палац. Вона, за переказами, зуміла повернути частину майна. Будучи меценаткою, вона впродовж літа давала місту екзотичні рослини, які вирощували у її теплицях, для декорування.</a:t>
            </a:r>
            <a:endParaRPr lang="uk-UA" b="1" dirty="0">
              <a:solidFill>
                <a:srgbClr val="000000"/>
              </a:solidFill>
              <a:latin typeface="+mn-lt"/>
              <a:ea typeface="Times New Roman" pitchFamily="18" charset="0"/>
            </a:endParaRPr>
          </a:p>
          <a:p>
            <a:pPr indent="450850">
              <a:defRPr/>
            </a:pPr>
            <a:endParaRPr lang="uk-UA" sz="1600" b="1" dirty="0">
              <a:ea typeface="Times New Roman" pitchFamily="18" charset="0"/>
            </a:endParaRPr>
          </a:p>
        </p:txBody>
      </p:sp>
      <p:pic>
        <p:nvPicPr>
          <p:cNvPr id="12291" name="Picture 4">
            <a:extLst>
              <a:ext uri="{FF2B5EF4-FFF2-40B4-BE49-F238E27FC236}">
                <a16:creationId xmlns:a16="http://schemas.microsoft.com/office/drawing/2014/main" id="{C2465B96-F89D-490F-B43E-214B21EC9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789" r="54100" b="6250"/>
          <a:stretch>
            <a:fillRect/>
          </a:stretch>
        </p:blipFill>
        <p:spPr bwMode="auto">
          <a:xfrm>
            <a:off x="76200" y="0"/>
            <a:ext cx="3657600" cy="6858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5">
            <a:extLst>
              <a:ext uri="{FF2B5EF4-FFF2-40B4-BE49-F238E27FC236}">
                <a16:creationId xmlns:a16="http://schemas.microsoft.com/office/drawing/2014/main" id="{D673543E-D807-4E39-9C98-7957779BA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087" r="42386" b="73958"/>
          <a:stretch>
            <a:fillRect/>
          </a:stretch>
        </p:blipFill>
        <p:spPr bwMode="auto">
          <a:xfrm>
            <a:off x="3810000" y="1600200"/>
            <a:ext cx="51577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a:extLst>
              <a:ext uri="{FF2B5EF4-FFF2-40B4-BE49-F238E27FC236}">
                <a16:creationId xmlns:a16="http://schemas.microsoft.com/office/drawing/2014/main" id="{F4B7DCB7-D506-4F94-985D-9A487BB59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78" t="10417" r="55856" b="84375"/>
          <a:stretch>
            <a:fillRect/>
          </a:stretch>
        </p:blipFill>
        <p:spPr bwMode="auto">
          <a:xfrm>
            <a:off x="3733800" y="6477000"/>
            <a:ext cx="548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a:extLst>
              <a:ext uri="{FF2B5EF4-FFF2-40B4-BE49-F238E27FC236}">
                <a16:creationId xmlns:a16="http://schemas.microsoft.com/office/drawing/2014/main" id="{91B0F49F-BBDC-45BE-8546-671CD03268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9050" y="76200"/>
            <a:ext cx="1352550" cy="1600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2295" name="Picture 3" descr="C:\Users\Administrator\Desktop\бруніцькі\баронеса.jpg">
            <a:extLst>
              <a:ext uri="{FF2B5EF4-FFF2-40B4-BE49-F238E27FC236}">
                <a16:creationId xmlns:a16="http://schemas.microsoft.com/office/drawing/2014/main" id="{9C733AF1-DBA4-433F-BED1-93A3B3B56F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0"/>
            <a:ext cx="1425575" cy="1676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2296" name="Picture 4">
            <a:extLst>
              <a:ext uri="{FF2B5EF4-FFF2-40B4-BE49-F238E27FC236}">
                <a16:creationId xmlns:a16="http://schemas.microsoft.com/office/drawing/2014/main" id="{B1213017-FF05-4D5A-812D-A81BE69F81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0"/>
            <a:ext cx="1474788" cy="1676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EA82F676-772C-4A8E-B9ED-D913EF63C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1752600" cy="3962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315" name="Picture 6">
            <a:extLst>
              <a:ext uri="{FF2B5EF4-FFF2-40B4-BE49-F238E27FC236}">
                <a16:creationId xmlns:a16="http://schemas.microsoft.com/office/drawing/2014/main" id="{A1D8D418-DC1F-406A-8F52-C94B7FB24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550" y="871538"/>
            <a:ext cx="2178050" cy="14144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7">
            <a:extLst>
              <a:ext uri="{FF2B5EF4-FFF2-40B4-BE49-F238E27FC236}">
                <a16:creationId xmlns:a16="http://schemas.microsoft.com/office/drawing/2014/main" id="{D96C2B7D-1189-4E68-8CF2-8A6343D97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754563"/>
            <a:ext cx="1830388" cy="18748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8">
            <a:extLst>
              <a:ext uri="{FF2B5EF4-FFF2-40B4-BE49-F238E27FC236}">
                <a16:creationId xmlns:a16="http://schemas.microsoft.com/office/drawing/2014/main" id="{BAA5AD24-6413-4DAC-A41F-16DAA4AACF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0863" y="4724400"/>
            <a:ext cx="2166937" cy="16954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9">
            <a:extLst>
              <a:ext uri="{FF2B5EF4-FFF2-40B4-BE49-F238E27FC236}">
                <a16:creationId xmlns:a16="http://schemas.microsoft.com/office/drawing/2014/main" id="{84276A08-D54D-4E98-B973-B8918614B5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0700" y="2362200"/>
            <a:ext cx="2197100" cy="1905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2" name="Прямокутник 11">
            <a:extLst>
              <a:ext uri="{FF2B5EF4-FFF2-40B4-BE49-F238E27FC236}">
                <a16:creationId xmlns:a16="http://schemas.microsoft.com/office/drawing/2014/main" id="{A15A2FC3-E79D-44E3-A96C-E455549E39A1}"/>
              </a:ext>
            </a:extLst>
          </p:cNvPr>
          <p:cNvSpPr/>
          <p:nvPr/>
        </p:nvSpPr>
        <p:spPr>
          <a:xfrm>
            <a:off x="1905000" y="0"/>
            <a:ext cx="4876800" cy="6816725"/>
          </a:xfrm>
          <a:prstGeom prst="rect">
            <a:avLst/>
          </a:prstGeom>
          <a:solidFill>
            <a:schemeClr val="accent6">
              <a:lumMod val="60000"/>
              <a:lumOff val="40000"/>
            </a:schemeClr>
          </a:solidFill>
          <a:ln>
            <a:solidFill>
              <a:schemeClr val="accent1"/>
            </a:solidFill>
          </a:ln>
        </p:spPr>
        <p:txBody>
          <a:bodyPr>
            <a:spAutoFit/>
          </a:bodyPr>
          <a:lstStyle/>
          <a:p>
            <a:pPr fontAlgn="auto">
              <a:spcBef>
                <a:spcPts val="0"/>
              </a:spcBef>
              <a:spcAft>
                <a:spcPts val="0"/>
              </a:spcAft>
              <a:defRPr/>
            </a:pPr>
            <a:r>
              <a:rPr lang="uk-UA" sz="1900" dirty="0">
                <a:latin typeface="+mn-lt"/>
              </a:rPr>
              <a:t>Померла власниця </a:t>
            </a:r>
            <a:r>
              <a:rPr lang="uk-UA" sz="1900" dirty="0" err="1">
                <a:latin typeface="+mn-lt"/>
              </a:rPr>
              <a:t>Заліщиків</a:t>
            </a:r>
            <a:r>
              <a:rPr lang="uk-UA" sz="1900" dirty="0">
                <a:latin typeface="+mn-lt"/>
              </a:rPr>
              <a:t> восени 1938 року. Австрійська влада писала про її смерть так: «У жовтні 1938 року в </a:t>
            </a:r>
            <a:r>
              <a:rPr lang="uk-UA" sz="1900" dirty="0" err="1">
                <a:latin typeface="+mn-lt"/>
              </a:rPr>
              <a:t>Заліщиках</a:t>
            </a:r>
            <a:r>
              <a:rPr lang="uk-UA" sz="1900" dirty="0">
                <a:latin typeface="+mn-lt"/>
              </a:rPr>
              <a:t> у віці 71 року померла </a:t>
            </a:r>
            <a:r>
              <a:rPr lang="uk-UA" sz="1900" b="1" dirty="0">
                <a:latin typeface="+mn-lt"/>
              </a:rPr>
              <a:t>Стелла </a:t>
            </a:r>
            <a:r>
              <a:rPr lang="uk-UA" sz="1900" b="1" dirty="0" err="1">
                <a:latin typeface="+mn-lt"/>
              </a:rPr>
              <a:t>Турнау</a:t>
            </a:r>
            <a:r>
              <a:rPr lang="uk-UA" sz="1900" b="1" dirty="0">
                <a:latin typeface="+mn-lt"/>
              </a:rPr>
              <a:t> уроджена баронеса Ватман </a:t>
            </a:r>
            <a:r>
              <a:rPr lang="uk-UA" sz="1900" b="1" dirty="0" err="1">
                <a:latin typeface="+mn-lt"/>
              </a:rPr>
              <a:t>Мелькамп</a:t>
            </a:r>
            <a:r>
              <a:rPr lang="uk-UA" sz="1900" b="1" dirty="0">
                <a:latin typeface="+mn-lt"/>
              </a:rPr>
              <a:t>  </a:t>
            </a:r>
            <a:r>
              <a:rPr lang="uk-UA" sz="1900" b="1" dirty="0" err="1">
                <a:latin typeface="+mn-lt"/>
              </a:rPr>
              <a:t>Белью</a:t>
            </a:r>
            <a:r>
              <a:rPr lang="uk-UA" sz="1900" b="1" dirty="0">
                <a:latin typeface="+mn-lt"/>
              </a:rPr>
              <a:t>, </a:t>
            </a:r>
            <a:r>
              <a:rPr lang="uk-UA" sz="1900" dirty="0">
                <a:latin typeface="+mn-lt"/>
              </a:rPr>
              <a:t>вдова колишнього полковника австрійської армії, власниця </a:t>
            </a:r>
            <a:r>
              <a:rPr lang="uk-UA" sz="1900" dirty="0" err="1">
                <a:latin typeface="+mn-lt"/>
              </a:rPr>
              <a:t>Заліщик</a:t>
            </a:r>
            <a:r>
              <a:rPr lang="uk-UA" sz="1900" dirty="0">
                <a:latin typeface="+mn-lt"/>
              </a:rPr>
              <a:t>. Залишила троє дітей – інженера </a:t>
            </a:r>
            <a:r>
              <a:rPr lang="uk-UA" sz="1900" dirty="0" err="1">
                <a:latin typeface="+mn-lt"/>
              </a:rPr>
              <a:t>Готфріда</a:t>
            </a:r>
            <a:r>
              <a:rPr lang="uk-UA" sz="1900" dirty="0">
                <a:latin typeface="+mn-lt"/>
              </a:rPr>
              <a:t> </a:t>
            </a:r>
            <a:r>
              <a:rPr lang="uk-UA" sz="1900" dirty="0" err="1">
                <a:latin typeface="+mn-lt"/>
              </a:rPr>
              <a:t>Турнау</a:t>
            </a:r>
            <a:r>
              <a:rPr lang="uk-UA" sz="1900" dirty="0">
                <a:latin typeface="+mn-lt"/>
              </a:rPr>
              <a:t>, поручника пілота резерву, </a:t>
            </a:r>
            <a:r>
              <a:rPr lang="uk-UA" sz="1900" dirty="0" err="1">
                <a:latin typeface="+mn-lt"/>
              </a:rPr>
              <a:t>Кротильду</a:t>
            </a:r>
            <a:r>
              <a:rPr lang="uk-UA" sz="1900" dirty="0">
                <a:latin typeface="+mn-lt"/>
              </a:rPr>
              <a:t> </a:t>
            </a:r>
            <a:r>
              <a:rPr lang="uk-UA" sz="1900" dirty="0" err="1">
                <a:latin typeface="+mn-lt"/>
              </a:rPr>
              <a:t>Класса</a:t>
            </a:r>
            <a:r>
              <a:rPr lang="uk-UA" sz="1900" dirty="0">
                <a:latin typeface="+mn-lt"/>
              </a:rPr>
              <a:t> </a:t>
            </a:r>
            <a:r>
              <a:rPr lang="uk-UA" sz="1900" dirty="0" err="1">
                <a:latin typeface="+mn-lt"/>
              </a:rPr>
              <a:t>Бруніцьку</a:t>
            </a:r>
            <a:r>
              <a:rPr lang="uk-UA" sz="1900" dirty="0">
                <a:latin typeface="+mn-lt"/>
              </a:rPr>
              <a:t> – дружину лікаря, Луїзу </a:t>
            </a:r>
            <a:r>
              <a:rPr lang="uk-UA" sz="1900" dirty="0" err="1">
                <a:latin typeface="+mn-lt"/>
              </a:rPr>
              <a:t>Богосєвич</a:t>
            </a:r>
            <a:r>
              <a:rPr lang="uk-UA" sz="1900" dirty="0">
                <a:latin typeface="+mn-lt"/>
              </a:rPr>
              <a:t> – дружину землевласника. У похороні, який відбувся 11 жовтня, взяли участь жителі міста </a:t>
            </a:r>
            <a:r>
              <a:rPr lang="uk-UA" sz="1900" dirty="0" err="1">
                <a:latin typeface="+mn-lt"/>
              </a:rPr>
              <a:t>Заліщики</a:t>
            </a:r>
            <a:r>
              <a:rPr lang="uk-UA" sz="1900" dirty="0">
                <a:latin typeface="+mn-lt"/>
              </a:rPr>
              <a:t> різних віро сповідувань і національностей, представники місцевої влади, а також численне коло навколишнього населення» Похована ймовірно у </a:t>
            </a:r>
            <a:r>
              <a:rPr lang="uk-UA" sz="1900" dirty="0" err="1">
                <a:latin typeface="+mn-lt"/>
              </a:rPr>
              <a:t>Бедриківцях</a:t>
            </a:r>
            <a:r>
              <a:rPr lang="uk-UA" sz="1900" dirty="0">
                <a:latin typeface="+mn-lt"/>
              </a:rPr>
              <a:t> у каплиці </a:t>
            </a:r>
            <a:r>
              <a:rPr lang="uk-UA" sz="1900" dirty="0" err="1">
                <a:latin typeface="+mn-lt"/>
              </a:rPr>
              <a:t>Бруніцьких</a:t>
            </a:r>
            <a:r>
              <a:rPr lang="uk-UA" sz="1900" dirty="0">
                <a:latin typeface="+mn-lt"/>
              </a:rPr>
              <a:t>, де </a:t>
            </a:r>
            <a:r>
              <a:rPr lang="uk-UA" sz="1900" dirty="0" err="1">
                <a:latin typeface="+mn-lt"/>
              </a:rPr>
              <a:t>захоронені</a:t>
            </a:r>
            <a:r>
              <a:rPr lang="uk-UA" sz="1900" dirty="0">
                <a:latin typeface="+mn-lt"/>
              </a:rPr>
              <a:t> останки </a:t>
            </a:r>
            <a:r>
              <a:rPr lang="uk-UA" sz="1900" dirty="0" err="1">
                <a:latin typeface="+mn-lt"/>
              </a:rPr>
              <a:t>Ігнація</a:t>
            </a:r>
            <a:r>
              <a:rPr lang="uk-UA" sz="1900" dirty="0">
                <a:latin typeface="+mn-lt"/>
              </a:rPr>
              <a:t> </a:t>
            </a:r>
            <a:r>
              <a:rPr lang="uk-UA" sz="1900" dirty="0" err="1">
                <a:latin typeface="+mn-lt"/>
              </a:rPr>
              <a:t>Бруніцького</a:t>
            </a:r>
            <a:r>
              <a:rPr lang="uk-UA" sz="1900" dirty="0">
                <a:latin typeface="+mn-lt"/>
              </a:rPr>
              <a:t>. </a:t>
            </a:r>
          </a:p>
          <a:p>
            <a:pPr fontAlgn="auto">
              <a:spcBef>
                <a:spcPts val="0"/>
              </a:spcBef>
              <a:spcAft>
                <a:spcPts val="0"/>
              </a:spcAft>
              <a:defRPr/>
            </a:pPr>
            <a:r>
              <a:rPr lang="uk-UA" sz="1900" dirty="0">
                <a:solidFill>
                  <a:srgbClr val="000000"/>
                </a:solidFill>
                <a:latin typeface="+mn-lt"/>
                <a:ea typeface="Times New Roman" pitchFamily="18" charset="0"/>
              </a:rPr>
              <a:t>Останнім власником </a:t>
            </a:r>
            <a:r>
              <a:rPr lang="uk-UA" sz="1900" b="1" dirty="0">
                <a:solidFill>
                  <a:srgbClr val="000000"/>
                </a:solidFill>
                <a:latin typeface="+mn-lt"/>
                <a:ea typeface="Times New Roman" pitchFamily="18" charset="0"/>
              </a:rPr>
              <a:t>став син Стелли фон </a:t>
            </a:r>
            <a:r>
              <a:rPr lang="uk-UA" sz="1900" b="1" dirty="0" err="1">
                <a:solidFill>
                  <a:srgbClr val="000000"/>
                </a:solidFill>
                <a:latin typeface="+mn-lt"/>
                <a:ea typeface="Times New Roman" pitchFamily="18" charset="0"/>
              </a:rPr>
              <a:t>Турнау</a:t>
            </a:r>
            <a:r>
              <a:rPr lang="uk-UA" sz="1900" b="1" dirty="0">
                <a:solidFill>
                  <a:srgbClr val="000000"/>
                </a:solidFill>
                <a:latin typeface="+mn-lt"/>
                <a:ea typeface="Times New Roman" pitchFamily="18" charset="0"/>
              </a:rPr>
              <a:t> – </a:t>
            </a:r>
            <a:r>
              <a:rPr lang="uk-UA" sz="1900" b="1" dirty="0" err="1">
                <a:solidFill>
                  <a:srgbClr val="000000"/>
                </a:solidFill>
                <a:latin typeface="+mn-lt"/>
                <a:ea typeface="Times New Roman" pitchFamily="18" charset="0"/>
              </a:rPr>
              <a:t>Готфрід</a:t>
            </a:r>
            <a:r>
              <a:rPr lang="uk-UA" sz="1900" b="1" dirty="0">
                <a:solidFill>
                  <a:srgbClr val="000000"/>
                </a:solidFill>
                <a:latin typeface="+mn-lt"/>
                <a:ea typeface="Times New Roman" pitchFamily="18" charset="0"/>
              </a:rPr>
              <a:t>. </a:t>
            </a:r>
            <a:r>
              <a:rPr lang="uk-UA" sz="1900" dirty="0">
                <a:solidFill>
                  <a:srgbClr val="000000"/>
                </a:solidFill>
                <a:latin typeface="+mn-lt"/>
                <a:ea typeface="Times New Roman" pitchFamily="18" charset="0"/>
              </a:rPr>
              <a:t>Він у роки Другої світової війни служив в ВПС Великої Британії. Після її завершення – чиновником у британській колонії в Африці і помер в Англії 1978 року</a:t>
            </a:r>
            <a:endParaRPr lang="uk-UA" sz="1900" dirty="0">
              <a:latin typeface="+mn-lt"/>
            </a:endParaRPr>
          </a:p>
        </p:txBody>
      </p:sp>
      <p:pic>
        <p:nvPicPr>
          <p:cNvPr id="13320" name="Picture 4" descr="POL Zaleszczyki COA.svg">
            <a:extLst>
              <a:ext uri="{FF2B5EF4-FFF2-40B4-BE49-F238E27FC236}">
                <a16:creationId xmlns:a16="http://schemas.microsoft.com/office/drawing/2014/main" id="{016B7420-E97C-4A9F-A1CE-6BBC5AB088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200" y="0"/>
            <a:ext cx="6858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a:extLst>
              <a:ext uri="{FF2B5EF4-FFF2-40B4-BE49-F238E27FC236}">
                <a16:creationId xmlns:a16="http://schemas.microsoft.com/office/drawing/2014/main" id="{406AF8C0-E528-4C64-A597-96B564383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24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кутник 6">
            <a:extLst>
              <a:ext uri="{FF2B5EF4-FFF2-40B4-BE49-F238E27FC236}">
                <a16:creationId xmlns:a16="http://schemas.microsoft.com/office/drawing/2014/main" id="{0F579AD2-B4CF-407D-8955-278936DC544E}"/>
              </a:ext>
            </a:extLst>
          </p:cNvPr>
          <p:cNvSpPr/>
          <p:nvPr/>
        </p:nvSpPr>
        <p:spPr>
          <a:xfrm>
            <a:off x="76200" y="0"/>
            <a:ext cx="6477000" cy="6894513"/>
          </a:xfrm>
          <a:prstGeom prst="rect">
            <a:avLst/>
          </a:prstGeom>
          <a:solidFill>
            <a:schemeClr val="accent6">
              <a:lumMod val="60000"/>
              <a:lumOff val="40000"/>
            </a:schemeClr>
          </a:solidFill>
          <a:ln>
            <a:solidFill>
              <a:schemeClr val="accent1"/>
            </a:solid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uk-UA" altLang="ru-RU" sz="1700" b="1">
                <a:solidFill>
                  <a:srgbClr val="000000"/>
                </a:solidFill>
                <a:ea typeface="Times New Roman" panose="02020603050405020304" pitchFamily="18" charset="0"/>
              </a:rPr>
              <a:t>Власники та відомі постаті, які бували у палаці</a:t>
            </a:r>
          </a:p>
          <a:p>
            <a:pPr eaLnBrk="0" hangingPunct="0"/>
            <a:r>
              <a:rPr lang="uk-UA" altLang="ru-RU" sz="1700">
                <a:solidFill>
                  <a:srgbClr val="000000"/>
                </a:solidFill>
                <a:ea typeface="Calibri" panose="020F0502020204030204" pitchFamily="34" charset="0"/>
                <a:cs typeface="Times New Roman" panose="02020603050405020304" pitchFamily="18" charset="0"/>
              </a:rPr>
              <a:t>З 1795 по 1939 року власниками палацово-паркового комплексу  були</a:t>
            </a:r>
            <a:r>
              <a:rPr lang="uk-UA" altLang="ru-RU" sz="1700" b="1">
                <a:solidFill>
                  <a:srgbClr val="000000"/>
                </a:solidFill>
                <a:ea typeface="Calibri" panose="020F0502020204030204" pitchFamily="34" charset="0"/>
                <a:cs typeface="Times New Roman" panose="02020603050405020304" pitchFamily="18" charset="0"/>
              </a:rPr>
              <a:t>: Йосиф Понятовський (до 1805), Марцін Яніцький (до 1808), династія Бруніцьких (до 1939). </a:t>
            </a:r>
          </a:p>
          <a:p>
            <a:pPr eaLnBrk="0" hangingPunct="0"/>
            <a:r>
              <a:rPr lang="uk-UA" altLang="ru-RU" sz="1700">
                <a:solidFill>
                  <a:srgbClr val="000000"/>
                </a:solidFill>
                <a:ea typeface="Calibri" panose="020F0502020204030204" pitchFamily="34" charset="0"/>
                <a:cs typeface="Times New Roman" panose="02020603050405020304" pitchFamily="18" charset="0"/>
              </a:rPr>
              <a:t>Після Другої світової війни палац разом з парком став </a:t>
            </a:r>
            <a:r>
              <a:rPr lang="uk-UA" altLang="ru-RU" sz="1700" b="1">
                <a:solidFill>
                  <a:srgbClr val="000000"/>
                </a:solidFill>
                <a:ea typeface="Calibri" panose="020F0502020204030204" pitchFamily="34" charset="0"/>
                <a:cs typeface="Times New Roman" panose="02020603050405020304" pitchFamily="18" charset="0"/>
              </a:rPr>
              <a:t>будинком відпочинку, </a:t>
            </a:r>
            <a:r>
              <a:rPr lang="uk-UA" altLang="ru-RU" sz="1700">
                <a:solidFill>
                  <a:srgbClr val="000000"/>
                </a:solidFill>
                <a:ea typeface="Calibri" panose="020F0502020204030204" pitchFamily="34" charset="0"/>
                <a:cs typeface="Times New Roman" panose="02020603050405020304" pitchFamily="18" charset="0"/>
              </a:rPr>
              <a:t>який належав Львівському управлінню курортів ВЦРПС (1948 – 1986). </a:t>
            </a:r>
          </a:p>
          <a:p>
            <a:pPr eaLnBrk="0" hangingPunct="0"/>
            <a:r>
              <a:rPr lang="uk-UA" altLang="ru-RU" sz="1700">
                <a:solidFill>
                  <a:srgbClr val="000000"/>
                </a:solidFill>
                <a:ea typeface="Calibri" panose="020F0502020204030204" pitchFamily="34" charset="0"/>
                <a:cs typeface="Times New Roman" panose="02020603050405020304" pitchFamily="18" charset="0"/>
              </a:rPr>
              <a:t>Після 1986 року – аварії на Чорнобильській АЕС він був закритий і переданий комунальній владі міста і не використовувася до 1993 року</a:t>
            </a:r>
          </a:p>
          <a:p>
            <a:pPr eaLnBrk="0" hangingPunct="0"/>
            <a:r>
              <a:rPr lang="uk-UA" altLang="ru-RU" sz="1700" b="1">
                <a:solidFill>
                  <a:srgbClr val="000000"/>
                </a:solidFill>
                <a:ea typeface="Calibri" panose="020F0502020204030204" pitchFamily="34" charset="0"/>
                <a:cs typeface="Times New Roman" panose="02020603050405020304" pitchFamily="18" charset="0"/>
              </a:rPr>
              <a:t>З 1993 по 2015 рік </a:t>
            </a:r>
            <a:r>
              <a:rPr lang="uk-UA" altLang="ru-RU" sz="1700">
                <a:solidFill>
                  <a:srgbClr val="000000"/>
                </a:solidFill>
                <a:ea typeface="Calibri" panose="020F0502020204030204" pitchFamily="34" charset="0"/>
                <a:cs typeface="Times New Roman" panose="02020603050405020304" pitchFamily="18" charset="0"/>
              </a:rPr>
              <a:t>розміщувалися </a:t>
            </a:r>
            <a:r>
              <a:rPr lang="uk-UA" altLang="ru-RU" sz="1700" b="1">
                <a:solidFill>
                  <a:srgbClr val="000000"/>
                </a:solidFill>
                <a:ea typeface="Calibri" panose="020F0502020204030204" pitchFamily="34" charset="0"/>
                <a:cs typeface="Times New Roman" panose="02020603050405020304" pitchFamily="18" charset="0"/>
              </a:rPr>
              <a:t>терапевтичне та неврологічне відділення</a:t>
            </a:r>
            <a:r>
              <a:rPr lang="uk-UA" altLang="ru-RU" sz="1700">
                <a:solidFill>
                  <a:srgbClr val="000000"/>
                </a:solidFill>
                <a:ea typeface="Calibri" panose="020F0502020204030204" pitchFamily="34" charset="0"/>
                <a:cs typeface="Times New Roman" panose="02020603050405020304" pitchFamily="18" charset="0"/>
              </a:rPr>
              <a:t> </a:t>
            </a:r>
            <a:r>
              <a:rPr lang="uk-UA" altLang="ru-RU" sz="1700" b="1">
                <a:solidFill>
                  <a:srgbClr val="000000"/>
                </a:solidFill>
                <a:ea typeface="Calibri" panose="020F0502020204030204" pitchFamily="34" charset="0"/>
                <a:cs typeface="Times New Roman" panose="02020603050405020304" pitchFamily="18" charset="0"/>
              </a:rPr>
              <a:t>Заліщицької центральної районної лікарні.</a:t>
            </a:r>
            <a:r>
              <a:rPr lang="uk-UA" altLang="ru-RU" sz="1700">
                <a:solidFill>
                  <a:srgbClr val="000000"/>
                </a:solidFill>
                <a:ea typeface="Calibri" panose="020F0502020204030204" pitchFamily="34" charset="0"/>
                <a:cs typeface="Times New Roman" panose="02020603050405020304" pitchFamily="18" charset="0"/>
              </a:rPr>
              <a:t> А </a:t>
            </a:r>
            <a:r>
              <a:rPr lang="uk-UA" altLang="ru-RU" sz="1700" b="1">
                <a:solidFill>
                  <a:srgbClr val="000000"/>
                </a:solidFill>
                <a:ea typeface="Calibri" panose="020F0502020204030204" pitchFamily="34" charset="0"/>
                <a:cs typeface="Times New Roman" panose="02020603050405020304" pitchFamily="18" charset="0"/>
              </a:rPr>
              <a:t>з 2015 року </a:t>
            </a:r>
            <a:r>
              <a:rPr lang="uk-UA" altLang="ru-RU" sz="1700">
                <a:solidFill>
                  <a:srgbClr val="000000"/>
                </a:solidFill>
                <a:ea typeface="Calibri" panose="020F0502020204030204" pitchFamily="34" charset="0"/>
                <a:cs typeface="Times New Roman" panose="02020603050405020304" pitchFamily="18" charset="0"/>
              </a:rPr>
              <a:t>перебуває у приватній власности олігарху  </a:t>
            </a:r>
            <a:r>
              <a:rPr lang="uk-UA" altLang="ru-RU" sz="1700" b="1">
                <a:solidFill>
                  <a:srgbClr val="000000"/>
                </a:solidFill>
                <a:ea typeface="Calibri" panose="020F0502020204030204" pitchFamily="34" charset="0"/>
                <a:cs typeface="Times New Roman" panose="02020603050405020304" pitchFamily="18" charset="0"/>
              </a:rPr>
              <a:t>Марії Фірташа. (матері олігарха Дмитра </a:t>
            </a:r>
            <a:r>
              <a:rPr lang="uk-UA" altLang="ru-RU" sz="1700" b="1"/>
              <a:t> Фірташа).</a:t>
            </a:r>
          </a:p>
          <a:p>
            <a:pPr eaLnBrk="0" hangingPunct="0"/>
            <a:r>
              <a:rPr lang="uk-UA" altLang="ru-RU" sz="1700"/>
              <a:t>Не з’ясовані власники  комплексу та функціональне призначення  </a:t>
            </a:r>
            <a:r>
              <a:rPr lang="uk-UA" altLang="ru-RU" sz="1700" b="1"/>
              <a:t>у 1939 – 1941 </a:t>
            </a:r>
            <a:r>
              <a:rPr lang="uk-UA" altLang="ru-RU" sz="1700"/>
              <a:t> - перший прихід радянської влади на Західну Україну та </a:t>
            </a:r>
            <a:r>
              <a:rPr lang="uk-UA" altLang="ru-RU" sz="1700" b="1"/>
              <a:t>1941 – 1944</a:t>
            </a:r>
            <a:r>
              <a:rPr lang="uk-UA" altLang="ru-RU" sz="1700"/>
              <a:t>  - період нацистської окупації.</a:t>
            </a:r>
          </a:p>
          <a:p>
            <a:pPr eaLnBrk="0" hangingPunct="0"/>
            <a:r>
              <a:rPr lang="uk-UA" altLang="ru-RU" sz="1700">
                <a:solidFill>
                  <a:srgbClr val="000000"/>
                </a:solidFill>
                <a:cs typeface="Times New Roman" panose="02020603050405020304" pitchFamily="18" charset="0"/>
              </a:rPr>
              <a:t>Серед відомих осіб, які перебували у палаці, </a:t>
            </a:r>
            <a:r>
              <a:rPr lang="uk-UA" altLang="ru-RU" sz="1700" b="1">
                <a:solidFill>
                  <a:srgbClr val="000000"/>
                </a:solidFill>
                <a:cs typeface="Times New Roman" panose="02020603050405020304" pitchFamily="18" charset="0"/>
              </a:rPr>
              <a:t>імператор  Австрійської імперії Франц І (1817, 1835),</a:t>
            </a:r>
            <a:r>
              <a:rPr lang="uk-UA" altLang="ru-RU" sz="1700">
                <a:solidFill>
                  <a:srgbClr val="000000"/>
                </a:solidFill>
                <a:cs typeface="Times New Roman" panose="02020603050405020304" pitchFamily="18" charset="0"/>
              </a:rPr>
              <a:t> </a:t>
            </a:r>
            <a:r>
              <a:rPr lang="uk-UA" altLang="ru-RU" sz="1700" b="1">
                <a:solidFill>
                  <a:srgbClr val="000000"/>
                </a:solidFill>
                <a:cs typeface="Times New Roman" panose="02020603050405020304" pitchFamily="18" charset="0"/>
              </a:rPr>
              <a:t>уряд ЗУНР на чолі з президентом Євгеном Петрушевичем (1919)</a:t>
            </a:r>
            <a:r>
              <a:rPr lang="uk-UA" altLang="ru-RU" sz="1700">
                <a:solidFill>
                  <a:srgbClr val="000000"/>
                </a:solidFill>
                <a:cs typeface="Times New Roman" panose="02020603050405020304" pitchFamily="18" charset="0"/>
              </a:rPr>
              <a:t>. Саме тут декретом йому було надано повноваження диктатора. </a:t>
            </a:r>
            <a:r>
              <a:rPr lang="uk-UA" altLang="ru-RU" sz="1700" b="1">
                <a:solidFill>
                  <a:srgbClr val="000000"/>
                </a:solidFill>
                <a:cs typeface="Times New Roman" panose="02020603050405020304" pitchFamily="18" charset="0"/>
              </a:rPr>
              <a:t>Уряд Польщі на початку Другої світової війни (1939).</a:t>
            </a:r>
            <a:r>
              <a:rPr lang="uk-UA" altLang="ru-RU" sz="1700">
                <a:solidFill>
                  <a:srgbClr val="000000"/>
                </a:solidFill>
                <a:cs typeface="Times New Roman" panose="02020603050405020304" pitchFamily="18" charset="0"/>
              </a:rPr>
              <a:t> </a:t>
            </a:r>
          </a:p>
          <a:p>
            <a:pPr eaLnBrk="0" hangingPunct="0"/>
            <a:r>
              <a:rPr lang="uk-UA" altLang="ru-RU" sz="1700">
                <a:solidFill>
                  <a:srgbClr val="000000"/>
                </a:solidFill>
                <a:cs typeface="Times New Roman" panose="02020603050405020304" pitchFamily="18" charset="0"/>
              </a:rPr>
              <a:t>У літньому кінотеатрі, який спорудили на початку 1960-х років, співали відомі естрадні виконавці </a:t>
            </a:r>
            <a:r>
              <a:rPr lang="uk-UA" altLang="ru-RU" sz="1700" b="1">
                <a:solidFill>
                  <a:srgbClr val="000000"/>
                </a:solidFill>
                <a:cs typeface="Times New Roman" panose="02020603050405020304" pitchFamily="18" charset="0"/>
              </a:rPr>
              <a:t>Назарій Яремчук, Василь Зінкевич, Володимир Івасюк, Софія Ротару, Іво Бобул.</a:t>
            </a:r>
            <a:endParaRPr lang="uk-UA" altLang="ru-RU" sz="1700" b="1">
              <a:solidFill>
                <a:srgbClr val="000000"/>
              </a:solidFill>
              <a:cs typeface="Calibri" panose="020F0502020204030204" pitchFamily="34" charset="0"/>
            </a:endParaRPr>
          </a:p>
        </p:txBody>
      </p:sp>
      <p:pic>
        <p:nvPicPr>
          <p:cNvPr id="14340" name="Picture 4" descr="POL Zaleszczyki COA.svg">
            <a:extLst>
              <a:ext uri="{FF2B5EF4-FFF2-40B4-BE49-F238E27FC236}">
                <a16:creationId xmlns:a16="http://schemas.microsoft.com/office/drawing/2014/main" id="{70AAFC66-7FD4-49EC-8BAD-8813B814B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0"/>
            <a:ext cx="6858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s://www.istpravda.com.ua/images/doc/d/7/d714f98-5.jpg">
            <a:extLst>
              <a:ext uri="{FF2B5EF4-FFF2-40B4-BE49-F238E27FC236}">
                <a16:creationId xmlns:a16="http://schemas.microsoft.com/office/drawing/2014/main" id="{278AB5F3-F48D-4C9D-A401-8CCCED42F5FD}"/>
              </a:ext>
            </a:extLst>
          </p:cNvPr>
          <p:cNvPicPr>
            <a:picLocks noChangeAspect="1" noChangeArrowheads="1"/>
          </p:cNvPicPr>
          <p:nvPr/>
        </p:nvPicPr>
        <p:blipFill>
          <a:blip r:embed="rId4"/>
          <a:srcRect/>
          <a:stretch>
            <a:fillRect/>
          </a:stretch>
        </p:blipFill>
        <p:spPr bwMode="auto">
          <a:xfrm>
            <a:off x="7086600" y="3733800"/>
            <a:ext cx="1771650" cy="2665413"/>
          </a:xfrm>
          <a:prstGeom prst="rect">
            <a:avLst/>
          </a:prstGeom>
          <a:solidFill>
            <a:schemeClr val="accent6">
              <a:lumMod val="60000"/>
              <a:lumOff val="40000"/>
            </a:schemeClr>
          </a:solidFill>
        </p:spPr>
      </p:pic>
      <p:sp>
        <p:nvSpPr>
          <p:cNvPr id="10" name="Прямокутник 9">
            <a:extLst>
              <a:ext uri="{FF2B5EF4-FFF2-40B4-BE49-F238E27FC236}">
                <a16:creationId xmlns:a16="http://schemas.microsoft.com/office/drawing/2014/main" id="{D19BBFF3-85E2-4075-975B-E19168D4E40F}"/>
              </a:ext>
            </a:extLst>
          </p:cNvPr>
          <p:cNvSpPr/>
          <p:nvPr/>
        </p:nvSpPr>
        <p:spPr>
          <a:xfrm>
            <a:off x="6629400" y="5611813"/>
            <a:ext cx="2514600" cy="1169987"/>
          </a:xfrm>
          <a:prstGeom prst="rect">
            <a:avLst/>
          </a:prstGeom>
          <a:solidFill>
            <a:schemeClr val="accent6">
              <a:lumMod val="60000"/>
              <a:lumOff val="40000"/>
            </a:schemeClr>
          </a:solidFill>
          <a:ln>
            <a:solidFill>
              <a:schemeClr val="accent1"/>
            </a:solidFill>
          </a:ln>
        </p:spPr>
        <p:txBody>
          <a:bodyPr>
            <a:spAutoFit/>
          </a:bodyPr>
          <a:lstStyle/>
          <a:p>
            <a:pPr algn="ctr" fontAlgn="auto">
              <a:spcBef>
                <a:spcPts val="0"/>
              </a:spcBef>
              <a:spcAft>
                <a:spcPts val="0"/>
              </a:spcAft>
              <a:defRPr/>
            </a:pPr>
            <a:r>
              <a:rPr lang="ru-RU" sz="1400" b="1" dirty="0">
                <a:latin typeface="+mn-lt"/>
                <a:cs typeface="+mn-cs"/>
              </a:rPr>
              <a:t>Очільники ЗУНР Євген Петрушевич, Сидір Голубович та Степан Витвицький </a:t>
            </a:r>
          </a:p>
          <a:p>
            <a:pPr algn="ctr" fontAlgn="auto">
              <a:spcBef>
                <a:spcPts val="0"/>
              </a:spcBef>
              <a:spcAft>
                <a:spcPts val="0"/>
              </a:spcAft>
              <a:defRPr/>
            </a:pPr>
            <a:r>
              <a:rPr lang="ru-RU" sz="1400" b="1" dirty="0">
                <a:latin typeface="+mn-lt"/>
                <a:cs typeface="+mn-cs"/>
              </a:rPr>
              <a:t>(ймовірно на балконі палацу в Заліщиках, 1919)</a:t>
            </a:r>
            <a:endParaRPr lang="uk-UA" sz="1400" b="1" dirty="0">
              <a:latin typeface="+mn-lt"/>
              <a:cs typeface="+mn-cs"/>
            </a:endParaRPr>
          </a:p>
        </p:txBody>
      </p:sp>
      <p:pic>
        <p:nvPicPr>
          <p:cNvPr id="14343" name="Picture 3">
            <a:extLst>
              <a:ext uri="{FF2B5EF4-FFF2-40B4-BE49-F238E27FC236}">
                <a16:creationId xmlns:a16="http://schemas.microsoft.com/office/drawing/2014/main" id="{589ABA9C-7DA8-4D8C-9D76-D4B991E168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803400"/>
            <a:ext cx="233362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AEB4497-9458-431F-9780-03ABE2D7B3C5}"/>
              </a:ext>
            </a:extLst>
          </p:cNvPr>
          <p:cNvSpPr>
            <a:spLocks noGrp="1"/>
          </p:cNvSpPr>
          <p:nvPr>
            <p:ph type="title"/>
          </p:nvPr>
        </p:nvSpPr>
        <p:spPr>
          <a:xfrm>
            <a:off x="0" y="76200"/>
            <a:ext cx="8991600" cy="6705600"/>
          </a:xfrm>
          <a:solidFill>
            <a:schemeClr val="accent6">
              <a:lumMod val="60000"/>
              <a:lumOff val="40000"/>
            </a:schemeClr>
          </a:solidFill>
          <a:ln>
            <a:solidFill>
              <a:schemeClr val="accent1"/>
            </a:solidFill>
          </a:ln>
        </p:spPr>
        <p:txBody>
          <a:bodyPr rtlCol="0">
            <a:noAutofit/>
          </a:bodyPr>
          <a:lstStyle/>
          <a:p>
            <a:pPr algn="l" fontAlgn="auto">
              <a:spcAft>
                <a:spcPts val="0"/>
              </a:spcAft>
              <a:defRPr/>
            </a:pPr>
            <a:r>
              <a:rPr lang="uk-UA" sz="2100" dirty="0">
                <a:latin typeface="+mn-lt"/>
                <a:cs typeface="Arial" pitchFamily="34" charset="0"/>
              </a:rPr>
              <a:t>Перший оздоровчий сезон розпочався у </a:t>
            </a:r>
            <a:r>
              <a:rPr lang="uk-UA" sz="2100" dirty="0" err="1">
                <a:latin typeface="+mn-lt"/>
                <a:cs typeface="Arial" pitchFamily="34" charset="0"/>
              </a:rPr>
              <a:t>Заліщиках</a:t>
            </a:r>
            <a:r>
              <a:rPr lang="uk-UA" sz="2100" dirty="0">
                <a:latin typeface="+mn-lt"/>
                <a:cs typeface="Arial" pitchFamily="34" charset="0"/>
              </a:rPr>
              <a:t> </a:t>
            </a:r>
            <a:r>
              <a:rPr lang="uk-UA" sz="2100" b="1" dirty="0">
                <a:latin typeface="+mn-lt"/>
                <a:cs typeface="Arial" pitchFamily="34" charset="0"/>
              </a:rPr>
              <a:t>1948 року. </a:t>
            </a:r>
            <a:r>
              <a:rPr lang="uk-UA" sz="2100" b="1" dirty="0" err="1">
                <a:latin typeface="+mn-lt"/>
                <a:cs typeface="Arial" pitchFamily="34" charset="0"/>
              </a:rPr>
              <a:t>“Від</a:t>
            </a:r>
            <a:r>
              <a:rPr lang="uk-UA" sz="2100" b="1" dirty="0">
                <a:latin typeface="+mn-lt"/>
                <a:cs typeface="Arial" pitchFamily="34" charset="0"/>
              </a:rPr>
              <a:t> 1948 р. в </a:t>
            </a:r>
            <a:r>
              <a:rPr lang="uk-UA" sz="2100" b="1" dirty="0" err="1">
                <a:latin typeface="+mn-lt"/>
                <a:cs typeface="Arial" pitchFamily="34" charset="0"/>
              </a:rPr>
              <a:t>Заліщиках</a:t>
            </a:r>
            <a:r>
              <a:rPr lang="uk-UA" sz="2100" b="1" dirty="0">
                <a:latin typeface="+mn-lt"/>
                <a:cs typeface="Arial" pitchFamily="34" charset="0"/>
              </a:rPr>
              <a:t> функціонував Будинок відпочинку, в якому лише в 1948-1950-х рр. оздоровилося 4497 </a:t>
            </a:r>
            <a:r>
              <a:rPr lang="uk-UA" sz="2100" b="1" dirty="0" err="1">
                <a:latin typeface="+mn-lt"/>
                <a:cs typeface="Arial" pitchFamily="34" charset="0"/>
              </a:rPr>
              <a:t>осіб”</a:t>
            </a:r>
            <a:r>
              <a:rPr lang="uk-UA" sz="2100" b="1" dirty="0">
                <a:latin typeface="+mn-lt"/>
                <a:cs typeface="Arial" pitchFamily="34" charset="0"/>
              </a:rPr>
              <a:t> </a:t>
            </a:r>
            <a:r>
              <a:rPr lang="uk-UA" sz="2100" dirty="0">
                <a:latin typeface="+mn-lt"/>
                <a:cs typeface="Arial" pitchFamily="34" charset="0"/>
              </a:rPr>
              <a:t>[7, с.376]. На базі палацу баронів </a:t>
            </a:r>
            <a:r>
              <a:rPr lang="uk-UA" sz="2100" dirty="0" err="1">
                <a:latin typeface="+mn-lt"/>
                <a:cs typeface="Arial" pitchFamily="34" charset="0"/>
              </a:rPr>
              <a:t>Бруніцьких</a:t>
            </a:r>
            <a:r>
              <a:rPr lang="uk-UA" sz="2100" dirty="0">
                <a:latin typeface="+mn-lt"/>
                <a:cs typeface="Arial" pitchFamily="34" charset="0"/>
              </a:rPr>
              <a:t> відкрився Будинок відпочинку Всесоюзної центральної ради професійних спілок (ВЦРПС). </a:t>
            </a:r>
            <a:br>
              <a:rPr lang="uk-UA" sz="2100" dirty="0">
                <a:latin typeface="+mn-lt"/>
                <a:cs typeface="Arial" pitchFamily="34" charset="0"/>
              </a:rPr>
            </a:br>
            <a:r>
              <a:rPr lang="uk-UA" sz="2100" dirty="0">
                <a:latin typeface="+mn-lt"/>
                <a:cs typeface="Arial" pitchFamily="34" charset="0"/>
              </a:rPr>
              <a:t>Будинок відпочинку був розрахований </a:t>
            </a:r>
            <a:r>
              <a:rPr lang="uk-UA" sz="2100" b="1" dirty="0">
                <a:latin typeface="+mn-lt"/>
                <a:cs typeface="Arial" pitchFamily="34" charset="0"/>
              </a:rPr>
              <a:t>на 200 місць.</a:t>
            </a:r>
            <a:r>
              <a:rPr lang="uk-UA" sz="2100" dirty="0">
                <a:latin typeface="+mn-lt"/>
                <a:cs typeface="Arial" pitchFamily="34" charset="0"/>
              </a:rPr>
              <a:t> Тут створили підсобне господарство: оранжерею, яку доглядав городник Володимир </a:t>
            </a:r>
            <a:r>
              <a:rPr lang="uk-UA" sz="2100" dirty="0" err="1">
                <a:latin typeface="+mn-lt"/>
                <a:cs typeface="Arial" pitchFamily="34" charset="0"/>
              </a:rPr>
              <a:t>Баранецький</a:t>
            </a:r>
            <a:r>
              <a:rPr lang="uk-UA" sz="2100" dirty="0">
                <a:latin typeface="+mn-lt"/>
                <a:cs typeface="Arial" pitchFamily="34" charset="0"/>
              </a:rPr>
              <a:t>, пасіку з 53 вуликами (пасічник Олійник), ділянки для вирощування городини. Фруктовий сад у будинку відпочинку доглядав Лев </a:t>
            </a:r>
            <a:r>
              <a:rPr lang="uk-UA" sz="2100" dirty="0" err="1">
                <a:latin typeface="+mn-lt"/>
                <a:cs typeface="Arial" pitchFamily="34" charset="0"/>
              </a:rPr>
              <a:t>Тишковський</a:t>
            </a:r>
            <a:r>
              <a:rPr lang="uk-UA" sz="2100" dirty="0">
                <a:latin typeface="+mn-lt"/>
                <a:cs typeface="Arial" pitchFamily="34" charset="0"/>
              </a:rPr>
              <a:t>. </a:t>
            </a:r>
            <a:br>
              <a:rPr lang="uk-UA" sz="2100" dirty="0">
                <a:latin typeface="+mn-lt"/>
                <a:cs typeface="Arial" pitchFamily="34" charset="0"/>
              </a:rPr>
            </a:br>
            <a:r>
              <a:rPr lang="uk-UA" sz="2100" b="1" dirty="0">
                <a:latin typeface="+mn-lt"/>
                <a:cs typeface="Arial" pitchFamily="34" charset="0"/>
              </a:rPr>
              <a:t>1958 року</a:t>
            </a:r>
            <a:r>
              <a:rPr lang="uk-UA" sz="2100" dirty="0">
                <a:latin typeface="+mn-lt"/>
                <a:cs typeface="Arial" pitchFamily="34" charset="0"/>
              </a:rPr>
              <a:t> відбулося 14 заїздів відпочиваючих у Будинок відпочинку. Усього прибуло більше </a:t>
            </a:r>
            <a:r>
              <a:rPr lang="uk-UA" sz="2100" b="1" dirty="0">
                <a:latin typeface="+mn-lt"/>
                <a:cs typeface="Arial" pitchFamily="34" charset="0"/>
              </a:rPr>
              <a:t>3000 </a:t>
            </a:r>
            <a:r>
              <a:rPr lang="uk-UA" sz="2100" dirty="0">
                <a:latin typeface="+mn-lt"/>
                <a:cs typeface="Arial" pitchFamily="34" charset="0"/>
              </a:rPr>
              <a:t>відпочиваючих із Москви, Ленінграда, Львова, Рівного, Києва, Тернополя, Чернівців та інших населених пунктів СРСР [7, с.408].</a:t>
            </a:r>
            <a:br>
              <a:rPr lang="uk-UA" sz="2100" dirty="0">
                <a:latin typeface="+mn-lt"/>
                <a:cs typeface="Arial" pitchFamily="34" charset="0"/>
              </a:rPr>
            </a:br>
            <a:r>
              <a:rPr lang="uk-UA" sz="2100" b="1" dirty="0">
                <a:latin typeface="+mn-lt"/>
                <a:cs typeface="Arial" pitchFamily="34" charset="0"/>
              </a:rPr>
              <a:t>1964 року</a:t>
            </a:r>
            <a:r>
              <a:rPr lang="uk-UA" sz="2100" dirty="0">
                <a:latin typeface="+mn-lt"/>
                <a:cs typeface="Arial" pitchFamily="34" charset="0"/>
              </a:rPr>
              <a:t> тут вже відпочивало </a:t>
            </a:r>
            <a:r>
              <a:rPr lang="uk-UA" sz="2100" b="1" dirty="0">
                <a:latin typeface="+mn-lt"/>
                <a:cs typeface="Arial" pitchFamily="34" charset="0"/>
              </a:rPr>
              <a:t>3710 чоловік</a:t>
            </a:r>
            <a:r>
              <a:rPr lang="uk-UA" sz="2100" dirty="0">
                <a:latin typeface="+mn-lt"/>
                <a:cs typeface="Arial" pitchFamily="34" charset="0"/>
              </a:rPr>
              <a:t>, </a:t>
            </a:r>
            <a:r>
              <a:rPr lang="uk-UA" sz="2100" b="1" dirty="0">
                <a:latin typeface="+mn-lt"/>
                <a:cs typeface="Arial" pitchFamily="34" charset="0"/>
              </a:rPr>
              <a:t>у 1965 році </a:t>
            </a:r>
            <a:r>
              <a:rPr lang="uk-UA" sz="2100" dirty="0">
                <a:latin typeface="+mn-lt"/>
                <a:cs typeface="Arial" pitchFamily="34" charset="0"/>
              </a:rPr>
              <a:t>оздоровниця прийняла </a:t>
            </a:r>
            <a:r>
              <a:rPr lang="uk-UA" sz="2100" b="1" dirty="0">
                <a:latin typeface="+mn-lt"/>
                <a:cs typeface="Arial" pitchFamily="34" charset="0"/>
              </a:rPr>
              <a:t>5000 відпочивальників</a:t>
            </a:r>
            <a:r>
              <a:rPr lang="uk-UA" sz="2100" dirty="0">
                <a:latin typeface="+mn-lt"/>
                <a:cs typeface="Arial" pitchFamily="34" charset="0"/>
              </a:rPr>
              <a:t> з багатьох міст країни [7, с.429]. </a:t>
            </a:r>
            <a:br>
              <a:rPr lang="uk-UA" sz="2100" dirty="0">
                <a:latin typeface="+mn-lt"/>
                <a:cs typeface="Arial" pitchFamily="34" charset="0"/>
              </a:rPr>
            </a:br>
            <a:r>
              <a:rPr lang="uk-UA" sz="2100" dirty="0">
                <a:latin typeface="+mn-lt"/>
                <a:cs typeface="Arial" pitchFamily="34" charset="0"/>
              </a:rPr>
              <a:t>Не дарма про туристичні </a:t>
            </a:r>
            <a:r>
              <a:rPr lang="uk-UA" sz="2100" dirty="0" err="1">
                <a:latin typeface="+mn-lt"/>
                <a:cs typeface="Arial" pitchFamily="34" charset="0"/>
              </a:rPr>
              <a:t>можливости</a:t>
            </a:r>
            <a:r>
              <a:rPr lang="uk-UA" sz="2100" dirty="0">
                <a:latin typeface="+mn-lt"/>
                <a:cs typeface="Arial" pitchFamily="34" charset="0"/>
              </a:rPr>
              <a:t> </a:t>
            </a:r>
            <a:r>
              <a:rPr lang="uk-UA" sz="2100" dirty="0" err="1">
                <a:latin typeface="+mn-lt"/>
                <a:cs typeface="Arial" pitchFamily="34" charset="0"/>
              </a:rPr>
              <a:t>Заліщиків</a:t>
            </a:r>
            <a:r>
              <a:rPr lang="uk-UA" sz="2100" dirty="0">
                <a:latin typeface="+mn-lt"/>
                <a:cs typeface="Arial" pitchFamily="34" charset="0"/>
              </a:rPr>
              <a:t> у 1960-х роках писав у своїй </a:t>
            </a:r>
            <a:r>
              <a:rPr lang="uk-UA" sz="2100" b="1" dirty="0">
                <a:latin typeface="+mn-lt"/>
                <a:cs typeface="Arial" pitchFamily="34" charset="0"/>
              </a:rPr>
              <a:t>книзі «Україна наша Радянська»</a:t>
            </a:r>
            <a:r>
              <a:rPr lang="uk-UA" sz="2100" dirty="0">
                <a:latin typeface="+mn-lt"/>
                <a:cs typeface="Arial" pitchFamily="34" charset="0"/>
              </a:rPr>
              <a:t> перший секретар Комуністичної партії УРСР </a:t>
            </a:r>
            <a:r>
              <a:rPr lang="uk-UA" sz="2100" b="1" dirty="0">
                <a:latin typeface="+mn-lt"/>
                <a:cs typeface="Arial" pitchFamily="34" charset="0"/>
              </a:rPr>
              <a:t>Петро Шелест:</a:t>
            </a:r>
            <a:r>
              <a:rPr lang="uk-UA" sz="2100" dirty="0">
                <a:latin typeface="+mn-lt"/>
                <a:cs typeface="Arial" pitchFamily="34" charset="0"/>
              </a:rPr>
              <a:t> «Ця курортна місцевість, що знаходиться у глибокій долині Дністра, відзначається м’яким чудовим кліматом. Прекрасні пляжі та парт над річкою приваблюють сюди багато відпочиваючих і туристів» [7, с.437].</a:t>
            </a:r>
          </a:p>
        </p:txBody>
      </p:sp>
      <p:pic>
        <p:nvPicPr>
          <p:cNvPr id="15363" name="Picture 4" descr="POL Zaleszczyki COA.svg">
            <a:extLst>
              <a:ext uri="{FF2B5EF4-FFF2-40B4-BE49-F238E27FC236}">
                <a16:creationId xmlns:a16="http://schemas.microsoft.com/office/drawing/2014/main" id="{41862981-8446-4560-A641-40427BD25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2819400"/>
            <a:ext cx="6858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18668BB-C486-447C-86C3-403A8B14B338}"/>
              </a:ext>
            </a:extLst>
          </p:cNvPr>
          <p:cNvSpPr>
            <a:spLocks noGrp="1"/>
          </p:cNvSpPr>
          <p:nvPr>
            <p:ph type="title"/>
          </p:nvPr>
        </p:nvSpPr>
        <p:spPr>
          <a:xfrm>
            <a:off x="0" y="0"/>
            <a:ext cx="9144000" cy="6858000"/>
          </a:xfrm>
          <a:solidFill>
            <a:schemeClr val="accent6">
              <a:lumMod val="60000"/>
              <a:lumOff val="40000"/>
            </a:schemeClr>
          </a:solidFill>
        </p:spPr>
        <p:txBody>
          <a:bodyPr rtlCol="0">
            <a:noAutofit/>
          </a:bodyPr>
          <a:lstStyle/>
          <a:p>
            <a:pPr algn="l" fontAlgn="auto">
              <a:spcAft>
                <a:spcPts val="0"/>
              </a:spcAft>
              <a:defRPr/>
            </a:pPr>
            <a:r>
              <a:rPr lang="uk-UA" sz="1600" b="1" dirty="0"/>
              <a:t>ВИСНОВКИ</a:t>
            </a:r>
            <a:br>
              <a:rPr lang="uk-UA" sz="1600" dirty="0"/>
            </a:br>
            <a:r>
              <a:rPr lang="uk-UA" sz="1600" dirty="0"/>
              <a:t>Ми опрацювали тематичні матеріали з історичних джерел, які подані у списку. Палацовий ансамбль нижній парк м. </a:t>
            </a:r>
            <a:r>
              <a:rPr lang="uk-UA" sz="1600" dirty="0" err="1"/>
              <a:t>Заліщики</a:t>
            </a:r>
            <a:r>
              <a:rPr lang="uk-UA" sz="1600" dirty="0"/>
              <a:t> Тернопільської обл. був зведений /перебудований з цегли, місцевого каменю-пісковику у стилі ампір (вид класицизму) 1831 р.  власником Леоном </a:t>
            </a:r>
            <a:r>
              <a:rPr lang="uk-UA" sz="1600" dirty="0" err="1"/>
              <a:t>Бруніцьким</a:t>
            </a:r>
            <a:r>
              <a:rPr lang="uk-UA" sz="1600" dirty="0"/>
              <a:t> і містив палац, флігель, які з’єднані колонадою, та літній театр. Не встановлено чи це було нова забудова чи реконструкція раніше зведеної попереднім власником Йосифом Понятовським 1798 р. Встановили, що зовнішній вигляд та планування палацу, оригінальної колонади, флігеля не змінювалося з 1831 р. Найбільше піддавався реконструкції літній театр, особливо це стосувалося післявоєнного періоду. Хоч підвали залишилися у первісному вигляду кінця </a:t>
            </a:r>
            <a:r>
              <a:rPr lang="en-US" sz="1600" dirty="0"/>
              <a:t>XVIII </a:t>
            </a:r>
            <a:r>
              <a:rPr lang="uk-UA" sz="1600" dirty="0"/>
              <a:t>ст.  Не зберігся інтер’єр.  Крім основних  споруд, були  господарські. Після </a:t>
            </a:r>
            <a:r>
              <a:rPr lang="uk-UA" sz="1600" dirty="0" err="1"/>
              <a:t>Друго</a:t>
            </a:r>
            <a:r>
              <a:rPr lang="uk-UA" sz="1600" dirty="0"/>
              <a:t> Ї  світової війни зведені літній  кінотеатр та додаткові дерев’яні будиночки для проживання відпочивальників , які були зруйновані на початку 1990-х років. Немає відомостей про те, які функції палацово-паркового комплексу були у період 1939-1941 та 1941-1944 років. Припускаємо, що це могло бути або житло, або громадська споруда загального призначення.</a:t>
            </a:r>
            <a:br>
              <a:rPr lang="uk-UA" sz="1600" dirty="0"/>
            </a:br>
            <a:r>
              <a:rPr lang="uk-UA" sz="1600" dirty="0"/>
              <a:t>Цінним, на нашу думку, </a:t>
            </a:r>
            <a:r>
              <a:rPr lang="uk-UA" sz="1600" b="1" dirty="0"/>
              <a:t>є порівняльні фото будівель ансамблю: 1920-1930-х  - 1960-х та сучасні.  </a:t>
            </a:r>
            <a:br>
              <a:rPr lang="uk-UA" sz="1600" dirty="0"/>
            </a:br>
            <a:r>
              <a:rPr lang="uk-UA" sz="1600" dirty="0"/>
              <a:t>Аналізуючи світлини ансамблю на сайті </a:t>
            </a:r>
            <a:r>
              <a:rPr lang="en-US" sz="1600" dirty="0">
                <a:hlinkClick r:id="rId2"/>
              </a:rPr>
              <a:t>https://www.zalishchyky.net/Photos/</a:t>
            </a:r>
            <a:r>
              <a:rPr lang="uk-UA" sz="1600" dirty="0"/>
              <a:t> ,визначили, що одна з розміщених у закладці </a:t>
            </a:r>
            <a:r>
              <a:rPr lang="uk-UA" sz="1600" dirty="0" err="1"/>
              <a:t>“Палац”</a:t>
            </a:r>
            <a:r>
              <a:rPr lang="uk-UA" sz="1600" dirty="0"/>
              <a:t> не відповідає нашій пам’ятці. На ній зображена інша споруда.</a:t>
            </a:r>
            <a:br>
              <a:rPr lang="uk-UA" sz="1600" dirty="0"/>
            </a:br>
            <a:r>
              <a:rPr lang="uk-UA" sz="1600" dirty="0"/>
              <a:t>Найвідомішими та колоритними власниками були </a:t>
            </a:r>
            <a:r>
              <a:rPr lang="uk-UA" sz="1600" dirty="0" err="1"/>
              <a:t>Ігнацій</a:t>
            </a:r>
            <a:r>
              <a:rPr lang="uk-UA" sz="1600" dirty="0"/>
              <a:t> </a:t>
            </a:r>
            <a:r>
              <a:rPr lang="uk-UA" sz="1600" dirty="0" err="1"/>
              <a:t>Бруніцький</a:t>
            </a:r>
            <a:r>
              <a:rPr lang="uk-UA" sz="1600" dirty="0"/>
              <a:t>, іудей-вихрест, який завдяки своїй прозорливості отримав спадковий баронський титул 1818 р.,та став засновником династії, придбавши 1808 р. </a:t>
            </a:r>
            <a:r>
              <a:rPr lang="uk-UA" sz="1600" dirty="0" err="1"/>
              <a:t>Заліщики</a:t>
            </a:r>
            <a:r>
              <a:rPr lang="uk-UA" sz="1600" dirty="0"/>
              <a:t> та околиці;  Стеллі фон </a:t>
            </a:r>
            <a:r>
              <a:rPr lang="uk-UA" sz="1600" dirty="0" err="1"/>
              <a:t>Турнау</a:t>
            </a:r>
            <a:r>
              <a:rPr lang="uk-UA" sz="1600" dirty="0"/>
              <a:t>  – власниці маєтку з 1902 по 1938 рр. Крім зазначених, власниками архітектурного ансамблю були: Петро </a:t>
            </a:r>
            <a:r>
              <a:rPr lang="uk-UA" sz="1600" dirty="0" err="1"/>
              <a:t>Бруніцький</a:t>
            </a:r>
            <a:r>
              <a:rPr lang="uk-UA" sz="1600" dirty="0"/>
              <a:t> (син </a:t>
            </a:r>
            <a:r>
              <a:rPr lang="uk-UA" sz="1600" dirty="0" err="1"/>
              <a:t>Ігнація</a:t>
            </a:r>
            <a:r>
              <a:rPr lang="uk-UA" sz="1600" dirty="0"/>
              <a:t> </a:t>
            </a:r>
            <a:r>
              <a:rPr lang="uk-UA" sz="1600" dirty="0" err="1"/>
              <a:t>Бруніцького</a:t>
            </a:r>
            <a:r>
              <a:rPr lang="uk-UA" sz="1600" dirty="0"/>
              <a:t>), Леон Антоній </a:t>
            </a:r>
            <a:r>
              <a:rPr lang="uk-UA" sz="1600" dirty="0" err="1"/>
              <a:t>Бруніцький</a:t>
            </a:r>
            <a:r>
              <a:rPr lang="uk-UA" sz="1600" dirty="0"/>
              <a:t> (внук), Северин  </a:t>
            </a:r>
            <a:r>
              <a:rPr lang="uk-UA" sz="1600" dirty="0" err="1"/>
              <a:t>Бруніцький</a:t>
            </a:r>
            <a:r>
              <a:rPr lang="uk-UA" sz="1600" dirty="0"/>
              <a:t>. Після </a:t>
            </a:r>
            <a:r>
              <a:rPr lang="uk-UA" sz="1600" dirty="0" err="1"/>
              <a:t>смерти</a:t>
            </a:r>
            <a:r>
              <a:rPr lang="uk-UA" sz="1600" dirty="0"/>
              <a:t> Стелли фон </a:t>
            </a:r>
            <a:r>
              <a:rPr lang="uk-UA" sz="1600" dirty="0" err="1"/>
              <a:t>Турнау</a:t>
            </a:r>
            <a:r>
              <a:rPr lang="uk-UA" sz="1600" dirty="0"/>
              <a:t> – син </a:t>
            </a:r>
            <a:r>
              <a:rPr lang="uk-UA" sz="1600" dirty="0" err="1"/>
              <a:t>Готфрід</a:t>
            </a:r>
            <a:r>
              <a:rPr lang="uk-UA" sz="1600" dirty="0"/>
              <a:t>. Після Другої світової війни тут був будинок відпочинку  (1948 – 1986), відділення </a:t>
            </a:r>
            <a:r>
              <a:rPr lang="uk-UA" sz="1600" dirty="0" err="1"/>
              <a:t>Заліщицької</a:t>
            </a:r>
            <a:r>
              <a:rPr lang="uk-UA" sz="1600" dirty="0"/>
              <a:t> районної комунальної лікарні (1993 – 2014). На сьогодні перебуває у </a:t>
            </a:r>
            <a:r>
              <a:rPr lang="uk-UA" sz="1600" dirty="0" err="1"/>
              <a:t>власности</a:t>
            </a:r>
            <a:r>
              <a:rPr lang="uk-UA" sz="1600" dirty="0"/>
              <a:t> Марії </a:t>
            </a:r>
            <a:r>
              <a:rPr lang="uk-UA" sz="1600" dirty="0" err="1"/>
              <a:t>Фірташ</a:t>
            </a:r>
            <a:r>
              <a:rPr lang="uk-UA" sz="1600" dirty="0"/>
              <a:t> (з 2015) .</a:t>
            </a:r>
            <a:br>
              <a:rPr lang="uk-UA" sz="1600" dirty="0"/>
            </a:br>
            <a:r>
              <a:rPr lang="uk-UA" sz="1600" dirty="0"/>
              <a:t>Відомі постаті, які перебували у палаці: імператор </a:t>
            </a:r>
            <a:r>
              <a:rPr lang="uk-UA" sz="1600" dirty="0" err="1"/>
              <a:t>Франц</a:t>
            </a:r>
            <a:r>
              <a:rPr lang="uk-UA" sz="1600" dirty="0"/>
              <a:t> ІІ (двічі), уряд </a:t>
            </a:r>
            <a:r>
              <a:rPr lang="uk-UA" sz="1600" dirty="0" err="1"/>
              <a:t>ЗУНРу</a:t>
            </a:r>
            <a:r>
              <a:rPr lang="uk-UA" sz="1600" dirty="0"/>
              <a:t> (президент-диктатор Євген </a:t>
            </a:r>
            <a:r>
              <a:rPr lang="uk-UA" sz="1600" dirty="0" err="1"/>
              <a:t>Петрушевич</a:t>
            </a:r>
            <a:r>
              <a:rPr lang="uk-UA" sz="1600" dirty="0"/>
              <a:t>), уряд Польщі (1939). Виступали у літньому кінотеатрі, зведеному на початку  1960-х  відомі естрадні  українські співаки Софія Ротару, Володимир Івасюк, Василь Зінкевич, </a:t>
            </a:r>
            <a:r>
              <a:rPr lang="uk-UA" sz="1600" dirty="0" err="1"/>
              <a:t>Іво</a:t>
            </a:r>
            <a:r>
              <a:rPr lang="uk-UA" sz="1600" dirty="0"/>
              <a:t> </a:t>
            </a:r>
            <a:r>
              <a:rPr lang="uk-UA" sz="1600" dirty="0" err="1"/>
              <a:t>Бобул</a:t>
            </a:r>
            <a:r>
              <a:rPr lang="uk-UA" sz="1600"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C868D712-E1AD-4342-A8D5-DB5980ECD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167" b="9375"/>
          <a:stretch>
            <a:fillRect/>
          </a:stretch>
        </p:blipFill>
        <p:spPr bwMode="auto">
          <a:xfrm>
            <a:off x="76200" y="76200"/>
            <a:ext cx="3657600" cy="1778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7411" name="Picture 3">
            <a:extLst>
              <a:ext uri="{FF2B5EF4-FFF2-40B4-BE49-F238E27FC236}">
                <a16:creationId xmlns:a16="http://schemas.microsoft.com/office/drawing/2014/main" id="{ADDDF77B-052C-4952-901D-5BBBDDE2E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187" t="12500" r="35945" b="21875"/>
          <a:stretch>
            <a:fillRect/>
          </a:stretch>
        </p:blipFill>
        <p:spPr bwMode="auto">
          <a:xfrm>
            <a:off x="152400" y="1981200"/>
            <a:ext cx="2035175" cy="2514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 name="Прямокутник 4">
            <a:extLst>
              <a:ext uri="{FF2B5EF4-FFF2-40B4-BE49-F238E27FC236}">
                <a16:creationId xmlns:a16="http://schemas.microsoft.com/office/drawing/2014/main" id="{F098E340-8957-4AF4-BF3B-70C437EA70B0}"/>
              </a:ext>
            </a:extLst>
          </p:cNvPr>
          <p:cNvSpPr/>
          <p:nvPr/>
        </p:nvSpPr>
        <p:spPr>
          <a:xfrm>
            <a:off x="228600" y="4572000"/>
            <a:ext cx="1981200" cy="954088"/>
          </a:xfrm>
          <a:prstGeom prst="rect">
            <a:avLst/>
          </a:prstGeom>
          <a:solidFill>
            <a:schemeClr val="accent6">
              <a:lumMod val="60000"/>
              <a:lumOff val="40000"/>
            </a:schemeClr>
          </a:solidFill>
          <a:ln>
            <a:solidFill>
              <a:schemeClr val="accent1"/>
            </a:solidFill>
          </a:ln>
        </p:spPr>
        <p:txBody>
          <a:bodyPr>
            <a:spAutoFit/>
          </a:bodyPr>
          <a:lstStyle/>
          <a:p>
            <a:pPr fontAlgn="auto">
              <a:spcBef>
                <a:spcPts val="0"/>
              </a:spcBef>
              <a:spcAft>
                <a:spcPts val="0"/>
              </a:spcAft>
              <a:defRPr/>
            </a:pPr>
            <a:r>
              <a:rPr lang="en-US" sz="1400" dirty="0">
                <a:latin typeface="+mn-lt"/>
                <a:cs typeface="+mn-cs"/>
                <a:hlinkClick r:id="rId4"/>
              </a:rPr>
              <a:t>https://irp.te.ua/zalishhy-ts-ky-j-park-zalishhy-ts-ky-j-rajon-ternopil-s-ka-oblast/</a:t>
            </a:r>
            <a:r>
              <a:rPr lang="uk-UA" sz="1400" dirty="0">
                <a:latin typeface="+mn-lt"/>
                <a:cs typeface="+mn-cs"/>
              </a:rPr>
              <a:t> </a:t>
            </a:r>
          </a:p>
        </p:txBody>
      </p:sp>
      <p:pic>
        <p:nvPicPr>
          <p:cNvPr id="17413" name="Picture 4">
            <a:extLst>
              <a:ext uri="{FF2B5EF4-FFF2-40B4-BE49-F238E27FC236}">
                <a16:creationId xmlns:a16="http://schemas.microsoft.com/office/drawing/2014/main" id="{41797E21-C911-4C47-8661-3E12D1DDB5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3542" r="2196" b="6250"/>
          <a:stretch>
            <a:fillRect/>
          </a:stretch>
        </p:blipFill>
        <p:spPr bwMode="auto">
          <a:xfrm>
            <a:off x="5791200" y="152400"/>
            <a:ext cx="3352800" cy="15462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5">
            <a:extLst>
              <a:ext uri="{FF2B5EF4-FFF2-40B4-BE49-F238E27FC236}">
                <a16:creationId xmlns:a16="http://schemas.microsoft.com/office/drawing/2014/main" id="{4A783999-8AFF-402F-B946-2CF409BB57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246" t="3125" r="33601" b="3125"/>
          <a:stretch>
            <a:fillRect/>
          </a:stretch>
        </p:blipFill>
        <p:spPr bwMode="auto">
          <a:xfrm>
            <a:off x="2362200" y="4549775"/>
            <a:ext cx="2590800" cy="23082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7" descr="Культура Тернопільщини: Унікальне дослідження з історії міста Заліщики">
            <a:extLst>
              <a:ext uri="{FF2B5EF4-FFF2-40B4-BE49-F238E27FC236}">
                <a16:creationId xmlns:a16="http://schemas.microsoft.com/office/drawing/2014/main" id="{AF32C811-377D-4E48-8496-374763D01D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981200"/>
            <a:ext cx="1828800" cy="2514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7416" name="AutoShape 9" descr="Мій край – куточок серця України – Заліщицька МЦПБ">
            <a:extLst>
              <a:ext uri="{FF2B5EF4-FFF2-40B4-BE49-F238E27FC236}">
                <a16:creationId xmlns:a16="http://schemas.microsoft.com/office/drawing/2014/main" id="{58672FF7-FC7C-4327-BC0D-9B952407F87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uk-UA" altLang="ru-RU"/>
          </a:p>
        </p:txBody>
      </p:sp>
      <p:pic>
        <p:nvPicPr>
          <p:cNvPr id="17417" name="Picture 11" descr="Sopylyuk Mykhaylo - Zalishchyky">
            <a:extLst>
              <a:ext uri="{FF2B5EF4-FFF2-40B4-BE49-F238E27FC236}">
                <a16:creationId xmlns:a16="http://schemas.microsoft.com/office/drawing/2014/main" id="{2CD0EC2B-0EFB-4A68-97CD-08BB0F32F9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981200"/>
            <a:ext cx="2514600" cy="2514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7418" name="Picture 13" descr="Слайд 1">
            <a:extLst>
              <a:ext uri="{FF2B5EF4-FFF2-40B4-BE49-F238E27FC236}">
                <a16:creationId xmlns:a16="http://schemas.microsoft.com/office/drawing/2014/main" id="{B949F9D8-0E83-4304-884D-B7E5EE67C5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1350" y="1981200"/>
            <a:ext cx="1847850" cy="24669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7419" name="Picture 2">
            <a:extLst>
              <a:ext uri="{FF2B5EF4-FFF2-40B4-BE49-F238E27FC236}">
                <a16:creationId xmlns:a16="http://schemas.microsoft.com/office/drawing/2014/main" id="{5720B125-0A18-40D9-80DD-7FC8FE235E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4167" r="10394" b="16667"/>
          <a:stretch>
            <a:fillRect/>
          </a:stretch>
        </p:blipFill>
        <p:spPr bwMode="auto">
          <a:xfrm>
            <a:off x="5181600" y="4724400"/>
            <a:ext cx="365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 descr="https://upload.wikimedia.org/wikipedia/uk/thumb/d/d7/Palac_Brunyckyh_%28Wel._Lubin%29-3.jpg/800px-Palac_Brunyckyh_%28Wel._Lubin%29-3.jpg">
            <a:extLst>
              <a:ext uri="{FF2B5EF4-FFF2-40B4-BE49-F238E27FC236}">
                <a16:creationId xmlns:a16="http://schemas.microsoft.com/office/drawing/2014/main" id="{738F2BB5-3C60-4D0D-ABC6-5378FA0BC5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29630" t="34567" r="29630" b="24690"/>
          <a:stretch>
            <a:fillRect/>
          </a:stretch>
        </p:blipFill>
        <p:spPr bwMode="auto">
          <a:xfrm>
            <a:off x="3810000" y="228600"/>
            <a:ext cx="1905000" cy="14287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9574DD-5644-4617-8777-722C3321DF90}"/>
              </a:ext>
            </a:extLst>
          </p:cNvPr>
          <p:cNvSpPr>
            <a:spLocks noGrp="1"/>
          </p:cNvSpPr>
          <p:nvPr>
            <p:ph type="title"/>
          </p:nvPr>
        </p:nvSpPr>
        <p:spPr>
          <a:xfrm>
            <a:off x="457200" y="274638"/>
            <a:ext cx="8229600" cy="796925"/>
          </a:xfrm>
          <a:solidFill>
            <a:schemeClr val="accent6">
              <a:lumMod val="60000"/>
              <a:lumOff val="40000"/>
            </a:schemeClr>
          </a:solidFill>
          <a:ln>
            <a:solidFill>
              <a:schemeClr val="accent1"/>
            </a:solidFill>
          </a:ln>
        </p:spPr>
        <p:txBody>
          <a:bodyPr rtlCol="0">
            <a:normAutofit/>
          </a:bodyPr>
          <a:lstStyle/>
          <a:p>
            <a:pPr fontAlgn="auto">
              <a:spcAft>
                <a:spcPts val="0"/>
              </a:spcAft>
              <a:defRPr/>
            </a:pPr>
            <a:r>
              <a:rPr lang="uk-UA" b="1" dirty="0"/>
              <a:t>Список використаних джерел </a:t>
            </a:r>
            <a:endParaRPr lang="uk-UA" dirty="0"/>
          </a:p>
        </p:txBody>
      </p:sp>
      <p:sp>
        <p:nvSpPr>
          <p:cNvPr id="3" name="Rectangle 2">
            <a:extLst>
              <a:ext uri="{FF2B5EF4-FFF2-40B4-BE49-F238E27FC236}">
                <a16:creationId xmlns:a16="http://schemas.microsoft.com/office/drawing/2014/main" id="{49F97F40-50B5-4C68-BCA9-02251C0CA9B2}"/>
              </a:ext>
            </a:extLst>
          </p:cNvPr>
          <p:cNvSpPr>
            <a:spLocks noChangeArrowheads="1"/>
          </p:cNvSpPr>
          <p:nvPr/>
        </p:nvSpPr>
        <p:spPr bwMode="auto">
          <a:xfrm>
            <a:off x="142875" y="1492250"/>
            <a:ext cx="8929688" cy="4800600"/>
          </a:xfrm>
          <a:prstGeom prst="rect">
            <a:avLst/>
          </a:prstGeom>
          <a:solidFill>
            <a:schemeClr val="accent6">
              <a:lumMod val="60000"/>
              <a:lumOff val="40000"/>
            </a:schemeClr>
          </a:solidFill>
          <a:ln w="9525">
            <a:noFill/>
            <a:miter lim="800000"/>
            <a:headEnd/>
            <a:tailEnd/>
          </a:ln>
        </p:spPr>
        <p:txBody>
          <a:bodyPr anchor="ctr">
            <a:spAutoFit/>
          </a:bodyPr>
          <a:lstStyle/>
          <a:p>
            <a:pPr algn="just" fontAlgn="auto">
              <a:spcBef>
                <a:spcPts val="0"/>
              </a:spcBef>
              <a:spcAft>
                <a:spcPts val="0"/>
              </a:spcAft>
              <a:defRPr/>
            </a:pPr>
            <a:r>
              <a:rPr lang="uk-UA" sz="1400" dirty="0">
                <a:latin typeface="+mn-lt"/>
                <a:cs typeface="Times New Roman" pitchFamily="18" charset="0"/>
              </a:rPr>
              <a:t>1. </a:t>
            </a:r>
            <a:r>
              <a:rPr lang="uk-UA" sz="1700" dirty="0" err="1">
                <a:latin typeface="+mn-lt"/>
                <a:cs typeface="Times New Roman" pitchFamily="18" charset="0"/>
              </a:rPr>
              <a:t>Верига</a:t>
            </a:r>
            <a:r>
              <a:rPr lang="uk-UA" sz="1700" dirty="0">
                <a:latin typeface="+mn-lt"/>
                <a:cs typeface="Times New Roman" pitchFamily="18" charset="0"/>
              </a:rPr>
              <a:t> В. Там, де Дністер круто в’ється….[Текст] / В. </a:t>
            </a:r>
            <a:r>
              <a:rPr lang="uk-UA" sz="1700" dirty="0" err="1">
                <a:latin typeface="+mn-lt"/>
                <a:cs typeface="Times New Roman" pitchFamily="18" charset="0"/>
              </a:rPr>
              <a:t>Верига</a:t>
            </a:r>
            <a:r>
              <a:rPr lang="uk-UA" sz="1700" dirty="0">
                <a:latin typeface="+mn-lt"/>
                <a:cs typeface="Times New Roman" pitchFamily="18" charset="0"/>
              </a:rPr>
              <a:t>. – Львів: «Каменяр», 1993. – 279с.</a:t>
            </a:r>
            <a:endParaRPr lang="uk-UA" sz="1700" dirty="0">
              <a:latin typeface="+mn-lt"/>
              <a:cs typeface="+mn-cs"/>
            </a:endParaRPr>
          </a:p>
          <a:p>
            <a:pPr algn="just" eaLnBrk="0" fontAlgn="auto" hangingPunct="0">
              <a:spcBef>
                <a:spcPts val="0"/>
              </a:spcBef>
              <a:spcAft>
                <a:spcPts val="0"/>
              </a:spcAft>
              <a:defRPr/>
            </a:pPr>
            <a:r>
              <a:rPr lang="uk-UA" sz="1700" dirty="0">
                <a:latin typeface="+mn-lt"/>
                <a:cs typeface="Times New Roman" pitchFamily="18" charset="0"/>
              </a:rPr>
              <a:t>2 </a:t>
            </a:r>
            <a:r>
              <a:rPr lang="uk-UA" sz="1700" dirty="0" err="1">
                <a:latin typeface="+mn-lt"/>
                <a:cs typeface="Times New Roman" pitchFamily="18" charset="0"/>
              </a:rPr>
              <a:t>Заліщицька</a:t>
            </a:r>
            <a:r>
              <a:rPr lang="uk-UA" sz="1700" dirty="0">
                <a:latin typeface="+mn-lt"/>
                <a:cs typeface="Times New Roman" pitchFamily="18" charset="0"/>
              </a:rPr>
              <a:t> земля в спогадах емігрантів//Уклав Мельничук Б.[Текст] / Б. Мельничук. – Тернопіль: «</a:t>
            </a:r>
            <a:r>
              <a:rPr lang="uk-UA" sz="1700" dirty="0" err="1">
                <a:latin typeface="+mn-lt"/>
                <a:cs typeface="Times New Roman" pitchFamily="18" charset="0"/>
              </a:rPr>
              <a:t>Тернопіль</a:t>
            </a:r>
            <a:r>
              <a:rPr lang="uk-UA" sz="1700" dirty="0">
                <a:latin typeface="+mn-lt"/>
                <a:cs typeface="Times New Roman" pitchFamily="18" charset="0"/>
              </a:rPr>
              <a:t>», 1993. - 124с. - С. 44.</a:t>
            </a:r>
            <a:endParaRPr lang="uk-UA" sz="1700" dirty="0">
              <a:latin typeface="+mn-lt"/>
              <a:cs typeface="+mn-cs"/>
            </a:endParaRPr>
          </a:p>
          <a:p>
            <a:pPr algn="just" eaLnBrk="0" fontAlgn="auto" hangingPunct="0">
              <a:spcBef>
                <a:spcPts val="0"/>
              </a:spcBef>
              <a:spcAft>
                <a:spcPts val="0"/>
              </a:spcAft>
              <a:defRPr/>
            </a:pPr>
            <a:r>
              <a:rPr lang="uk-UA" sz="1700" dirty="0">
                <a:latin typeface="+mn-lt"/>
                <a:cs typeface="Times New Roman" pitchFamily="18" charset="0"/>
              </a:rPr>
              <a:t>3.З любов’ю до краю// Бібліографічний довідник. [Текст] – Заліщики, 1998. – 112с. – С. 14-15.</a:t>
            </a:r>
            <a:endParaRPr lang="uk-UA" sz="1700" dirty="0">
              <a:latin typeface="+mn-lt"/>
              <a:cs typeface="+mn-cs"/>
            </a:endParaRPr>
          </a:p>
          <a:p>
            <a:pPr algn="just" eaLnBrk="0" fontAlgn="auto" hangingPunct="0">
              <a:spcBef>
                <a:spcPts val="0"/>
              </a:spcBef>
              <a:spcAft>
                <a:spcPts val="0"/>
              </a:spcAft>
              <a:defRPr/>
            </a:pPr>
            <a:r>
              <a:rPr lang="uk-UA" sz="1700" dirty="0">
                <a:latin typeface="+mn-lt"/>
                <a:cs typeface="Times New Roman" pitchFamily="18" charset="0"/>
              </a:rPr>
              <a:t>4. Олійник В. Заліщики. [Текст] /В.Олійник. – Тернопільський енциклопедичний словник, Тернопіль: «Збруч». – 2004. – т. 1. А – Й – 696с. –С.608 -  609.</a:t>
            </a:r>
          </a:p>
          <a:p>
            <a:pPr algn="just" eaLnBrk="0" fontAlgn="auto" hangingPunct="0">
              <a:spcBef>
                <a:spcPts val="0"/>
              </a:spcBef>
              <a:spcAft>
                <a:spcPts val="0"/>
              </a:spcAft>
              <a:defRPr/>
            </a:pPr>
            <a:r>
              <a:rPr lang="uk-UA" sz="1700" dirty="0">
                <a:latin typeface="+mn-lt"/>
                <a:cs typeface="Times New Roman" pitchFamily="18" charset="0"/>
              </a:rPr>
              <a:t>5. </a:t>
            </a:r>
            <a:r>
              <a:rPr lang="uk-UA" sz="1700" dirty="0" err="1">
                <a:latin typeface="+mn-lt"/>
                <a:cs typeface="Times New Roman" pitchFamily="18" charset="0"/>
              </a:rPr>
              <a:t>“Полякиня”</a:t>
            </a:r>
            <a:r>
              <a:rPr lang="uk-UA" sz="1700" dirty="0">
                <a:latin typeface="+mn-lt"/>
                <a:cs typeface="Times New Roman" pitchFamily="18" charset="0"/>
              </a:rPr>
              <a:t> (переклад зі  словенської  Василя Лопуха) // Колос. – 28 жовтня 2016. - № 88-89. </a:t>
            </a:r>
            <a:endParaRPr lang="uk-UA" sz="1700" dirty="0">
              <a:latin typeface="+mn-lt"/>
              <a:cs typeface="+mn-cs"/>
            </a:endParaRPr>
          </a:p>
          <a:p>
            <a:pPr algn="just" eaLnBrk="0" fontAlgn="auto" hangingPunct="0">
              <a:spcBef>
                <a:spcPts val="0"/>
              </a:spcBef>
              <a:spcAft>
                <a:spcPts val="0"/>
              </a:spcAft>
              <a:defRPr/>
            </a:pPr>
            <a:r>
              <a:rPr lang="uk-UA" sz="1700" dirty="0">
                <a:latin typeface="+mn-lt"/>
                <a:cs typeface="Times New Roman" pitchFamily="18" charset="0"/>
              </a:rPr>
              <a:t>6. </a:t>
            </a:r>
            <a:r>
              <a:rPr lang="uk-UA" sz="1700" dirty="0" err="1">
                <a:latin typeface="+mn-lt"/>
                <a:cs typeface="Times New Roman" pitchFamily="18" charset="0"/>
              </a:rPr>
              <a:t>Сопилюк</a:t>
            </a:r>
            <a:r>
              <a:rPr lang="uk-UA" sz="1700" dirty="0">
                <a:latin typeface="+mn-lt"/>
                <a:cs typeface="Times New Roman" pitchFamily="18" charset="0"/>
              </a:rPr>
              <a:t> М.В., Бачинський М.М. Заліщики: роки, події, люди: у двох томах. Т.1. [Текст] / М.В. </a:t>
            </a:r>
            <a:r>
              <a:rPr lang="uk-UA" sz="1700" dirty="0" err="1">
                <a:latin typeface="+mn-lt"/>
                <a:cs typeface="Times New Roman" pitchFamily="18" charset="0"/>
              </a:rPr>
              <a:t>Сопилюк</a:t>
            </a:r>
            <a:r>
              <a:rPr lang="uk-UA" sz="1700" dirty="0">
                <a:latin typeface="+mn-lt"/>
                <a:cs typeface="Times New Roman" pitchFamily="18" charset="0"/>
              </a:rPr>
              <a:t>, М.М. Бачинський. – Тернопіль: </a:t>
            </a:r>
            <a:r>
              <a:rPr lang="uk-UA" sz="1700" dirty="0" err="1">
                <a:latin typeface="+mn-lt"/>
                <a:cs typeface="Times New Roman" pitchFamily="18" charset="0"/>
              </a:rPr>
              <a:t>ТзОВ</a:t>
            </a:r>
            <a:r>
              <a:rPr lang="uk-UA" sz="1700" dirty="0">
                <a:latin typeface="+mn-lt"/>
                <a:cs typeface="Times New Roman" pitchFamily="18" charset="0"/>
              </a:rPr>
              <a:t> «</a:t>
            </a:r>
            <a:r>
              <a:rPr lang="uk-UA" sz="1700" dirty="0" err="1">
                <a:latin typeface="+mn-lt"/>
                <a:cs typeface="Times New Roman" pitchFamily="18" charset="0"/>
              </a:rPr>
              <a:t>Терно-граф</a:t>
            </a:r>
            <a:r>
              <a:rPr lang="uk-UA" sz="1700" dirty="0">
                <a:latin typeface="+mn-lt"/>
                <a:cs typeface="Times New Roman" pitchFamily="18" charset="0"/>
              </a:rPr>
              <a:t>», 2015. – 848 с. – С.218 – 231, 419 – 430, 649 - 665. </a:t>
            </a:r>
          </a:p>
          <a:p>
            <a:pPr algn="just" eaLnBrk="0" fontAlgn="auto" hangingPunct="0">
              <a:spcBef>
                <a:spcPts val="0"/>
              </a:spcBef>
              <a:spcAft>
                <a:spcPts val="0"/>
              </a:spcAft>
              <a:defRPr/>
            </a:pPr>
            <a:r>
              <a:rPr lang="uk-UA" sz="1700" dirty="0">
                <a:latin typeface="+mn-lt"/>
                <a:cs typeface="Times New Roman" pitchFamily="18" charset="0"/>
              </a:rPr>
              <a:t>7. </a:t>
            </a:r>
            <a:r>
              <a:rPr lang="uk-UA" sz="1700" dirty="0" err="1">
                <a:latin typeface="+mn-lt"/>
                <a:cs typeface="Times New Roman" pitchFamily="18" charset="0"/>
              </a:rPr>
              <a:t>Сопилюк</a:t>
            </a:r>
            <a:r>
              <a:rPr lang="uk-UA" sz="1700" dirty="0">
                <a:latin typeface="+mn-lt"/>
                <a:cs typeface="Times New Roman" pitchFamily="18" charset="0"/>
              </a:rPr>
              <a:t> М.В., Бачинський М.М. </a:t>
            </a:r>
            <a:r>
              <a:rPr lang="uk-UA" sz="1700" dirty="0" err="1">
                <a:latin typeface="+mn-lt"/>
                <a:cs typeface="Times New Roman" pitchFamily="18" charset="0"/>
              </a:rPr>
              <a:t>Заліщики</a:t>
            </a:r>
            <a:r>
              <a:rPr lang="uk-UA" sz="1700" dirty="0">
                <a:latin typeface="+mn-lt"/>
                <a:cs typeface="Times New Roman" pitchFamily="18" charset="0"/>
              </a:rPr>
              <a:t>: роки, події, люди: у двох томах. Т.2. [Текст] / М.В. </a:t>
            </a:r>
            <a:r>
              <a:rPr lang="uk-UA" sz="1700" dirty="0" err="1">
                <a:latin typeface="+mn-lt"/>
                <a:cs typeface="Times New Roman" pitchFamily="18" charset="0"/>
              </a:rPr>
              <a:t>Сопилюк</a:t>
            </a:r>
            <a:r>
              <a:rPr lang="uk-UA" sz="1700" dirty="0">
                <a:latin typeface="+mn-lt"/>
                <a:cs typeface="Times New Roman" pitchFamily="18" charset="0"/>
              </a:rPr>
              <a:t>, М.М. Бачинський. – Тернопіль: </a:t>
            </a:r>
            <a:r>
              <a:rPr lang="uk-UA" sz="1700" dirty="0" err="1">
                <a:latin typeface="+mn-lt"/>
                <a:cs typeface="Times New Roman" pitchFamily="18" charset="0"/>
              </a:rPr>
              <a:t>ТзОВ</a:t>
            </a:r>
            <a:r>
              <a:rPr lang="uk-UA" sz="1700" dirty="0">
                <a:latin typeface="+mn-lt"/>
                <a:cs typeface="Times New Roman" pitchFamily="18" charset="0"/>
              </a:rPr>
              <a:t> «</a:t>
            </a:r>
            <a:r>
              <a:rPr lang="uk-UA" sz="1700" dirty="0" err="1">
                <a:latin typeface="+mn-lt"/>
                <a:cs typeface="Times New Roman" pitchFamily="18" charset="0"/>
              </a:rPr>
              <a:t>Терно-граф</a:t>
            </a:r>
            <a:r>
              <a:rPr lang="uk-UA" sz="1700" dirty="0">
                <a:latin typeface="+mn-lt"/>
                <a:cs typeface="Times New Roman" pitchFamily="18" charset="0"/>
              </a:rPr>
              <a:t>», 2015. – 624 с. – С. 87 – 92, 376, 408, 429, 437 </a:t>
            </a:r>
            <a:endParaRPr lang="uk-UA" sz="1700" dirty="0">
              <a:latin typeface="+mn-lt"/>
              <a:cs typeface="+mn-cs"/>
            </a:endParaRPr>
          </a:p>
          <a:p>
            <a:pPr algn="just" eaLnBrk="0" fontAlgn="auto" hangingPunct="0">
              <a:spcBef>
                <a:spcPts val="0"/>
              </a:spcBef>
              <a:spcAft>
                <a:spcPts val="0"/>
              </a:spcAft>
              <a:defRPr/>
            </a:pPr>
            <a:r>
              <a:rPr lang="uk-UA" sz="1700" dirty="0">
                <a:latin typeface="+mn-lt"/>
                <a:cs typeface="Times New Roman" pitchFamily="18" charset="0"/>
              </a:rPr>
              <a:t>8. </a:t>
            </a:r>
            <a:r>
              <a:rPr lang="uk-UA" sz="1700" dirty="0" err="1">
                <a:latin typeface="+mn-lt"/>
                <a:cs typeface="Times New Roman" pitchFamily="18" charset="0"/>
              </a:rPr>
              <a:t>Сопилюк</a:t>
            </a:r>
            <a:r>
              <a:rPr lang="uk-UA" sz="1700" dirty="0">
                <a:latin typeface="+mn-lt"/>
                <a:cs typeface="Times New Roman" pitchFamily="18" charset="0"/>
              </a:rPr>
              <a:t> М.В. На переломі століть ... :</a:t>
            </a:r>
            <a:r>
              <a:rPr lang="ru-RU" sz="1700" dirty="0">
                <a:latin typeface="+mn-lt"/>
                <a:cs typeface="Times New Roman" pitchFamily="18" charset="0"/>
              </a:rPr>
              <a:t> </a:t>
            </a:r>
            <a:r>
              <a:rPr lang="uk-UA" sz="1700" dirty="0">
                <a:latin typeface="+mn-lt"/>
                <a:cs typeface="Times New Roman" pitchFamily="18" charset="0"/>
              </a:rPr>
              <a:t>становлення і розвиток фахового навчального закладу в </a:t>
            </a:r>
            <a:r>
              <a:rPr lang="uk-UA" sz="1700" dirty="0" err="1">
                <a:latin typeface="+mn-lt"/>
                <a:cs typeface="Times New Roman" pitchFamily="18" charset="0"/>
              </a:rPr>
              <a:t>Заліщиках</a:t>
            </a:r>
            <a:r>
              <a:rPr lang="uk-UA" sz="1700" dirty="0">
                <a:latin typeface="+mn-lt"/>
                <a:cs typeface="Times New Roman" pitchFamily="18" charset="0"/>
              </a:rPr>
              <a:t> у контексті суспільно-історичного розвитку краю. -  Тернопіль: </a:t>
            </a:r>
            <a:r>
              <a:rPr lang="uk-UA" sz="1700" dirty="0" err="1">
                <a:latin typeface="+mn-lt"/>
                <a:cs typeface="Times New Roman" pitchFamily="18" charset="0"/>
              </a:rPr>
              <a:t>Терно-граф</a:t>
            </a:r>
            <a:r>
              <a:rPr lang="uk-UA" sz="1700" dirty="0">
                <a:latin typeface="+mn-lt"/>
                <a:cs typeface="Times New Roman" pitchFamily="18" charset="0"/>
              </a:rPr>
              <a:t>, 2013. 557 с.</a:t>
            </a:r>
            <a:endParaRPr lang="uk-UA" sz="1700" dirty="0">
              <a:latin typeface="+mn-lt"/>
              <a:cs typeface="+mn-cs"/>
            </a:endParaRPr>
          </a:p>
          <a:p>
            <a:pPr algn="just" eaLnBrk="0" fontAlgn="auto" hangingPunct="0">
              <a:spcBef>
                <a:spcPts val="0"/>
              </a:spcBef>
              <a:spcAft>
                <a:spcPts val="0"/>
              </a:spcAft>
              <a:defRPr/>
            </a:pPr>
            <a:r>
              <a:rPr lang="uk-UA" sz="1700" dirty="0">
                <a:latin typeface="+mn-lt"/>
                <a:cs typeface="Times New Roman" pitchFamily="18" charset="0"/>
              </a:rPr>
              <a:t>9.Сопилюк М.В. Церква Покрови Пресвятої Богородиці в </a:t>
            </a:r>
            <a:r>
              <a:rPr lang="uk-UA" sz="1700" dirty="0" err="1">
                <a:latin typeface="+mn-lt"/>
                <a:cs typeface="Times New Roman" pitchFamily="18" charset="0"/>
              </a:rPr>
              <a:t>Заліщиках</a:t>
            </a:r>
            <a:r>
              <a:rPr lang="uk-UA" sz="1700" dirty="0">
                <a:latin typeface="+mn-lt"/>
                <a:cs typeface="Times New Roman" pitchFamily="18" charset="0"/>
              </a:rPr>
              <a:t> (Передісторія і 150-ліття служіння.  Тернопіль.: </a:t>
            </a:r>
            <a:r>
              <a:rPr lang="uk-UA" sz="1700" dirty="0" err="1">
                <a:latin typeface="+mn-lt"/>
                <a:cs typeface="Times New Roman" pitchFamily="18" charset="0"/>
              </a:rPr>
              <a:t>Терно-граф</a:t>
            </a:r>
            <a:r>
              <a:rPr lang="uk-UA" sz="1700" dirty="0">
                <a:latin typeface="+mn-lt"/>
                <a:cs typeface="Times New Roman" pitchFamily="18" charset="0"/>
              </a:rPr>
              <a:t>, 2014.</a:t>
            </a:r>
            <a:endParaRPr lang="uk-UA" sz="1700" dirty="0">
              <a:latin typeface="+mn-lt"/>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EB69BFAF-1E01-4E49-8003-5BA6B9314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3048000" cy="18589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8">
            <a:extLst>
              <a:ext uri="{FF2B5EF4-FFF2-40B4-BE49-F238E27FC236}">
                <a16:creationId xmlns:a16="http://schemas.microsoft.com/office/drawing/2014/main" id="{C05BA62D-1749-4A5B-A362-6CCDF4EA2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7200"/>
            <a:ext cx="32004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a:extLst>
              <a:ext uri="{FF2B5EF4-FFF2-40B4-BE49-F238E27FC236}">
                <a16:creationId xmlns:a16="http://schemas.microsoft.com/office/drawing/2014/main" id="{4AC54D37-6EC6-4B6F-AD05-F75DD3D0F922}"/>
              </a:ext>
            </a:extLst>
          </p:cNvPr>
          <p:cNvSpPr>
            <a:spLocks noGrp="1"/>
          </p:cNvSpPr>
          <p:nvPr>
            <p:ph type="title"/>
          </p:nvPr>
        </p:nvSpPr>
        <p:spPr>
          <a:xfrm>
            <a:off x="3276600" y="152400"/>
            <a:ext cx="5791200" cy="6705600"/>
          </a:xfrm>
          <a:solidFill>
            <a:schemeClr val="accent6">
              <a:lumMod val="60000"/>
              <a:lumOff val="40000"/>
            </a:schemeClr>
          </a:solidFill>
          <a:ln>
            <a:solidFill>
              <a:schemeClr val="accent1"/>
            </a:solidFill>
          </a:ln>
        </p:spPr>
        <p:txBody>
          <a:bodyPr rtlCol="0">
            <a:noAutofit/>
          </a:bodyPr>
          <a:lstStyle/>
          <a:p>
            <a:pPr algn="l" fontAlgn="auto">
              <a:spcAft>
                <a:spcPts val="0"/>
              </a:spcAft>
              <a:defRPr/>
            </a:pPr>
            <a:r>
              <a:rPr lang="uk-UA" sz="1700" b="1" dirty="0">
                <a:latin typeface="+mn-lt"/>
                <a:cs typeface="Arial" pitchFamily="34" charset="0"/>
              </a:rPr>
              <a:t>Палацово-парковий комплекс </a:t>
            </a:r>
            <a:r>
              <a:rPr lang="uk-UA" sz="1700" dirty="0">
                <a:latin typeface="+mn-lt"/>
                <a:cs typeface="Arial" pitchFamily="34" charset="0"/>
              </a:rPr>
              <a:t>– нижній парк м. </a:t>
            </a:r>
            <a:r>
              <a:rPr lang="uk-UA" sz="1700" dirty="0" err="1">
                <a:latin typeface="+mn-lt"/>
                <a:cs typeface="Arial" pitchFamily="34" charset="0"/>
              </a:rPr>
              <a:t>Заліщики</a:t>
            </a:r>
            <a:r>
              <a:rPr lang="uk-UA" sz="1700" dirty="0">
                <a:latin typeface="+mn-lt"/>
                <a:cs typeface="Arial" pitchFamily="34" charset="0"/>
              </a:rPr>
              <a:t> на лівому березі Дністра - має свою неповторну історію. Розпочалась вона наприкінці Х</a:t>
            </a:r>
            <a:r>
              <a:rPr lang="en-US" sz="1700" dirty="0">
                <a:latin typeface="+mn-lt"/>
                <a:cs typeface="Arial" pitchFamily="34" charset="0"/>
              </a:rPr>
              <a:t>VIII </a:t>
            </a:r>
            <a:r>
              <a:rPr lang="uk-UA" sz="1700" dirty="0">
                <a:latin typeface="+mn-lt"/>
                <a:cs typeface="Arial" pitchFamily="34" charset="0"/>
              </a:rPr>
              <a:t>ст., коли 1795 року </a:t>
            </a:r>
            <a:r>
              <a:rPr lang="uk-UA" sz="1700" dirty="0" err="1">
                <a:latin typeface="+mn-lt"/>
                <a:cs typeface="Arial" pitchFamily="34" charset="0"/>
              </a:rPr>
              <a:t>Заліщики</a:t>
            </a:r>
            <a:r>
              <a:rPr lang="uk-UA" sz="1700" dirty="0">
                <a:latin typeface="+mn-lt"/>
                <a:cs typeface="Arial" pitchFamily="34" charset="0"/>
              </a:rPr>
              <a:t> перейшли у власність </a:t>
            </a:r>
            <a:r>
              <a:rPr lang="uk-UA" sz="1700" b="1" dirty="0">
                <a:latin typeface="+mn-lt"/>
                <a:cs typeface="Arial" pitchFamily="34" charset="0"/>
              </a:rPr>
              <a:t>Юзефа Антонія Понятовського</a:t>
            </a:r>
            <a:r>
              <a:rPr lang="uk-UA" sz="1700" dirty="0">
                <a:latin typeface="+mn-lt"/>
                <a:cs typeface="Arial" pitchFamily="34" charset="0"/>
              </a:rPr>
              <a:t>, маршала Франції, племінника останнього польського короля Станіслава Августа Понятовського.</a:t>
            </a:r>
            <a:br>
              <a:rPr lang="uk-UA" sz="1700" dirty="0">
                <a:latin typeface="+mn-lt"/>
                <a:cs typeface="Arial" pitchFamily="34" charset="0"/>
              </a:rPr>
            </a:br>
            <a:r>
              <a:rPr lang="uk-UA" sz="1700" b="1" dirty="0">
                <a:latin typeface="+mn-lt"/>
                <a:cs typeface="Arial" pitchFamily="34" charset="0"/>
              </a:rPr>
              <a:t>1798 року</a:t>
            </a:r>
            <a:r>
              <a:rPr lang="uk-UA" sz="1700" dirty="0">
                <a:latin typeface="+mn-lt"/>
                <a:cs typeface="Arial" pitchFamily="34" charset="0"/>
              </a:rPr>
              <a:t> на цьому місці  було зведено  палац та літній театр. Про інші споруди комплексу і про закладання парку цим власником відомостей не знайшли, як плану зведених споруд.</a:t>
            </a:r>
            <a:br>
              <a:rPr lang="uk-UA" sz="1700" dirty="0">
                <a:latin typeface="+mn-lt"/>
                <a:cs typeface="Arial" pitchFamily="34" charset="0"/>
              </a:rPr>
            </a:br>
            <a:r>
              <a:rPr lang="uk-UA" sz="1700" dirty="0">
                <a:latin typeface="+mn-lt"/>
                <a:cs typeface="Arial" pitchFamily="34" charset="0"/>
              </a:rPr>
              <a:t>Наступним власником </a:t>
            </a:r>
            <a:r>
              <a:rPr lang="uk-UA" sz="1700" b="1" dirty="0">
                <a:latin typeface="+mn-lt"/>
                <a:cs typeface="Arial" pitchFamily="34" charset="0"/>
              </a:rPr>
              <a:t>з 1805 по 1808 роки</a:t>
            </a:r>
            <a:r>
              <a:rPr lang="uk-UA" sz="1700" dirty="0">
                <a:latin typeface="+mn-lt"/>
                <a:cs typeface="Arial" pitchFamily="34" charset="0"/>
              </a:rPr>
              <a:t> був </a:t>
            </a:r>
            <a:r>
              <a:rPr lang="uk-UA" sz="1700" b="1" dirty="0" err="1">
                <a:latin typeface="+mn-lt"/>
                <a:cs typeface="Arial" pitchFamily="34" charset="0"/>
              </a:rPr>
              <a:t>Марцін</a:t>
            </a:r>
            <a:r>
              <a:rPr lang="uk-UA" sz="1700" b="1" dirty="0">
                <a:latin typeface="+mn-lt"/>
                <a:cs typeface="Arial" pitchFamily="34" charset="0"/>
              </a:rPr>
              <a:t>  </a:t>
            </a:r>
            <a:r>
              <a:rPr lang="uk-UA" sz="1700" b="1" dirty="0" err="1">
                <a:latin typeface="+mn-lt"/>
                <a:cs typeface="Arial" pitchFamily="34" charset="0"/>
              </a:rPr>
              <a:t>Яніцький</a:t>
            </a:r>
            <a:r>
              <a:rPr lang="uk-UA" sz="1700" b="1" dirty="0">
                <a:latin typeface="+mn-lt"/>
                <a:cs typeface="Arial" pitchFamily="34" charset="0"/>
              </a:rPr>
              <a:t>. </a:t>
            </a:r>
            <a:r>
              <a:rPr lang="uk-UA" sz="1700" dirty="0">
                <a:latin typeface="+mn-lt"/>
                <a:cs typeface="Arial" pitchFamily="34" charset="0"/>
              </a:rPr>
              <a:t>Через невдалі фінансові операції він змушений був позичити, заклавши маєток, значну суму у </a:t>
            </a:r>
            <a:r>
              <a:rPr lang="uk-UA" sz="1700" b="1" dirty="0" err="1">
                <a:latin typeface="+mn-lt"/>
                <a:cs typeface="Arial" pitchFamily="34" charset="0"/>
              </a:rPr>
              <a:t>Ігнація</a:t>
            </a:r>
            <a:r>
              <a:rPr lang="uk-UA" sz="1700" b="1" dirty="0">
                <a:latin typeface="+mn-lt"/>
                <a:cs typeface="Arial" pitchFamily="34" charset="0"/>
              </a:rPr>
              <a:t> </a:t>
            </a:r>
            <a:r>
              <a:rPr lang="uk-UA" sz="1700" b="1" dirty="0" err="1">
                <a:latin typeface="+mn-lt"/>
                <a:cs typeface="Arial" pitchFamily="34" charset="0"/>
              </a:rPr>
              <a:t>Бруніцького</a:t>
            </a:r>
            <a:r>
              <a:rPr lang="uk-UA" sz="1700" dirty="0">
                <a:latin typeface="+mn-lt"/>
                <a:cs typeface="Arial" pitchFamily="34" charset="0"/>
              </a:rPr>
              <a:t> – свого сусіда, але не зумів віддати. Тому </a:t>
            </a:r>
            <a:r>
              <a:rPr lang="uk-UA" sz="1700" b="1" dirty="0">
                <a:latin typeface="+mn-lt"/>
                <a:cs typeface="Arial" pitchFamily="34" charset="0"/>
              </a:rPr>
              <a:t>з 1808 року</a:t>
            </a:r>
            <a:r>
              <a:rPr lang="uk-UA" sz="1700" dirty="0">
                <a:latin typeface="+mn-lt"/>
                <a:cs typeface="Arial" pitchFamily="34" charset="0"/>
              </a:rPr>
              <a:t> новим власником став позичальник. </a:t>
            </a:r>
            <a:br>
              <a:rPr lang="uk-UA" sz="1700" dirty="0">
                <a:latin typeface="+mn-lt"/>
                <a:cs typeface="Arial" pitchFamily="34" charset="0"/>
              </a:rPr>
            </a:br>
            <a:r>
              <a:rPr lang="uk-UA" sz="1700" dirty="0" err="1">
                <a:latin typeface="+mn-lt"/>
                <a:cs typeface="Arial" pitchFamily="34" charset="0"/>
              </a:rPr>
              <a:t>Ігнацій</a:t>
            </a:r>
            <a:r>
              <a:rPr lang="uk-UA" sz="1700" dirty="0">
                <a:latin typeface="+mn-lt"/>
                <a:cs typeface="Arial" pitchFamily="34" charset="0"/>
              </a:rPr>
              <a:t> </a:t>
            </a:r>
            <a:r>
              <a:rPr lang="uk-UA" sz="1700" dirty="0" err="1">
                <a:latin typeface="+mn-lt"/>
                <a:cs typeface="Arial" pitchFamily="34" charset="0"/>
              </a:rPr>
              <a:t>Бруніцький</a:t>
            </a:r>
            <a:r>
              <a:rPr lang="uk-UA" sz="1700" dirty="0">
                <a:latin typeface="+mn-lt"/>
                <a:cs typeface="Arial" pitchFamily="34" charset="0"/>
              </a:rPr>
              <a:t> – єврейський підприємець </a:t>
            </a:r>
            <a:r>
              <a:rPr lang="uk-UA" sz="1700" dirty="0" err="1">
                <a:latin typeface="+mn-lt"/>
                <a:cs typeface="Arial" pitchFamily="34" charset="0"/>
              </a:rPr>
              <a:t>Ісаак</a:t>
            </a:r>
            <a:r>
              <a:rPr lang="uk-UA" sz="1700" dirty="0">
                <a:latin typeface="+mn-lt"/>
                <a:cs typeface="Arial" pitchFamily="34" charset="0"/>
              </a:rPr>
              <a:t> </a:t>
            </a:r>
            <a:r>
              <a:rPr lang="uk-UA" sz="1700" dirty="0" err="1">
                <a:latin typeface="+mn-lt"/>
                <a:cs typeface="Arial" pitchFamily="34" charset="0"/>
              </a:rPr>
              <a:t>Брунштейн</a:t>
            </a:r>
            <a:r>
              <a:rPr lang="uk-UA" sz="1700" dirty="0">
                <a:latin typeface="+mn-lt"/>
                <a:cs typeface="Arial" pitchFamily="34" charset="0"/>
              </a:rPr>
              <a:t>, перейшовши з іудаїзму у католицизм – та через те, що він підтримав короля Максиміліана І під час Наполеонівських воєн ресурсами, отримав баронський титул землі Баварської  </a:t>
            </a:r>
            <a:r>
              <a:rPr lang="uk-UA" sz="1700" b="1" dirty="0">
                <a:latin typeface="+mn-lt"/>
                <a:cs typeface="Arial" pitchFamily="34" charset="0"/>
              </a:rPr>
              <a:t>1815 року</a:t>
            </a:r>
            <a:r>
              <a:rPr lang="uk-UA" sz="1700" dirty="0">
                <a:latin typeface="+mn-lt"/>
                <a:cs typeface="Arial" pitchFamily="34" charset="0"/>
              </a:rPr>
              <a:t>  вже будучи  власником </a:t>
            </a:r>
            <a:r>
              <a:rPr lang="uk-UA" sz="1700" dirty="0" err="1">
                <a:latin typeface="+mn-lt"/>
                <a:cs typeface="Arial" pitchFamily="34" charset="0"/>
              </a:rPr>
              <a:t>Заліщик</a:t>
            </a:r>
            <a:r>
              <a:rPr lang="uk-UA" sz="1700" dirty="0">
                <a:latin typeface="+mn-lt"/>
                <a:cs typeface="Arial" pitchFamily="34" charset="0"/>
              </a:rPr>
              <a:t> та околиць.  Але цього йому видалося мало і тому </a:t>
            </a:r>
            <a:r>
              <a:rPr lang="uk-UA" sz="1700" dirty="0" err="1">
                <a:latin typeface="+mn-lt"/>
                <a:cs typeface="Arial" pitchFamily="34" charset="0"/>
              </a:rPr>
              <a:t>Ігнацій</a:t>
            </a:r>
            <a:r>
              <a:rPr lang="uk-UA" sz="1700" dirty="0">
                <a:latin typeface="+mn-lt"/>
                <a:cs typeface="Arial" pitchFamily="34" charset="0"/>
              </a:rPr>
              <a:t> </a:t>
            </a:r>
            <a:r>
              <a:rPr lang="uk-UA" sz="1700" dirty="0" err="1">
                <a:latin typeface="+mn-lt"/>
                <a:cs typeface="Arial" pitchFamily="34" charset="0"/>
              </a:rPr>
              <a:t>Бруніцький</a:t>
            </a:r>
            <a:r>
              <a:rPr lang="uk-UA" sz="1700" dirty="0">
                <a:latin typeface="+mn-lt"/>
                <a:cs typeface="Arial" pitchFamily="34" charset="0"/>
              </a:rPr>
              <a:t> бажав підтвердження титулу імператором </a:t>
            </a:r>
            <a:r>
              <a:rPr lang="uk-UA" sz="1700" b="1" dirty="0" err="1">
                <a:latin typeface="+mn-lt"/>
                <a:cs typeface="Arial" pitchFamily="34" charset="0"/>
              </a:rPr>
              <a:t>Францом</a:t>
            </a:r>
            <a:r>
              <a:rPr lang="uk-UA" sz="1700" b="1" dirty="0">
                <a:latin typeface="+mn-lt"/>
                <a:cs typeface="Arial" pitchFamily="34" charset="0"/>
              </a:rPr>
              <a:t> І (ІІ).  І, як це відбувалося, окрема </a:t>
            </a:r>
            <a:r>
              <a:rPr lang="uk-UA" sz="1700" b="1" dirty="0" err="1">
                <a:latin typeface="+mn-lt"/>
                <a:cs typeface="Arial" pitchFamily="34" charset="0"/>
              </a:rPr>
              <a:t>романтично-фейерична</a:t>
            </a:r>
            <a:r>
              <a:rPr lang="uk-UA" sz="1700" b="1" dirty="0">
                <a:latin typeface="+mn-lt"/>
                <a:cs typeface="Arial" pitchFamily="34" charset="0"/>
              </a:rPr>
              <a:t>  історія…</a:t>
            </a:r>
          </a:p>
        </p:txBody>
      </p:sp>
      <p:pic>
        <p:nvPicPr>
          <p:cNvPr id="3077" name="Picture 4">
            <a:extLst>
              <a:ext uri="{FF2B5EF4-FFF2-40B4-BE49-F238E27FC236}">
                <a16:creationId xmlns:a16="http://schemas.microsoft.com/office/drawing/2014/main" id="{08AC60F3-F6FE-4690-911E-4654DB49EBF5}"/>
              </a:ext>
            </a:extLst>
          </p:cNvPr>
          <p:cNvPicPr>
            <a:picLocks noChangeAspect="1" noChangeArrowheads="1"/>
          </p:cNvPicPr>
          <p:nvPr/>
        </p:nvPicPr>
        <p:blipFill>
          <a:blip r:embed="rId4">
            <a:lum bright="10000"/>
            <a:extLst>
              <a:ext uri="{28A0092B-C50C-407E-A947-70E740481C1C}">
                <a14:useLocalDpi xmlns:a14="http://schemas.microsoft.com/office/drawing/2010/main" val="0"/>
              </a:ext>
            </a:extLst>
          </a:blip>
          <a:srcRect r="20833"/>
          <a:stretch>
            <a:fillRect/>
          </a:stretch>
        </p:blipFill>
        <p:spPr bwMode="auto">
          <a:xfrm>
            <a:off x="134938" y="2003425"/>
            <a:ext cx="2989262" cy="21240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078" name="Picture 4" descr="POL Zaleszczyki COA.svg">
            <a:extLst>
              <a:ext uri="{FF2B5EF4-FFF2-40B4-BE49-F238E27FC236}">
                <a16:creationId xmlns:a16="http://schemas.microsoft.com/office/drawing/2014/main" id="{331A7032-35F9-4954-97DB-0101E93749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6858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DC98824-E6C4-48D7-B6DF-563C5322154C}"/>
              </a:ext>
            </a:extLst>
          </p:cNvPr>
          <p:cNvSpPr>
            <a:spLocks noChangeArrowheads="1"/>
          </p:cNvSpPr>
          <p:nvPr/>
        </p:nvSpPr>
        <p:spPr bwMode="auto">
          <a:xfrm>
            <a:off x="76200" y="352425"/>
            <a:ext cx="8991600" cy="6186488"/>
          </a:xfrm>
          <a:prstGeom prst="rect">
            <a:avLst/>
          </a:prstGeom>
          <a:solidFill>
            <a:schemeClr val="accent6">
              <a:lumMod val="60000"/>
              <a:lumOff val="40000"/>
            </a:schemeClr>
          </a:solidFill>
          <a:ln w="9525">
            <a:solidFill>
              <a:schemeClr val="accent1"/>
            </a:solidFill>
            <a:miter lim="800000"/>
            <a:headEnd/>
            <a:tailEnd/>
          </a:ln>
          <a:effectLst/>
        </p:spPr>
        <p:txBody>
          <a:bodyPr anchor="ctr">
            <a:spAutoFit/>
          </a:bodyPr>
          <a:lstStyle/>
          <a:p>
            <a:pPr indent="361950" algn="just">
              <a:defRPr/>
            </a:pPr>
            <a:r>
              <a:rPr lang="uk-UA" b="1" dirty="0">
                <a:latin typeface="+mn-lt"/>
                <a:ea typeface="Calibri" pitchFamily="34" charset="0"/>
              </a:rPr>
              <a:t>1817 років цісар </a:t>
            </a:r>
            <a:r>
              <a:rPr lang="uk-UA" b="1" dirty="0" err="1">
                <a:latin typeface="+mn-lt"/>
                <a:ea typeface="Calibri" pitchFamily="34" charset="0"/>
              </a:rPr>
              <a:t>Франц</a:t>
            </a:r>
            <a:r>
              <a:rPr lang="uk-UA" b="1" dirty="0">
                <a:latin typeface="+mn-lt"/>
                <a:ea typeface="Calibri" pitchFamily="34" charset="0"/>
              </a:rPr>
              <a:t> ІІ</a:t>
            </a:r>
            <a:r>
              <a:rPr lang="uk-UA" dirty="0">
                <a:latin typeface="+mn-lt"/>
                <a:ea typeface="Calibri" pitchFamily="34" charset="0"/>
              </a:rPr>
              <a:t> вирішив на конях об’їхати Галичину. </a:t>
            </a:r>
          </a:p>
          <a:p>
            <a:pPr indent="361950" algn="just">
              <a:defRPr/>
            </a:pPr>
            <a:r>
              <a:rPr lang="uk-UA" dirty="0">
                <a:latin typeface="+mn-lt"/>
                <a:ea typeface="Calibri" pitchFamily="34" charset="0"/>
              </a:rPr>
              <a:t>Маршрут пролягав з Кракова через Львів, Тернопіль, </a:t>
            </a:r>
            <a:r>
              <a:rPr lang="uk-UA" dirty="0" err="1">
                <a:latin typeface="+mn-lt"/>
                <a:ea typeface="Calibri" pitchFamily="34" charset="0"/>
              </a:rPr>
              <a:t>Заліщики</a:t>
            </a:r>
            <a:endParaRPr lang="uk-UA" dirty="0">
              <a:latin typeface="+mn-lt"/>
              <a:ea typeface="Calibri" pitchFamily="34" charset="0"/>
            </a:endParaRPr>
          </a:p>
          <a:p>
            <a:pPr indent="361950" algn="just">
              <a:defRPr/>
            </a:pPr>
            <a:r>
              <a:rPr lang="uk-UA" dirty="0">
                <a:latin typeface="+mn-lt"/>
                <a:ea typeface="Calibri" pitchFamily="34" charset="0"/>
              </a:rPr>
              <a:t> до </a:t>
            </a:r>
            <a:r>
              <a:rPr lang="uk-UA" dirty="0" err="1">
                <a:latin typeface="+mn-lt"/>
                <a:ea typeface="Calibri" pitchFamily="34" charset="0"/>
              </a:rPr>
              <a:t>Чернівець</a:t>
            </a:r>
            <a:r>
              <a:rPr lang="uk-UA" dirty="0">
                <a:latin typeface="+mn-lt"/>
                <a:ea typeface="Calibri" pitchFamily="34" charset="0"/>
              </a:rPr>
              <a:t>. Постої та нічліги були визначені у великих магнатських садибах. </a:t>
            </a:r>
            <a:r>
              <a:rPr lang="uk-UA" b="1" dirty="0" err="1">
                <a:latin typeface="+mn-lt"/>
                <a:ea typeface="Calibri" pitchFamily="34" charset="0"/>
              </a:rPr>
              <a:t>Бруніцький</a:t>
            </a:r>
            <a:r>
              <a:rPr lang="uk-UA" b="1" dirty="0">
                <a:latin typeface="+mn-lt"/>
                <a:ea typeface="Calibri" pitchFamily="34" charset="0"/>
              </a:rPr>
              <a:t>, </a:t>
            </a:r>
            <a:r>
              <a:rPr lang="uk-UA" dirty="0">
                <a:latin typeface="+mn-lt"/>
                <a:ea typeface="Calibri" pitchFamily="34" charset="0"/>
              </a:rPr>
              <a:t>коли довідався, що у його палаці буде ночувати цісар, поїхав до Відня і домовився, підкупивши прислугу, щоб </a:t>
            </a:r>
            <a:r>
              <a:rPr lang="uk-UA" dirty="0" err="1">
                <a:latin typeface="+mn-lt"/>
                <a:ea typeface="Calibri" pitchFamily="34" charset="0"/>
              </a:rPr>
              <a:t>мебельник-обойщик</a:t>
            </a:r>
            <a:r>
              <a:rPr lang="uk-UA" dirty="0">
                <a:latin typeface="+mn-lt"/>
                <a:ea typeface="Calibri" pitchFamily="34" charset="0"/>
              </a:rPr>
              <a:t> побував в особистих </a:t>
            </a:r>
            <a:r>
              <a:rPr lang="uk-UA" dirty="0" err="1">
                <a:latin typeface="+mn-lt"/>
                <a:ea typeface="Calibri" pitchFamily="34" charset="0"/>
              </a:rPr>
              <a:t>покоях</a:t>
            </a:r>
            <a:r>
              <a:rPr lang="uk-UA" dirty="0">
                <a:latin typeface="+mn-lt"/>
                <a:ea typeface="Calibri" pitchFamily="34" charset="0"/>
              </a:rPr>
              <a:t> імператора та скопіювала житлові кімнати та їх інтер’єр. Це було зроблено для того, щоб перебудувати частину </a:t>
            </a:r>
            <a:r>
              <a:rPr lang="uk-UA" dirty="0" err="1">
                <a:latin typeface="+mn-lt"/>
                <a:ea typeface="Calibri" pitchFamily="34" charset="0"/>
              </a:rPr>
              <a:t>заліщицького</a:t>
            </a:r>
            <a:r>
              <a:rPr lang="uk-UA" dirty="0">
                <a:latin typeface="+mn-lt"/>
                <a:ea typeface="Calibri" pitchFamily="34" charset="0"/>
              </a:rPr>
              <a:t> палацу за його зразком. Розповідають, що, побачивши на якійсь канапі велику пляму, яка була візитною карткою одного з наймолодших онуків, якими старий цісар любив себе оточувати, закричав до </a:t>
            </a:r>
            <a:r>
              <a:rPr lang="uk-UA" dirty="0" err="1">
                <a:latin typeface="+mn-lt"/>
                <a:ea typeface="Calibri" pitchFamily="34" charset="0"/>
              </a:rPr>
              <a:t>обойщика</a:t>
            </a:r>
            <a:r>
              <a:rPr lang="uk-UA" dirty="0">
                <a:latin typeface="+mn-lt"/>
                <a:ea typeface="Calibri" pitchFamily="34" charset="0"/>
              </a:rPr>
              <a:t>: «…цю пляму теж! Ця пляма мусить бути!»</a:t>
            </a:r>
          </a:p>
          <a:p>
            <a:pPr indent="361950" algn="just" eaLnBrk="0" hangingPunct="0">
              <a:defRPr/>
            </a:pPr>
            <a:r>
              <a:rPr lang="uk-UA" dirty="0">
                <a:latin typeface="+mn-lt"/>
                <a:ea typeface="Calibri" pitchFamily="34" charset="0"/>
              </a:rPr>
              <a:t>Не знаємо, хто був автором </a:t>
            </a:r>
            <a:r>
              <a:rPr lang="uk-UA" dirty="0" err="1">
                <a:latin typeface="+mn-lt"/>
                <a:ea typeface="Calibri" pitchFamily="34" charset="0"/>
              </a:rPr>
              <a:t>перфоменсу</a:t>
            </a:r>
            <a:r>
              <a:rPr lang="uk-UA" dirty="0">
                <a:latin typeface="+mn-lt"/>
                <a:ea typeface="Calibri" pitchFamily="34" charset="0"/>
              </a:rPr>
              <a:t> в день приїзду цісаря у </a:t>
            </a:r>
            <a:r>
              <a:rPr lang="uk-UA" dirty="0" err="1">
                <a:latin typeface="+mn-lt"/>
                <a:ea typeface="Calibri" pitchFamily="34" charset="0"/>
              </a:rPr>
              <a:t>Заліщики</a:t>
            </a:r>
            <a:r>
              <a:rPr lang="uk-UA" dirty="0">
                <a:latin typeface="+mn-lt"/>
                <a:ea typeface="Calibri" pitchFamily="34" charset="0"/>
              </a:rPr>
              <a:t> та прибуття у палац, але це видалося геніально та успішно. В урочистий день приїзду цісар приїхав у </a:t>
            </a:r>
            <a:r>
              <a:rPr lang="uk-UA" dirty="0" err="1">
                <a:latin typeface="+mn-lt"/>
                <a:ea typeface="Calibri" pitchFamily="34" charset="0"/>
              </a:rPr>
              <a:t>Заліщики</a:t>
            </a:r>
            <a:r>
              <a:rPr lang="uk-UA" dirty="0">
                <a:latin typeface="+mn-lt"/>
                <a:ea typeface="Calibri" pitchFamily="34" charset="0"/>
              </a:rPr>
              <a:t> надвечір. Увійшов до зали, освіченої тільки однією лампою, яка горіла в руці статуї, що представляла Діогена. Як тільки монарх переступив поріг, ліхтар згас. Ніби несподівано? Вчасно мабуть, бо тут з глибоким поклоном обізвався </a:t>
            </a:r>
            <a:r>
              <a:rPr lang="uk-UA" dirty="0" err="1">
                <a:latin typeface="+mn-lt"/>
                <a:ea typeface="Calibri" pitchFamily="34" charset="0"/>
              </a:rPr>
              <a:t>Бруніцький</a:t>
            </a:r>
            <a:r>
              <a:rPr lang="uk-UA" dirty="0">
                <a:latin typeface="+mn-lt"/>
                <a:ea typeface="Calibri" pitchFamily="34" charset="0"/>
              </a:rPr>
              <a:t>: «Найясніший пане, Діоген знайшов людину». Це була аналогія з відомою байкою про Діогена, що </a:t>
            </a:r>
            <a:r>
              <a:rPr lang="uk-UA" dirty="0" err="1">
                <a:latin typeface="+mn-lt"/>
                <a:ea typeface="Calibri" pitchFamily="34" charset="0"/>
              </a:rPr>
              <a:t>зодив</a:t>
            </a:r>
            <a:r>
              <a:rPr lang="uk-UA" dirty="0">
                <a:latin typeface="+mn-lt"/>
                <a:ea typeface="Calibri" pitchFamily="34" charset="0"/>
              </a:rPr>
              <a:t> по афінському ринку з ліхтарем в руці, шукаючи Людину.</a:t>
            </a:r>
          </a:p>
          <a:p>
            <a:pPr indent="361950" algn="just" eaLnBrk="0" hangingPunct="0">
              <a:defRPr/>
            </a:pPr>
            <a:r>
              <a:rPr lang="uk-UA" dirty="0">
                <a:latin typeface="+mn-lt"/>
                <a:ea typeface="Calibri" pitchFamily="34" charset="0"/>
              </a:rPr>
              <a:t>  Тоді ж спалахнуло світло. Цісар з усмішкою та схваленням прийняв вишуканий комплімент. Увійшовши до своїх апартаментів, цісар був розчулений. Після такого прийому в палаці </a:t>
            </a:r>
            <a:r>
              <a:rPr lang="uk-UA" dirty="0" err="1">
                <a:latin typeface="+mn-lt"/>
                <a:ea typeface="Calibri" pitchFamily="34" charset="0"/>
              </a:rPr>
              <a:t>Бруніцького</a:t>
            </a:r>
            <a:r>
              <a:rPr lang="uk-UA" dirty="0">
                <a:latin typeface="+mn-lt"/>
                <a:ea typeface="Calibri" pitchFamily="34" charset="0"/>
              </a:rPr>
              <a:t> зворушений монарх наступного дня, перед виїздом, побажав залишити доказ свого визнання та подяки. Намовлений попередньо </a:t>
            </a:r>
            <a:r>
              <a:rPr lang="uk-UA" dirty="0" err="1">
                <a:latin typeface="+mn-lt"/>
                <a:ea typeface="Calibri" pitchFamily="34" charset="0"/>
              </a:rPr>
              <a:t>Бруніцьким</a:t>
            </a:r>
            <a:r>
              <a:rPr lang="uk-UA" dirty="0">
                <a:latin typeface="+mn-lt"/>
                <a:ea typeface="Calibri" pitchFamily="34" charset="0"/>
              </a:rPr>
              <a:t> староста підказав цісареві думку про визнання баварського титулу. </a:t>
            </a:r>
            <a:endParaRPr lang="uk-UA" dirty="0">
              <a:latin typeface="+mn-lt"/>
            </a:endParaRPr>
          </a:p>
        </p:txBody>
      </p:sp>
      <p:pic>
        <p:nvPicPr>
          <p:cNvPr id="4099" name="Picture 4" descr="POL Zaleszczyki COA.svg">
            <a:extLst>
              <a:ext uri="{FF2B5EF4-FFF2-40B4-BE49-F238E27FC236}">
                <a16:creationId xmlns:a16="http://schemas.microsoft.com/office/drawing/2014/main" id="{45095A22-6E36-492C-8240-B41762253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31750"/>
            <a:ext cx="5334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BAC2B89-F4BF-4790-887C-A86A77D09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810000"/>
            <a:ext cx="4059237" cy="2590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123" name="Picture 7">
            <a:extLst>
              <a:ext uri="{FF2B5EF4-FFF2-40B4-BE49-F238E27FC236}">
                <a16:creationId xmlns:a16="http://schemas.microsoft.com/office/drawing/2014/main" id="{6C29E9E1-B8CF-4322-AA44-8F896C7E9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29000"/>
            <a:ext cx="4648200" cy="3327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1">
            <a:extLst>
              <a:ext uri="{FF2B5EF4-FFF2-40B4-BE49-F238E27FC236}">
                <a16:creationId xmlns:a16="http://schemas.microsoft.com/office/drawing/2014/main" id="{972917B3-F142-4A03-A57A-3ECBBEBAAD39}"/>
              </a:ext>
            </a:extLst>
          </p:cNvPr>
          <p:cNvSpPr>
            <a:spLocks noChangeArrowheads="1"/>
          </p:cNvSpPr>
          <p:nvPr/>
        </p:nvSpPr>
        <p:spPr bwMode="auto">
          <a:xfrm>
            <a:off x="76200" y="152400"/>
            <a:ext cx="5105400" cy="3170238"/>
          </a:xfrm>
          <a:prstGeom prst="rect">
            <a:avLst/>
          </a:prstGeom>
          <a:solidFill>
            <a:schemeClr val="accent6">
              <a:lumMod val="60000"/>
              <a:lumOff val="40000"/>
            </a:schemeClr>
          </a:solidFill>
          <a:ln w="9525">
            <a:solidFill>
              <a:schemeClr val="accent1"/>
            </a:solidFill>
            <a:miter lim="800000"/>
            <a:headEnd/>
            <a:tailEnd/>
          </a:ln>
          <a:effectLst/>
        </p:spPr>
        <p:txBody>
          <a:bodyPr anchor="ctr">
            <a:spAutoFit/>
          </a:bodyPr>
          <a:lstStyle/>
          <a:p>
            <a:pPr indent="361950" algn="just">
              <a:defRPr/>
            </a:pPr>
            <a:r>
              <a:rPr lang="uk-UA" sz="2000" dirty="0">
                <a:latin typeface="+mn-lt"/>
                <a:cs typeface="+mn-cs"/>
              </a:rPr>
              <a:t>Цісар затвердив шляхетський титул вищої категорії як закордонний </a:t>
            </a:r>
            <a:r>
              <a:rPr lang="uk-UA" sz="2000" b="1" dirty="0">
                <a:latin typeface="+mn-lt"/>
                <a:cs typeface="+mn-cs"/>
              </a:rPr>
              <a:t>12 лютого 1818 р.</a:t>
            </a:r>
            <a:r>
              <a:rPr lang="uk-UA" sz="2000" dirty="0">
                <a:latin typeface="+mn-lt"/>
                <a:cs typeface="+mn-cs"/>
              </a:rPr>
              <a:t> і переніс його актом від 2 червня 1829 року на </a:t>
            </a:r>
            <a:r>
              <a:rPr lang="uk-UA" sz="2000" b="1" dirty="0">
                <a:latin typeface="+mn-lt"/>
                <a:cs typeface="+mn-cs"/>
              </a:rPr>
              <a:t>його синів Петра та Йозефа та їх нащадків. Брати Леон, Антоній та Костянтин, </a:t>
            </a:r>
            <a:r>
              <a:rPr lang="uk-UA" sz="2000" dirty="0">
                <a:latin typeface="+mn-lt"/>
                <a:cs typeface="+mn-cs"/>
              </a:rPr>
              <a:t>внуки </a:t>
            </a:r>
            <a:r>
              <a:rPr lang="uk-UA" sz="2000" dirty="0" err="1">
                <a:latin typeface="+mn-lt"/>
                <a:cs typeface="+mn-cs"/>
              </a:rPr>
              <a:t>Ігнація</a:t>
            </a:r>
            <a:r>
              <a:rPr lang="uk-UA" sz="2000" dirty="0">
                <a:latin typeface="+mn-lt"/>
                <a:cs typeface="+mn-cs"/>
              </a:rPr>
              <a:t>, отримали від цісар</a:t>
            </a:r>
            <a:r>
              <a:rPr lang="uk-UA" sz="2000" b="1" dirty="0">
                <a:latin typeface="+mn-lt"/>
                <a:cs typeface="+mn-cs"/>
              </a:rPr>
              <a:t>я </a:t>
            </a:r>
            <a:r>
              <a:rPr lang="uk-UA" sz="2000" b="1" dirty="0" err="1">
                <a:latin typeface="+mn-lt"/>
                <a:cs typeface="+mn-cs"/>
              </a:rPr>
              <a:t>Фердінанда</a:t>
            </a:r>
            <a:r>
              <a:rPr lang="uk-UA" sz="2000" b="1" dirty="0">
                <a:latin typeface="+mn-lt"/>
                <a:cs typeface="+mn-cs"/>
              </a:rPr>
              <a:t> І</a:t>
            </a:r>
            <a:r>
              <a:rPr lang="uk-UA" sz="2000" dirty="0">
                <a:latin typeface="+mn-lt"/>
                <a:cs typeface="+mn-cs"/>
              </a:rPr>
              <a:t> у Відні 6 листопада 1847 року, що підтверджено дипломом від цісаря </a:t>
            </a:r>
            <a:r>
              <a:rPr lang="uk-UA" sz="2000" b="1" dirty="0" err="1">
                <a:latin typeface="+mn-lt"/>
                <a:cs typeface="+mn-cs"/>
              </a:rPr>
              <a:t>Франца</a:t>
            </a:r>
            <a:r>
              <a:rPr lang="uk-UA" sz="2000" b="1" dirty="0">
                <a:latin typeface="+mn-lt"/>
                <a:cs typeface="+mn-cs"/>
              </a:rPr>
              <a:t> Йосипа</a:t>
            </a:r>
            <a:r>
              <a:rPr lang="uk-UA" sz="2000" dirty="0">
                <a:latin typeface="+mn-lt"/>
                <a:cs typeface="+mn-cs"/>
              </a:rPr>
              <a:t> І від 10 грудня 1852 року, австрійські титули баронські з правом успадкування. </a:t>
            </a:r>
            <a:endParaRPr lang="uk-UA" sz="2000" dirty="0"/>
          </a:p>
        </p:txBody>
      </p:sp>
      <p:pic>
        <p:nvPicPr>
          <p:cNvPr id="5125" name="Picture 3">
            <a:extLst>
              <a:ext uri="{FF2B5EF4-FFF2-40B4-BE49-F238E27FC236}">
                <a16:creationId xmlns:a16="http://schemas.microsoft.com/office/drawing/2014/main" id="{E0463E3C-4DAB-4F58-B006-A955BE0D1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609600"/>
            <a:ext cx="3657600" cy="2057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 name="Заголовок 1">
            <a:extLst>
              <a:ext uri="{FF2B5EF4-FFF2-40B4-BE49-F238E27FC236}">
                <a16:creationId xmlns:a16="http://schemas.microsoft.com/office/drawing/2014/main" id="{0C0CCB02-7DE0-4B24-B70D-741296103ED5}"/>
              </a:ext>
            </a:extLst>
          </p:cNvPr>
          <p:cNvSpPr txBox="1">
            <a:spLocks/>
          </p:cNvSpPr>
          <p:nvPr/>
        </p:nvSpPr>
        <p:spPr>
          <a:xfrm>
            <a:off x="5257800" y="2895600"/>
            <a:ext cx="3810000" cy="533400"/>
          </a:xfrm>
          <a:prstGeom prst="rect">
            <a:avLst/>
          </a:prstGeom>
          <a:solidFill>
            <a:schemeClr val="accent6">
              <a:lumMod val="60000"/>
              <a:lumOff val="40000"/>
            </a:schemeClr>
          </a:solidFill>
          <a:ln>
            <a:solidFill>
              <a:schemeClr val="accent1"/>
            </a:solidFill>
          </a:ln>
        </p:spPr>
        <p:txBody>
          <a:bodyPr>
            <a:normAutofit fontScale="92500"/>
          </a:bodyPr>
          <a:lstStyle/>
          <a:p>
            <a:pPr algn="ctr" fontAlgn="auto">
              <a:spcAft>
                <a:spcPts val="0"/>
              </a:spcAft>
              <a:defRPr/>
            </a:pPr>
            <a:r>
              <a:rPr lang="uk-UA" sz="2800" dirty="0">
                <a:latin typeface="+mj-lt"/>
                <a:ea typeface="+mj-ea"/>
                <a:cs typeface="+mj-cs"/>
              </a:rPr>
              <a:t>Архітектурний ансамбль</a:t>
            </a:r>
          </a:p>
        </p:txBody>
      </p:sp>
      <p:pic>
        <p:nvPicPr>
          <p:cNvPr id="5127" name="Picture 4" descr="POL Zaleszczyki COA.svg">
            <a:extLst>
              <a:ext uri="{FF2B5EF4-FFF2-40B4-BE49-F238E27FC236}">
                <a16:creationId xmlns:a16="http://schemas.microsoft.com/office/drawing/2014/main" id="{1A050EF6-8535-48D5-9D87-17BC8A29C2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0"/>
            <a:ext cx="6858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A30061-A4B8-4EB3-9529-E857984F5379}"/>
              </a:ext>
            </a:extLst>
          </p:cNvPr>
          <p:cNvSpPr>
            <a:spLocks noGrp="1"/>
          </p:cNvSpPr>
          <p:nvPr>
            <p:ph type="title"/>
          </p:nvPr>
        </p:nvSpPr>
        <p:spPr>
          <a:xfrm>
            <a:off x="2895600" y="198438"/>
            <a:ext cx="5943600" cy="2163762"/>
          </a:xfrm>
          <a:solidFill>
            <a:schemeClr val="accent6">
              <a:lumMod val="60000"/>
              <a:lumOff val="40000"/>
            </a:schemeClr>
          </a:solidFill>
          <a:ln>
            <a:solidFill>
              <a:schemeClr val="accent1"/>
            </a:solidFill>
          </a:ln>
        </p:spPr>
        <p:txBody>
          <a:bodyPr rtlCol="0">
            <a:noAutofit/>
          </a:bodyPr>
          <a:lstStyle/>
          <a:p>
            <a:pPr algn="just" fontAlgn="auto">
              <a:spcAft>
                <a:spcPts val="0"/>
              </a:spcAft>
              <a:defRPr/>
            </a:pPr>
            <a:r>
              <a:rPr lang="uk-UA" sz="1800" dirty="0"/>
              <a:t>Після </a:t>
            </a:r>
            <a:r>
              <a:rPr lang="uk-UA" sz="1800" dirty="0" err="1"/>
              <a:t>смерти</a:t>
            </a:r>
            <a:r>
              <a:rPr lang="uk-UA" sz="1800" dirty="0"/>
              <a:t> </a:t>
            </a:r>
            <a:r>
              <a:rPr lang="uk-UA" sz="1800" dirty="0" err="1"/>
              <a:t>Ігнація</a:t>
            </a:r>
            <a:r>
              <a:rPr lang="uk-UA" sz="1800" dirty="0"/>
              <a:t> </a:t>
            </a:r>
            <a:r>
              <a:rPr lang="uk-UA" sz="1800" dirty="0" err="1"/>
              <a:t>Бруніцького</a:t>
            </a:r>
            <a:r>
              <a:rPr lang="uk-UA" sz="1800" dirty="0"/>
              <a:t> 1827 року маєток перейшов </a:t>
            </a:r>
            <a:r>
              <a:rPr lang="uk-UA" sz="1800" b="1" dirty="0"/>
              <a:t>до сина Петра (1779 </a:t>
            </a:r>
            <a:r>
              <a:rPr lang="uk-UA" sz="1800" b="1" dirty="0" err="1"/>
              <a:t>р.н</a:t>
            </a:r>
            <a:r>
              <a:rPr lang="uk-UA" sz="1800" b="1" dirty="0"/>
              <a:t>.), </a:t>
            </a:r>
            <a:r>
              <a:rPr lang="uk-UA" sz="1800" dirty="0"/>
              <a:t>а потім внука </a:t>
            </a:r>
            <a:r>
              <a:rPr lang="uk-UA" sz="1800" b="1" dirty="0"/>
              <a:t>Леона Антонія </a:t>
            </a:r>
            <a:r>
              <a:rPr lang="uk-UA" sz="1800" b="1" dirty="0" err="1"/>
              <a:t>Бруніцького</a:t>
            </a:r>
            <a:r>
              <a:rPr lang="uk-UA" sz="1800" b="1" dirty="0"/>
              <a:t> (1809 – 1866). Він 1831 року або перебудував, або збудував теперішній архітектурний комплекс у стилі ампір та заклав парк.</a:t>
            </a:r>
            <a:br>
              <a:rPr lang="uk-UA" sz="1800" dirty="0"/>
            </a:br>
            <a:r>
              <a:rPr lang="uk-UA" sz="1800" dirty="0"/>
              <a:t> </a:t>
            </a:r>
            <a:r>
              <a:rPr lang="uk-UA" sz="1800" b="1" dirty="0"/>
              <a:t>Син Леона Северин граф </a:t>
            </a:r>
            <a:r>
              <a:rPr lang="uk-UA" sz="1800" b="1" dirty="0" err="1"/>
              <a:t>Бруніцький</a:t>
            </a:r>
            <a:r>
              <a:rPr lang="uk-UA" sz="1800" b="1" dirty="0"/>
              <a:t> (1846 – 1902)</a:t>
            </a:r>
            <a:r>
              <a:rPr lang="uk-UA" sz="1800" dirty="0"/>
              <a:t> був власником міста </a:t>
            </a:r>
            <a:r>
              <a:rPr lang="uk-UA" sz="1800" dirty="0" err="1"/>
              <a:t>Заліщики</a:t>
            </a:r>
            <a:r>
              <a:rPr lang="uk-UA" sz="1800" dirty="0"/>
              <a:t>, сіл Старі </a:t>
            </a:r>
            <a:r>
              <a:rPr lang="uk-UA" sz="1800" dirty="0" err="1"/>
              <a:t>Заліщики</a:t>
            </a:r>
            <a:r>
              <a:rPr lang="uk-UA" sz="1800" dirty="0"/>
              <a:t>, </a:t>
            </a:r>
            <a:r>
              <a:rPr lang="uk-UA" sz="1800" dirty="0" err="1"/>
              <a:t>Філіпче</a:t>
            </a:r>
            <a:r>
              <a:rPr lang="uk-UA" sz="1800" dirty="0"/>
              <a:t>, </a:t>
            </a:r>
            <a:r>
              <a:rPr lang="uk-UA" sz="1800" dirty="0" err="1"/>
              <a:t>Добрівляни</a:t>
            </a:r>
            <a:r>
              <a:rPr lang="uk-UA" sz="1800" dirty="0"/>
              <a:t>, </a:t>
            </a:r>
            <a:r>
              <a:rPr lang="uk-UA" sz="1800" dirty="0" err="1"/>
              <a:t>Жиравка</a:t>
            </a:r>
            <a:r>
              <a:rPr lang="uk-UA" sz="1800" dirty="0"/>
              <a:t>, </a:t>
            </a:r>
            <a:r>
              <a:rPr lang="uk-UA" sz="1800" dirty="0" err="1"/>
              <a:t>Бедриківці</a:t>
            </a:r>
            <a:r>
              <a:rPr lang="uk-UA" sz="1800" dirty="0"/>
              <a:t> та </a:t>
            </a:r>
            <a:r>
              <a:rPr lang="uk-UA" sz="1800" dirty="0" err="1"/>
              <a:t>Дзвиняч</a:t>
            </a:r>
            <a:r>
              <a:rPr lang="uk-UA" sz="1800" dirty="0"/>
              <a:t>.</a:t>
            </a:r>
          </a:p>
        </p:txBody>
      </p:sp>
      <p:pic>
        <p:nvPicPr>
          <p:cNvPr id="6147" name="Picture 2">
            <a:extLst>
              <a:ext uri="{FF2B5EF4-FFF2-40B4-BE49-F238E27FC236}">
                <a16:creationId xmlns:a16="http://schemas.microsoft.com/office/drawing/2014/main" id="{5AE1B827-EE79-4B4C-94B9-7986C274A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2413"/>
            <a:ext cx="2528888" cy="21097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6148" name="Групувати 4">
            <a:extLst>
              <a:ext uri="{FF2B5EF4-FFF2-40B4-BE49-F238E27FC236}">
                <a16:creationId xmlns:a16="http://schemas.microsoft.com/office/drawing/2014/main" id="{56B646BA-35F3-4815-82F2-E5F0BD85C276}"/>
              </a:ext>
            </a:extLst>
          </p:cNvPr>
          <p:cNvGrpSpPr>
            <a:grpSpLocks/>
          </p:cNvGrpSpPr>
          <p:nvPr/>
        </p:nvGrpSpPr>
        <p:grpSpPr bwMode="auto">
          <a:xfrm>
            <a:off x="228600" y="2514600"/>
            <a:ext cx="5345113" cy="1752600"/>
            <a:chOff x="152400" y="1066800"/>
            <a:chExt cx="5345289" cy="1752600"/>
          </a:xfrm>
        </p:grpSpPr>
        <p:pic>
          <p:nvPicPr>
            <p:cNvPr id="6156" name="Picture 2">
              <a:extLst>
                <a:ext uri="{FF2B5EF4-FFF2-40B4-BE49-F238E27FC236}">
                  <a16:creationId xmlns:a16="http://schemas.microsoft.com/office/drawing/2014/main" id="{5A0868EC-E846-4D40-9C09-A8F1CA966C73}"/>
                </a:ext>
              </a:extLst>
            </p:cNvPr>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152400" y="1143000"/>
              <a:ext cx="3636936" cy="1676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157" name="Picture 5">
              <a:extLst>
                <a:ext uri="{FF2B5EF4-FFF2-40B4-BE49-F238E27FC236}">
                  <a16:creationId xmlns:a16="http://schemas.microsoft.com/office/drawing/2014/main" id="{5A3DF608-35E0-416A-BED9-BF403DFBA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000" r="25833"/>
            <a:stretch>
              <a:fillRect/>
            </a:stretch>
          </p:blipFill>
          <p:spPr bwMode="auto">
            <a:xfrm>
              <a:off x="3810000" y="1066800"/>
              <a:ext cx="1687689" cy="1752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pic>
        <p:nvPicPr>
          <p:cNvPr id="6149" name="Picture 7">
            <a:extLst>
              <a:ext uri="{FF2B5EF4-FFF2-40B4-BE49-F238E27FC236}">
                <a16:creationId xmlns:a16="http://schemas.microsoft.com/office/drawing/2014/main" id="{C32E49A2-6ADF-4025-8EA1-6757721C36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388" y="2514600"/>
            <a:ext cx="2487612" cy="18827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9">
            <a:extLst>
              <a:ext uri="{FF2B5EF4-FFF2-40B4-BE49-F238E27FC236}">
                <a16:creationId xmlns:a16="http://schemas.microsoft.com/office/drawing/2014/main" id="{20F57DFA-E6FD-437A-843B-D5FD94B23E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648200"/>
            <a:ext cx="3602038" cy="20462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6151" name="Групувати 10">
            <a:extLst>
              <a:ext uri="{FF2B5EF4-FFF2-40B4-BE49-F238E27FC236}">
                <a16:creationId xmlns:a16="http://schemas.microsoft.com/office/drawing/2014/main" id="{888B6C9F-417D-4980-9B59-2DB5D1103120}"/>
              </a:ext>
            </a:extLst>
          </p:cNvPr>
          <p:cNvGrpSpPr>
            <a:grpSpLocks/>
          </p:cNvGrpSpPr>
          <p:nvPr/>
        </p:nvGrpSpPr>
        <p:grpSpPr bwMode="auto">
          <a:xfrm>
            <a:off x="304800" y="4724400"/>
            <a:ext cx="4419600" cy="1905000"/>
            <a:chOff x="2362200" y="5029200"/>
            <a:chExt cx="3857625" cy="1400175"/>
          </a:xfrm>
        </p:grpSpPr>
        <p:pic>
          <p:nvPicPr>
            <p:cNvPr id="6154" name="Picture 4">
              <a:extLst>
                <a:ext uri="{FF2B5EF4-FFF2-40B4-BE49-F238E27FC236}">
                  <a16:creationId xmlns:a16="http://schemas.microsoft.com/office/drawing/2014/main" id="{EBEED783-13AD-462D-A6B1-B2E9AB676D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029200"/>
              <a:ext cx="2486025" cy="14001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155" name="Picture 5">
              <a:extLst>
                <a:ext uri="{FF2B5EF4-FFF2-40B4-BE49-F238E27FC236}">
                  <a16:creationId xmlns:a16="http://schemas.microsoft.com/office/drawing/2014/main" id="{ABE0F6B6-F630-4EA2-88D9-0E07CD0DC0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9847"/>
            <a:stretch>
              <a:fillRect/>
            </a:stretch>
          </p:blipFill>
          <p:spPr bwMode="auto">
            <a:xfrm>
              <a:off x="4724400" y="5029200"/>
              <a:ext cx="1495425" cy="14001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sp>
        <p:nvSpPr>
          <p:cNvPr id="15" name="Прямокутник 14">
            <a:extLst>
              <a:ext uri="{FF2B5EF4-FFF2-40B4-BE49-F238E27FC236}">
                <a16:creationId xmlns:a16="http://schemas.microsoft.com/office/drawing/2014/main" id="{6B81BCAF-0587-488C-B369-6D745966F804}"/>
              </a:ext>
            </a:extLst>
          </p:cNvPr>
          <p:cNvSpPr/>
          <p:nvPr/>
        </p:nvSpPr>
        <p:spPr>
          <a:xfrm>
            <a:off x="228600" y="4191000"/>
            <a:ext cx="61722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b="1" dirty="0">
                <a:solidFill>
                  <a:schemeClr val="tx1"/>
                </a:solidFill>
              </a:rPr>
              <a:t>Порівняльні світлини: зліва (2022) – справа  (1930-х)</a:t>
            </a:r>
          </a:p>
        </p:txBody>
      </p:sp>
      <p:pic>
        <p:nvPicPr>
          <p:cNvPr id="6153" name="Picture 4" descr="POL Zaleszczyki COA.svg">
            <a:extLst>
              <a:ext uri="{FF2B5EF4-FFF2-40B4-BE49-F238E27FC236}">
                <a16:creationId xmlns:a16="http://schemas.microsoft.com/office/drawing/2014/main" id="{CB1F5421-DEC6-49AA-9854-3EB7658C0F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8200" y="6018213"/>
            <a:ext cx="6858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A8530D0B-FBF5-4668-9406-DBA009F9ADB6}"/>
              </a:ext>
            </a:extLst>
          </p:cNvPr>
          <p:cNvSpPr>
            <a:spLocks noChangeArrowheads="1"/>
          </p:cNvSpPr>
          <p:nvPr/>
        </p:nvSpPr>
        <p:spPr bwMode="auto">
          <a:xfrm>
            <a:off x="4038600" y="5273675"/>
            <a:ext cx="5029200" cy="1477963"/>
          </a:xfrm>
          <a:prstGeom prst="rect">
            <a:avLst/>
          </a:prstGeom>
          <a:solidFill>
            <a:schemeClr val="accent6">
              <a:lumMod val="60000"/>
              <a:lumOff val="40000"/>
            </a:schemeClr>
          </a:solidFill>
          <a:ln w="9525">
            <a:solidFill>
              <a:schemeClr val="accent1"/>
            </a:solidFill>
            <a:miter lim="800000"/>
            <a:headEnd/>
            <a:tailEnd/>
          </a:ln>
          <a:effectLst/>
        </p:spPr>
        <p:txBody>
          <a:bodyPr anchor="ctr">
            <a:spAutoFit/>
          </a:bodyPr>
          <a:lstStyle/>
          <a:p>
            <a:pPr algn="just">
              <a:defRPr/>
            </a:pPr>
            <a:r>
              <a:rPr lang="uk-UA" b="1" dirty="0">
                <a:solidFill>
                  <a:srgbClr val="000000"/>
                </a:solidFill>
                <a:latin typeface="+mn-lt"/>
                <a:ea typeface="Times New Roman" pitchFamily="18" charset="0"/>
              </a:rPr>
              <a:t>Портик - відкрита колонада на поздовжньому боці перед фасадом.</a:t>
            </a:r>
            <a:r>
              <a:rPr lang="uk-UA" dirty="0">
                <a:solidFill>
                  <a:srgbClr val="000000"/>
                </a:solidFill>
                <a:latin typeface="+mn-lt"/>
                <a:ea typeface="Times New Roman" pitchFamily="18" charset="0"/>
              </a:rPr>
              <a:t> Прикраса головного входу завершується </a:t>
            </a:r>
            <a:r>
              <a:rPr lang="uk-UA" b="1" dirty="0">
                <a:solidFill>
                  <a:srgbClr val="000000"/>
                </a:solidFill>
                <a:latin typeface="+mn-lt"/>
                <a:ea typeface="Times New Roman" pitchFamily="18" charset="0"/>
              </a:rPr>
              <a:t>трикутним </a:t>
            </a:r>
            <a:r>
              <a:rPr lang="uk-UA" b="1" dirty="0">
                <a:latin typeface="+mn-lt"/>
                <a:ea typeface="Times New Roman" pitchFamily="18" charset="0"/>
              </a:rPr>
              <a:t>фронтоном</a:t>
            </a:r>
            <a:r>
              <a:rPr lang="uk-UA" b="1" dirty="0">
                <a:solidFill>
                  <a:srgbClr val="000000"/>
                </a:solidFill>
                <a:latin typeface="+mn-lt"/>
                <a:ea typeface="Times New Roman" pitchFamily="18" charset="0"/>
              </a:rPr>
              <a:t>, </a:t>
            </a:r>
            <a:r>
              <a:rPr lang="uk-UA" dirty="0">
                <a:solidFill>
                  <a:srgbClr val="000000"/>
                </a:solidFill>
                <a:latin typeface="+mn-lt"/>
                <a:ea typeface="Times New Roman" pitchFamily="18" charset="0"/>
              </a:rPr>
              <a:t>так званий «фронтон самців», посередині якого герб родини баронів </a:t>
            </a:r>
            <a:r>
              <a:rPr lang="uk-UA" dirty="0" err="1">
                <a:solidFill>
                  <a:srgbClr val="000000"/>
                </a:solidFill>
                <a:latin typeface="+mn-lt"/>
                <a:ea typeface="Times New Roman" pitchFamily="18" charset="0"/>
              </a:rPr>
              <a:t>Бруніцьких</a:t>
            </a:r>
            <a:r>
              <a:rPr lang="uk-UA" dirty="0">
                <a:solidFill>
                  <a:srgbClr val="000000"/>
                </a:solidFill>
                <a:latin typeface="+mn-lt"/>
                <a:ea typeface="Times New Roman" pitchFamily="18" charset="0"/>
              </a:rPr>
              <a:t>. </a:t>
            </a:r>
            <a:endParaRPr lang="uk-UA" dirty="0">
              <a:latin typeface="+mn-lt"/>
            </a:endParaRPr>
          </a:p>
        </p:txBody>
      </p:sp>
      <p:pic>
        <p:nvPicPr>
          <p:cNvPr id="7171" name="Picture 9">
            <a:extLst>
              <a:ext uri="{FF2B5EF4-FFF2-40B4-BE49-F238E27FC236}">
                <a16:creationId xmlns:a16="http://schemas.microsoft.com/office/drawing/2014/main" id="{3C5FF508-A4B7-4A81-8968-C5993010E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0" y="76200"/>
            <a:ext cx="2540000" cy="3429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172" name="Picture 7">
            <a:extLst>
              <a:ext uri="{FF2B5EF4-FFF2-40B4-BE49-F238E27FC236}">
                <a16:creationId xmlns:a16="http://schemas.microsoft.com/office/drawing/2014/main" id="{FB270D52-732F-41F2-9F3B-4FDC66A488A1}"/>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0" y="2895600"/>
            <a:ext cx="3810000" cy="25193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
            <a:extLst>
              <a:ext uri="{FF2B5EF4-FFF2-40B4-BE49-F238E27FC236}">
                <a16:creationId xmlns:a16="http://schemas.microsoft.com/office/drawing/2014/main" id="{14F61005-9B2D-47DB-B9DB-D2882A8FB7A9}"/>
              </a:ext>
            </a:extLst>
          </p:cNvPr>
          <p:cNvSpPr>
            <a:spLocks noChangeArrowheads="1"/>
          </p:cNvSpPr>
          <p:nvPr/>
        </p:nvSpPr>
        <p:spPr bwMode="auto">
          <a:xfrm>
            <a:off x="76200" y="171450"/>
            <a:ext cx="3733800" cy="2586038"/>
          </a:xfrm>
          <a:prstGeom prst="rect">
            <a:avLst/>
          </a:prstGeom>
          <a:solidFill>
            <a:schemeClr val="accent6">
              <a:lumMod val="60000"/>
              <a:lumOff val="40000"/>
            </a:schemeClr>
          </a:solidFill>
          <a:ln w="9525">
            <a:solidFill>
              <a:schemeClr val="accent1"/>
            </a:solidFill>
            <a:miter lim="800000"/>
            <a:headEnd/>
            <a:tailEnd/>
          </a:ln>
          <a:effectLst/>
        </p:spPr>
        <p:txBody>
          <a:bodyPr anchor="ctr">
            <a:spAutoFit/>
          </a:bodyPr>
          <a:lstStyle/>
          <a:p>
            <a:pPr algn="just">
              <a:defRPr/>
            </a:pPr>
            <a:r>
              <a:rPr lang="uk-UA" dirty="0">
                <a:solidFill>
                  <a:srgbClr val="000000"/>
                </a:solidFill>
                <a:latin typeface="+mn-lt"/>
                <a:ea typeface="Times New Roman" pitchFamily="18" charset="0"/>
              </a:rPr>
              <a:t>До архітектурного комплексу входять </a:t>
            </a:r>
            <a:r>
              <a:rPr lang="uk-UA" b="1" dirty="0">
                <a:solidFill>
                  <a:srgbClr val="000000"/>
                </a:solidFill>
                <a:latin typeface="+mn-lt"/>
                <a:ea typeface="Times New Roman" pitchFamily="18" charset="0"/>
              </a:rPr>
              <a:t>палац, флігель, колонада між ними та літній театр. </a:t>
            </a:r>
            <a:r>
              <a:rPr lang="uk-UA" dirty="0">
                <a:solidFill>
                  <a:srgbClr val="000000"/>
                </a:solidFill>
                <a:latin typeface="+mn-lt"/>
                <a:ea typeface="Times New Roman" pitchFamily="18" charset="0"/>
              </a:rPr>
              <a:t>Палацовий  ансамбль зведений у стилі ампір. </a:t>
            </a:r>
            <a:r>
              <a:rPr lang="uk-UA" b="1" dirty="0">
                <a:solidFill>
                  <a:srgbClr val="000000"/>
                </a:solidFill>
                <a:latin typeface="+mn-lt"/>
                <a:ea typeface="Times New Roman" pitchFamily="18" charset="0"/>
              </a:rPr>
              <a:t>Палац </a:t>
            </a:r>
            <a:r>
              <a:rPr lang="uk-UA" dirty="0">
                <a:solidFill>
                  <a:srgbClr val="000000"/>
                </a:solidFill>
                <a:latin typeface="+mn-lt"/>
                <a:ea typeface="Times New Roman" pitchFamily="18" charset="0"/>
              </a:rPr>
              <a:t>– цегляний двоповерховий симетричного планування, </a:t>
            </a:r>
            <a:r>
              <a:rPr lang="uk-UA" dirty="0">
                <a:solidFill>
                  <a:srgbClr val="050505"/>
                </a:solidFill>
                <a:latin typeface="+mn-lt"/>
                <a:ea typeface="Times New Roman" pitchFamily="18" charset="0"/>
              </a:rPr>
              <a:t>з </a:t>
            </a:r>
            <a:r>
              <a:rPr lang="uk-UA" b="1" dirty="0">
                <a:solidFill>
                  <a:srgbClr val="050505"/>
                </a:solidFill>
                <a:latin typeface="+mn-lt"/>
                <a:ea typeface="Times New Roman" pitchFamily="18" charset="0"/>
              </a:rPr>
              <a:t>двома бічними ризалітами </a:t>
            </a:r>
            <a:r>
              <a:rPr lang="uk-UA" dirty="0">
                <a:solidFill>
                  <a:srgbClr val="050505"/>
                </a:solidFill>
                <a:latin typeface="+mn-lt"/>
                <a:ea typeface="Times New Roman" pitchFamily="18" charset="0"/>
              </a:rPr>
              <a:t>та балконом над центральним входом. </a:t>
            </a:r>
            <a:endParaRPr lang="uk-UA" dirty="0">
              <a:latin typeface="+mn-lt"/>
            </a:endParaRPr>
          </a:p>
        </p:txBody>
      </p:sp>
      <p:pic>
        <p:nvPicPr>
          <p:cNvPr id="7174" name="Picture 8">
            <a:extLst>
              <a:ext uri="{FF2B5EF4-FFF2-40B4-BE49-F238E27FC236}">
                <a16:creationId xmlns:a16="http://schemas.microsoft.com/office/drawing/2014/main" id="{8F47E6EA-0743-4342-8A2D-F6576EFC790E}"/>
              </a:ext>
            </a:extLst>
          </p:cNvPr>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6535738" y="3562350"/>
            <a:ext cx="260826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a:extLst>
              <a:ext uri="{FF2B5EF4-FFF2-40B4-BE49-F238E27FC236}">
                <a16:creationId xmlns:a16="http://schemas.microsoft.com/office/drawing/2014/main" id="{FFD441D6-A76A-496A-AE45-D53B5B9CE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76200"/>
            <a:ext cx="2571750" cy="3429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2" descr="https://upload.wikimedia.org/wikipedia/uk/thumb/d/d7/Palac_Brunyckyh_%28Wel._Lubin%29-3.jpg/800px-Palac_Brunyckyh_%28Wel._Lubin%29-3.jpg">
            <a:extLst>
              <a:ext uri="{FF2B5EF4-FFF2-40B4-BE49-F238E27FC236}">
                <a16:creationId xmlns:a16="http://schemas.microsoft.com/office/drawing/2014/main" id="{8CDCB195-182D-40EB-A838-26FB327CA4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657600"/>
            <a:ext cx="1143000" cy="8572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4" name="Прямокутник 13">
            <a:extLst>
              <a:ext uri="{FF2B5EF4-FFF2-40B4-BE49-F238E27FC236}">
                <a16:creationId xmlns:a16="http://schemas.microsoft.com/office/drawing/2014/main" id="{5F7E704B-2B6D-4028-8BAF-82439346D42A}"/>
              </a:ext>
            </a:extLst>
          </p:cNvPr>
          <p:cNvSpPr/>
          <p:nvPr/>
        </p:nvSpPr>
        <p:spPr>
          <a:xfrm>
            <a:off x="3886200" y="3200400"/>
            <a:ext cx="52578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600" b="1" dirty="0">
                <a:solidFill>
                  <a:schemeClr val="tx1"/>
                </a:solidFill>
              </a:rPr>
              <a:t>Порівняльні світлини: зліва (1960-х) – справа  (2022)</a:t>
            </a:r>
          </a:p>
        </p:txBody>
      </p:sp>
      <p:sp>
        <p:nvSpPr>
          <p:cNvPr id="15" name="Прямокутник 14">
            <a:extLst>
              <a:ext uri="{FF2B5EF4-FFF2-40B4-BE49-F238E27FC236}">
                <a16:creationId xmlns:a16="http://schemas.microsoft.com/office/drawing/2014/main" id="{AB907ED2-2695-4417-B9BE-3A69537BB256}"/>
              </a:ext>
            </a:extLst>
          </p:cNvPr>
          <p:cNvSpPr/>
          <p:nvPr/>
        </p:nvSpPr>
        <p:spPr>
          <a:xfrm>
            <a:off x="152400" y="5791200"/>
            <a:ext cx="3733800" cy="990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600" b="1" dirty="0">
                <a:solidFill>
                  <a:schemeClr val="tx1"/>
                </a:solidFill>
              </a:rPr>
              <a:t>Отримуємо інформацію зі стенду </a:t>
            </a:r>
            <a:r>
              <a:rPr lang="uk-UA" sz="1600" b="1" dirty="0" err="1">
                <a:solidFill>
                  <a:schemeClr val="tx1"/>
                </a:solidFill>
              </a:rPr>
              <a:t>“Екологічна</a:t>
            </a:r>
            <a:r>
              <a:rPr lang="uk-UA" sz="1600" b="1" dirty="0">
                <a:solidFill>
                  <a:schemeClr val="tx1"/>
                </a:solidFill>
              </a:rPr>
              <a:t> стежка  </a:t>
            </a:r>
            <a:r>
              <a:rPr lang="uk-UA" sz="1600" b="1" dirty="0" err="1">
                <a:solidFill>
                  <a:schemeClr val="tx1"/>
                </a:solidFill>
              </a:rPr>
              <a:t>“Палац</a:t>
            </a:r>
            <a:r>
              <a:rPr lang="uk-UA" sz="1600" b="1" dirty="0">
                <a:solidFill>
                  <a:schemeClr val="tx1"/>
                </a:solidFill>
              </a:rPr>
              <a:t>  баронів </a:t>
            </a:r>
            <a:r>
              <a:rPr lang="uk-UA" sz="1600" b="1" dirty="0" err="1">
                <a:solidFill>
                  <a:schemeClr val="tx1"/>
                </a:solidFill>
              </a:rPr>
              <a:t>Бруніцьких”</a:t>
            </a:r>
            <a:r>
              <a:rPr lang="uk-UA" sz="1600" b="1" dirty="0">
                <a:solidFill>
                  <a:schemeClr val="tx1"/>
                </a:solidFill>
              </a:rPr>
              <a:t>, розміщеного у нижньому парку  м. </a:t>
            </a:r>
            <a:r>
              <a:rPr lang="uk-UA" sz="1600" b="1" dirty="0" err="1">
                <a:solidFill>
                  <a:schemeClr val="tx1"/>
                </a:solidFill>
              </a:rPr>
              <a:t>Заліщики</a:t>
            </a:r>
            <a:endParaRPr lang="uk-UA" sz="1600" b="1" dirty="0">
              <a:solidFill>
                <a:schemeClr val="tx1"/>
              </a:solidFill>
            </a:endParaRPr>
          </a:p>
        </p:txBody>
      </p:sp>
      <p:sp>
        <p:nvSpPr>
          <p:cNvPr id="16" name="Прямокутник 15">
            <a:extLst>
              <a:ext uri="{FF2B5EF4-FFF2-40B4-BE49-F238E27FC236}">
                <a16:creationId xmlns:a16="http://schemas.microsoft.com/office/drawing/2014/main" id="{B9E25279-6C32-49F8-8031-452F8BAE6949}"/>
              </a:ext>
            </a:extLst>
          </p:cNvPr>
          <p:cNvSpPr/>
          <p:nvPr/>
        </p:nvSpPr>
        <p:spPr>
          <a:xfrm>
            <a:off x="4572000" y="3581400"/>
            <a:ext cx="22098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uk-UA" sz="1400" b="1" dirty="0">
                <a:solidFill>
                  <a:schemeClr val="tx1"/>
                </a:solidFill>
              </a:rPr>
              <a:t>Герб баронів </a:t>
            </a:r>
            <a:r>
              <a:rPr lang="uk-UA" sz="1400" b="1" dirty="0" err="1">
                <a:solidFill>
                  <a:schemeClr val="tx1"/>
                </a:solidFill>
              </a:rPr>
              <a:t>Бруніцьких</a:t>
            </a:r>
            <a:r>
              <a:rPr lang="uk-UA" sz="1400" b="1" dirty="0">
                <a:solidFill>
                  <a:schemeClr val="tx1"/>
                </a:solidFill>
              </a:rPr>
              <a:t>  - лев та роза</a:t>
            </a:r>
            <a:r>
              <a:rPr lang="uk-UA" sz="1400" dirty="0">
                <a:solidFill>
                  <a:schemeClr val="tx1"/>
                </a:solidFill>
              </a:rPr>
              <a:t>. На жаль, на нашому палаці його знищили при </a:t>
            </a:r>
            <a:r>
              <a:rPr lang="uk-UA" sz="1400" dirty="0" err="1">
                <a:solidFill>
                  <a:schemeClr val="tx1"/>
                </a:solidFill>
              </a:rPr>
              <a:t>“ремонті”</a:t>
            </a:r>
            <a:r>
              <a:rPr lang="uk-UA" sz="1400" dirty="0">
                <a:solidFill>
                  <a:schemeClr val="tx1"/>
                </a:solidFill>
              </a:rPr>
              <a:t> . Довелося брати з їх палацу у  </a:t>
            </a:r>
            <a:r>
              <a:rPr lang="uk-UA" sz="1400" dirty="0" err="1">
                <a:solidFill>
                  <a:schemeClr val="tx1"/>
                </a:solidFill>
              </a:rPr>
              <a:t>смт</a:t>
            </a:r>
            <a:r>
              <a:rPr lang="uk-UA" sz="1400" dirty="0">
                <a:solidFill>
                  <a:schemeClr val="tx1"/>
                </a:solidFill>
              </a:rPr>
              <a:t> </a:t>
            </a:r>
            <a:r>
              <a:rPr lang="uk-UA" sz="1400" dirty="0" err="1">
                <a:solidFill>
                  <a:schemeClr val="tx1"/>
                </a:solidFill>
              </a:rPr>
              <a:t>.Великий</a:t>
            </a:r>
            <a:r>
              <a:rPr lang="uk-UA" sz="1400" dirty="0">
                <a:solidFill>
                  <a:schemeClr val="tx1"/>
                </a:solidFill>
              </a:rPr>
              <a:t>  </a:t>
            </a:r>
            <a:r>
              <a:rPr lang="uk-UA" sz="1400" dirty="0" err="1">
                <a:solidFill>
                  <a:schemeClr val="tx1"/>
                </a:solidFill>
              </a:rPr>
              <a:t>Любінь</a:t>
            </a:r>
            <a:r>
              <a:rPr lang="uk-UA" sz="1400" dirty="0">
                <a:solidFill>
                  <a:schemeClr val="tx1"/>
                </a:solidFill>
              </a:rPr>
              <a:t> (Львівська обл.)</a:t>
            </a:r>
          </a:p>
        </p:txBody>
      </p:sp>
      <p:pic>
        <p:nvPicPr>
          <p:cNvPr id="7180" name="Picture 4" descr="POL Zaleszczyki COA.svg">
            <a:extLst>
              <a:ext uri="{FF2B5EF4-FFF2-40B4-BE49-F238E27FC236}">
                <a16:creationId xmlns:a16="http://schemas.microsoft.com/office/drawing/2014/main" id="{CFAF4272-F38F-4283-97C1-5668EBC9C4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200" y="0"/>
            <a:ext cx="6858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FE565866-FBC8-4BE3-BF0E-E09F95056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37957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a:extLst>
              <a:ext uri="{FF2B5EF4-FFF2-40B4-BE49-F238E27FC236}">
                <a16:creationId xmlns:a16="http://schemas.microsoft.com/office/drawing/2014/main" id="{888073F5-5458-499E-B878-6F92905AD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2963"/>
          <a:stretch>
            <a:fillRect/>
          </a:stretch>
        </p:blipFill>
        <p:spPr bwMode="auto">
          <a:xfrm>
            <a:off x="381000" y="5105400"/>
            <a:ext cx="3733800" cy="16176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3">
            <a:extLst>
              <a:ext uri="{FF2B5EF4-FFF2-40B4-BE49-F238E27FC236}">
                <a16:creationId xmlns:a16="http://schemas.microsoft.com/office/drawing/2014/main" id="{6E6F2650-F065-42EA-AA2C-441B2713B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30225"/>
            <a:ext cx="3505200" cy="2441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
            <a:extLst>
              <a:ext uri="{FF2B5EF4-FFF2-40B4-BE49-F238E27FC236}">
                <a16:creationId xmlns:a16="http://schemas.microsoft.com/office/drawing/2014/main" id="{39620582-9BA5-4D09-B0BD-4622BAFC2756}"/>
              </a:ext>
            </a:extLst>
          </p:cNvPr>
          <p:cNvSpPr>
            <a:spLocks noChangeArrowheads="1"/>
          </p:cNvSpPr>
          <p:nvPr/>
        </p:nvSpPr>
        <p:spPr bwMode="auto">
          <a:xfrm>
            <a:off x="4495800" y="3109913"/>
            <a:ext cx="4343400" cy="3478212"/>
          </a:xfrm>
          <a:prstGeom prst="rect">
            <a:avLst/>
          </a:prstGeom>
          <a:solidFill>
            <a:schemeClr val="accent6">
              <a:lumMod val="60000"/>
              <a:lumOff val="40000"/>
            </a:schemeClr>
          </a:solidFill>
          <a:ln w="9525">
            <a:solidFill>
              <a:schemeClr val="accent1"/>
            </a:solidFill>
            <a:miter lim="800000"/>
            <a:headEnd/>
            <a:tailEnd/>
          </a:ln>
          <a:effec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uk-UA" altLang="ru-RU" sz="2000" b="1">
                <a:solidFill>
                  <a:srgbClr val="000000"/>
                </a:solidFill>
                <a:ea typeface="Times New Roman" panose="02020603050405020304" pitchFamily="18" charset="0"/>
              </a:rPr>
              <a:t>Інтер’єр палацу</a:t>
            </a:r>
            <a:r>
              <a:rPr lang="uk-UA" altLang="ru-RU" sz="2000">
                <a:solidFill>
                  <a:srgbClr val="000000"/>
                </a:solidFill>
                <a:ea typeface="Times New Roman" panose="02020603050405020304" pitchFamily="18" charset="0"/>
              </a:rPr>
              <a:t> часто змінювався відповідно до функціонального призначення будівлі. З описів можна з’ясувати, що на першому поверсі були декоровані приміщення для гостей, другий поверх відводився для господарів. Джерела свідчать, що </a:t>
            </a:r>
            <a:r>
              <a:rPr lang="uk-UA" altLang="ru-RU" sz="2000" b="1">
                <a:solidFill>
                  <a:srgbClr val="000000"/>
                </a:solidFill>
                <a:ea typeface="Times New Roman" panose="02020603050405020304" pitchFamily="18" charset="0"/>
              </a:rPr>
              <a:t>Стелла фон Турнау </a:t>
            </a:r>
            <a:r>
              <a:rPr lang="uk-UA" altLang="ru-RU" sz="2000">
                <a:solidFill>
                  <a:srgbClr val="000000"/>
                </a:solidFill>
                <a:ea typeface="Times New Roman" panose="02020603050405020304" pitchFamily="18" charset="0"/>
              </a:rPr>
              <a:t>власниця палацу у першій третині ХХ ст., мала античні меблі, колекцію фарфору, фаянсу та годинників.</a:t>
            </a:r>
            <a:endParaRPr lang="uk-UA" altLang="ru-RU" sz="2000">
              <a:ea typeface="Times New Roman" panose="02020603050405020304" pitchFamily="18" charset="0"/>
            </a:endParaRPr>
          </a:p>
        </p:txBody>
      </p:sp>
      <p:pic>
        <p:nvPicPr>
          <p:cNvPr id="8198" name="Picture 6">
            <a:extLst>
              <a:ext uri="{FF2B5EF4-FFF2-40B4-BE49-F238E27FC236}">
                <a16:creationId xmlns:a16="http://schemas.microsoft.com/office/drawing/2014/main" id="{95675891-A5A2-4672-BA50-080916692D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2895600"/>
            <a:ext cx="3787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кутник 14">
            <a:extLst>
              <a:ext uri="{FF2B5EF4-FFF2-40B4-BE49-F238E27FC236}">
                <a16:creationId xmlns:a16="http://schemas.microsoft.com/office/drawing/2014/main" id="{3CFDEB9C-7FC7-4F66-BEF6-8942A03A8A0A}"/>
              </a:ext>
            </a:extLst>
          </p:cNvPr>
          <p:cNvSpPr/>
          <p:nvPr/>
        </p:nvSpPr>
        <p:spPr>
          <a:xfrm>
            <a:off x="304800" y="0"/>
            <a:ext cx="8382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1600" b="1" dirty="0">
                <a:solidFill>
                  <a:schemeClr val="tx1"/>
                </a:solidFill>
              </a:rPr>
              <a:t>Порівняльні світлини: зліва (1930-х) – справа  (1960-х) – внизу (2022)</a:t>
            </a:r>
          </a:p>
        </p:txBody>
      </p:sp>
      <p:pic>
        <p:nvPicPr>
          <p:cNvPr id="8200" name="Picture 4" descr="POL Zaleszczyki COA.svg">
            <a:extLst>
              <a:ext uri="{FF2B5EF4-FFF2-40B4-BE49-F238E27FC236}">
                <a16:creationId xmlns:a16="http://schemas.microsoft.com/office/drawing/2014/main" id="{B7D3DFCA-3EA8-43BB-B072-BE6BDE3CAA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200" y="0"/>
            <a:ext cx="6858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a:extLst>
              <a:ext uri="{FF2B5EF4-FFF2-40B4-BE49-F238E27FC236}">
                <a16:creationId xmlns:a16="http://schemas.microsoft.com/office/drawing/2014/main" id="{CA87F697-61FC-4E13-B836-A014D9C7F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446588"/>
            <a:ext cx="3048000" cy="21828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4">
            <a:extLst>
              <a:ext uri="{FF2B5EF4-FFF2-40B4-BE49-F238E27FC236}">
                <a16:creationId xmlns:a16="http://schemas.microsoft.com/office/drawing/2014/main" id="{96EC662A-FA1F-4D5F-A65C-849D5525B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838200"/>
            <a:ext cx="3006725" cy="2438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3">
            <a:extLst>
              <a:ext uri="{FF2B5EF4-FFF2-40B4-BE49-F238E27FC236}">
                <a16:creationId xmlns:a16="http://schemas.microsoft.com/office/drawing/2014/main" id="{8AF6A792-85B0-4A22-9B7B-1D4FE29044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5556"/>
          <a:stretch>
            <a:fillRect/>
          </a:stretch>
        </p:blipFill>
        <p:spPr bwMode="auto">
          <a:xfrm>
            <a:off x="76200" y="3505200"/>
            <a:ext cx="3124200" cy="14843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9">
            <a:extLst>
              <a:ext uri="{FF2B5EF4-FFF2-40B4-BE49-F238E27FC236}">
                <a16:creationId xmlns:a16="http://schemas.microsoft.com/office/drawing/2014/main" id="{5AEC0086-9A83-4370-B523-B327E07566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892175"/>
            <a:ext cx="3048000" cy="23082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2">
            <a:extLst>
              <a:ext uri="{FF2B5EF4-FFF2-40B4-BE49-F238E27FC236}">
                <a16:creationId xmlns:a16="http://schemas.microsoft.com/office/drawing/2014/main" id="{505DA28F-5A9B-4C31-8CCA-E3BA09F82B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338" y="5124450"/>
            <a:ext cx="2811462" cy="15811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 name="Прямокутник 9">
            <a:extLst>
              <a:ext uri="{FF2B5EF4-FFF2-40B4-BE49-F238E27FC236}">
                <a16:creationId xmlns:a16="http://schemas.microsoft.com/office/drawing/2014/main" id="{F1CE5CE3-BD95-4A55-8C6E-10EF7F7132CD}"/>
              </a:ext>
            </a:extLst>
          </p:cNvPr>
          <p:cNvSpPr/>
          <p:nvPr/>
        </p:nvSpPr>
        <p:spPr>
          <a:xfrm>
            <a:off x="3200400" y="1143000"/>
            <a:ext cx="2743200" cy="3416300"/>
          </a:xfrm>
          <a:prstGeom prst="rect">
            <a:avLst/>
          </a:prstGeom>
          <a:solidFill>
            <a:schemeClr val="accent6">
              <a:lumMod val="60000"/>
              <a:lumOff val="40000"/>
            </a:schemeClr>
          </a:solidFill>
          <a:ln>
            <a:solidFill>
              <a:schemeClr val="accent1"/>
            </a:solidFill>
          </a:ln>
        </p:spPr>
        <p:txBody>
          <a:bodyPr>
            <a:spAutoFit/>
          </a:bodyPr>
          <a:lstStyle/>
          <a:p>
            <a:pPr algn="just" fontAlgn="auto">
              <a:spcBef>
                <a:spcPts val="0"/>
              </a:spcBef>
              <a:spcAft>
                <a:spcPts val="0"/>
              </a:spcAft>
              <a:defRPr/>
            </a:pPr>
            <a:r>
              <a:rPr lang="uk-UA" dirty="0">
                <a:solidFill>
                  <a:srgbClr val="050505"/>
                </a:solidFill>
                <a:latin typeface="+mn-lt"/>
                <a:ea typeface="Times New Roman" pitchFamily="18" charset="0"/>
              </a:rPr>
              <a:t>Найцікавіша частина комплексу – </a:t>
            </a:r>
            <a:r>
              <a:rPr lang="uk-UA" b="1" dirty="0">
                <a:solidFill>
                  <a:srgbClr val="050505"/>
                </a:solidFill>
                <a:latin typeface="+mn-lt"/>
                <a:ea typeface="Times New Roman" pitchFamily="18" charset="0"/>
              </a:rPr>
              <a:t>колонада, що з’єднує палац зі скромним флігелем (</a:t>
            </a:r>
            <a:r>
              <a:rPr lang="uk-UA" b="1" dirty="0" err="1">
                <a:solidFill>
                  <a:srgbClr val="050505"/>
                </a:solidFill>
                <a:latin typeface="+mn-lt"/>
                <a:ea typeface="Times New Roman" pitchFamily="18" charset="0"/>
              </a:rPr>
              <a:t>кордегардієм</a:t>
            </a:r>
            <a:r>
              <a:rPr lang="uk-UA" b="1" dirty="0">
                <a:solidFill>
                  <a:srgbClr val="050505"/>
                </a:solidFill>
                <a:latin typeface="+mn-lt"/>
                <a:ea typeface="Times New Roman" pitchFamily="18" charset="0"/>
              </a:rPr>
              <a:t>).</a:t>
            </a:r>
            <a:endParaRPr lang="uk-UA" b="1" dirty="0">
              <a:solidFill>
                <a:srgbClr val="000000"/>
              </a:solidFill>
              <a:latin typeface="+mn-lt"/>
              <a:ea typeface="Times New Roman" pitchFamily="18" charset="0"/>
            </a:endParaRPr>
          </a:p>
          <a:p>
            <a:pPr algn="just" fontAlgn="auto">
              <a:spcBef>
                <a:spcPts val="0"/>
              </a:spcBef>
              <a:spcAft>
                <a:spcPts val="0"/>
              </a:spcAft>
              <a:defRPr/>
            </a:pPr>
            <a:r>
              <a:rPr lang="uk-UA" b="1" dirty="0">
                <a:solidFill>
                  <a:srgbClr val="000000"/>
                </a:solidFill>
                <a:latin typeface="+mn-lt"/>
                <a:ea typeface="Times New Roman" pitchFamily="18" charset="0"/>
              </a:rPr>
              <a:t>Флігель</a:t>
            </a:r>
            <a:r>
              <a:rPr lang="uk-UA" dirty="0">
                <a:solidFill>
                  <a:srgbClr val="000000"/>
                </a:solidFill>
                <a:latin typeface="+mn-lt"/>
                <a:ea typeface="Times New Roman" pitchFamily="18" charset="0"/>
              </a:rPr>
              <a:t> </a:t>
            </a:r>
          </a:p>
          <a:p>
            <a:pPr algn="just" fontAlgn="auto">
              <a:spcBef>
                <a:spcPts val="0"/>
              </a:spcBef>
              <a:spcAft>
                <a:spcPts val="0"/>
              </a:spcAft>
              <a:defRPr/>
            </a:pPr>
            <a:r>
              <a:rPr lang="uk-UA" dirty="0">
                <a:solidFill>
                  <a:srgbClr val="000000"/>
                </a:solidFill>
                <a:latin typeface="+mn-lt"/>
                <a:ea typeface="Times New Roman" pitchFamily="18" charset="0"/>
              </a:rPr>
              <a:t>з господарськими приміщеннями має велику залу, яка використовувалася для прийомів  гостей та урочистостей.</a:t>
            </a:r>
          </a:p>
        </p:txBody>
      </p:sp>
      <p:sp>
        <p:nvSpPr>
          <p:cNvPr id="8" name="Прямокутник 7">
            <a:extLst>
              <a:ext uri="{FF2B5EF4-FFF2-40B4-BE49-F238E27FC236}">
                <a16:creationId xmlns:a16="http://schemas.microsoft.com/office/drawing/2014/main" id="{5AD4E578-01C6-45B1-8BE8-DC8A042F3A5D}"/>
              </a:ext>
            </a:extLst>
          </p:cNvPr>
          <p:cNvSpPr/>
          <p:nvPr/>
        </p:nvSpPr>
        <p:spPr>
          <a:xfrm>
            <a:off x="304800" y="0"/>
            <a:ext cx="8382000" cy="762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b="1" dirty="0">
                <a:solidFill>
                  <a:schemeClr val="tx1"/>
                </a:solidFill>
              </a:rPr>
              <a:t>Порівняльні світлини: </a:t>
            </a:r>
          </a:p>
          <a:p>
            <a:pPr algn="ctr" fontAlgn="auto">
              <a:spcBef>
                <a:spcPts val="0"/>
              </a:spcBef>
              <a:spcAft>
                <a:spcPts val="0"/>
              </a:spcAft>
              <a:defRPr/>
            </a:pPr>
            <a:r>
              <a:rPr lang="uk-UA" b="1" dirty="0">
                <a:solidFill>
                  <a:schemeClr val="tx1"/>
                </a:solidFill>
              </a:rPr>
              <a:t>зліва (1930-х) – справа  (1920-х) – внизу зліва (2022)  - внизу справа (1960-і)</a:t>
            </a:r>
          </a:p>
        </p:txBody>
      </p:sp>
      <p:pic>
        <p:nvPicPr>
          <p:cNvPr id="9225" name="Picture 4" descr="POL Zaleszczyki COA.svg">
            <a:extLst>
              <a:ext uri="{FF2B5EF4-FFF2-40B4-BE49-F238E27FC236}">
                <a16:creationId xmlns:a16="http://schemas.microsoft.com/office/drawing/2014/main" id="{FFA210F0-3006-4906-864C-DE5B2775D7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200" y="0"/>
            <a:ext cx="6858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CE394D14-F05B-4FB2-8D10-55FF19ADB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514600" cy="14144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243" name="Picture 3">
            <a:extLst>
              <a:ext uri="{FF2B5EF4-FFF2-40B4-BE49-F238E27FC236}">
                <a16:creationId xmlns:a16="http://schemas.microsoft.com/office/drawing/2014/main" id="{FF47B71F-7CEF-42F6-8C90-7AF6365E4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2022475" cy="27146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AC988594-C11F-45BC-8D45-4DBCE821B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52400"/>
            <a:ext cx="304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A8EB9008-89A1-44C9-B51F-933B97C974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724400"/>
            <a:ext cx="3522663" cy="1981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4CF61EDC-1B93-4E69-983F-32A261FE8B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562475"/>
            <a:ext cx="3810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a:extLst>
              <a:ext uri="{FF2B5EF4-FFF2-40B4-BE49-F238E27FC236}">
                <a16:creationId xmlns:a16="http://schemas.microsoft.com/office/drawing/2014/main" id="{A0BE08CB-D49B-4A20-A657-4AF5DDA3B8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52400"/>
            <a:ext cx="2311400" cy="2057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 name="Прямокутник 8">
            <a:extLst>
              <a:ext uri="{FF2B5EF4-FFF2-40B4-BE49-F238E27FC236}">
                <a16:creationId xmlns:a16="http://schemas.microsoft.com/office/drawing/2014/main" id="{3BFADBD4-6A4F-46B3-AB08-5A9E3BDE8E85}"/>
              </a:ext>
            </a:extLst>
          </p:cNvPr>
          <p:cNvSpPr/>
          <p:nvPr/>
        </p:nvSpPr>
        <p:spPr>
          <a:xfrm>
            <a:off x="2362200" y="2636838"/>
            <a:ext cx="6781800" cy="1631950"/>
          </a:xfrm>
          <a:prstGeom prst="rect">
            <a:avLst/>
          </a:prstGeom>
          <a:solidFill>
            <a:schemeClr val="accent6">
              <a:lumMod val="40000"/>
              <a:lumOff val="60000"/>
            </a:schemeClr>
          </a:solidFill>
          <a:ln>
            <a:solidFill>
              <a:schemeClr val="accent1"/>
            </a:solidFill>
          </a:ln>
        </p:spPr>
        <p:txBody>
          <a:bodyPr>
            <a:spAutoFit/>
          </a:bodyPr>
          <a:lstStyle/>
          <a:p>
            <a:pPr fontAlgn="auto">
              <a:spcBef>
                <a:spcPts val="0"/>
              </a:spcBef>
              <a:spcAft>
                <a:spcPts val="0"/>
              </a:spcAft>
              <a:defRPr/>
            </a:pPr>
            <a:r>
              <a:rPr lang="uk-UA" sz="2000" dirty="0">
                <a:solidFill>
                  <a:srgbClr val="000000"/>
                </a:solidFill>
                <a:latin typeface="+mn-lt"/>
                <a:ea typeface="Times New Roman" pitchFamily="18" charset="0"/>
              </a:rPr>
              <a:t>Найбільше перебудов зазнав </a:t>
            </a:r>
            <a:r>
              <a:rPr lang="uk-UA" sz="2000" b="1" dirty="0">
                <a:solidFill>
                  <a:srgbClr val="000000"/>
                </a:solidFill>
                <a:latin typeface="+mn-lt"/>
                <a:ea typeface="Times New Roman" pitchFamily="18" charset="0"/>
              </a:rPr>
              <a:t>літній відкритий театр, </a:t>
            </a:r>
            <a:r>
              <a:rPr lang="uk-UA" sz="2000" dirty="0">
                <a:solidFill>
                  <a:srgbClr val="000000"/>
                </a:solidFill>
                <a:latin typeface="+mn-lt"/>
                <a:ea typeface="Times New Roman" pitchFamily="18" charset="0"/>
              </a:rPr>
              <a:t>який після Другої світової війни був забудований і виконував інші функції. Оригінальними у плануванні є підвали під ним з вентиляціями, де зберігалися, на думку дослідників, продукти харчування та вина. </a:t>
            </a:r>
            <a:endParaRPr lang="uk-UA" sz="2000" dirty="0">
              <a:latin typeface="+mn-lt"/>
              <a:cs typeface="+mn-cs"/>
            </a:endParaRPr>
          </a:p>
        </p:txBody>
      </p:sp>
      <p:pic>
        <p:nvPicPr>
          <p:cNvPr id="10249" name="Picture 4" descr="POL Zaleszczyki COA.svg">
            <a:extLst>
              <a:ext uri="{FF2B5EF4-FFF2-40B4-BE49-F238E27FC236}">
                <a16:creationId xmlns:a16="http://schemas.microsoft.com/office/drawing/2014/main" id="{7890D411-FAE2-4846-A3CF-69488E1CB2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8200" y="0"/>
            <a:ext cx="6858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2642</Words>
  <Application>Microsoft Office PowerPoint</Application>
  <PresentationFormat>Экран (4:3)</PresentationFormat>
  <Paragraphs>52</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Calibri</vt:lpstr>
      <vt:lpstr>Arial</vt:lpstr>
      <vt:lpstr>Times New Roman</vt:lpstr>
      <vt:lpstr>Office Theme</vt:lpstr>
      <vt:lpstr> Виконали:  учні 4(8) класу Заліщицької державної гімназії  Тернопільської обл. Руденко Дар’я Володимирівна*, Сендзюк Максим Іванович, Прокопа Поліна Павлівна, Лаба Марія Михайлівна*  Керівник: Дяків Василь Григорович, вчитель історії Заліщицької державної гімназії, викладач секції «Історія України» Заліщицької філії Тернопільського обласного відділення МАН України. Мета дослідження: дослідження динаміки розвитку палацово-паркового комплексу «Нижній парк» (м. Заліщики Тернопільської обл.) Завдання, які необхідно виконати для досягнення мети,  1. Проаналізувати історичні джерела, пов’язані з функціонуванням палацово-паркового комплексу. 2. Вивчити архітектурні особливості споруд, які представляють архітектурний ансамбль. 3. З’ясувати визначні постаті, які  проживали або перебували у палаці. 4. Установити динаміку функціонування парково-палацового комплексу з кінця XVIII до початку ХХІ ст. * учні з тимчасово переміщених сімей , які навчаються у гімназії </vt:lpstr>
      <vt:lpstr>Палацово-парковий комплекс – нижній парк м. Заліщики на лівому березі Дністра - має свою неповторну історію. Розпочалась вона наприкінці ХVIII ст., коли 1795 року Заліщики перейшли у власність Юзефа Антонія Понятовського, маршала Франції, племінника останнього польського короля Станіслава Августа Понятовського. 1798 року на цьому місці  було зведено  палац та літній театр. Про інші споруди комплексу і про закладання парку цим власником відомостей не знайшли, як плану зведених споруд. Наступним власником з 1805 по 1808 роки був Марцін  Яніцький. Через невдалі фінансові операції він змушений був позичити, заклавши маєток, значну суму у Ігнація Бруніцького – свого сусіда, але не зумів віддати. Тому з 1808 року новим власником став позичальник.  Ігнацій Бруніцький – єврейський підприємець Ісаак Брунштейн, перейшовши з іудаїзму у католицизм – та через те, що він підтримав короля Максиміліана І під час Наполеонівських воєн ресурсами, отримав баронський титул землі Баварської  1815 року  вже будучи  власником Заліщик та околиць.  Але цього йому видалося мало і тому Ігнацій Бруніцький бажав підтвердження титулу імператором Францом І (ІІ).  І, як це відбувалося, окрема романтично-фейерична  історія…</vt:lpstr>
      <vt:lpstr>Презентация PowerPoint</vt:lpstr>
      <vt:lpstr>Презентация PowerPoint</vt:lpstr>
      <vt:lpstr>Після смерти Ігнація Бруніцького 1827 року маєток перейшов до сина Петра (1779 р.н.), а потім внука Леона Антонія Бруніцького (1809 – 1866). Він 1831 року або перебудував, або збудував теперішній архітектурний комплекс у стилі ампір та заклав парк.  Син Леона Северин граф Бруніцький (1846 – 1902) був власником міста Заліщики, сіл Старі Заліщики, Філіпче, Добрівляни, Жиравка, Бедриківці та Дзвиняч.</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Перший оздоровчий сезон розпочався у Заліщиках 1948 року. “Від 1948 р. в Заліщиках функціонував Будинок відпочинку, в якому лише в 1948-1950-х рр. оздоровилося 4497 осіб” [7, с.376]. На базі палацу баронів Бруніцьких відкрився Будинок відпочинку Всесоюзної центральної ради професійних спілок (ВЦРПС).  Будинок відпочинку був розрахований на 200 місць. Тут створили підсобне господарство: оранжерею, яку доглядав городник Володимир Баранецький, пасіку з 53 вуликами (пасічник Олійник), ділянки для вирощування городини. Фруктовий сад у будинку відпочинку доглядав Лев Тишковський.  1958 року відбулося 14 заїздів відпочиваючих у Будинок відпочинку. Усього прибуло більше 3000 відпочиваючих із Москви, Ленінграда, Львова, Рівного, Києва, Тернополя, Чернівців та інших населених пунктів СРСР [7, с.408]. 1964 року тут вже відпочивало 3710 чоловік, у 1965 році оздоровниця прийняла 5000 відпочивальників з багатьох міст країни [7, с.429].  Не дарма про туристичні можливости Заліщиків у 1960-х роках писав у своїй книзі «Україна наша Радянська» перший секретар Комуністичної партії УРСР Петро Шелест: «Ця курортна місцевість, що знаходиться у глибокій долині Дністра, відзначається м’яким чудовим кліматом. Прекрасні пляжі та парт над річкою приваблюють сюди багато відпочиваючих і туристів» [7, с.437].</vt:lpstr>
      <vt:lpstr>ВИСНОВКИ Ми опрацювали тематичні матеріали з історичних джерел, які подані у списку. Палацовий ансамбль нижній парк м. Заліщики Тернопільської обл. був зведений /перебудований з цегли, місцевого каменю-пісковику у стилі ампір (вид класицизму) 1831 р.  власником Леоном Бруніцьким і містив палац, флігель, які з’єднані колонадою, та літній театр. Не встановлено чи це було нова забудова чи реконструкція раніше зведеної попереднім власником Йосифом Понятовським 1798 р. Встановили, що зовнішній вигляд та планування палацу, оригінальної колонади, флігеля не змінювалося з 1831 р. Найбільше піддавався реконструкції літній театр, особливо це стосувалося післявоєнного періоду. Хоч підвали залишилися у первісному вигляду кінця XVIII ст.  Не зберігся інтер’єр.  Крім основних  споруд, були  господарські. Після Друго Ї  світової війни зведені літній  кінотеатр та додаткові дерев’яні будиночки для проживання відпочивальників , які були зруйновані на початку 1990-х років. Немає відомостей про те, які функції палацово-паркового комплексу були у період 1939-1941 та 1941-1944 років. Припускаємо, що це могло бути або житло, або громадська споруда загального призначення. Цінним, на нашу думку, є порівняльні фото будівель ансамблю: 1920-1930-х  - 1960-х та сучасні.   Аналізуючи світлини ансамблю на сайті https://www.zalishchyky.net/Photos/ ,визначили, що одна з розміщених у закладці “Палац” не відповідає нашій пам’ятці. На ній зображена інша споруда. Найвідомішими та колоритними власниками були Ігнацій Бруніцький, іудей-вихрест, який завдяки своїй прозорливості отримав спадковий баронський титул 1818 р.,та став засновником династії, придбавши 1808 р. Заліщики та околиці;  Стеллі фон Турнау  – власниці маєтку з 1902 по 1938 рр. Крім зазначених, власниками архітектурного ансамблю були: Петро Бруніцький (син Ігнація Бруніцького), Леон Антоній Бруніцький (внук), Северин  Бруніцький. Після смерти Стелли фон Турнау – син Готфрід. Після Другої світової війни тут був будинок відпочинку  (1948 – 1986), відділення Заліщицької районної комунальної лікарні (1993 – 2014). На сьогодні перебуває у власности Марії Фірташ (з 2015) . Відомі постаті, які перебували у палаці: імператор Франц ІІ (двічі), уряд ЗУНРу (президент-диктатор Євген Петрушевич), уряд Польщі (1939). Виступали у літньому кінотеатрі, зведеному на початку  1960-х  відомі естрадні  українські співаки Софія Ротару, Володимир Івасюк, Василь Зінкевич, Іво Бобул.</vt:lpstr>
      <vt:lpstr>Презентация PowerPoint</vt:lpstr>
      <vt:lpstr>Список використаних джерел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Історія однієї будівлі</dc:title>
  <dc:creator>Administrator</dc:creator>
  <cp:lastModifiedBy>ИРА</cp:lastModifiedBy>
  <cp:revision>100</cp:revision>
  <dcterms:created xsi:type="dcterms:W3CDTF">2006-08-16T00:00:00Z</dcterms:created>
  <dcterms:modified xsi:type="dcterms:W3CDTF">2022-04-13T09:50:07Z</dcterms:modified>
</cp:coreProperties>
</file>