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90" r:id="rId4"/>
    <p:sldId id="284" r:id="rId5"/>
    <p:sldId id="285" r:id="rId6"/>
    <p:sldId id="286" r:id="rId7"/>
    <p:sldId id="291" r:id="rId8"/>
    <p:sldId id="263" r:id="rId9"/>
    <p:sldId id="281" r:id="rId10"/>
    <p:sldId id="292" r:id="rId11"/>
    <p:sldId id="289" r:id="rId12"/>
    <p:sldId id="288" r:id="rId13"/>
    <p:sldId id="294" r:id="rId14"/>
    <p:sldId id="293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9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CFB-0D33-4F23-BC73-A90CB5749D25}" type="datetimeFigureOut">
              <a:rPr lang="uk-UA" smtClean="0"/>
              <a:pPr/>
              <a:t>15.04.2022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3B27B-4B9B-45B3-9028-0CDC5698BB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3B27B-4B9B-45B3-9028-0CDC5698BBB3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7chudes.in.ua/nominaciyi/bila-tserkva-kyjivska-obl/" TargetMode="External"/><Relationship Id="rId2" Type="http://schemas.openxmlformats.org/officeDocument/2006/relationships/hyperlink" Target="https://vandrivka.com.ua/spaso-preobrazhenskij-kafedralnij-sobor-ta-mikilska-tserkva-m-bila-tserk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rainaincognita.com/kyivska-oblast/bilotserkivskyi-raion/bila-tserkva/vidoma-i-nevidoma-bila-tserkva" TargetMode="External"/><Relationship Id="rId5" Type="http://schemas.openxmlformats.org/officeDocument/2006/relationships/hyperlink" Target="https://ua.igotoworld.com/ua/poi_object/67451_nikolskaya-cerkov.htm" TargetMode="External"/><Relationship Id="rId4" Type="http://schemas.openxmlformats.org/officeDocument/2006/relationships/hyperlink" Target="https://www.alatyr-history.club/?p=327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08911" cy="1685800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/>
              <a:t>ДЕПАРТАМЕНТ ОСВІТИ І НАУКИ</a:t>
            </a:r>
            <a:br>
              <a:rPr lang="ru-RU" sz="1200" b="1" dirty="0"/>
            </a:br>
            <a:r>
              <a:rPr lang="ru-RU" sz="1200" b="1" dirty="0"/>
              <a:t> КИЇВСЬКОЇ </a:t>
            </a:r>
            <a:r>
              <a:rPr lang="ru-RU" sz="1200" b="1" dirty="0" smtClean="0"/>
              <a:t>ОБЛАСНОЇ ДЕРЖАВНОЇ ДМІНІСТРАЦІЇ</a:t>
            </a:r>
            <a:br>
              <a:rPr lang="ru-RU" sz="1200" b="1" dirty="0" smtClean="0"/>
            </a:br>
            <a:r>
              <a:rPr lang="az-Cyrl-AZ" sz="1200" b="1" dirty="0" smtClean="0"/>
              <a:t>КИЇВСЬКЕ ОБЛАСНЕ  ТЕРИТОРІАЛЬНЕ ВІДДІЛЕННЯ МАН УКРАЇНИ</a:t>
            </a:r>
            <a:br>
              <a:rPr lang="az-Cyrl-AZ" sz="1200" b="1" dirty="0" smtClean="0"/>
            </a:br>
            <a:r>
              <a:rPr lang="ru-RU" sz="1300" b="1" dirty="0"/>
              <a:t/>
            </a:r>
            <a:br>
              <a:rPr lang="ru-RU" sz="1300" b="1" dirty="0"/>
            </a:b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7" y="3933056"/>
            <a:ext cx="4536502" cy="226391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1600" dirty="0" smtClean="0">
                <a:effectLst/>
              </a:rPr>
              <a:t>Виконав:</a:t>
            </a:r>
            <a:r>
              <a:rPr lang="uk-UA" sz="1600" b="1" dirty="0" smtClean="0"/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Пожалов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Дмитро Сергійович</a:t>
            </a:r>
            <a:r>
              <a:rPr lang="uk-UA" sz="1600" dirty="0" smtClean="0"/>
              <a:t>,</a:t>
            </a:r>
          </a:p>
          <a:p>
            <a:pPr algn="l"/>
            <a:r>
              <a:rPr lang="uk-UA" sz="1600" dirty="0"/>
              <a:t>в</a:t>
            </a:r>
            <a:r>
              <a:rPr lang="uk-UA" sz="1600" dirty="0" smtClean="0"/>
              <a:t>ихованець гуртка «</a:t>
            </a:r>
            <a:r>
              <a:rPr lang="uk-UA" sz="1600" dirty="0" err="1" smtClean="0"/>
              <a:t>Екопростір</a:t>
            </a:r>
            <a:r>
              <a:rPr lang="uk-UA" sz="1600" dirty="0" smtClean="0"/>
              <a:t>»</a:t>
            </a:r>
          </a:p>
          <a:p>
            <a:pPr algn="l"/>
            <a:r>
              <a:rPr lang="uk-UA" sz="1600" dirty="0" err="1" smtClean="0"/>
              <a:t>КЗ</a:t>
            </a:r>
            <a:r>
              <a:rPr lang="uk-UA" sz="1600" dirty="0" smtClean="0"/>
              <a:t> КОР «Центр творчості дітей та юнацтва Київщини», учень 10-а класу Білоцерківської </a:t>
            </a:r>
            <a:r>
              <a:rPr lang="uk-UA" sz="1600" dirty="0" smtClean="0">
                <a:effectLst/>
              </a:rPr>
              <a:t>загальноосвітньої школи </a:t>
            </a:r>
            <a:r>
              <a:rPr lang="uk-UA" sz="1600" dirty="0">
                <a:effectLst/>
              </a:rPr>
              <a:t>І-ІІІ ст. №</a:t>
            </a:r>
            <a:r>
              <a:rPr lang="uk-UA" sz="1600" dirty="0" smtClean="0">
                <a:effectLst/>
              </a:rPr>
              <a:t>18 Білоцерківської </a:t>
            </a:r>
            <a:r>
              <a:rPr lang="uk-UA" sz="1600" dirty="0">
                <a:effectLst/>
              </a:rPr>
              <a:t>міської </a:t>
            </a:r>
            <a:r>
              <a:rPr lang="uk-UA" sz="1600" dirty="0" smtClean="0">
                <a:effectLst/>
              </a:rPr>
              <a:t>ради</a:t>
            </a:r>
          </a:p>
          <a:p>
            <a:pPr algn="l"/>
            <a:r>
              <a:rPr lang="uk-UA" sz="1600" dirty="0" smtClean="0">
                <a:effectLst/>
              </a:rPr>
              <a:t>Керівник: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Пожалова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Тетяна Миколаївна</a:t>
            </a:r>
            <a:r>
              <a:rPr lang="uk-UA" sz="1600" dirty="0" smtClean="0">
                <a:effectLst/>
              </a:rPr>
              <a:t>, керівник гуртка, методист еколого-натуралістичного відділу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51902" y="126876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Всеукраїнський інтерактивний конкурс </a:t>
            </a:r>
          </a:p>
          <a:p>
            <a:pPr algn="ctr"/>
            <a:r>
              <a:rPr lang="uk-UA" dirty="0" smtClean="0"/>
              <a:t> «</a:t>
            </a:r>
            <a:r>
              <a:rPr lang="uk-UA" dirty="0" err="1" smtClean="0"/>
              <a:t>МАН-Юніор</a:t>
            </a:r>
            <a:r>
              <a:rPr lang="uk-UA" dirty="0" smtClean="0"/>
              <a:t> Дослідник» 2022 р.</a:t>
            </a:r>
          </a:p>
          <a:p>
            <a:pPr algn="ctr"/>
            <a:r>
              <a:rPr lang="uk-UA" i="1" dirty="0" smtClean="0"/>
              <a:t>(номінація: «Історик-Юніор»)</a:t>
            </a:r>
            <a:endParaRPr lang="uk-UA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9209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Микільська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церква - пам’ятка архітектури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національного значення та зразок козацького бароко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Файл:Микільська церква (Біла Церква).jpg"/>
          <p:cNvPicPr>
            <a:picLocks noChangeAspect="1" noChangeArrowheads="1"/>
          </p:cNvPicPr>
          <p:nvPr/>
        </p:nvPicPr>
        <p:blipFill>
          <a:blip r:embed="rId2" cstate="print"/>
          <a:srcRect l="4101" t="10937"/>
          <a:stretch>
            <a:fillRect/>
          </a:stretch>
        </p:blipFill>
        <p:spPr bwMode="auto">
          <a:xfrm>
            <a:off x="611560" y="3933056"/>
            <a:ext cx="3367534" cy="234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93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>
            <a:normAutofit/>
          </a:bodyPr>
          <a:lstStyle/>
          <a:p>
            <a:pPr marL="0"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XIX ст. разом з Преображенським собором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Микільська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церква стала центром  Соборної площі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1785926"/>
            <a:ext cx="5786478" cy="305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E5FF~1\AppData\Local\Temp\FineReader11\media\image2.jpe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3429000"/>
            <a:ext cx="4552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В середині ХІХ ст. </a:t>
            </a:r>
            <a:r>
              <a:rPr lang="uk-UA" sz="2400" b="1" dirty="0" err="1" smtClean="0"/>
              <a:t>Микільська</a:t>
            </a:r>
            <a:r>
              <a:rPr lang="uk-UA" sz="2400" b="1" dirty="0" smtClean="0"/>
              <a:t> церква </a:t>
            </a:r>
            <a:r>
              <a:rPr lang="uk-UA" sz="2400" b="1" dirty="0" err="1" smtClean="0"/>
              <a:t>набіває</a:t>
            </a:r>
            <a:r>
              <a:rPr lang="uk-UA" sz="2400" b="1" dirty="0" smtClean="0"/>
              <a:t> свого сучасного вигляду</a:t>
            </a:r>
            <a:endParaRPr lang="uk-UA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 </a:t>
            </a:r>
            <a:endParaRPr lang="uk-UA" sz="2600" dirty="0"/>
          </a:p>
        </p:txBody>
      </p:sp>
      <p:pic>
        <p:nvPicPr>
          <p:cNvPr id="4" name="Picture 2" descr="C:\Users\Ира\Desktop\c-users-admin-desktop-4-jp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560840" cy="4816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1967 року </a:t>
            </a:r>
            <a:r>
              <a:rPr lang="ru-RU" sz="2400" b="1" dirty="0" err="1" smtClean="0"/>
              <a:t>Микільську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церкву</a:t>
            </a:r>
            <a:r>
              <a:rPr lang="ru-RU" sz="2400" b="1" dirty="0" smtClean="0"/>
              <a:t> внесли до списку </a:t>
            </a:r>
            <a:r>
              <a:rPr lang="ru-RU" sz="2400" b="1" dirty="0" err="1" smtClean="0"/>
              <a:t>пам’яток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архітектури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національного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значення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(фото 1969 р.)</a:t>
            </a:r>
            <a:endParaRPr lang="uk-UA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5214950"/>
            <a:ext cx="4500594" cy="5000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dirty="0"/>
          </a:p>
        </p:txBody>
      </p:sp>
      <p:pic>
        <p:nvPicPr>
          <p:cNvPr id="6" name="Рисунок 5" descr="C:\Users\E5FF~1\AppData\Local\Temp\FineReader11\media\image3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959"/>
          <a:stretch>
            <a:fillRect/>
          </a:stretch>
        </p:blipFill>
        <p:spPr bwMode="auto">
          <a:xfrm>
            <a:off x="1214414" y="1714488"/>
            <a:ext cx="6786610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Нині  це </a:t>
            </a:r>
            <a:r>
              <a:rPr lang="uk-UA" sz="2400" b="1" dirty="0" err="1" smtClean="0"/>
              <a:t>Свято-Серафимівський</a:t>
            </a:r>
            <a:r>
              <a:rPr lang="uk-UA" sz="2400" b="1" dirty="0" smtClean="0"/>
              <a:t> чоловічий монастир </a:t>
            </a:r>
            <a:r>
              <a:rPr lang="uk-UA" sz="2400" b="1" dirty="0" smtClean="0"/>
              <a:t>Білоцерківської </a:t>
            </a:r>
            <a:r>
              <a:rPr lang="uk-UA" sz="2400" b="1" dirty="0" smtClean="0"/>
              <a:t>єпархії</a:t>
            </a:r>
            <a:endParaRPr lang="uk-UA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63" t="4665" r="4163" b="11680"/>
          <a:stretch>
            <a:fillRect/>
          </a:stretch>
        </p:blipFill>
        <p:spPr bwMode="auto">
          <a:xfrm>
            <a:off x="2357422" y="1714488"/>
            <a:ext cx="4071966" cy="490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Висновки: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В ході роботи ми дослідили історію будівництва  </a:t>
            </a:r>
            <a:r>
              <a:rPr lang="uk-UA" dirty="0" err="1" smtClean="0"/>
              <a:t>Микільської</a:t>
            </a:r>
            <a:r>
              <a:rPr lang="uk-UA" dirty="0" smtClean="0"/>
              <a:t>  церкви в місті Біла Церква, з'ясували роль визначних історичних та культурних діячів в її  зведенні та становленні;</a:t>
            </a:r>
          </a:p>
          <a:p>
            <a:pPr algn="just"/>
            <a:r>
              <a:rPr lang="uk-UA" dirty="0" smtClean="0"/>
              <a:t>простежили  історичні  обставини, які завадили храму досягти омріяної величі, об'єктивно спробували проаналізувати їх, спираючись на історичні джерела та власні висновки;</a:t>
            </a:r>
          </a:p>
          <a:p>
            <a:pPr algn="just"/>
            <a:r>
              <a:rPr lang="uk-UA" dirty="0" smtClean="0"/>
              <a:t>розглянули сучасні реалії, які допомагають архітектурній пам'ятці  зберігатися в належному стані.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Список використаних джерел: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357825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/>
              <a:t>Перерва В.С. </a:t>
            </a:r>
            <a:r>
              <a:rPr lang="uk-UA" dirty="0" err="1" smtClean="0"/>
              <a:t>Білоцерківщина</a:t>
            </a:r>
            <a:r>
              <a:rPr lang="uk-UA" dirty="0" smtClean="0"/>
              <a:t> – край православний: з історії церкви і школи. – Біла Церква</a:t>
            </a:r>
            <a:r>
              <a:rPr lang="ru-RU" dirty="0" smtClean="0"/>
              <a:t>, 2014. </a:t>
            </a:r>
            <a:r>
              <a:rPr lang="ru-RU" dirty="0"/>
              <a:t>– С. </a:t>
            </a:r>
            <a:r>
              <a:rPr lang="ru-RU" dirty="0" smtClean="0"/>
              <a:t>55</a:t>
            </a:r>
            <a:r>
              <a:rPr lang="ru-RU" dirty="0"/>
              <a:t>. </a:t>
            </a:r>
          </a:p>
          <a:p>
            <a:r>
              <a:rPr lang="uk-UA" i="1" dirty="0" err="1" smtClean="0"/>
              <a:t>Стародуб</a:t>
            </a:r>
            <a:r>
              <a:rPr lang="uk-UA" i="1" dirty="0" smtClean="0"/>
              <a:t> О., Чернецький Є. та ін. </a:t>
            </a:r>
            <a:r>
              <a:rPr lang="uk-UA" dirty="0" smtClean="0"/>
              <a:t>Будівельна історія Білої Церкви</a:t>
            </a:r>
            <a:r>
              <a:rPr lang="ru-RU" dirty="0" smtClean="0"/>
              <a:t>. – Том 1</a:t>
            </a:r>
            <a:r>
              <a:rPr lang="ru-RU" dirty="0"/>
              <a:t>. –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: </a:t>
            </a:r>
            <a:r>
              <a:rPr lang="ru-RU" dirty="0" err="1" smtClean="0"/>
              <a:t>Видавець</a:t>
            </a:r>
            <a:r>
              <a:rPr lang="ru-RU" dirty="0" smtClean="0"/>
              <a:t> </a:t>
            </a:r>
            <a:r>
              <a:rPr lang="ru-RU" dirty="0" err="1" smtClean="0"/>
              <a:t>Пшонківський</a:t>
            </a:r>
            <a:r>
              <a:rPr lang="ru-RU" dirty="0" smtClean="0"/>
              <a:t> О.В., 2017</a:t>
            </a:r>
            <a:r>
              <a:rPr lang="ru-RU" dirty="0"/>
              <a:t>. </a:t>
            </a:r>
            <a:r>
              <a:rPr lang="ru-RU" dirty="0" smtClean="0"/>
              <a:t>– С. 77-80,  245-246.</a:t>
            </a:r>
          </a:p>
          <a:p>
            <a:r>
              <a:rPr lang="ru-RU" dirty="0" smtClean="0"/>
              <a:t>Сайт «</a:t>
            </a:r>
            <a:r>
              <a:rPr lang="ru-RU" dirty="0" err="1" smtClean="0"/>
              <a:t>Мандрівка</a:t>
            </a:r>
            <a:r>
              <a:rPr lang="ru-RU" dirty="0" smtClean="0"/>
              <a:t> – ваш </a:t>
            </a:r>
            <a:r>
              <a:rPr lang="ru-RU" dirty="0" err="1" smtClean="0"/>
              <a:t>путівник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» - 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https://vandrivka.com.ua/spaso-preobrazhenskij-kafedralnij-sobor-ta-mikilska-tserkva-m-bila-tserkva/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/>
              <a:t>Біла Церква//сайт “7 чудес </a:t>
            </a:r>
            <a:r>
              <a:rPr lang="uk-UA" dirty="0" err="1" smtClean="0"/>
              <a:t>України.”</a:t>
            </a:r>
            <a:r>
              <a:rPr lang="uk-UA" dirty="0" smtClean="0"/>
              <a:t> - </a:t>
            </a:r>
            <a:r>
              <a:rPr lang="en-US" dirty="0" smtClean="0">
                <a:hlinkClick r:id="rId3"/>
              </a:rPr>
              <a:t>https://7chudes.in.ua/nominaciyi/bila-tserkva-kyjivska-obl/</a:t>
            </a:r>
            <a:endParaRPr lang="uk-UA" dirty="0" smtClean="0"/>
          </a:p>
          <a:p>
            <a:pPr fontAlgn="base"/>
            <a:r>
              <a:rPr lang="uk-UA" dirty="0" smtClean="0"/>
              <a:t>Миколаївська церква // сайт “</a:t>
            </a:r>
            <a:r>
              <a:rPr lang="en-US" dirty="0" smtClean="0"/>
              <a:t>I</a:t>
            </a:r>
            <a:r>
              <a:rPr lang="ru-RU" dirty="0" err="1" smtClean="0"/>
              <a:t>сторико-патр</a:t>
            </a:r>
            <a:r>
              <a:rPr lang="en-US" dirty="0" err="1" smtClean="0"/>
              <a:t>i</a:t>
            </a:r>
            <a:r>
              <a:rPr lang="ru-RU" dirty="0" err="1" smtClean="0"/>
              <a:t>отичний</a:t>
            </a:r>
            <a:r>
              <a:rPr lang="ru-RU" dirty="0" smtClean="0"/>
              <a:t> клуб «</a:t>
            </a:r>
            <a:r>
              <a:rPr lang="ru-RU" dirty="0" err="1" smtClean="0"/>
              <a:t>Алатир</a:t>
            </a:r>
            <a:r>
              <a:rPr lang="ru-RU" dirty="0" smtClean="0"/>
              <a:t>» //</a:t>
            </a:r>
            <a:r>
              <a:rPr lang="uk-UA" dirty="0" smtClean="0"/>
              <a:t> </a:t>
            </a:r>
            <a:r>
              <a:rPr lang="en-US" dirty="0" smtClean="0">
                <a:hlinkClick r:id="rId4"/>
              </a:rPr>
              <a:t>https://www.alatyr-history.club/?p=3274</a:t>
            </a:r>
            <a:endParaRPr lang="uk-UA" dirty="0" smtClean="0"/>
          </a:p>
          <a:p>
            <a:pPr fontAlgn="base"/>
            <a:r>
              <a:rPr lang="uk-UA" dirty="0" err="1" smtClean="0"/>
              <a:t>Микільська</a:t>
            </a:r>
            <a:r>
              <a:rPr lang="uk-UA" dirty="0" smtClean="0"/>
              <a:t> церква. Біла Церква //</a:t>
            </a:r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ua.igotoworld.com/ua/poi_object/67451_nikolskaya-cerkov.htm</a:t>
            </a:r>
            <a:endParaRPr lang="uk-UA" dirty="0" smtClean="0"/>
          </a:p>
          <a:p>
            <a:pPr fontAlgn="base"/>
            <a:r>
              <a:rPr lang="ru-RU" i="1" dirty="0" smtClean="0"/>
              <a:t>Маленков Р.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 </a:t>
            </a:r>
            <a:r>
              <a:rPr lang="ru-RU" dirty="0" err="1" smtClean="0"/>
              <a:t>Біла</a:t>
            </a:r>
            <a:r>
              <a:rPr lang="ru-RU" dirty="0" smtClean="0"/>
              <a:t> </a:t>
            </a:r>
            <a:r>
              <a:rPr lang="ru-RU" dirty="0" err="1" smtClean="0"/>
              <a:t>Церква</a:t>
            </a:r>
            <a:r>
              <a:rPr lang="ru-RU" dirty="0" smtClean="0"/>
              <a:t>. – сайт «</a:t>
            </a:r>
            <a:r>
              <a:rPr lang="ru-RU" dirty="0" err="1" smtClean="0"/>
              <a:t>Україна</a:t>
            </a:r>
            <a:r>
              <a:rPr lang="ru-RU" dirty="0" smtClean="0"/>
              <a:t>  </a:t>
            </a:r>
            <a:r>
              <a:rPr lang="ru-RU" dirty="0" err="1" smtClean="0"/>
              <a:t>інкогніта</a:t>
            </a:r>
            <a:r>
              <a:rPr lang="ru-RU" dirty="0" smtClean="0"/>
              <a:t> </a:t>
            </a:r>
            <a:r>
              <a:rPr lang="ru-RU" dirty="0" smtClean="0"/>
              <a:t>// </a:t>
            </a:r>
            <a:r>
              <a:rPr lang="arn-CL" dirty="0" smtClean="0">
                <a:hlinkClick r:id="rId6"/>
              </a:rPr>
              <a:t>https://</a:t>
            </a:r>
            <a:r>
              <a:rPr lang="arn-CL" dirty="0" smtClean="0">
                <a:hlinkClick r:id="rId6"/>
              </a:rPr>
              <a:t>ukrainaincognita.com/kyivska-oblast/bilotserkivskyi-raion/bila-tserkva/vidoma-i-nevidoma-bila-tserkva</a:t>
            </a:r>
            <a:endParaRPr lang="uk-UA" dirty="0" smtClean="0"/>
          </a:p>
          <a:p>
            <a:pPr fontAlgn="base">
              <a:buNone/>
            </a:pPr>
            <a:endParaRPr lang="uk-UA" sz="2600" i="1" dirty="0" smtClean="0"/>
          </a:p>
          <a:p>
            <a:pPr fontAlgn="base">
              <a:buNone/>
            </a:pPr>
            <a:r>
              <a:rPr lang="uk-UA" sz="2600" i="1" dirty="0" smtClean="0"/>
              <a:t>Примітка: у зв'язку із запровадженням в країні воєнного стану і обмеження проведення фотозйомки, частина фото, що використані в презентації, взяті з відкритих </a:t>
            </a:r>
            <a:r>
              <a:rPr lang="uk-UA" sz="2600" i="1" dirty="0" err="1" smtClean="0"/>
              <a:t>інтернет-джерел</a:t>
            </a:r>
            <a:r>
              <a:rPr lang="uk-UA" sz="2600" i="1" dirty="0" smtClean="0"/>
              <a:t>, вказаних вище</a:t>
            </a:r>
            <a:r>
              <a:rPr lang="uk-UA" sz="2600" dirty="0" smtClean="0"/>
              <a:t>.</a:t>
            </a:r>
          </a:p>
          <a:p>
            <a:pPr fontAlgn="base"/>
            <a:endParaRPr lang="uk-UA" dirty="0" smtClean="0"/>
          </a:p>
          <a:p>
            <a:pPr fontAlgn="base"/>
            <a:endParaRPr lang="uk-UA" dirty="0" smtClean="0"/>
          </a:p>
          <a:p>
            <a:pPr fontAlgn="base"/>
            <a:endParaRPr lang="uk-UA" dirty="0" smtClean="0"/>
          </a:p>
          <a:p>
            <a:pPr fontAlgn="base"/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0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Дякую за увагу!</a:t>
            </a:r>
            <a:endParaRPr lang="ru-RU" sz="3600" dirty="0"/>
          </a:p>
        </p:txBody>
      </p:sp>
      <p:pic>
        <p:nvPicPr>
          <p:cNvPr id="5" name="Picture 2" descr="C:\Users\Ира\Desktop\Spaso-Preobrazhenskij-kafedralnij-sobor-ta-Mikilska-tserkva-m.-Bila-TSerkva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394"/>
          <a:stretch>
            <a:fillRect/>
          </a:stretch>
        </p:blipFill>
        <p:spPr bwMode="auto">
          <a:xfrm>
            <a:off x="1285852" y="2071678"/>
            <a:ext cx="6479771" cy="3829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726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2961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Мета </a:t>
            </a:r>
            <a:r>
              <a:rPr lang="uk-UA" sz="2800" b="1" dirty="0" err="1" smtClean="0"/>
              <a:t>проєкту</a:t>
            </a:r>
            <a:r>
              <a:rPr lang="uk-UA" sz="2800" b="1" dirty="0" smtClean="0"/>
              <a:t> : </a:t>
            </a:r>
            <a:r>
              <a:rPr lang="uk-UA" sz="2800" dirty="0" smtClean="0"/>
              <a:t>дослідити історію найдавнішої мурованої релігійної споруди в місті Біла Церква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> 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608512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/>
              <a:t>Об’єкт дослідження: </a:t>
            </a:r>
            <a:r>
              <a:rPr lang="uk-UA" sz="2400" dirty="0" err="1" smtClean="0"/>
              <a:t>Микільська</a:t>
            </a:r>
            <a:r>
              <a:rPr lang="uk-UA" sz="2400" dirty="0" smtClean="0"/>
              <a:t>  (Миколаївська) церква в місті Біла Церква.</a:t>
            </a:r>
          </a:p>
          <a:p>
            <a:pPr algn="just"/>
            <a:r>
              <a:rPr lang="uk-UA" sz="2400" b="1" dirty="0" smtClean="0"/>
              <a:t>Предмет дослідження: </a:t>
            </a:r>
            <a:r>
              <a:rPr lang="uk-UA" sz="2400" dirty="0" smtClean="0"/>
              <a:t>передумови створення, встановлення та збереження  найстарішого на сьогоднішній день релігійного об'єкту в місті.</a:t>
            </a:r>
          </a:p>
          <a:p>
            <a:pPr algn="just"/>
            <a:r>
              <a:rPr lang="uk-UA" sz="2400" b="1" dirty="0" smtClean="0"/>
              <a:t>Завдання дослідження: 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дослідити історію будівництва  </a:t>
            </a:r>
            <a:r>
              <a:rPr lang="uk-UA" sz="2400" dirty="0" err="1" smtClean="0"/>
              <a:t>Микільської</a:t>
            </a:r>
            <a:r>
              <a:rPr lang="uk-UA" sz="2400" dirty="0" smtClean="0"/>
              <a:t>  церкви;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з'ясувати роль визначних історичних особистостей в її  зведенні та становленні;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простежити  історичні  перипетії, які вплинули на долю храму;</a:t>
            </a:r>
          </a:p>
          <a:p>
            <a:pPr algn="just">
              <a:buFontTx/>
              <a:buChar char="-"/>
            </a:pPr>
            <a:r>
              <a:rPr lang="uk-UA" sz="2400" dirty="0" smtClean="0"/>
              <a:t>проаналізувати стан споруди в сучасних  реаліях. </a:t>
            </a:r>
          </a:p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7557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13965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Микільська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церква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закладена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гетьманом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України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Іваном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Мазепою 25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серпня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1706 року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5500702"/>
            <a:ext cx="3143272" cy="8572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400" dirty="0"/>
          </a:p>
        </p:txBody>
      </p:sp>
      <p:pic>
        <p:nvPicPr>
          <p:cNvPr id="4" name="Picture 2" descr="C:\Users\Ира\Desktop\Spaso-Preobrazhenskij-kafedralnij-sobor-ta-Mikilska-tserkva-m.-Bila-TSerkva-5.jpg"/>
          <p:cNvPicPr>
            <a:picLocks noChangeAspect="1" noChangeArrowheads="1"/>
          </p:cNvPicPr>
          <p:nvPr/>
        </p:nvPicPr>
        <p:blipFill>
          <a:blip r:embed="rId2" cstate="print"/>
          <a:srcRect l="10851" r="13194" b="5302"/>
          <a:stretch>
            <a:fillRect/>
          </a:stretch>
        </p:blipFill>
        <p:spPr bwMode="auto">
          <a:xfrm>
            <a:off x="1331640" y="1628800"/>
            <a:ext cx="637630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085184"/>
            <a:ext cx="4546848" cy="936104"/>
          </a:xfrm>
        </p:spPr>
        <p:txBody>
          <a:bodyPr>
            <a:noAutofit/>
          </a:bodyPr>
          <a:lstStyle/>
          <a:p>
            <a:pPr algn="l">
              <a:defRPr/>
            </a:pPr>
            <a:endParaRPr lang="uk-UA" sz="3200" dirty="0"/>
          </a:p>
        </p:txBody>
      </p:sp>
      <p:pic>
        <p:nvPicPr>
          <p:cNvPr id="4" name="Picture 2" descr="D:\закачки\mazepa-odruzhyvsya-z-udovoyu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528392" cy="483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закачки\13600012_302297753443891_661187968054044276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Іван Степанович Мазепа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(1639 – 1709 рр.)</a:t>
            </a:r>
          </a:p>
          <a:p>
            <a:pPr algn="ctr"/>
            <a:r>
              <a:rPr lang="vi-V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vi-V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український військовий, політичний і державний діяч</a:t>
            </a:r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г</a:t>
            </a:r>
            <a:r>
              <a:rPr lang="vi-VN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етьман Війська Запорозького, голова козацької держави на Лівобережній і всій Наддніпрянській Україні</a:t>
            </a:r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53536"/>
            <a:ext cx="3429024" cy="1143000"/>
          </a:xfrm>
          <a:noFill/>
        </p:spPr>
        <p:txBody>
          <a:bodyPr/>
          <a:lstStyle/>
          <a:p>
            <a:endParaRPr lang="ru-RU" dirty="0" smtClean="0">
              <a:effectLst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57232"/>
            <a:ext cx="3816424" cy="2214578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None/>
              <a:defRPr/>
            </a:pPr>
            <a:r>
              <a:rPr lang="ru-RU" sz="2400" dirty="0" smtClean="0"/>
              <a:t>Б</a:t>
            </a:r>
            <a:r>
              <a:rPr lang="uk-UA" sz="2400" dirty="0" err="1" smtClean="0"/>
              <a:t>ілоцерківська</a:t>
            </a:r>
            <a:r>
              <a:rPr lang="uk-UA" sz="2400" dirty="0" smtClean="0"/>
              <a:t> фортеця</a:t>
            </a:r>
            <a:endParaRPr lang="ru-RU" sz="2400" dirty="0" smtClean="0"/>
          </a:p>
        </p:txBody>
      </p:sp>
      <p:pic>
        <p:nvPicPr>
          <p:cNvPr id="13316" name="Picture 4" descr="BTs1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961" y="188639"/>
            <a:ext cx="4404119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ÐÐ°ÑÑÐ¸Ð½ÐºÐ¸ Ð¿Ð¾ Ð·Ð°Ð¿ÑÐ¾ÑÑ Ð¼Ð°Ð·ÐµÐ¿Ð° Ð² Ð±ÑÐ»ÑÐ¹ ÑÐµÑÐºÐ²Ñ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558810" cy="305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072074"/>
            <a:ext cx="8678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300" dirty="0" smtClean="0"/>
              <a:t>Мазепа на своїй  батьківщині - у Білій Церкві  почав зведення великої кам’яної церкви у 1706 р.  Але його задум так і не встиг повністю реалізуватися через трагічний програш в Полтавській битві і подальшої смерті гетьмана на чужині</a:t>
            </a:r>
            <a:endParaRPr lang="uk-UA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2242592" cy="12858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Палієва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гора  (дендропарк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Олександрія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Біла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Церква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4776788"/>
            <a:ext cx="5764088" cy="20812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FFC000"/>
                </a:solidFill>
              </a:rPr>
              <a:t>Семен Палій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(Семен Гурко; 1640 – 1710 рр.) державний та військовий діяч Українського гетьманату, полковник Фастівського та Білоцерківського полку</a:t>
            </a:r>
            <a:endParaRPr lang="ru-RU" sz="1800" dirty="0" smtClean="0">
              <a:solidFill>
                <a:schemeClr val="accent2"/>
              </a:solidFill>
            </a:endParaRPr>
          </a:p>
        </p:txBody>
      </p:sp>
      <p:pic>
        <p:nvPicPr>
          <p:cNvPr id="12292" name="Picture 5" descr="1200px-Пам'ятний_знак_на_Палієвій_Горі_(Біла_Церкв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Ð¡ÐµÐ¼ÐµÐ½ ÐÐ°Ð»Ñ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2792413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114300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Вигляд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Микільської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церкви в Білій Церкві.</a:t>
            </a:r>
            <a:b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Малюнок Т. Шевченка,  сер. 1840-х рр.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4071942"/>
            <a:ext cx="3071834" cy="1143008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4" name="Рисунок 3" descr="C:\Users\E5FF~1\AppData\Local\Temp\FineReader11\media\image1.jpe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643050"/>
            <a:ext cx="700092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96944" cy="1772816"/>
          </a:xfrm>
        </p:spPr>
        <p:txBody>
          <a:bodyPr>
            <a:noAutofit/>
          </a:bodyPr>
          <a:lstStyle/>
          <a:p>
            <a:pPr algn="ctr"/>
            <a:r>
              <a:rPr lang="uk-UA" sz="2300" dirty="0" smtClean="0">
                <a:effectLst/>
                <a:latin typeface="+mn-lt"/>
              </a:rPr>
              <a:t>Кафедральний собор Білоцерківської єпархії був зведений </a:t>
            </a:r>
            <a:r>
              <a:rPr lang="uk-UA" sz="2300" dirty="0">
                <a:effectLst/>
                <a:latin typeface="+mn-lt"/>
              </a:rPr>
              <a:t>на замовлення </a:t>
            </a:r>
            <a:r>
              <a:rPr lang="uk-UA" sz="2300" dirty="0" smtClean="0">
                <a:effectLst/>
                <a:latin typeface="+mn-lt"/>
              </a:rPr>
              <a:t>графині Олександри </a:t>
            </a:r>
            <a:r>
              <a:rPr lang="uk-UA" sz="2300" dirty="0" err="1" smtClean="0">
                <a:effectLst/>
                <a:latin typeface="+mn-lt"/>
              </a:rPr>
              <a:t>Браницької</a:t>
            </a:r>
            <a:r>
              <a:rPr lang="uk-UA" sz="2300" dirty="0" smtClean="0">
                <a:effectLst/>
                <a:latin typeface="+mn-lt"/>
              </a:rPr>
              <a:t> в 1833 – 1839 рр</a:t>
            </a:r>
            <a:r>
              <a:rPr lang="uk-UA" sz="2300" dirty="0">
                <a:effectLst/>
                <a:latin typeface="+mn-lt"/>
              </a:rPr>
              <a:t>. </a:t>
            </a:r>
            <a:r>
              <a:rPr lang="uk-UA" sz="2300" dirty="0" smtClean="0">
                <a:effectLst/>
                <a:latin typeface="+mn-lt"/>
              </a:rPr>
              <a:t>у дворі вже тоді напівзруйнованої </a:t>
            </a:r>
            <a:r>
              <a:rPr lang="uk-UA" sz="2300" dirty="0" err="1" smtClean="0">
                <a:effectLst/>
                <a:latin typeface="+mn-lt"/>
              </a:rPr>
              <a:t>Микільської</a:t>
            </a:r>
            <a:r>
              <a:rPr lang="uk-UA" sz="2300" dirty="0" smtClean="0">
                <a:effectLst/>
                <a:latin typeface="+mn-lt"/>
              </a:rPr>
              <a:t> церкви</a:t>
            </a:r>
            <a:r>
              <a:rPr lang="uk-UA" sz="2300" dirty="0">
                <a:effectLst/>
                <a:latin typeface="+mn-lt"/>
              </a:rPr>
              <a:t/>
            </a:r>
            <a:br>
              <a:rPr lang="uk-UA" sz="2300" dirty="0">
                <a:effectLst/>
                <a:latin typeface="+mn-lt"/>
              </a:rPr>
            </a:br>
            <a:endParaRPr lang="ru-RU" sz="2300" dirty="0">
              <a:effectLst/>
              <a:latin typeface="+mn-lt"/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898958" cy="416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413100" cy="2944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5157192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643446"/>
            <a:ext cx="3566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dirty="0" smtClean="0">
                <a:solidFill>
                  <a:prstClr val="white"/>
                </a:solidFill>
              </a:rPr>
              <a:t>Дзвіниця собору, зведена частково із цегли розібраної частини </a:t>
            </a:r>
            <a:r>
              <a:rPr lang="uk-UA" sz="2000" dirty="0" err="1" smtClean="0">
                <a:solidFill>
                  <a:prstClr val="white"/>
                </a:solidFill>
              </a:rPr>
              <a:t>Микільської</a:t>
            </a:r>
            <a:r>
              <a:rPr lang="uk-UA" sz="2000" dirty="0" smtClean="0">
                <a:solidFill>
                  <a:prstClr val="white"/>
                </a:solidFill>
              </a:rPr>
              <a:t> церкви в 1860-х рр.,</a:t>
            </a:r>
          </a:p>
          <a:p>
            <a:pPr lvl="0" algn="ctr"/>
            <a:r>
              <a:rPr lang="uk-UA" sz="2000" dirty="0" smtClean="0">
                <a:solidFill>
                  <a:prstClr val="white"/>
                </a:solidFill>
              </a:rPr>
              <a:t>сама була зруйнована в післявоєнні 1940-ві рр.</a:t>
            </a:r>
            <a:endParaRPr lang="uk-UA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21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628800"/>
            <a:ext cx="3819274" cy="480059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  <a:t>1852 р. зусиллями настоятеля Преображенського собору Петра </a:t>
            </a:r>
            <a:r>
              <a:rPr lang="uk-UA" sz="2400" dirty="0" err="1" smtClean="0">
                <a:solidFill>
                  <a:schemeClr val="tx1"/>
                </a:solidFill>
                <a:effectLst/>
                <a:latin typeface="+mn-lt"/>
              </a:rPr>
              <a:t>Лебединцева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+mn-lt"/>
              </a:rPr>
              <a:t> церкву відновили і згодом у ній почалися богослужіння</a:t>
            </a:r>
            <a:endParaRPr lang="uk-UA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640"/>
            <a:ext cx="8136904" cy="13681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</a:rPr>
              <a:t>Петро Гаврилович Лебединцев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0" algn="ctr">
              <a:buNone/>
            </a:pPr>
            <a:r>
              <a:rPr lang="uk-UA" sz="2400" dirty="0" smtClean="0"/>
              <a:t>     </a:t>
            </a:r>
            <a:r>
              <a:rPr lang="uk-UA" sz="2200" dirty="0" smtClean="0"/>
              <a:t>(1819  - 1896 рр.) </a:t>
            </a:r>
          </a:p>
          <a:p>
            <a:pPr marL="0" algn="ctr">
              <a:buNone/>
            </a:pPr>
            <a:r>
              <a:rPr lang="uk-UA" sz="2200" dirty="0" smtClean="0"/>
              <a:t>український історик, </a:t>
            </a:r>
          </a:p>
          <a:p>
            <a:pPr marL="0" algn="ctr">
              <a:buNone/>
            </a:pPr>
            <a:r>
              <a:rPr lang="uk-UA" sz="2200" dirty="0" smtClean="0"/>
              <a:t>археолог, педагог, журналіст, релігійний та освітній діяч</a:t>
            </a:r>
            <a:endParaRPr lang="uk-UA" sz="2600" dirty="0"/>
          </a:p>
        </p:txBody>
      </p:sp>
      <p:pic>
        <p:nvPicPr>
          <p:cNvPr id="4" name="Picture 2" descr="C:\Users\Ира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785926"/>
            <a:ext cx="3810492" cy="4739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1671</TotalTime>
  <Words>638</Words>
  <Application>Microsoft Office PowerPoint</Application>
  <PresentationFormat>Экран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ДЕПАРТАМЕНТ ОСВІТИ І НАУКИ  КИЇВСЬКОЇ ОБЛАСНОЇ ДЕРЖАВНОЇ ДМІНІСТРАЦІЇ КИЇВСЬКЕ ОБЛАСНЕ  ТЕРИТОРІАЛЬНЕ ВІДДІЛЕННЯ МАН УКРАЇНИ  </vt:lpstr>
      <vt:lpstr>Мета проєкту : дослідити історію найдавнішої мурованої релігійної споруди в місті Біла Церква   </vt:lpstr>
      <vt:lpstr>Микільська церква, закладена гетьманом України Іваном Мазепою 25 серпня 1706 року</vt:lpstr>
      <vt:lpstr>Слайд 4</vt:lpstr>
      <vt:lpstr>Слайд 5</vt:lpstr>
      <vt:lpstr>Палієва гора  (дендропарк «Олександрія», Біла Церква)</vt:lpstr>
      <vt:lpstr>Вигляд Микільської церкви в Білій Церкві.  Малюнок Т. Шевченка,  сер. 1840-х рр.</vt:lpstr>
      <vt:lpstr>Кафедральний собор Білоцерківської єпархії був зведений на замовлення графині Олександри Браницької в 1833 – 1839 рр. у дворі вже тоді напівзруйнованої Микільської церкви </vt:lpstr>
      <vt:lpstr>1852 р. зусиллями настоятеля Преображенського собору Петра Лебединцева церкву відновили і згодом у ній почалися богослужіння</vt:lpstr>
      <vt:lpstr>У XIX ст. разом з Преображенським собором Микільська церква стала центром  Соборної площі </vt:lpstr>
      <vt:lpstr>В середині ХІХ ст. Микільська церква набіває свого сучасного вигляду</vt:lpstr>
      <vt:lpstr>1967 року Микільську церкву внесли до списку пам’яток архітектури національного значення  (фото 1969 р.)</vt:lpstr>
      <vt:lpstr>Нині  це Свято-Серафимівський чоловічий монастир Білоцерківської єпархії</vt:lpstr>
      <vt:lpstr>Висновки:</vt:lpstr>
      <vt:lpstr>Список використаних джерел: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COMP</cp:lastModifiedBy>
  <cp:revision>147</cp:revision>
  <dcterms:created xsi:type="dcterms:W3CDTF">2021-04-12T07:01:17Z</dcterms:created>
  <dcterms:modified xsi:type="dcterms:W3CDTF">2022-04-15T12:29:28Z</dcterms:modified>
</cp:coreProperties>
</file>