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1" r:id="rId3"/>
    <p:sldId id="262" r:id="rId4"/>
    <p:sldId id="263" r:id="rId5"/>
    <p:sldId id="264" r:id="rId6"/>
    <p:sldId id="265" r:id="rId7"/>
    <p:sldId id="266" r:id="rId8"/>
    <p:sldId id="267" r:id="rId9"/>
    <p:sldId id="268" r:id="rId10"/>
    <p:sldId id="270" r:id="rId11"/>
    <p:sldId id="271"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618" y="-52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EBFC82-02BF-47D9-B1B2-A4FCCC6C0257}" type="datetimeFigureOut">
              <a:rPr lang="ru-RU" smtClean="0"/>
              <a:pPr/>
              <a:t>18.04.2022</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57CCC7-7FA3-40CB-A730-63D83C31521E}" type="slidenum">
              <a:rPr lang="ru-RU" smtClean="0"/>
              <a:pPr/>
              <a:t>‹#›</a:t>
            </a:fld>
            <a:endParaRPr lang="ru-RU"/>
          </a:p>
        </p:txBody>
      </p:sp>
    </p:spTree>
    <p:extLst>
      <p:ext uri="{BB962C8B-B14F-4D97-AF65-F5344CB8AC3E}">
        <p14:creationId xmlns:p14="http://schemas.microsoft.com/office/powerpoint/2010/main" val="1938554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18.04.2022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18.04.2022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18.04.2022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18.04.2022</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24000" y="0"/>
            <a:ext cx="8628990" cy="923330"/>
          </a:xfrm>
          <a:prstGeom prst="rect">
            <a:avLst/>
          </a:prstGeom>
          <a:noFill/>
        </p:spPr>
        <p:txBody>
          <a:bodyPr wrap="square" lIns="91440" tIns="45720" rIns="91440" bIns="45720">
            <a:spAutoFit/>
          </a:bodyPr>
          <a:lstStyle/>
          <a:p>
            <a:pPr algn="ctr"/>
            <a:endParaRPr lang="ru-RU"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6" name="Заголовок 1"/>
          <p:cNvSpPr txBox="1">
            <a:spLocks/>
          </p:cNvSpPr>
          <p:nvPr/>
        </p:nvSpPr>
        <p:spPr>
          <a:xfrm>
            <a:off x="1703512" y="2780928"/>
            <a:ext cx="6696744" cy="2376264"/>
          </a:xfrm>
          <a:prstGeom prst="rect">
            <a:avLst/>
          </a:prstGeom>
          <a:extLst/>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r>
              <a:rPr lang="ru-RU" sz="2400" dirty="0">
                <a:solidFill>
                  <a:sysClr val="windowText" lastClr="000000">
                    <a:lumMod val="85000"/>
                    <a:lumOff val="15000"/>
                  </a:sysClr>
                </a:solidFill>
                <a:latin typeface="Century Gothic" panose="020B0502020202020204"/>
              </a:rPr>
              <a:t/>
            </a:r>
            <a:br>
              <a:rPr lang="ru-RU" sz="2400" dirty="0">
                <a:solidFill>
                  <a:sysClr val="windowText" lastClr="000000">
                    <a:lumMod val="85000"/>
                    <a:lumOff val="15000"/>
                  </a:sysClr>
                </a:solidFill>
                <a:latin typeface="Century Gothic" panose="020B0502020202020204"/>
              </a:rPr>
            </a:br>
            <a:endParaRPr lang="ru-RU" sz="2400" dirty="0">
              <a:solidFill>
                <a:sysClr val="windowText" lastClr="000000">
                  <a:lumMod val="85000"/>
                  <a:lumOff val="15000"/>
                </a:sysClr>
              </a:solidFill>
              <a:latin typeface="Century Gothic" panose="020B0502020202020204"/>
            </a:endParaRPr>
          </a:p>
          <a:p>
            <a:pPr algn="ctr">
              <a:defRPr/>
            </a:pPr>
            <a:endParaRPr lang="ru-RU" sz="2400" dirty="0">
              <a:solidFill>
                <a:sysClr val="windowText" lastClr="000000">
                  <a:lumMod val="85000"/>
                  <a:lumOff val="15000"/>
                </a:sysClr>
              </a:solidFill>
              <a:latin typeface="Century Gothic" panose="020B0502020202020204"/>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400" dirty="0">
              <a:solidFill>
                <a:sysClr val="windowText" lastClr="000000">
                  <a:lumMod val="85000"/>
                  <a:lumOff val="15000"/>
                </a:sysClr>
              </a:solidFill>
              <a:latin typeface="Century Gothic" panose="020B0502020202020204"/>
              <a:cs typeface="Times New Roman" panose="02020603050405020304" pitchFamily="18" charset="0"/>
            </a:endParaRPr>
          </a:p>
          <a:p>
            <a:pPr algn="ctr">
              <a:defRPr/>
            </a:pPr>
            <a:endParaRPr lang="ru-RU" sz="2000" dirty="0" smtClean="0">
              <a:solidFill>
                <a:sysClr val="windowText" lastClr="000000">
                  <a:lumMod val="85000"/>
                  <a:lumOff val="15000"/>
                </a:sysClr>
              </a:solidFill>
              <a:latin typeface="Franklin Gothic Demi" panose="020B0703020102020204" pitchFamily="34" charset="0"/>
              <a:cs typeface="Times New Roman" panose="02020603050405020304" pitchFamily="18" charset="0"/>
            </a:endParaRPr>
          </a:p>
          <a:p>
            <a:pPr algn="ctr">
              <a:defRPr/>
            </a:pPr>
            <a:endPar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endParaRPr>
          </a:p>
          <a:p>
            <a:pPr algn="ctr">
              <a:defRPr/>
            </a:pPr>
            <a:r>
              <a:rPr lang="ru-RU" sz="2000" dirty="0" err="1" smtClean="0">
                <a:solidFill>
                  <a:sysClr val="windowText" lastClr="000000">
                    <a:lumMod val="85000"/>
                    <a:lumOff val="15000"/>
                  </a:sysClr>
                </a:solidFill>
                <a:latin typeface="Franklin Gothic Demi" panose="020B0703020102020204" pitchFamily="34" charset="0"/>
                <a:cs typeface="Times New Roman" panose="02020603050405020304" pitchFamily="18" charset="0"/>
              </a:rPr>
              <a:t>Історія</a:t>
            </a:r>
            <a:r>
              <a:rPr lang="ru-RU" sz="2000" dirty="0" smtClean="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церкви святого Василя Великого у </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с.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Нове</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Село </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в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контексті</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будівництва</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церков</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Проскурівського</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повіту</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Остимчук</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Аліна</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Ігорівна</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Новосільський</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ЗЗСО І - ІІІ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ступенів</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Ярмолинецької</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селищної</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ради</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7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клас</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Хмельницьке</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територіальне</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відділення</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МАН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України</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Ярмолинецьке</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наукове</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товариство</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Паросток</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С.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Нове</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Село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Хмельницький</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район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Хмельницька</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область</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Денисюк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Олександр</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Петрович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вчитель</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історії</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та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географії</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Новосільського</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ЗЗСО І – ІІІ </a:t>
            </a:r>
            <a:r>
              <a:rPr lang="ru-RU" sz="2000" dirty="0" err="1">
                <a:solidFill>
                  <a:sysClr val="windowText" lastClr="000000">
                    <a:lumMod val="85000"/>
                    <a:lumOff val="15000"/>
                  </a:sysClr>
                </a:solidFill>
                <a:latin typeface="Franklin Gothic Demi" panose="020B0703020102020204" pitchFamily="34" charset="0"/>
                <a:cs typeface="Times New Roman" panose="02020603050405020304" pitchFamily="18" charset="0"/>
              </a:rPr>
              <a:t>ступені</a:t>
            </a:r>
            <a: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t/>
            </a:r>
            <a:br>
              <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rPr>
            </a:br>
            <a:endParaRPr lang="ru-RU" sz="2000" dirty="0">
              <a:solidFill>
                <a:sysClr val="windowText" lastClr="000000">
                  <a:lumMod val="85000"/>
                  <a:lumOff val="15000"/>
                </a:sysClr>
              </a:solidFill>
              <a:latin typeface="Franklin Gothic Demi" panose="020B0703020102020204" pitchFamily="34" charset="0"/>
              <a:cs typeface="Times New Roman" panose="02020603050405020304" pitchFamily="18" charset="0"/>
            </a:endParaRPr>
          </a:p>
        </p:txBody>
      </p:sp>
    </p:spTree>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47528" y="692696"/>
            <a:ext cx="7776864" cy="4190891"/>
          </a:xfrm>
          <a:prstGeom prst="rect">
            <a:avLst/>
          </a:prstGeom>
        </p:spPr>
        <p:txBody>
          <a:bodyPr wrap="square">
            <a:spAutoFit/>
          </a:bodyPr>
          <a:lstStyle/>
          <a:p>
            <a:pPr>
              <a:lnSpc>
                <a:spcPct val="150000"/>
              </a:lnSpc>
            </a:pPr>
            <a:r>
              <a:rPr lang="uk-UA" sz="2000" dirty="0">
                <a:latin typeface="Franklin Gothic Demi" panose="020B0703020102020204" pitchFamily="34" charset="0"/>
              </a:rPr>
              <a:t>Чільне місце серед місцевих духовних архівів належить архівам духовних консисторій, включаючи Подільську – колегіального органу який здійснював управління та судочинство в межах єпархії, під безпосереднім керівництвом архієрея. </a:t>
            </a:r>
          </a:p>
          <a:p>
            <a:pPr>
              <a:lnSpc>
                <a:spcPct val="150000"/>
              </a:lnSpc>
            </a:pPr>
            <a:r>
              <a:rPr lang="uk-UA" sz="2000" dirty="0">
                <a:latin typeface="Franklin Gothic Demi" panose="020B0703020102020204" pitchFamily="34" charset="0"/>
              </a:rPr>
              <a:t>Отже, у своїй роботі ми провели дослідження і показали як  вплинуло активне церковне будівництво у Проскурівському повіті на появу нових церков у різних сільських парафіях, в тому числі і у </a:t>
            </a:r>
            <a:r>
              <a:rPr lang="uk-UA" sz="2000" dirty="0" err="1">
                <a:latin typeface="Franklin Gothic Demi" panose="020B0703020102020204" pitchFamily="34" charset="0"/>
              </a:rPr>
              <a:t>Новосільській</a:t>
            </a:r>
            <a:r>
              <a:rPr lang="uk-UA" sz="2000" dirty="0">
                <a:latin typeface="Franklin Gothic Demi" panose="020B0703020102020204" pitchFamily="34" charset="0"/>
              </a:rPr>
              <a:t>, на основі </a:t>
            </a:r>
            <a:r>
              <a:rPr lang="uk-UA" sz="2000" dirty="0" err="1">
                <a:latin typeface="Franklin Gothic Demi" panose="020B0703020102020204" pitchFamily="34" charset="0"/>
              </a:rPr>
              <a:t>клірикових</a:t>
            </a:r>
            <a:r>
              <a:rPr lang="uk-UA" sz="2000" dirty="0">
                <a:latin typeface="Franklin Gothic Demi" panose="020B0703020102020204" pitchFamily="34" charset="0"/>
              </a:rPr>
              <a:t> книг Подільської Духовної Консисторії  за 1891 рік. </a:t>
            </a:r>
          </a:p>
        </p:txBody>
      </p:sp>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135560" y="404665"/>
            <a:ext cx="7560840" cy="3781035"/>
          </a:xfrm>
          <a:prstGeom prst="rect">
            <a:avLst/>
          </a:prstGeom>
        </p:spPr>
        <p:txBody>
          <a:bodyPr wrap="square">
            <a:spAutoFit/>
          </a:bodyPr>
          <a:lstStyle/>
          <a:p>
            <a:pPr>
              <a:lnSpc>
                <a:spcPct val="150000"/>
              </a:lnSpc>
            </a:pPr>
            <a:r>
              <a:rPr lang="uk-UA" dirty="0">
                <a:latin typeface="Franklin Gothic Demi Cond" panose="020B0706030402020204" pitchFamily="34" charset="0"/>
              </a:rPr>
              <a:t>Метою даної роботи </a:t>
            </a:r>
            <a:r>
              <a:rPr lang="uk-UA" dirty="0" err="1">
                <a:latin typeface="Franklin Gothic Demi Cond" panose="020B0706030402020204" pitchFamily="34" charset="0"/>
              </a:rPr>
              <a:t>роботи</a:t>
            </a:r>
            <a:r>
              <a:rPr lang="uk-UA" dirty="0">
                <a:latin typeface="Franklin Gothic Demi Cond" panose="020B0706030402020204" pitchFamily="34" charset="0"/>
              </a:rPr>
              <a:t> є дослідження історії  церкви Василя Великого та біографії її першого священика В. </a:t>
            </a:r>
            <a:r>
              <a:rPr lang="uk-UA" dirty="0" err="1">
                <a:latin typeface="Franklin Gothic Demi Cond" panose="020B0706030402020204" pitchFamily="34" charset="0"/>
              </a:rPr>
              <a:t>Білобряницького</a:t>
            </a:r>
            <a:r>
              <a:rPr lang="uk-UA" dirty="0">
                <a:latin typeface="Franklin Gothic Demi Cond" panose="020B0706030402020204" pitchFamily="34" charset="0"/>
              </a:rPr>
              <a:t>  та псаломщика Є. </a:t>
            </a:r>
            <a:r>
              <a:rPr lang="uk-UA" dirty="0" err="1">
                <a:latin typeface="Franklin Gothic Demi Cond" panose="020B0706030402020204" pitchFamily="34" charset="0"/>
              </a:rPr>
              <a:t>Трембовецького</a:t>
            </a:r>
            <a:r>
              <a:rPr lang="uk-UA" dirty="0">
                <a:latin typeface="Franklin Gothic Demi Cond" panose="020B0706030402020204" pitchFamily="34" charset="0"/>
              </a:rPr>
              <a:t>.</a:t>
            </a:r>
            <a:br>
              <a:rPr lang="uk-UA" dirty="0">
                <a:latin typeface="Franklin Gothic Demi Cond" panose="020B0706030402020204" pitchFamily="34" charset="0"/>
              </a:rPr>
            </a:br>
            <a:r>
              <a:rPr lang="uk-UA" dirty="0">
                <a:latin typeface="Franklin Gothic Demi Cond" panose="020B0706030402020204" pitchFamily="34" charset="0"/>
              </a:rPr>
              <a:t>У відповідності до поставленої мети визначені наступні завдання:</a:t>
            </a:r>
            <a:br>
              <a:rPr lang="uk-UA" dirty="0">
                <a:latin typeface="Franklin Gothic Demi Cond" panose="020B0706030402020204" pitchFamily="34" charset="0"/>
              </a:rPr>
            </a:br>
            <a:r>
              <a:rPr lang="uk-UA" dirty="0">
                <a:latin typeface="Franklin Gothic Demi Cond" panose="020B0706030402020204" pitchFamily="34" charset="0"/>
              </a:rPr>
              <a:t>1.Проаналізувати архівні джерела та інші праці з досліджуваної проблеми;</a:t>
            </a:r>
            <a:br>
              <a:rPr lang="uk-UA" dirty="0">
                <a:latin typeface="Franklin Gothic Demi Cond" panose="020B0706030402020204" pitchFamily="34" charset="0"/>
              </a:rPr>
            </a:br>
            <a:r>
              <a:rPr lang="uk-UA" dirty="0">
                <a:latin typeface="Franklin Gothic Demi Cond" panose="020B0706030402020204" pitchFamily="34" charset="0"/>
              </a:rPr>
              <a:t>2.Висвітлити основні етапи становлення  та діяльності церкви у с. Нове Село.</a:t>
            </a:r>
            <a:br>
              <a:rPr lang="uk-UA" dirty="0">
                <a:latin typeface="Franklin Gothic Demi Cond" panose="020B0706030402020204" pitchFamily="34" charset="0"/>
              </a:rPr>
            </a:br>
            <a:r>
              <a:rPr lang="uk-UA" dirty="0">
                <a:latin typeface="Franklin Gothic Demi Cond" panose="020B0706030402020204" pitchFamily="34" charset="0"/>
              </a:rPr>
              <a:t>3.Окреслити особливості біографічних даних В. </a:t>
            </a:r>
            <a:r>
              <a:rPr lang="uk-UA" dirty="0" err="1">
                <a:latin typeface="Franklin Gothic Demi Cond" panose="020B0706030402020204" pitchFamily="34" charset="0"/>
              </a:rPr>
              <a:t>Білобряницького</a:t>
            </a:r>
            <a:r>
              <a:rPr lang="uk-UA" dirty="0">
                <a:latin typeface="Franklin Gothic Demi Cond" panose="020B0706030402020204" pitchFamily="34" charset="0"/>
              </a:rPr>
              <a:t> та </a:t>
            </a:r>
          </a:p>
          <a:p>
            <a:pPr>
              <a:lnSpc>
                <a:spcPct val="150000"/>
              </a:lnSpc>
            </a:pPr>
            <a:r>
              <a:rPr lang="uk-UA" dirty="0">
                <a:latin typeface="Franklin Gothic Demi Cond" panose="020B0706030402020204" pitchFamily="34" charset="0"/>
              </a:rPr>
              <a:t>Є. </a:t>
            </a:r>
            <a:r>
              <a:rPr lang="uk-UA" dirty="0" err="1">
                <a:latin typeface="Franklin Gothic Demi Cond" panose="020B0706030402020204" pitchFamily="34" charset="0"/>
              </a:rPr>
              <a:t>Трембовецького</a:t>
            </a:r>
            <a:r>
              <a:rPr lang="uk-UA" dirty="0">
                <a:latin typeface="Franklin Gothic Demi Cond" panose="020B0706030402020204" pitchFamily="34" charset="0"/>
              </a:rPr>
              <a:t/>
            </a:r>
            <a:br>
              <a:rPr lang="uk-UA" dirty="0">
                <a:latin typeface="Franklin Gothic Demi Cond" panose="020B0706030402020204" pitchFamily="34" charset="0"/>
              </a:rPr>
            </a:br>
            <a:endParaRPr lang="uk-UA" dirty="0">
              <a:latin typeface="Franklin Gothic Demi Cond" panose="020B0706030402020204" pitchFamily="34" charset="0"/>
            </a:endParaRPr>
          </a:p>
        </p:txBody>
      </p:sp>
    </p:spTree>
    <p:extLst>
      <p:ext uri="{BB962C8B-B14F-4D97-AF65-F5344CB8AC3E}">
        <p14:creationId xmlns:p14="http://schemas.microsoft.com/office/powerpoint/2010/main" val="2218619883"/>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919536" y="404665"/>
            <a:ext cx="8064896" cy="4524315"/>
          </a:xfrm>
          <a:prstGeom prst="rect">
            <a:avLst/>
          </a:prstGeom>
        </p:spPr>
        <p:txBody>
          <a:bodyPr wrap="square">
            <a:spAutoFit/>
          </a:bodyPr>
          <a:lstStyle/>
          <a:p>
            <a:pPr algn="just"/>
            <a:r>
              <a:rPr lang="uk-UA" dirty="0">
                <a:latin typeface="Franklin Gothic Medium" panose="020B0603020102020204" pitchFamily="34" charset="0"/>
              </a:rPr>
              <a:t>Значна частина документальної спадщини з історії церков як відомо зберігається у церковних архівах,  на долю яких випало чимало стихійних лих, пожежі, розграбування. Чільне місце серед місцевих духовних архівів належить архівам духовних консисторій, включаючи Подільську – колегіального органу який здійснював управління та судочинство в межах єпархії, під безпосереднім керівництвом архієрея. Відомо, що в Єпархіальних органах управління різних рівнів обговорювались питання життя від доленосних до найдрібніших побутових. Крім того до Подільської Духовної Консисторії крім власне ділової документації, надходив великий корпус різноманітних документів, що становлять значний інтерес для відновлення не лише релігійної, а й статистико – демографічної, суспільно – політичної історії регіону.  Реконструкція змісту і складу цих зібрань є одним із актуальних завдань сучасних науковців, а всебічний аналіз церковних документів допоможе у вирішенні питань які можуть виникнути у церковно -  суспільних відносинах сьогодення.</a:t>
            </a:r>
          </a:p>
          <a:p>
            <a:endParaRPr lang="uk-UA" dirty="0"/>
          </a:p>
        </p:txBody>
      </p:sp>
      <p:pic>
        <p:nvPicPr>
          <p:cNvPr id="2" name="Рисунок 1"/>
          <p:cNvPicPr>
            <a:picLocks noChangeAspect="1"/>
          </p:cNvPicPr>
          <p:nvPr/>
        </p:nvPicPr>
        <p:blipFill>
          <a:blip r:embed="rId2"/>
          <a:stretch>
            <a:fillRect/>
          </a:stretch>
        </p:blipFill>
        <p:spPr>
          <a:xfrm>
            <a:off x="7176120" y="4293096"/>
            <a:ext cx="3456384" cy="1744743"/>
          </a:xfrm>
          <a:prstGeom prst="rect">
            <a:avLst/>
          </a:prstGeom>
          <a:ln>
            <a:noFill/>
          </a:ln>
          <a:effectLst>
            <a:softEdge rad="112500"/>
          </a:effectLst>
        </p:spPr>
      </p:pic>
    </p:spTree>
    <p:extLst>
      <p:ext uri="{BB962C8B-B14F-4D97-AF65-F5344CB8AC3E}">
        <p14:creationId xmlns:p14="http://schemas.microsoft.com/office/powerpoint/2010/main" val="1935467023"/>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79376" y="332656"/>
            <a:ext cx="7560840" cy="4524315"/>
          </a:xfrm>
          <a:prstGeom prst="rect">
            <a:avLst/>
          </a:prstGeom>
        </p:spPr>
        <p:txBody>
          <a:bodyPr wrap="square">
            <a:spAutoFit/>
          </a:bodyPr>
          <a:lstStyle/>
          <a:p>
            <a:pPr algn="just"/>
            <a:r>
              <a:rPr lang="uk-UA" dirty="0">
                <a:latin typeface="Franklin Gothic Demi" panose="020B0703020102020204" pitchFamily="34" charset="0"/>
                <a:ea typeface="Times New Roman" panose="02020603050405020304" pitchFamily="18" charset="0"/>
              </a:rPr>
              <a:t>На сьогоднішній день церкви у Новому Селі  немає, і немає старожилів які б пам’ятали хоча б якісь деталі,   але деякі відомості про неї збереглися в  </a:t>
            </a:r>
            <a:r>
              <a:rPr lang="uk-UA" dirty="0" err="1">
                <a:latin typeface="Franklin Gothic Demi" panose="020B0703020102020204" pitchFamily="34" charset="0"/>
                <a:ea typeface="Times New Roman" panose="02020603050405020304" pitchFamily="18" charset="0"/>
              </a:rPr>
              <a:t>клірикових</a:t>
            </a:r>
            <a:r>
              <a:rPr lang="uk-UA" dirty="0">
                <a:latin typeface="Franklin Gothic Demi" panose="020B0703020102020204" pitchFamily="34" charset="0"/>
                <a:ea typeface="Times New Roman" panose="02020603050405020304" pitchFamily="18" charset="0"/>
              </a:rPr>
              <a:t> книгах Подільської  Духовної Консисторії ф  - 34 опис 1 № 222 аркуш 3 – 4 </a:t>
            </a:r>
            <a:r>
              <a:rPr lang="uk-UA" dirty="0" err="1">
                <a:latin typeface="Franklin Gothic Demi" panose="020B0703020102020204" pitchFamily="34" charset="0"/>
                <a:ea typeface="Times New Roman" panose="02020603050405020304" pitchFamily="18" charset="0"/>
              </a:rPr>
              <a:t>ст</a:t>
            </a:r>
            <a:r>
              <a:rPr lang="uk-UA" dirty="0">
                <a:latin typeface="Franklin Gothic Demi" panose="020B0703020102020204" pitchFamily="34" charset="0"/>
                <a:ea typeface="Times New Roman" panose="02020603050405020304" pitchFamily="18" charset="0"/>
              </a:rPr>
              <a:t> 457 – 462, де мною було </a:t>
            </a:r>
            <a:r>
              <a:rPr lang="uk-UA" dirty="0" err="1">
                <a:latin typeface="Franklin Gothic Demi" panose="020B0703020102020204" pitchFamily="34" charset="0"/>
                <a:ea typeface="Times New Roman" panose="02020603050405020304" pitchFamily="18" charset="0"/>
              </a:rPr>
              <a:t>віднайдено</a:t>
            </a:r>
            <a:r>
              <a:rPr lang="uk-UA" dirty="0">
                <a:latin typeface="Franklin Gothic Demi" panose="020B0703020102020204" pitchFamily="34" charset="0"/>
                <a:ea typeface="Times New Roman" panose="02020603050405020304" pitchFamily="18" charset="0"/>
              </a:rPr>
              <a:t> інформацію про те, що дата створення  першої церкви відсутня, лише відомо що у 1845 році вона закрита через застарілість оскільки була дерев’яною закритою простояла до 1863 року і була розібрана. З дозволу Міністерства Внутрішніх справ у 1869 році було видано акт на будівництво нової церкви, а саме будівництво розпочалось у 1872 році і закінчилось у 1883 році, міністерство надало на будівництво церкви коштів на суму 4860рублів 26 копійок, а витрачено було 4725 рублів  98 копійок, залишок становив 134 рублі 28 </a:t>
            </a:r>
            <a:r>
              <a:rPr lang="uk-UA" dirty="0" smtClean="0">
                <a:latin typeface="Franklin Gothic Demi" panose="020B0703020102020204" pitchFamily="34" charset="0"/>
                <a:ea typeface="Times New Roman" panose="02020603050405020304" pitchFamily="18" charset="0"/>
              </a:rPr>
              <a:t>копійок. Окрім того церква очевидно проіснувала до 1940 рр., потім в результаті антирелігійної кампанії радянської влади, церква була розібрана, а з будівельних матеріалів було побудовано діюче приміщення школи.</a:t>
            </a:r>
            <a:endParaRPr lang="uk-UA" dirty="0">
              <a:latin typeface="Franklin Gothic Demi" panose="020B0703020102020204" pitchFamily="34"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4232" y="332656"/>
            <a:ext cx="3240360" cy="43233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00070623"/>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983432" y="476672"/>
            <a:ext cx="3960440" cy="1143000"/>
          </a:xfrm>
          <a:extLst/>
        </p:spPr>
        <p:txBody>
          <a:bodyPr>
            <a:noAutofit/>
          </a:bodyPr>
          <a:lstStyle/>
          <a:p>
            <a:pPr eaLnBrk="1" hangingPunct="1">
              <a:defRPr/>
            </a:pPr>
            <a:r>
              <a:rPr lang="ru-RU" sz="1800" dirty="0" err="1">
                <a:latin typeface="Franklin Gothic Demi Cond" panose="020B0706030402020204" pitchFamily="34" charset="0"/>
              </a:rPr>
              <a:t>Відомість</a:t>
            </a:r>
            <a:r>
              <a:rPr lang="ru-RU" sz="1800" dirty="0">
                <a:latin typeface="Franklin Gothic Demi Cond" panose="020B0706030402020204" pitchFamily="34" charset="0"/>
              </a:rPr>
              <a:t> про </a:t>
            </a:r>
            <a:r>
              <a:rPr lang="ru-RU" sz="1800" dirty="0" err="1">
                <a:latin typeface="Franklin Gothic Demi Cond" panose="020B0706030402020204" pitchFamily="34" charset="0"/>
              </a:rPr>
              <a:t>церкву</a:t>
            </a:r>
            <a:r>
              <a:rPr lang="ru-RU" sz="1800" dirty="0">
                <a:latin typeface="Franklin Gothic Demi Cond" panose="020B0706030402020204" pitchFamily="34" charset="0"/>
              </a:rPr>
              <a:t> Святого Василя Великого</a:t>
            </a:r>
            <a:br>
              <a:rPr lang="ru-RU" sz="1800" dirty="0">
                <a:latin typeface="Franklin Gothic Demi Cond" panose="020B0706030402020204" pitchFamily="34" charset="0"/>
              </a:rPr>
            </a:br>
            <a:r>
              <a:rPr lang="ru-RU" sz="1800" dirty="0" err="1">
                <a:latin typeface="Franklin Gothic Demi Cond" panose="020B0706030402020204" pitchFamily="34" charset="0"/>
              </a:rPr>
              <a:t>Проскурівського</a:t>
            </a:r>
            <a:r>
              <a:rPr lang="ru-RU" sz="1800" dirty="0">
                <a:latin typeface="Franklin Gothic Demi Cond" panose="020B0706030402020204" pitchFamily="34" charset="0"/>
              </a:rPr>
              <a:t> </a:t>
            </a:r>
            <a:r>
              <a:rPr lang="ru-RU" sz="1800" dirty="0" err="1">
                <a:latin typeface="Franklin Gothic Demi Cond" panose="020B0706030402020204" pitchFamily="34" charset="0"/>
              </a:rPr>
              <a:t>повіту</a:t>
            </a:r>
            <a:r>
              <a:rPr lang="ru-RU" sz="1800" dirty="0">
                <a:latin typeface="Franklin Gothic Demi Cond" panose="020B0706030402020204" pitchFamily="34" charset="0"/>
              </a:rPr>
              <a:t> за 1891 </a:t>
            </a:r>
            <a:r>
              <a:rPr lang="ru-RU" sz="1800" dirty="0" err="1">
                <a:latin typeface="Franklin Gothic Demi Cond" panose="020B0706030402020204" pitchFamily="34" charset="0"/>
              </a:rPr>
              <a:t>рік</a:t>
            </a:r>
            <a:r>
              <a:rPr lang="ru-RU" sz="1800" dirty="0">
                <a:latin typeface="Franklin Gothic Demi Cond" panose="020B0706030402020204" pitchFamily="34" charset="0"/>
              </a:rPr>
              <a:t>.</a:t>
            </a:r>
            <a:br>
              <a:rPr lang="ru-RU" sz="1800" dirty="0">
                <a:latin typeface="Franklin Gothic Demi Cond" panose="020B0706030402020204" pitchFamily="34" charset="0"/>
              </a:rPr>
            </a:br>
            <a:endParaRPr lang="uk-UA" sz="1800" dirty="0">
              <a:latin typeface="Franklin Gothic Demi Cond" panose="020B0706030402020204" pitchFamily="34" charset="0"/>
            </a:endParaRPr>
          </a:p>
        </p:txBody>
      </p:sp>
      <p:pic>
        <p:nvPicPr>
          <p:cNvPr id="5" name="Рисунок 4"/>
          <p:cNvPicPr>
            <a:picLocks noChangeAspect="1"/>
          </p:cNvPicPr>
          <p:nvPr/>
        </p:nvPicPr>
        <p:blipFill>
          <a:blip r:embed="rId2"/>
          <a:stretch>
            <a:fillRect/>
          </a:stretch>
        </p:blipFill>
        <p:spPr>
          <a:xfrm>
            <a:off x="983432" y="1340768"/>
            <a:ext cx="3384376" cy="8620909"/>
          </a:xfrm>
          <a:prstGeom prst="rect">
            <a:avLst/>
          </a:prstGeom>
          <a:ln>
            <a:noFill/>
          </a:ln>
          <a:effectLst>
            <a:softEdge rad="112500"/>
          </a:effectLst>
        </p:spPr>
      </p:pic>
      <p:sp>
        <p:nvSpPr>
          <p:cNvPr id="6" name="Прямоугольник 5"/>
          <p:cNvSpPr/>
          <p:nvPr/>
        </p:nvSpPr>
        <p:spPr>
          <a:xfrm>
            <a:off x="4367808" y="1509728"/>
            <a:ext cx="6096000" cy="923330"/>
          </a:xfrm>
          <a:prstGeom prst="rect">
            <a:avLst/>
          </a:prstGeom>
        </p:spPr>
        <p:txBody>
          <a:bodyPr>
            <a:spAutoFit/>
          </a:bodyPr>
          <a:lstStyle/>
          <a:p>
            <a:pPr algn="ctr"/>
            <a:r>
              <a:rPr lang="ru-RU" dirty="0" err="1">
                <a:latin typeface="Franklin Gothic Demi Cond" panose="020B0706030402020204" pitchFamily="34" charset="0"/>
              </a:rPr>
              <a:t>Ймовірне</a:t>
            </a:r>
            <a:r>
              <a:rPr lang="ru-RU" dirty="0">
                <a:latin typeface="Franklin Gothic Demi Cond" panose="020B0706030402020204" pitchFamily="34" charset="0"/>
              </a:rPr>
              <a:t> </a:t>
            </a:r>
            <a:r>
              <a:rPr lang="ru-RU" dirty="0" err="1">
                <a:latin typeface="Franklin Gothic Demi Cond" panose="020B0706030402020204" pitchFamily="34" charset="0"/>
              </a:rPr>
              <a:t>місце</a:t>
            </a:r>
            <a:r>
              <a:rPr lang="ru-RU" dirty="0">
                <a:latin typeface="Franklin Gothic Demi Cond" panose="020B0706030402020204" pitchFamily="34" charset="0"/>
              </a:rPr>
              <a:t> </a:t>
            </a:r>
            <a:r>
              <a:rPr lang="ru-RU" dirty="0" err="1">
                <a:latin typeface="Franklin Gothic Demi Cond" panose="020B0706030402020204" pitchFamily="34" charset="0"/>
              </a:rPr>
              <a:t>розташування</a:t>
            </a:r>
            <a:r>
              <a:rPr lang="ru-RU" dirty="0">
                <a:latin typeface="Franklin Gothic Demi Cond" panose="020B0706030402020204" pitchFamily="34" charset="0"/>
              </a:rPr>
              <a:t> </a:t>
            </a:r>
          </a:p>
          <a:p>
            <a:pPr algn="ctr"/>
            <a:r>
              <a:rPr lang="ru-RU" dirty="0">
                <a:latin typeface="Franklin Gothic Demi Cond" panose="020B0706030402020204" pitchFamily="34" charset="0"/>
              </a:rPr>
              <a:t>7 </a:t>
            </a:r>
            <a:r>
              <a:rPr lang="ru-RU" dirty="0" err="1">
                <a:latin typeface="Franklin Gothic Demi Cond" panose="020B0706030402020204" pitchFamily="34" charset="0"/>
              </a:rPr>
              <a:t>купольної</a:t>
            </a:r>
            <a:r>
              <a:rPr lang="ru-RU" dirty="0">
                <a:latin typeface="Franklin Gothic Demi Cond" panose="020B0706030402020204" pitchFamily="34" charset="0"/>
              </a:rPr>
              <a:t> церкви </a:t>
            </a:r>
            <a:r>
              <a:rPr lang="ru-RU" dirty="0" err="1">
                <a:latin typeface="Franklin Gothic Demi Cond" panose="020B0706030402020204" pitchFamily="34" charset="0"/>
              </a:rPr>
              <a:t>Василія</a:t>
            </a:r>
            <a:r>
              <a:rPr lang="ru-RU" dirty="0">
                <a:latin typeface="Franklin Gothic Demi Cond" panose="020B0706030402020204" pitchFamily="34" charset="0"/>
              </a:rPr>
              <a:t> Великого</a:t>
            </a:r>
            <a:r>
              <a:rPr lang="ru-RU" dirty="0" smtClean="0">
                <a:latin typeface="Franklin Gothic Demi Cond" panose="020B0706030402020204" pitchFamily="34" charset="0"/>
              </a:rPr>
              <a:t>,</a:t>
            </a:r>
          </a:p>
          <a:p>
            <a:pPr algn="ctr"/>
            <a:r>
              <a:rPr lang="ru-RU" dirty="0" smtClean="0">
                <a:latin typeface="Franklin Gothic Demi Cond" panose="020B0706030402020204" pitchFamily="34" charset="0"/>
              </a:rPr>
              <a:t> </a:t>
            </a:r>
            <a:r>
              <a:rPr lang="ru-RU" dirty="0">
                <a:latin typeface="Franklin Gothic Demi Cond" panose="020B0706030402020204" pitchFamily="34" charset="0"/>
              </a:rPr>
              <a:t>там зараз </a:t>
            </a:r>
            <a:r>
              <a:rPr lang="ru-RU" dirty="0" err="1">
                <a:latin typeface="Franklin Gothic Demi Cond" panose="020B0706030402020204" pitchFamily="34" charset="0"/>
              </a:rPr>
              <a:t>братська</a:t>
            </a:r>
            <a:r>
              <a:rPr lang="ru-RU" dirty="0">
                <a:latin typeface="Franklin Gothic Demi Cond" panose="020B0706030402020204" pitchFamily="34" charset="0"/>
              </a:rPr>
              <a:t> </a:t>
            </a:r>
            <a:r>
              <a:rPr lang="ru-RU" dirty="0" smtClean="0">
                <a:latin typeface="Franklin Gothic Demi Cond" panose="020B0706030402020204" pitchFamily="34" charset="0"/>
              </a:rPr>
              <a:t>могила </a:t>
            </a:r>
            <a:r>
              <a:rPr lang="ru-RU" dirty="0" err="1" smtClean="0">
                <a:latin typeface="Franklin Gothic Demi Cond" panose="020B0706030402020204" pitchFamily="34" charset="0"/>
              </a:rPr>
              <a:t>воїнів</a:t>
            </a:r>
            <a:r>
              <a:rPr lang="ru-RU" dirty="0" smtClean="0">
                <a:latin typeface="Franklin Gothic Demi Cond" panose="020B0706030402020204" pitchFamily="34" charset="0"/>
              </a:rPr>
              <a:t> </a:t>
            </a:r>
            <a:r>
              <a:rPr lang="ru-RU" dirty="0" err="1">
                <a:latin typeface="Franklin Gothic Demi Cond" panose="020B0706030402020204" pitchFamily="34" charset="0"/>
              </a:rPr>
              <a:t>часів</a:t>
            </a:r>
            <a:r>
              <a:rPr lang="ru-RU" dirty="0">
                <a:latin typeface="Franklin Gothic Demi Cond" panose="020B0706030402020204" pitchFamily="34" charset="0"/>
              </a:rPr>
              <a:t> ІІ </a:t>
            </a:r>
            <a:r>
              <a:rPr lang="ru-RU" dirty="0" err="1">
                <a:latin typeface="Franklin Gothic Demi Cond" panose="020B0706030402020204" pitchFamily="34" charset="0"/>
              </a:rPr>
              <a:t>Світової</a:t>
            </a:r>
            <a:r>
              <a:rPr lang="ru-RU" dirty="0">
                <a:latin typeface="Franklin Gothic Demi Cond" panose="020B0706030402020204" pitchFamily="34" charset="0"/>
              </a:rPr>
              <a:t> </a:t>
            </a:r>
            <a:r>
              <a:rPr lang="ru-RU" dirty="0" err="1">
                <a:latin typeface="Franklin Gothic Demi Cond" panose="020B0706030402020204" pitchFamily="34" charset="0"/>
              </a:rPr>
              <a:t>війни</a:t>
            </a:r>
            <a:endParaRPr lang="uk-UA" dirty="0">
              <a:latin typeface="Franklin Gothic Demi Cond" panose="020B0706030402020204" pitchFamily="34" charset="0"/>
            </a:endParaRPr>
          </a:p>
        </p:txBody>
      </p:sp>
      <p:pic>
        <p:nvPicPr>
          <p:cNvPr id="7" name="Рисунок 6"/>
          <p:cNvPicPr>
            <a:picLocks noChangeAspect="1"/>
          </p:cNvPicPr>
          <p:nvPr/>
        </p:nvPicPr>
        <p:blipFill>
          <a:blip r:embed="rId3"/>
          <a:stretch>
            <a:fillRect/>
          </a:stretch>
        </p:blipFill>
        <p:spPr>
          <a:xfrm>
            <a:off x="5303912" y="2602018"/>
            <a:ext cx="4510028" cy="31683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31788452"/>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7248128" y="3284984"/>
            <a:ext cx="3429987" cy="23000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Прямоугольник 4"/>
          <p:cNvSpPr/>
          <p:nvPr/>
        </p:nvSpPr>
        <p:spPr>
          <a:xfrm>
            <a:off x="461188" y="476672"/>
            <a:ext cx="6552728" cy="4247317"/>
          </a:xfrm>
          <a:prstGeom prst="rect">
            <a:avLst/>
          </a:prstGeom>
        </p:spPr>
        <p:txBody>
          <a:bodyPr wrap="square">
            <a:spAutoFit/>
          </a:bodyPr>
          <a:lstStyle/>
          <a:p>
            <a:pPr algn="just"/>
            <a:r>
              <a:rPr lang="uk-UA" dirty="0">
                <a:latin typeface="Franklin Gothic Demi" panose="020B0703020102020204" pitchFamily="34" charset="0"/>
                <a:ea typeface="Times New Roman" panose="02020603050405020304" pitchFamily="18" charset="0"/>
              </a:rPr>
              <a:t>Гортаючи сторінки </a:t>
            </a:r>
            <a:r>
              <a:rPr lang="uk-UA" dirty="0" err="1">
                <a:latin typeface="Franklin Gothic Demi" panose="020B0703020102020204" pitchFamily="34" charset="0"/>
                <a:ea typeface="Times New Roman" panose="02020603050405020304" pitchFamily="18" charset="0"/>
              </a:rPr>
              <a:t>клірикових</a:t>
            </a:r>
            <a:r>
              <a:rPr lang="uk-UA" dirty="0">
                <a:latin typeface="Franklin Gothic Demi" panose="020B0703020102020204" pitchFamily="34" charset="0"/>
                <a:ea typeface="Times New Roman" panose="02020603050405020304" pitchFamily="18" charset="0"/>
              </a:rPr>
              <a:t> книг за 1891 рік, натрапив на цікавий документ, який міститься в ф  - 34 опис 1 № 222 аркуш 3 – 4 </a:t>
            </a:r>
            <a:r>
              <a:rPr lang="uk-UA" dirty="0" err="1">
                <a:latin typeface="Franklin Gothic Demi" panose="020B0703020102020204" pitchFamily="34" charset="0"/>
                <a:ea typeface="Times New Roman" panose="02020603050405020304" pitchFamily="18" charset="0"/>
              </a:rPr>
              <a:t>ст</a:t>
            </a:r>
            <a:r>
              <a:rPr lang="uk-UA" dirty="0">
                <a:latin typeface="Franklin Gothic Demi" panose="020B0703020102020204" pitchFamily="34" charset="0"/>
                <a:ea typeface="Times New Roman" panose="02020603050405020304" pitchFamily="18" charset="0"/>
              </a:rPr>
              <a:t> 459 – 460, у ньому була вміщена інформація про інформацію одного священика, коли я почав гортати цей документ виявилось, що він був священиком церкви яку я досліджую. Парафіяльний священик Василь </a:t>
            </a:r>
            <a:r>
              <a:rPr lang="uk-UA" dirty="0" err="1">
                <a:latin typeface="Franklin Gothic Demi" panose="020B0703020102020204" pitchFamily="34" charset="0"/>
                <a:ea typeface="Times New Roman" panose="02020603050405020304" pitchFamily="18" charset="0"/>
              </a:rPr>
              <a:t>Білобряницкий</a:t>
            </a:r>
            <a:r>
              <a:rPr lang="uk-UA" dirty="0">
                <a:latin typeface="Franklin Gothic Demi" panose="020B0703020102020204" pitchFamily="34" charset="0"/>
                <a:ea typeface="Times New Roman" panose="02020603050405020304" pitchFamily="18" charset="0"/>
              </a:rPr>
              <a:t> народився у 1859 році в селі </a:t>
            </a:r>
            <a:r>
              <a:rPr lang="uk-UA" dirty="0" err="1">
                <a:latin typeface="Franklin Gothic Demi" panose="020B0703020102020204" pitchFamily="34" charset="0"/>
                <a:ea typeface="Times New Roman" panose="02020603050405020304" pitchFamily="18" charset="0"/>
              </a:rPr>
              <a:t>Шпичинці</a:t>
            </a:r>
            <a:r>
              <a:rPr lang="uk-UA" dirty="0">
                <a:latin typeface="Franklin Gothic Demi" panose="020B0703020102020204" pitchFamily="34" charset="0"/>
                <a:ea typeface="Times New Roman" panose="02020603050405020304" pitchFamily="18" charset="0"/>
              </a:rPr>
              <a:t> </a:t>
            </a:r>
            <a:r>
              <a:rPr lang="uk-UA" dirty="0" err="1">
                <a:latin typeface="Franklin Gothic Demi" panose="020B0703020102020204" pitchFamily="34" charset="0"/>
                <a:ea typeface="Times New Roman" panose="02020603050405020304" pitchFamily="18" charset="0"/>
              </a:rPr>
              <a:t>Летичівського</a:t>
            </a:r>
            <a:r>
              <a:rPr lang="uk-UA" dirty="0">
                <a:latin typeface="Franklin Gothic Demi" panose="020B0703020102020204" pitchFamily="34" charset="0"/>
                <a:ea typeface="Times New Roman" panose="02020603050405020304" pitchFamily="18" charset="0"/>
              </a:rPr>
              <a:t> повіту. Походив із родини священика Миколи </a:t>
            </a:r>
            <a:r>
              <a:rPr lang="uk-UA" dirty="0" err="1">
                <a:latin typeface="Franklin Gothic Demi" panose="020B0703020102020204" pitchFamily="34" charset="0"/>
                <a:ea typeface="Times New Roman" panose="02020603050405020304" pitchFamily="18" charset="0"/>
              </a:rPr>
              <a:t>Білобряницкого</a:t>
            </a:r>
            <a:r>
              <a:rPr lang="uk-UA" dirty="0">
                <a:latin typeface="Franklin Gothic Demi" panose="020B0703020102020204" pitchFamily="34" charset="0"/>
                <a:ea typeface="Times New Roman" panose="02020603050405020304" pitchFamily="18" charset="0"/>
              </a:rPr>
              <a:t>. Навчався в </a:t>
            </a:r>
            <a:r>
              <a:rPr lang="uk-UA" dirty="0" err="1">
                <a:latin typeface="Franklin Gothic Demi" panose="020B0703020102020204" pitchFamily="34" charset="0"/>
                <a:ea typeface="Times New Roman" panose="02020603050405020304" pitchFamily="18" charset="0"/>
              </a:rPr>
              <a:t>Приворотському</a:t>
            </a:r>
            <a:r>
              <a:rPr lang="uk-UA" dirty="0">
                <a:latin typeface="Franklin Gothic Demi" panose="020B0703020102020204" pitchFamily="34" charset="0"/>
                <a:ea typeface="Times New Roman" panose="02020603050405020304" pitchFamily="18" charset="0"/>
              </a:rPr>
              <a:t> Духовному Училищі з 1865 по 1871 рік. По закінченню Духовного училища вступив до Подільської Духовної Семінарії у якій вивчав наступні предмети: богослов’я, словесність, оскільки йому потрібно було читати церковні книги, історичні та фізико – математичні науки, також вивчав іноземні мови – латинську, чеську, німецьку</a:t>
            </a:r>
            <a:endParaRPr lang="uk-UA" dirty="0">
              <a:latin typeface="Franklin Gothic Demi" panose="020B0703020102020204" pitchFamily="34" charset="0"/>
            </a:endParaRPr>
          </a:p>
        </p:txBody>
      </p:sp>
    </p:spTree>
    <p:extLst>
      <p:ext uri="{BB962C8B-B14F-4D97-AF65-F5344CB8AC3E}">
        <p14:creationId xmlns:p14="http://schemas.microsoft.com/office/powerpoint/2010/main" val="2280823008"/>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695400" y="332656"/>
            <a:ext cx="8856984" cy="2952328"/>
          </a:xfrm>
          <a:extLst/>
        </p:spPr>
        <p:txBody>
          <a:bodyPr>
            <a:normAutofit fontScale="90000"/>
          </a:bodyPr>
          <a:lstStyle/>
          <a:p>
            <a:pPr algn="just">
              <a:lnSpc>
                <a:spcPct val="150000"/>
              </a:lnSpc>
              <a:defRPr/>
            </a:pPr>
            <a:r>
              <a:rPr lang="uk-UA" sz="1800" dirty="0" smtClean="0">
                <a:latin typeface="Franklin Gothic Demi Cond" panose="020B0706030402020204" pitchFamily="34" charset="0"/>
              </a:rPr>
              <a:t/>
            </a:r>
            <a:br>
              <a:rPr lang="uk-UA" sz="1800" dirty="0" smtClean="0">
                <a:latin typeface="Franklin Gothic Demi Cond" panose="020B0706030402020204" pitchFamily="34" charset="0"/>
              </a:rPr>
            </a:br>
            <a:r>
              <a:rPr lang="uk-UA" sz="1800" dirty="0" smtClean="0">
                <a:latin typeface="Franklin Gothic Demi Cond" panose="020B0706030402020204" pitchFamily="34" charset="0"/>
              </a:rPr>
              <a:t/>
            </a:r>
            <a:br>
              <a:rPr lang="uk-UA" sz="1800" dirty="0" smtClean="0">
                <a:latin typeface="Franklin Gothic Demi Cond" panose="020B0706030402020204" pitchFamily="34" charset="0"/>
              </a:rPr>
            </a:br>
            <a:r>
              <a:rPr lang="uk-UA" sz="1800" dirty="0" smtClean="0">
                <a:latin typeface="Franklin Gothic Demi Cond" panose="020B0706030402020204" pitchFamily="34" charset="0"/>
              </a:rPr>
              <a:t/>
            </a:r>
            <a:br>
              <a:rPr lang="uk-UA" sz="1800" dirty="0" smtClean="0">
                <a:latin typeface="Franklin Gothic Demi Cond" panose="020B0706030402020204" pitchFamily="34" charset="0"/>
              </a:rPr>
            </a:br>
            <a:r>
              <a:rPr lang="uk-UA" sz="1800" dirty="0">
                <a:latin typeface="Franklin Gothic Demi Cond" panose="020B0706030402020204" pitchFamily="34" charset="0"/>
              </a:rPr>
              <a:t/>
            </a:r>
            <a:br>
              <a:rPr lang="uk-UA" sz="1800" dirty="0">
                <a:latin typeface="Franklin Gothic Demi Cond" panose="020B0706030402020204" pitchFamily="34" charset="0"/>
              </a:rPr>
            </a:br>
            <a:r>
              <a:rPr lang="ru-RU" sz="2000" dirty="0" err="1" smtClean="0">
                <a:latin typeface="Franklin Gothic Demi Cond" panose="020B0706030402020204" pitchFamily="34" charset="0"/>
              </a:rPr>
              <a:t>Окрім</a:t>
            </a:r>
            <a:r>
              <a:rPr lang="ru-RU" sz="2000" dirty="0" smtClean="0">
                <a:latin typeface="Franklin Gothic Demi Cond" panose="020B0706030402020204" pitchFamily="34" charset="0"/>
              </a:rPr>
              <a:t> </a:t>
            </a:r>
            <a:r>
              <a:rPr lang="ru-RU" sz="2000" dirty="0">
                <a:latin typeface="Franklin Gothic Demi Cond" panose="020B0706030402020204" pitchFamily="34" charset="0"/>
              </a:rPr>
              <a:t>того </a:t>
            </a:r>
            <a:r>
              <a:rPr lang="ru-RU" sz="2000" dirty="0" err="1">
                <a:latin typeface="Franklin Gothic Demi Cond" panose="020B0706030402020204" pitchFamily="34" charset="0"/>
              </a:rPr>
              <a:t>священик</a:t>
            </a:r>
            <a:r>
              <a:rPr lang="ru-RU" sz="2000" dirty="0">
                <a:latin typeface="Franklin Gothic Demi Cond" panose="020B0706030402020204" pitchFamily="34" charset="0"/>
              </a:rPr>
              <a:t> </a:t>
            </a:r>
            <a:r>
              <a:rPr lang="ru-RU" sz="2000" dirty="0" err="1">
                <a:latin typeface="Franklin Gothic Demi Cond" panose="020B0706030402020204" pitchFamily="34" charset="0"/>
              </a:rPr>
              <a:t>був</a:t>
            </a:r>
            <a:r>
              <a:rPr lang="ru-RU" sz="2000" dirty="0">
                <a:latin typeface="Franklin Gothic Demi Cond" panose="020B0706030402020204" pitchFamily="34" charset="0"/>
              </a:rPr>
              <a:t> </a:t>
            </a:r>
            <a:r>
              <a:rPr lang="ru-RU" sz="2000" dirty="0" err="1">
                <a:latin typeface="Franklin Gothic Demi Cond" panose="020B0706030402020204" pitchFamily="34" charset="0"/>
              </a:rPr>
              <a:t>досить</a:t>
            </a:r>
            <a:r>
              <a:rPr lang="ru-RU" sz="2000" dirty="0">
                <a:latin typeface="Franklin Gothic Demi Cond" panose="020B0706030402020204" pitchFamily="34" charset="0"/>
              </a:rPr>
              <a:t> </a:t>
            </a:r>
            <a:r>
              <a:rPr lang="ru-RU" sz="2000" dirty="0" err="1">
                <a:latin typeface="Franklin Gothic Demi Cond" panose="020B0706030402020204" pitchFamily="34" charset="0"/>
              </a:rPr>
              <a:t>освіченим</a:t>
            </a:r>
            <a:r>
              <a:rPr lang="ru-RU" sz="2000" dirty="0">
                <a:latin typeface="Franklin Gothic Demi Cond" panose="020B0706030402020204" pitchFamily="34" charset="0"/>
              </a:rPr>
              <a:t>, </a:t>
            </a:r>
            <a:r>
              <a:rPr lang="ru-RU" sz="2000" dirty="0" err="1">
                <a:latin typeface="Franklin Gothic Demi Cond" panose="020B0706030402020204" pitchFamily="34" charset="0"/>
              </a:rPr>
              <a:t>вільно</a:t>
            </a:r>
            <a:r>
              <a:rPr lang="ru-RU" sz="2000" dirty="0">
                <a:latin typeface="Franklin Gothic Demi Cond" panose="020B0706030402020204" pitchFamily="34" charset="0"/>
              </a:rPr>
              <a:t> читав </a:t>
            </a:r>
            <a:r>
              <a:rPr lang="ru-RU" sz="2000" dirty="0" err="1">
                <a:latin typeface="Franklin Gothic Demi Cond" panose="020B0706030402020204" pitchFamily="34" charset="0"/>
              </a:rPr>
              <a:t>церковні</a:t>
            </a:r>
            <a:r>
              <a:rPr lang="ru-RU" sz="2000" dirty="0">
                <a:latin typeface="Franklin Gothic Demi Cond" panose="020B0706030402020204" pitchFamily="34" charset="0"/>
              </a:rPr>
              <a:t> </a:t>
            </a:r>
            <a:r>
              <a:rPr lang="ru-RU" sz="2000" dirty="0" err="1">
                <a:latin typeface="Franklin Gothic Demi Cond" panose="020B0706030402020204" pitchFamily="34" charset="0"/>
              </a:rPr>
              <a:t>тексти</a:t>
            </a:r>
            <a:r>
              <a:rPr lang="ru-RU" sz="2000" dirty="0">
                <a:latin typeface="Franklin Gothic Demi Cond" panose="020B0706030402020204" pitchFamily="34" charset="0"/>
              </a:rPr>
              <a:t>, знав </a:t>
            </a:r>
            <a:r>
              <a:rPr lang="uk-UA" sz="2000" dirty="0" smtClean="0">
                <a:latin typeface="Franklin Gothic Demi Cond" panose="020B0706030402020204" pitchFamily="34" charset="0"/>
              </a:rPr>
              <a:t>іноземні </a:t>
            </a:r>
            <a:r>
              <a:rPr lang="uk-UA" sz="2000" dirty="0">
                <a:latin typeface="Franklin Gothic Demi Cond" panose="020B0706030402020204" pitchFamily="34" charset="0"/>
              </a:rPr>
              <a:t>мови, піклувався про церковно – приходські школи. У 1888 році він навчав грамоти дітей Нового Села у церковно – приходській школі тоді навчалось 22 дитини чоловічої статі, крім того разом із </a:t>
            </a:r>
            <a:r>
              <a:rPr lang="uk-UA" sz="2000" dirty="0" smtClean="0">
                <a:latin typeface="Franklin Gothic Demi Cond" panose="020B0706030402020204" pitchFamily="34" charset="0"/>
              </a:rPr>
              <a:t>псаломщиком </a:t>
            </a:r>
            <a:r>
              <a:rPr lang="uk-UA" sz="2000" dirty="0" err="1" smtClean="0">
                <a:latin typeface="Franklin Gothic Demi Cond" panose="020B0706030402020204" pitchFamily="34" charset="0"/>
              </a:rPr>
              <a:t>Трембовецьким</a:t>
            </a:r>
            <a:r>
              <a:rPr lang="uk-UA" sz="2000" dirty="0" smtClean="0">
                <a:latin typeface="Franklin Gothic Demi Cond" panose="020B0706030402020204" pitchFamily="34" charset="0"/>
              </a:rPr>
              <a:t> </a:t>
            </a:r>
            <a:r>
              <a:rPr lang="uk-UA" sz="2000" dirty="0">
                <a:latin typeface="Franklin Gothic Demi Cond" panose="020B0706030402020204" pitchFamily="34" charset="0"/>
              </a:rPr>
              <a:t>навчав дітей в </a:t>
            </a:r>
            <a:r>
              <a:rPr lang="uk-UA" sz="2000" dirty="0" err="1">
                <a:latin typeface="Franklin Gothic Demi Cond" panose="020B0706030402020204" pitchFamily="34" charset="0"/>
              </a:rPr>
              <a:t>Томашівці</a:t>
            </a:r>
            <a:r>
              <a:rPr lang="uk-UA" sz="2000" dirty="0">
                <a:latin typeface="Franklin Gothic Demi Cond" panose="020B0706030402020204" pitchFamily="34" charset="0"/>
              </a:rPr>
              <a:t> Верхній, у ній навчалось 32 дитини чоловічої статі, і на закупівлю книжок держава виділила 5 рублів. Був хорошої поведінки, «справний» і надійний. В родинних </a:t>
            </a:r>
            <a:r>
              <a:rPr lang="uk-UA" sz="2000" dirty="0" err="1">
                <a:latin typeface="Franklin Gothic Demi Cond" panose="020B0706030402020204" pitchFamily="34" charset="0"/>
              </a:rPr>
              <a:t>зв’язків</a:t>
            </a:r>
            <a:r>
              <a:rPr lang="uk-UA" sz="2000" dirty="0">
                <a:latin typeface="Franklin Gothic Demi Cond" panose="020B0706030402020204" pitchFamily="34" charset="0"/>
              </a:rPr>
              <a:t> з псаломщиком </a:t>
            </a:r>
            <a:r>
              <a:rPr lang="uk-UA" sz="2000" dirty="0" smtClean="0">
                <a:latin typeface="Franklin Gothic Demi Cond" panose="020B0706030402020204" pitchFamily="34" charset="0"/>
              </a:rPr>
              <a:t>не був, </a:t>
            </a:r>
            <a:r>
              <a:rPr lang="uk-UA" sz="2000" dirty="0">
                <a:latin typeface="Franklin Gothic Demi Cond" panose="020B0706030402020204" pitchFamily="34" charset="0"/>
              </a:rPr>
              <a:t>підсудний не був. Саме такі відомості про Василя </a:t>
            </a:r>
            <a:r>
              <a:rPr lang="uk-UA" sz="2000" dirty="0" err="1">
                <a:latin typeface="Franklin Gothic Demi Cond" panose="020B0706030402020204" pitchFamily="34" charset="0"/>
              </a:rPr>
              <a:t>Білобряницкого</a:t>
            </a:r>
            <a:r>
              <a:rPr lang="uk-UA" sz="2000" dirty="0">
                <a:latin typeface="Franklin Gothic Demi Cond" panose="020B0706030402020204" pitchFamily="34" charset="0"/>
              </a:rPr>
              <a:t> залишив радник Благочинного, священик </a:t>
            </a:r>
            <a:r>
              <a:rPr lang="uk-UA" sz="2000" dirty="0" err="1">
                <a:latin typeface="Franklin Gothic Demi Cond" panose="020B0706030402020204" pitchFamily="34" charset="0"/>
              </a:rPr>
              <a:t>Лятаровський</a:t>
            </a:r>
            <a:r>
              <a:rPr lang="uk-UA" sz="2400" dirty="0">
                <a:latin typeface="Franklin Gothic Demi Cond" panose="020B0706030402020204" pitchFamily="34" charset="0"/>
              </a:rPr>
              <a:t>. </a:t>
            </a:r>
            <a:r>
              <a:rPr lang="ru-RU" sz="2000" dirty="0">
                <a:latin typeface="Franklin Gothic Demi Cond" panose="020B0706030402020204" pitchFamily="34" charset="0"/>
              </a:rPr>
              <a:t>2 </a:t>
            </a:r>
            <a:r>
              <a:rPr lang="ru-RU" sz="2000" dirty="0" err="1">
                <a:latin typeface="Franklin Gothic Demi Cond" panose="020B0706030402020204" pitchFamily="34" charset="0"/>
              </a:rPr>
              <a:t>жовтня</a:t>
            </a:r>
            <a:r>
              <a:rPr lang="ru-RU" sz="2000" dirty="0">
                <a:latin typeface="Franklin Gothic Demi Cond" panose="020B0706030402020204" pitchFamily="34" charset="0"/>
              </a:rPr>
              <a:t> 1885 року за </a:t>
            </a:r>
            <a:r>
              <a:rPr lang="ru-RU" sz="2000" dirty="0" err="1">
                <a:latin typeface="Franklin Gothic Demi Cond" panose="020B0706030402020204" pitchFamily="34" charset="0"/>
              </a:rPr>
              <a:t>заслугиу</a:t>
            </a:r>
            <a:r>
              <a:rPr lang="ru-RU" sz="2000" dirty="0">
                <a:latin typeface="Franklin Gothic Demi Cond" panose="020B0706030402020204" pitchFamily="34" charset="0"/>
              </a:rPr>
              <a:t> у </a:t>
            </a:r>
            <a:r>
              <a:rPr lang="ru-RU" sz="2000" dirty="0" err="1">
                <a:latin typeface="Franklin Gothic Demi Cond" panose="020B0706030402020204" pitchFamily="34" charset="0"/>
              </a:rPr>
              <a:t>будівництві</a:t>
            </a:r>
            <a:r>
              <a:rPr lang="ru-RU" sz="2000" dirty="0">
                <a:latin typeface="Franklin Gothic Demi Cond" panose="020B0706030402020204" pitchFamily="34" charset="0"/>
              </a:rPr>
              <a:t> </a:t>
            </a:r>
            <a:r>
              <a:rPr lang="ru-RU" sz="2000" dirty="0" err="1">
                <a:latin typeface="Franklin Gothic Demi Cond" panose="020B0706030402020204" pitchFamily="34" charset="0"/>
              </a:rPr>
              <a:t>церков</a:t>
            </a:r>
            <a:r>
              <a:rPr lang="ru-RU" sz="2000" dirty="0">
                <a:latin typeface="Franklin Gothic Demi Cond" panose="020B0706030402020204" pitchFamily="34" charset="0"/>
              </a:rPr>
              <a:t> </a:t>
            </a:r>
            <a:r>
              <a:rPr lang="ru-RU" sz="2000" dirty="0" err="1">
                <a:latin typeface="Franklin Gothic Demi Cond" panose="020B0706030402020204" pitchFamily="34" charset="0"/>
              </a:rPr>
              <a:t>був</a:t>
            </a:r>
            <a:r>
              <a:rPr lang="ru-RU" sz="2000" dirty="0">
                <a:latin typeface="Franklin Gothic Demi Cond" panose="020B0706030402020204" pitchFamily="34" charset="0"/>
              </a:rPr>
              <a:t> </a:t>
            </a:r>
            <a:r>
              <a:rPr lang="ru-RU" sz="2000" dirty="0" err="1">
                <a:latin typeface="Franklin Gothic Demi Cond" panose="020B0706030402020204" pitchFamily="34" charset="0"/>
              </a:rPr>
              <a:t>нагороджений</a:t>
            </a:r>
            <a:r>
              <a:rPr lang="ru-RU" sz="2000" dirty="0">
                <a:latin typeface="Franklin Gothic Demi Cond" panose="020B0706030402020204" pitchFamily="34" charset="0"/>
              </a:rPr>
              <a:t> </a:t>
            </a:r>
            <a:r>
              <a:rPr lang="ru-RU" sz="2000" dirty="0" err="1">
                <a:latin typeface="Franklin Gothic Demi Cond" panose="020B0706030402020204" pitchFamily="34" charset="0"/>
              </a:rPr>
              <a:t>набедреником</a:t>
            </a:r>
            <a:r>
              <a:rPr lang="ru-RU" sz="2000" dirty="0">
                <a:latin typeface="Franklin Gothic Demi Cond" panose="020B0706030402020204" pitchFamily="34" charset="0"/>
              </a:rPr>
              <a:t>( </a:t>
            </a:r>
            <a:r>
              <a:rPr lang="ru-RU" sz="2000" dirty="0" err="1">
                <a:latin typeface="Franklin Gothic Demi Cond" panose="020B0706030402020204" pitchFamily="34" charset="0"/>
              </a:rPr>
              <a:t>прямокутником</a:t>
            </a:r>
            <a:r>
              <a:rPr lang="ru-RU" sz="2000" dirty="0">
                <a:latin typeface="Franklin Gothic Demi Cond" panose="020B0706030402020204" pitchFamily="34" charset="0"/>
              </a:rPr>
              <a:t>, </a:t>
            </a:r>
            <a:r>
              <a:rPr lang="ru-RU" sz="2000" dirty="0" err="1">
                <a:latin typeface="Franklin Gothic Demi Cond" panose="020B0706030402020204" pitchFamily="34" charset="0"/>
              </a:rPr>
              <a:t>який</a:t>
            </a:r>
            <a:r>
              <a:rPr lang="ru-RU" sz="2000" dirty="0">
                <a:latin typeface="Franklin Gothic Demi Cond" panose="020B0706030402020204" pitchFamily="34" charset="0"/>
              </a:rPr>
              <a:t> носили на </a:t>
            </a:r>
            <a:r>
              <a:rPr lang="ru-RU" sz="2000" dirty="0" err="1">
                <a:latin typeface="Franklin Gothic Demi Cond" panose="020B0706030402020204" pitchFamily="34" charset="0"/>
              </a:rPr>
              <a:t>довгій</a:t>
            </a:r>
            <a:r>
              <a:rPr lang="ru-RU" sz="2000" dirty="0">
                <a:latin typeface="Franklin Gothic Demi Cond" panose="020B0706030402020204" pitchFamily="34" charset="0"/>
              </a:rPr>
              <a:t> </a:t>
            </a:r>
            <a:r>
              <a:rPr lang="ru-RU" sz="2000" dirty="0" err="1">
                <a:latin typeface="Franklin Gothic Demi Cond" panose="020B0706030402020204" pitchFamily="34" charset="0"/>
              </a:rPr>
              <a:t>стрічці</a:t>
            </a:r>
            <a:r>
              <a:rPr lang="ru-RU" sz="2000" dirty="0">
                <a:latin typeface="Franklin Gothic Demi Cond" panose="020B0706030402020204" pitchFamily="34" charset="0"/>
              </a:rPr>
              <a:t> </a:t>
            </a:r>
            <a:r>
              <a:rPr lang="ru-RU" sz="2000" dirty="0" err="1">
                <a:latin typeface="Franklin Gothic Demi Cond" panose="020B0706030402020204" pitchFamily="34" charset="0"/>
              </a:rPr>
              <a:t>біля</a:t>
            </a:r>
            <a:r>
              <a:rPr lang="ru-RU" sz="2000" dirty="0">
                <a:latin typeface="Franklin Gothic Demi Cond" panose="020B0706030402020204" pitchFamily="34" charset="0"/>
              </a:rPr>
              <a:t> стегна. Право </a:t>
            </a:r>
            <a:r>
              <a:rPr lang="ru-RU" sz="2000" dirty="0" err="1">
                <a:latin typeface="Franklin Gothic Demi Cond" panose="020B0706030402020204" pitchFamily="34" charset="0"/>
              </a:rPr>
              <a:t>носіння</a:t>
            </a:r>
            <a:r>
              <a:rPr lang="ru-RU" sz="2000" dirty="0">
                <a:latin typeface="Franklin Gothic Demi Cond" panose="020B0706030402020204" pitchFamily="34" charset="0"/>
              </a:rPr>
              <a:t> </a:t>
            </a:r>
            <a:r>
              <a:rPr lang="ru-RU" sz="2000" dirty="0" err="1">
                <a:latin typeface="Franklin Gothic Demi Cond" panose="020B0706030402020204" pitchFamily="34" charset="0"/>
              </a:rPr>
              <a:t>набедреника</a:t>
            </a:r>
            <a:r>
              <a:rPr lang="ru-RU" sz="2000" dirty="0">
                <a:latin typeface="Franklin Gothic Demi Cond" panose="020B0706030402020204" pitchFamily="34" charset="0"/>
              </a:rPr>
              <a:t> </a:t>
            </a:r>
            <a:r>
              <a:rPr lang="ru-RU" sz="2000" dirty="0" err="1">
                <a:latin typeface="Franklin Gothic Demi Cond" panose="020B0706030402020204" pitchFamily="34" charset="0"/>
              </a:rPr>
              <a:t>дається</a:t>
            </a:r>
            <a:r>
              <a:rPr lang="ru-RU" sz="2000" dirty="0">
                <a:latin typeface="Franklin Gothic Demi Cond" panose="020B0706030402020204" pitchFamily="34" charset="0"/>
              </a:rPr>
              <a:t> </a:t>
            </a:r>
            <a:r>
              <a:rPr lang="ru-RU" sz="2000" dirty="0" err="1">
                <a:latin typeface="Franklin Gothic Demi Cond" panose="020B0706030402020204" pitchFamily="34" charset="0"/>
              </a:rPr>
              <a:t>священикам</a:t>
            </a:r>
            <a:r>
              <a:rPr lang="ru-RU" sz="2000" dirty="0">
                <a:latin typeface="Franklin Gothic Demi Cond" panose="020B0706030402020204" pitchFamily="34" charset="0"/>
              </a:rPr>
              <a:t> в </a:t>
            </a:r>
            <a:r>
              <a:rPr lang="ru-RU" sz="2000" dirty="0" err="1">
                <a:latin typeface="Franklin Gothic Demi Cond" panose="020B0706030402020204" pitchFamily="34" charset="0"/>
              </a:rPr>
              <a:t>якості</a:t>
            </a:r>
            <a:r>
              <a:rPr lang="ru-RU" sz="2000" dirty="0">
                <a:latin typeface="Franklin Gothic Demi Cond" panose="020B0706030402020204" pitchFamily="34" charset="0"/>
              </a:rPr>
              <a:t> </a:t>
            </a:r>
            <a:r>
              <a:rPr lang="ru-RU" sz="2000" dirty="0" err="1">
                <a:latin typeface="Franklin Gothic Demi Cond" panose="020B0706030402020204" pitchFamily="34" charset="0"/>
              </a:rPr>
              <a:t>нагородження</a:t>
            </a:r>
            <a:r>
              <a:rPr lang="ru-RU" sz="2000" dirty="0">
                <a:latin typeface="Franklin Gothic Demi Cond" panose="020B0706030402020204" pitchFamily="34" charset="0"/>
              </a:rPr>
              <a:t>.</a:t>
            </a:r>
            <a:endParaRPr lang="uk-UA" sz="2000" dirty="0">
              <a:latin typeface="Franklin Gothic Demi Cond" panose="020B0706030402020204" pitchFamily="34" charset="0"/>
            </a:endParaRPr>
          </a:p>
        </p:txBody>
      </p:sp>
    </p:spTree>
    <p:extLst>
      <p:ext uri="{BB962C8B-B14F-4D97-AF65-F5344CB8AC3E}">
        <p14:creationId xmlns:p14="http://schemas.microsoft.com/office/powerpoint/2010/main" val="1714668629"/>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75520" y="548680"/>
            <a:ext cx="6096000" cy="646331"/>
          </a:xfrm>
          <a:prstGeom prst="rect">
            <a:avLst/>
          </a:prstGeom>
        </p:spPr>
        <p:txBody>
          <a:bodyPr>
            <a:spAutoFit/>
          </a:bodyPr>
          <a:lstStyle/>
          <a:p>
            <a:pPr algn="ctr"/>
            <a:r>
              <a:rPr lang="uk-UA" dirty="0">
                <a:latin typeface="Franklin Gothic Demi Cond" panose="020B0706030402020204" pitchFamily="34" charset="0"/>
              </a:rPr>
              <a:t>Церковно – приходська школа, де навчав дітей </a:t>
            </a:r>
            <a:br>
              <a:rPr lang="uk-UA" dirty="0">
                <a:latin typeface="Franklin Gothic Demi Cond" panose="020B0706030402020204" pitchFamily="34" charset="0"/>
              </a:rPr>
            </a:br>
            <a:r>
              <a:rPr lang="uk-UA" dirty="0">
                <a:latin typeface="Franklin Gothic Demi Cond" panose="020B0706030402020204" pitchFamily="34" charset="0"/>
              </a:rPr>
              <a:t>священник </a:t>
            </a:r>
            <a:r>
              <a:rPr lang="uk-UA" dirty="0" err="1" smtClean="0">
                <a:latin typeface="Franklin Gothic Demi Cond" panose="020B0706030402020204" pitchFamily="34" charset="0"/>
              </a:rPr>
              <a:t>Білобряницький</a:t>
            </a:r>
            <a:r>
              <a:rPr lang="uk-UA" dirty="0" smtClean="0">
                <a:latin typeface="Franklin Gothic Demi Cond" panose="020B0706030402020204" pitchFamily="34" charset="0"/>
              </a:rPr>
              <a:t> та псаломщик Є. </a:t>
            </a:r>
            <a:r>
              <a:rPr lang="uk-UA" dirty="0" err="1" smtClean="0">
                <a:latin typeface="Franklin Gothic Demi Cond" panose="020B0706030402020204" pitchFamily="34" charset="0"/>
              </a:rPr>
              <a:t>Трембовецький</a:t>
            </a:r>
            <a:endParaRPr lang="uk-UA" dirty="0">
              <a:latin typeface="Franklin Gothic Demi Cond" panose="020B0706030402020204" pitchFamily="34" charset="0"/>
            </a:endParaRPr>
          </a:p>
        </p:txBody>
      </p:sp>
      <p:pic>
        <p:nvPicPr>
          <p:cNvPr id="5" name="Рисунок 4"/>
          <p:cNvPicPr>
            <a:picLocks noChangeAspect="1"/>
          </p:cNvPicPr>
          <p:nvPr/>
        </p:nvPicPr>
        <p:blipFill rotWithShape="1">
          <a:blip r:embed="rId2"/>
          <a:srcRect r="-1356" b="9689"/>
          <a:stretch/>
        </p:blipFill>
        <p:spPr>
          <a:xfrm>
            <a:off x="2123220" y="1340768"/>
            <a:ext cx="5400600" cy="367240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738902120"/>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83432" y="476672"/>
            <a:ext cx="9649072" cy="4612032"/>
          </a:xfrm>
          <a:prstGeom prst="rect">
            <a:avLst/>
          </a:prstGeom>
        </p:spPr>
        <p:txBody>
          <a:bodyPr wrap="square">
            <a:spAutoFit/>
          </a:bodyPr>
          <a:lstStyle/>
          <a:p>
            <a:pPr algn="just">
              <a:lnSpc>
                <a:spcPct val="150000"/>
              </a:lnSpc>
            </a:pPr>
            <a:r>
              <a:rPr lang="uk-UA" dirty="0">
                <a:latin typeface="Franklin Gothic Demi" panose="020B0703020102020204" pitchFamily="34" charset="0"/>
              </a:rPr>
              <a:t>ВИСНОВКИ</a:t>
            </a:r>
            <a:br>
              <a:rPr lang="uk-UA" dirty="0">
                <a:latin typeface="Franklin Gothic Demi" panose="020B0703020102020204" pitchFamily="34" charset="0"/>
              </a:rPr>
            </a:br>
            <a:r>
              <a:rPr lang="uk-UA" dirty="0">
                <a:latin typeface="Franklin Gothic Demi" panose="020B0703020102020204" pitchFamily="34" charset="0"/>
              </a:rPr>
              <a:t>Отже,  дослідивши історію створення та становлення церковного будівництва у Проскурівському повіті, нами було з’ясовано, що наприкінці 19 століття почалось активне будівництво у повіті пов’язане вочевидь із русифікаторською політикою Російської імперії, яка розуміла який вплив мала церква на населення. тому детально зупинився на дослідженні церкви Святого Василя Великого у с. Нове Село Проскурівського повіту, оскільки протягом років навчання у школі цікавилась релігійними відносинами в різні історичні епохи, і вирішив провести власне дослідження у цьому напрямку. Опрацьовуючи джерела з даної проблематики я дійшла висновку, що церква відігравала важливу роль у житі громади, оскільки в той час жителі села отримавши дозвіл влади, в основному будували її на власні кошти.</a:t>
            </a:r>
          </a:p>
        </p:txBody>
      </p:sp>
    </p:spTree>
    <p:extLst>
      <p:ext uri="{BB962C8B-B14F-4D97-AF65-F5344CB8AC3E}">
        <p14:creationId xmlns:p14="http://schemas.microsoft.com/office/powerpoint/2010/main" val="2879460849"/>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39416" y="260648"/>
            <a:ext cx="10153128" cy="6740307"/>
          </a:xfrm>
          <a:prstGeom prst="rect">
            <a:avLst/>
          </a:prstGeom>
        </p:spPr>
        <p:txBody>
          <a:bodyPr wrap="square">
            <a:spAutoFit/>
          </a:bodyPr>
          <a:lstStyle/>
          <a:p>
            <a:pPr algn="ctr"/>
            <a:r>
              <a:rPr lang="uk-UA" dirty="0">
                <a:latin typeface="Franklin Gothic Demi Cond" panose="020B0706030402020204" pitchFamily="34" charset="0"/>
              </a:rPr>
              <a:t>СПИСОК ВИКОРИСТАНИХ ДЖЕРЕЛ</a:t>
            </a:r>
          </a:p>
          <a:p>
            <a:r>
              <a:rPr lang="uk-UA" dirty="0" smtClean="0">
                <a:latin typeface="Franklin Gothic Demi Cond" panose="020B0706030402020204" pitchFamily="34" charset="0"/>
              </a:rPr>
              <a:t>1.Звіт </a:t>
            </a:r>
            <a:r>
              <a:rPr lang="uk-UA" dirty="0">
                <a:latin typeface="Franklin Gothic Demi Cond" panose="020B0706030402020204" pitchFamily="34" charset="0"/>
              </a:rPr>
              <a:t>Подільського Статистичного комітету про будівництво церков // </a:t>
            </a:r>
          </a:p>
          <a:p>
            <a:r>
              <a:rPr lang="uk-UA" dirty="0">
                <a:latin typeface="Franklin Gothic Demi Cond" panose="020B0706030402020204" pitchFamily="34" charset="0"/>
              </a:rPr>
              <a:t>ф  - 34 опис 1.- № 222, аркуш 3 – 4 с. 457 – 462.</a:t>
            </a:r>
          </a:p>
          <a:p>
            <a:r>
              <a:rPr lang="uk-UA" dirty="0" smtClean="0">
                <a:latin typeface="Franklin Gothic Demi Cond" panose="020B0706030402020204" pitchFamily="34" charset="0"/>
              </a:rPr>
              <a:t>2.Відомість </a:t>
            </a:r>
            <a:r>
              <a:rPr lang="uk-UA" dirty="0">
                <a:latin typeface="Franklin Gothic Demi Cond" panose="020B0706030402020204" pitchFamily="34" charset="0"/>
              </a:rPr>
              <a:t>про церкву святого Василя Великого за 1891 рік // ф- 34 опис 2.- №14212,  аркуш 15 с. 294.</a:t>
            </a:r>
          </a:p>
          <a:p>
            <a:r>
              <a:rPr lang="uk-UA" dirty="0" smtClean="0">
                <a:latin typeface="Franklin Gothic Demi Cond" panose="020B0706030402020204" pitchFamily="34" charset="0"/>
              </a:rPr>
              <a:t>3.Біденко </a:t>
            </a:r>
            <a:r>
              <a:rPr lang="uk-UA" dirty="0">
                <a:latin typeface="Franklin Gothic Demi Cond" panose="020B0706030402020204" pitchFamily="34" charset="0"/>
              </a:rPr>
              <a:t>Н.І. Історія розвитку дошкільних закладів в Хмельницькій області в 70-80-ті роки// </a:t>
            </a:r>
            <a:r>
              <a:rPr lang="en-US" dirty="0">
                <a:latin typeface="Franklin Gothic Demi Cond" panose="020B0706030402020204" pitchFamily="34" charset="0"/>
              </a:rPr>
              <a:t>V </a:t>
            </a:r>
            <a:r>
              <a:rPr lang="uk-UA" dirty="0">
                <a:latin typeface="Franklin Gothic Demi Cond" panose="020B0706030402020204" pitchFamily="34" charset="0"/>
              </a:rPr>
              <a:t>Всеукраїнська конференція “Розвиток історичного краєзнавства в контексті національного і культурного відродження України”: Тези доповідей і повідомлень. – К.-Кам’янець-Подільський, 1991. – С. 553-554.</a:t>
            </a:r>
          </a:p>
          <a:p>
            <a:r>
              <a:rPr lang="uk-UA" dirty="0">
                <a:latin typeface="Franklin Gothic Demi Cond" panose="020B0706030402020204" pitchFamily="34" charset="0"/>
              </a:rPr>
              <a:t>4</a:t>
            </a:r>
            <a:r>
              <a:rPr lang="uk-UA" dirty="0" smtClean="0">
                <a:latin typeface="Franklin Gothic Demi Cond" panose="020B0706030402020204" pitchFamily="34" charset="0"/>
              </a:rPr>
              <a:t>. </a:t>
            </a:r>
            <a:r>
              <a:rPr lang="uk-UA" dirty="0" err="1">
                <a:latin typeface="Franklin Gothic Demi Cond" panose="020B0706030402020204" pitchFamily="34" charset="0"/>
              </a:rPr>
              <a:t>Григорчук</a:t>
            </a:r>
            <a:r>
              <a:rPr lang="uk-UA" dirty="0">
                <a:latin typeface="Franklin Gothic Demi Cond" panose="020B0706030402020204" pitchFamily="34" charset="0"/>
              </a:rPr>
              <a:t> М.О., Островський К.С. Розвиток культури села на Хмельниччині// Матеріали ІХ-</a:t>
            </a:r>
            <a:r>
              <a:rPr lang="uk-UA" dirty="0" err="1">
                <a:latin typeface="Franklin Gothic Demi Cond" panose="020B0706030402020204" pitchFamily="34" charset="0"/>
              </a:rPr>
              <a:t>ої</a:t>
            </a:r>
            <a:r>
              <a:rPr lang="uk-UA" dirty="0">
                <a:latin typeface="Franklin Gothic Demi Cond" panose="020B0706030402020204" pitchFamily="34" charset="0"/>
              </a:rPr>
              <a:t> Подільської історико-краєзнавчої конференції. – Кам’янець-Подільський, 1995. – С. 366 - 369.</a:t>
            </a:r>
          </a:p>
          <a:p>
            <a:r>
              <a:rPr lang="uk-UA" dirty="0" smtClean="0">
                <a:latin typeface="Franklin Gothic Demi Cond" panose="020B0706030402020204" pitchFamily="34" charset="0"/>
              </a:rPr>
              <a:t>5. </a:t>
            </a:r>
            <a:r>
              <a:rPr lang="uk-UA" dirty="0" err="1" smtClean="0">
                <a:latin typeface="Franklin Gothic Demi Cond" panose="020B0706030402020204" pitchFamily="34" charset="0"/>
              </a:rPr>
              <a:t>Гульдман</a:t>
            </a:r>
            <a:r>
              <a:rPr lang="uk-UA" dirty="0" smtClean="0">
                <a:latin typeface="Franklin Gothic Demi Cond" panose="020B0706030402020204" pitchFamily="34" charset="0"/>
              </a:rPr>
              <a:t> </a:t>
            </a:r>
            <a:r>
              <a:rPr lang="uk-UA" dirty="0">
                <a:latin typeface="Franklin Gothic Demi Cond" panose="020B0706030402020204" pitchFamily="34" charset="0"/>
              </a:rPr>
              <a:t>В.К. </a:t>
            </a:r>
            <a:r>
              <a:rPr lang="uk-UA" dirty="0" err="1">
                <a:latin typeface="Franklin Gothic Demi Cond" panose="020B0706030402020204" pitchFamily="34" charset="0"/>
              </a:rPr>
              <a:t>Справочная</a:t>
            </a:r>
            <a:r>
              <a:rPr lang="uk-UA" dirty="0">
                <a:latin typeface="Franklin Gothic Demi Cond" panose="020B0706030402020204" pitchFamily="34" charset="0"/>
              </a:rPr>
              <a:t> книжка </a:t>
            </a:r>
            <a:r>
              <a:rPr lang="uk-UA" dirty="0" err="1">
                <a:latin typeface="Franklin Gothic Demi Cond" panose="020B0706030402020204" pitchFamily="34" charset="0"/>
              </a:rPr>
              <a:t>Подольской</a:t>
            </a:r>
            <a:r>
              <a:rPr lang="uk-UA" dirty="0">
                <a:latin typeface="Franklin Gothic Demi Cond" panose="020B0706030402020204" pitchFamily="34" charset="0"/>
              </a:rPr>
              <a:t> </a:t>
            </a:r>
            <a:r>
              <a:rPr lang="uk-UA" dirty="0" err="1">
                <a:latin typeface="Franklin Gothic Demi Cond" panose="020B0706030402020204" pitchFamily="34" charset="0"/>
              </a:rPr>
              <a:t>губернии</a:t>
            </a:r>
            <a:r>
              <a:rPr lang="uk-UA" dirty="0">
                <a:latin typeface="Franklin Gothic Demi Cond" panose="020B0706030402020204" pitchFamily="34" charset="0"/>
              </a:rPr>
              <a:t>. – </a:t>
            </a:r>
            <a:r>
              <a:rPr lang="uk-UA" dirty="0" err="1">
                <a:latin typeface="Franklin Gothic Demi Cond" panose="020B0706030402020204" pitchFamily="34" charset="0"/>
              </a:rPr>
              <a:t>Каменец-Подольский</a:t>
            </a:r>
            <a:r>
              <a:rPr lang="uk-UA" dirty="0">
                <a:latin typeface="Franklin Gothic Demi Cond" panose="020B0706030402020204" pitchFamily="34" charset="0"/>
              </a:rPr>
              <a:t> : </a:t>
            </a:r>
            <a:r>
              <a:rPr lang="uk-UA" dirty="0" err="1">
                <a:latin typeface="Franklin Gothic Demi Cond" panose="020B0706030402020204" pitchFamily="34" charset="0"/>
              </a:rPr>
              <a:t>тип.губ.правления</a:t>
            </a:r>
            <a:r>
              <a:rPr lang="uk-UA" dirty="0">
                <a:latin typeface="Franklin Gothic Demi Cond" panose="020B0706030402020204" pitchFamily="34" charset="0"/>
              </a:rPr>
              <a:t>, 1888 г. – 654 с. На с. 240 – 250 Історія міст і сіл УРСР : Хмельницька область. – К. : ГРУРЕ, 1971 р. – 708 с.</a:t>
            </a:r>
          </a:p>
          <a:p>
            <a:r>
              <a:rPr lang="uk-UA" dirty="0">
                <a:latin typeface="Franklin Gothic Demi Cond" panose="020B0706030402020204" pitchFamily="34" charset="0"/>
              </a:rPr>
              <a:t>6</a:t>
            </a:r>
            <a:r>
              <a:rPr lang="uk-UA" dirty="0" smtClean="0">
                <a:latin typeface="Franklin Gothic Demi Cond" panose="020B0706030402020204" pitchFamily="34" charset="0"/>
              </a:rPr>
              <a:t>. </a:t>
            </a:r>
            <a:r>
              <a:rPr lang="uk-UA" dirty="0">
                <a:latin typeface="Franklin Gothic Demi Cond" panose="020B0706030402020204" pitchFamily="34" charset="0"/>
              </a:rPr>
              <a:t>Історія місті і сіл Української РСР. Хмельницька область. – К.: Головна Редакція української радянської енциклопедії, 1971. – 706 с.</a:t>
            </a:r>
          </a:p>
          <a:p>
            <a:r>
              <a:rPr lang="uk-UA" dirty="0" smtClean="0">
                <a:latin typeface="Franklin Gothic Demi Cond" panose="020B0706030402020204" pitchFamily="34" charset="0"/>
              </a:rPr>
              <a:t>7.Квятковський </a:t>
            </a:r>
            <a:r>
              <a:rPr lang="uk-UA" dirty="0">
                <a:latin typeface="Franklin Gothic Demi Cond" panose="020B0706030402020204" pitchFamily="34" charset="0"/>
              </a:rPr>
              <a:t>М. </a:t>
            </a:r>
            <a:r>
              <a:rPr lang="uk-UA" dirty="0" err="1">
                <a:latin typeface="Franklin Gothic Demi Cond" panose="020B0706030402020204" pitchFamily="34" charset="0"/>
              </a:rPr>
              <a:t>Квятковский</a:t>
            </a:r>
            <a:r>
              <a:rPr lang="uk-UA" dirty="0">
                <a:latin typeface="Franklin Gothic Demi Cond" panose="020B0706030402020204" pitchFamily="34" charset="0"/>
              </a:rPr>
              <a:t> М. </a:t>
            </a:r>
            <a:r>
              <a:rPr lang="uk-UA" dirty="0" err="1">
                <a:latin typeface="Franklin Gothic Demi Cond" panose="020B0706030402020204" pitchFamily="34" charset="0"/>
              </a:rPr>
              <a:t>Замечательный</a:t>
            </a:r>
            <a:r>
              <a:rPr lang="uk-UA" dirty="0">
                <a:latin typeface="Franklin Gothic Demi Cond" panose="020B0706030402020204" pitchFamily="34" charset="0"/>
              </a:rPr>
              <a:t> случай </a:t>
            </a:r>
            <a:r>
              <a:rPr lang="uk-UA" dirty="0" err="1">
                <a:latin typeface="Franklin Gothic Demi Cond" panose="020B0706030402020204" pitchFamily="34" charset="0"/>
              </a:rPr>
              <a:t>суеверия</a:t>
            </a:r>
            <a:r>
              <a:rPr lang="uk-UA" dirty="0">
                <a:latin typeface="Franklin Gothic Demi Cond" panose="020B0706030402020204" pitchFamily="34" charset="0"/>
              </a:rPr>
              <a:t> </a:t>
            </a:r>
            <a:r>
              <a:rPr lang="uk-UA" dirty="0" err="1">
                <a:latin typeface="Franklin Gothic Demi Cond" panose="020B0706030402020204" pitchFamily="34" charset="0"/>
              </a:rPr>
              <a:t>жителей</a:t>
            </a:r>
            <a:r>
              <a:rPr lang="uk-UA" dirty="0">
                <a:latin typeface="Franklin Gothic Demi Cond" panose="020B0706030402020204" pitchFamily="34" charset="0"/>
              </a:rPr>
              <a:t> </a:t>
            </a:r>
            <a:r>
              <a:rPr lang="uk-UA" dirty="0" err="1">
                <a:latin typeface="Franklin Gothic Demi Cond" panose="020B0706030402020204" pitchFamily="34" charset="0"/>
              </a:rPr>
              <a:t>м.Ярмолинец</a:t>
            </a:r>
            <a:r>
              <a:rPr lang="uk-UA" dirty="0">
                <a:latin typeface="Franklin Gothic Demi Cond" panose="020B0706030402020204" pitchFamily="34" charset="0"/>
              </a:rPr>
              <a:t> во 2 пол. </a:t>
            </a:r>
            <a:r>
              <a:rPr lang="uk-UA" dirty="0" err="1">
                <a:latin typeface="Franklin Gothic Demi Cond" panose="020B0706030402020204" pitchFamily="34" charset="0"/>
              </a:rPr>
              <a:t>прошлого</a:t>
            </a:r>
            <a:r>
              <a:rPr lang="uk-UA" dirty="0">
                <a:latin typeface="Franklin Gothic Demi Cond" panose="020B0706030402020204" pitchFamily="34" charset="0"/>
              </a:rPr>
              <a:t> 18 </a:t>
            </a:r>
            <a:r>
              <a:rPr lang="uk-UA" dirty="0" err="1">
                <a:latin typeface="Franklin Gothic Demi Cond" panose="020B0706030402020204" pitchFamily="34" charset="0"/>
              </a:rPr>
              <a:t>столетия</a:t>
            </a:r>
            <a:r>
              <a:rPr lang="uk-UA" dirty="0">
                <a:latin typeface="Franklin Gothic Demi Cond" panose="020B0706030402020204" pitchFamily="34" charset="0"/>
              </a:rPr>
              <a:t> // </a:t>
            </a:r>
            <a:r>
              <a:rPr lang="uk-UA" dirty="0" err="1">
                <a:latin typeface="Franklin Gothic Demi Cond" panose="020B0706030402020204" pitchFamily="34" charset="0"/>
              </a:rPr>
              <a:t>Подольские</a:t>
            </a:r>
            <a:r>
              <a:rPr lang="uk-UA" dirty="0">
                <a:latin typeface="Franklin Gothic Demi Cond" panose="020B0706030402020204" pitchFamily="34" charset="0"/>
              </a:rPr>
              <a:t> </a:t>
            </a:r>
            <a:r>
              <a:rPr lang="uk-UA" dirty="0" err="1">
                <a:latin typeface="Franklin Gothic Demi Cond" panose="020B0706030402020204" pitchFamily="34" charset="0"/>
              </a:rPr>
              <a:t>епархиальные</a:t>
            </a:r>
            <a:r>
              <a:rPr lang="uk-UA" dirty="0">
                <a:latin typeface="Franklin Gothic Demi Cond" panose="020B0706030402020204" pitchFamily="34" charset="0"/>
              </a:rPr>
              <a:t> </a:t>
            </a:r>
            <a:r>
              <a:rPr lang="uk-UA" dirty="0" err="1">
                <a:latin typeface="Franklin Gothic Demi Cond" panose="020B0706030402020204" pitchFamily="34" charset="0"/>
              </a:rPr>
              <a:t>ведомости</a:t>
            </a:r>
            <a:r>
              <a:rPr lang="uk-UA" dirty="0">
                <a:latin typeface="Franklin Gothic Demi Cond" panose="020B0706030402020204" pitchFamily="34" charset="0"/>
              </a:rPr>
              <a:t>, 1862 г., № 17, с. 553 – 556.</a:t>
            </a:r>
          </a:p>
          <a:p>
            <a:r>
              <a:rPr lang="uk-UA" dirty="0" smtClean="0">
                <a:latin typeface="Franklin Gothic Demi Cond" panose="020B0706030402020204" pitchFamily="34" charset="0"/>
              </a:rPr>
              <a:t>8.Кравець </a:t>
            </a:r>
            <a:r>
              <a:rPr lang="uk-UA" dirty="0">
                <a:latin typeface="Franklin Gothic Demi Cond" panose="020B0706030402020204" pitchFamily="34" charset="0"/>
              </a:rPr>
              <a:t>М.М., </a:t>
            </a:r>
            <a:r>
              <a:rPr lang="uk-UA" dirty="0" err="1">
                <a:latin typeface="Franklin Gothic Demi Cond" panose="020B0706030402020204" pitchFamily="34" charset="0"/>
              </a:rPr>
              <a:t>Кукурудзяк</a:t>
            </a:r>
            <a:r>
              <a:rPr lang="uk-UA" dirty="0">
                <a:latin typeface="Franklin Gothic Demi Cond" panose="020B0706030402020204" pitchFamily="34" charset="0"/>
              </a:rPr>
              <a:t> М.Г. Відбудова промисловості на Поділлі в 1946-1950 </a:t>
            </a:r>
            <a:r>
              <a:rPr lang="uk-UA" dirty="0" err="1">
                <a:latin typeface="Franklin Gothic Demi Cond" panose="020B0706030402020204" pitchFamily="34" charset="0"/>
              </a:rPr>
              <a:t>р.р</a:t>
            </a:r>
            <a:r>
              <a:rPr lang="uk-UA" dirty="0">
                <a:latin typeface="Franklin Gothic Demi Cond" panose="020B0706030402020204" pitchFamily="34" charset="0"/>
              </a:rPr>
              <a:t>.// Матеріали ІХ-</a:t>
            </a:r>
            <a:r>
              <a:rPr lang="uk-UA" dirty="0" err="1">
                <a:latin typeface="Franklin Gothic Demi Cond" panose="020B0706030402020204" pitchFamily="34" charset="0"/>
              </a:rPr>
              <a:t>ої</a:t>
            </a:r>
            <a:r>
              <a:rPr lang="uk-UA" dirty="0">
                <a:latin typeface="Franklin Gothic Demi Cond" panose="020B0706030402020204" pitchFamily="34" charset="0"/>
              </a:rPr>
              <a:t> Подільської історико-краєзнавчої конференції. – Кам’янець-Подільський, 1995. – С. 353-355.</a:t>
            </a:r>
          </a:p>
          <a:p>
            <a:r>
              <a:rPr lang="uk-UA" dirty="0" smtClean="0">
                <a:latin typeface="Franklin Gothic Demi Cond" panose="020B0706030402020204" pitchFamily="34" charset="0"/>
              </a:rPr>
              <a:t>9.Крижанівський </a:t>
            </a:r>
            <a:r>
              <a:rPr lang="uk-UA" dirty="0">
                <a:latin typeface="Franklin Gothic Demi Cond" panose="020B0706030402020204" pitchFamily="34" charset="0"/>
              </a:rPr>
              <a:t>О.П., Плохій С.М. Історія церкви та </a:t>
            </a:r>
            <a:r>
              <a:rPr lang="uk-UA" dirty="0" err="1">
                <a:latin typeface="Franklin Gothic Demi Cond" panose="020B0706030402020204" pitchFamily="34" charset="0"/>
              </a:rPr>
              <a:t>реліійної</a:t>
            </a:r>
            <a:r>
              <a:rPr lang="uk-UA" dirty="0">
                <a:latin typeface="Franklin Gothic Demi Cond" panose="020B0706030402020204" pitchFamily="34" charset="0"/>
              </a:rPr>
              <a:t> думки в Україні. – К. : Либідь, 1994 р., т. 3 = 335 с. В кінці книги подано перелік монастирів, але без дат існування, джерел і з рядом помилок</a:t>
            </a:r>
            <a:r>
              <a:rPr lang="uk-UA" dirty="0" smtClean="0">
                <a:latin typeface="Franklin Gothic Demi Cond" panose="020B0706030402020204" pitchFamily="34" charset="0"/>
              </a:rPr>
              <a:t>.</a:t>
            </a:r>
            <a:endParaRPr lang="uk-UA" dirty="0">
              <a:latin typeface="Franklin Gothic Demi Cond" panose="020B0706030402020204" pitchFamily="34" charset="0"/>
            </a:endParaRPr>
          </a:p>
          <a:p>
            <a:r>
              <a:rPr lang="uk-UA" dirty="0">
                <a:latin typeface="Franklin Gothic Demi Cond" panose="020B0706030402020204" pitchFamily="34" charset="0"/>
              </a:rPr>
              <a:t>10</a:t>
            </a:r>
            <a:r>
              <a:rPr lang="uk-UA" dirty="0" smtClean="0">
                <a:latin typeface="Franklin Gothic Demi Cond" panose="020B0706030402020204" pitchFamily="34" charset="0"/>
              </a:rPr>
              <a:t>.  </a:t>
            </a:r>
            <a:r>
              <a:rPr lang="uk-UA" dirty="0">
                <a:latin typeface="Franklin Gothic Demi Cond" panose="020B0706030402020204" pitchFamily="34" charset="0"/>
              </a:rPr>
              <a:t>Кушнір Л. Діяльність установ культури Хмельницької області в повоєнні роки// Літопис Хмельниччини. 2001: Краєзнавчий збірник. – Хмельницький, 2001. – С. 60-65.</a:t>
            </a:r>
          </a:p>
          <a:p>
            <a:endParaRPr lang="en-US" dirty="0"/>
          </a:p>
          <a:p>
            <a:endParaRPr lang="en-US" dirty="0"/>
          </a:p>
          <a:p>
            <a:endParaRPr lang="en-US" dirty="0"/>
          </a:p>
        </p:txBody>
      </p:sp>
    </p:spTree>
    <p:extLst>
      <p:ext uri="{BB962C8B-B14F-4D97-AF65-F5344CB8AC3E}">
        <p14:creationId xmlns:p14="http://schemas.microsoft.com/office/powerpoint/2010/main" val="3714550906"/>
      </p:ext>
    </p:extLst>
  </p:cSld>
  <p:clrMapOvr>
    <a:masterClrMapping/>
  </p:clrMapOvr>
  <p:transition spd="slow">
    <p:wipe dir="r"/>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391</TotalTime>
  <Words>940</Words>
  <Application>Microsoft Office PowerPoint</Application>
  <PresentationFormat>Широкоэкранный</PresentationFormat>
  <Paragraphs>61</Paragraphs>
  <Slides>11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11</vt:i4>
      </vt:variant>
    </vt:vector>
  </HeadingPairs>
  <TitlesOfParts>
    <vt:vector size="19" baseType="lpstr">
      <vt:lpstr>Arial</vt:lpstr>
      <vt:lpstr>Calibri</vt:lpstr>
      <vt:lpstr>Century Gothic</vt:lpstr>
      <vt:lpstr>Franklin Gothic Demi</vt:lpstr>
      <vt:lpstr>Franklin Gothic Demi Cond</vt:lpstr>
      <vt:lpstr>Franklin Gothic Medium</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Відомість про церкву Святого Василя Великого Проскурівського повіту за 1891 рік. </vt:lpstr>
      <vt:lpstr>Презентация PowerPoint</vt:lpstr>
      <vt:lpstr>    Окрім того священик був досить освіченим, вільно читав церковні тексти, знав іноземні мови, піклувався про церковно – приходські школи. У 1888 році він навчав грамоти дітей Нового Села у церковно – приходській школі тоді навчалось 22 дитини чоловічої статі, крім того разом із псаломщиком Трембовецьким навчав дітей в Томашівці Верхній, у ній навчалось 32 дитини чоловічої статі, і на закупівлю книжок держава виділила 5 рублів. Був хорошої поведінки, «справний» і надійний. В родинних зв’язків з псаломщиком не був, підсудний не був. Саме такі відомості про Василя Білобряницкого залишив радник Благочинного, священик Лятаровський. 2 жовтня 1885 року за заслугиу у будівництві церков був нагороджений набедреником( прямокутником, який носили на довгій стрічці біля стегна. Право носіння набедреника дається священикам в якості нагородження.</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Слава</dc:creator>
  <cp:lastModifiedBy>Максим</cp:lastModifiedBy>
  <cp:revision>45</cp:revision>
  <dcterms:created xsi:type="dcterms:W3CDTF">2013-10-14T03:14:45Z</dcterms:created>
  <dcterms:modified xsi:type="dcterms:W3CDTF">2022-04-18T18:19:31Z</dcterms:modified>
</cp:coreProperties>
</file>