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2" r:id="rId4"/>
    <p:sldId id="257" r:id="rId5"/>
    <p:sldId id="268" r:id="rId6"/>
    <p:sldId id="273" r:id="rId7"/>
    <p:sldId id="274" r:id="rId8"/>
    <p:sldId id="258" r:id="rId9"/>
    <p:sldId id="265" r:id="rId10"/>
    <p:sldId id="259" r:id="rId11"/>
    <p:sldId id="260" r:id="rId12"/>
    <p:sldId id="261" r:id="rId13"/>
    <p:sldId id="263" r:id="rId14"/>
    <p:sldId id="264" r:id="rId15"/>
    <p:sldId id="267" r:id="rId16"/>
    <p:sldId id="26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F125-38AD-48CC-9FD6-C148AAF45E96}" type="datetimeFigureOut">
              <a:rPr lang="ru-RU" smtClean="0"/>
              <a:t>пт 22.04.22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F681-0C3C-4C04-943A-25D0B6F2D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220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F125-38AD-48CC-9FD6-C148AAF45E96}" type="datetimeFigureOut">
              <a:rPr lang="ru-RU" smtClean="0"/>
              <a:t>пт 22.04.22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F681-0C3C-4C04-943A-25D0B6F2D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124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F125-38AD-48CC-9FD6-C148AAF45E96}" type="datetimeFigureOut">
              <a:rPr lang="ru-RU" smtClean="0"/>
              <a:t>пт 22.04.22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F681-0C3C-4C04-943A-25D0B6F2D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348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077E-9B3A-4703-926F-1A671E94ADF1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8F23-085E-4304-B751-60E26A29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68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077E-9B3A-4703-926F-1A671E94ADF1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8F23-085E-4304-B751-60E26A29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60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077E-9B3A-4703-926F-1A671E94ADF1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8F23-085E-4304-B751-60E26A29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44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077E-9B3A-4703-926F-1A671E94ADF1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8F23-085E-4304-B751-60E26A29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4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077E-9B3A-4703-926F-1A671E94ADF1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8F23-085E-4304-B751-60E26A29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66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077E-9B3A-4703-926F-1A671E94ADF1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8F23-085E-4304-B751-60E26A29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81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077E-9B3A-4703-926F-1A671E94ADF1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8F23-085E-4304-B751-60E26A29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17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077E-9B3A-4703-926F-1A671E94ADF1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8F23-085E-4304-B751-60E26A29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95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F125-38AD-48CC-9FD6-C148AAF45E96}" type="datetimeFigureOut">
              <a:rPr lang="ru-RU" smtClean="0"/>
              <a:t>пт 22.04.22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F681-0C3C-4C04-943A-25D0B6F2D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438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077E-9B3A-4703-926F-1A671E94ADF1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8F23-085E-4304-B751-60E26A29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05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077E-9B3A-4703-926F-1A671E94ADF1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8F23-085E-4304-B751-60E26A29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34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077E-9B3A-4703-926F-1A671E94ADF1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8F23-085E-4304-B751-60E26A29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33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F125-38AD-48CC-9FD6-C148AAF45E96}" type="datetimeFigureOut">
              <a:rPr lang="ru-RU" smtClean="0"/>
              <a:t>пт 22.04.22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F681-0C3C-4C04-943A-25D0B6F2D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804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F125-38AD-48CC-9FD6-C148AAF45E96}" type="datetimeFigureOut">
              <a:rPr lang="ru-RU" smtClean="0"/>
              <a:t>пт 22.04.22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F681-0C3C-4C04-943A-25D0B6F2D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751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F125-38AD-48CC-9FD6-C148AAF45E96}" type="datetimeFigureOut">
              <a:rPr lang="ru-RU" smtClean="0"/>
              <a:t>пт 22.04.22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F681-0C3C-4C04-943A-25D0B6F2D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582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F125-38AD-48CC-9FD6-C148AAF45E96}" type="datetimeFigureOut">
              <a:rPr lang="ru-RU" smtClean="0"/>
              <a:t>пт 22.04.22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F681-0C3C-4C04-943A-25D0B6F2D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45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F125-38AD-48CC-9FD6-C148AAF45E96}" type="datetimeFigureOut">
              <a:rPr lang="ru-RU" smtClean="0"/>
              <a:t>пт 22.04.22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F681-0C3C-4C04-943A-25D0B6F2D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622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F125-38AD-48CC-9FD6-C148AAF45E96}" type="datetimeFigureOut">
              <a:rPr lang="ru-RU" smtClean="0"/>
              <a:t>пт 22.04.22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F681-0C3C-4C04-943A-25D0B6F2D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524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F125-38AD-48CC-9FD6-C148AAF45E96}" type="datetimeFigureOut">
              <a:rPr lang="ru-RU" smtClean="0"/>
              <a:t>пт 22.04.22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F681-0C3C-4C04-943A-25D0B6F2D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7F125-38AD-48CC-9FD6-C148AAF45E96}" type="datetimeFigureOut">
              <a:rPr lang="ru-RU" smtClean="0"/>
              <a:t>пт 22.04.22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7F681-0C3C-4C04-943A-25D0B6F2D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7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8077E-9B3A-4703-926F-1A671E94ADF1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C8F23-085E-4304-B751-60E26A29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4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A8B7249-8994-42F1-BA0A-99C401E22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AC88CD-5F6F-4F5B-BF32-5C4461DCF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827" y="110821"/>
            <a:ext cx="4962574" cy="11278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D683A8-F041-47C8-ACE0-3DBCE55FE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387" y="1290178"/>
            <a:ext cx="6693988" cy="1231499"/>
          </a:xfrm>
          <a:prstGeom prst="rect">
            <a:avLst/>
          </a:prstGeom>
        </p:spPr>
      </p:pic>
      <p:sp>
        <p:nvSpPr>
          <p:cNvPr id="9" name="Google Shape;90;p13">
            <a:extLst>
              <a:ext uri="{FF2B5EF4-FFF2-40B4-BE49-F238E27FC236}">
                <a16:creationId xmlns:a16="http://schemas.microsoft.com/office/drawing/2014/main" id="{560D083A-F093-4721-9152-97F01A706BDC}"/>
              </a:ext>
            </a:extLst>
          </p:cNvPr>
          <p:cNvSpPr txBox="1"/>
          <p:nvPr/>
        </p:nvSpPr>
        <p:spPr>
          <a:xfrm>
            <a:off x="3963982" y="3617216"/>
            <a:ext cx="4264036" cy="157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kern="0" dirty="0" err="1">
                <a:solidFill>
                  <a:srgbClr val="0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Виконавець</a:t>
            </a:r>
            <a:r>
              <a:rPr lang="ru-RU" kern="0" dirty="0">
                <a:solidFill>
                  <a:srgbClr val="0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uk-UA" kern="0" dirty="0">
                <a:solidFill>
                  <a:srgbClr val="0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Остапенко Маргарита Олегівна </a:t>
            </a:r>
            <a:endParaRPr sz="1200" kern="0" dirty="0">
              <a:solidFill>
                <a:srgbClr val="000000"/>
              </a:solidFill>
              <a:latin typeface="Monotype Corsiva" pitchFamily="66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ru-RU" kern="0" dirty="0">
                <a:solidFill>
                  <a:srgbClr val="0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Учен</a:t>
            </a:r>
            <a:r>
              <a:rPr lang="uk-UA" kern="0" dirty="0" err="1">
                <a:solidFill>
                  <a:srgbClr val="0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иця</a:t>
            </a:r>
            <a:r>
              <a:rPr lang="uk-UA" kern="0" dirty="0">
                <a:solidFill>
                  <a:srgbClr val="0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8 </a:t>
            </a:r>
            <a:r>
              <a:rPr lang="ru-RU" kern="0" dirty="0" err="1">
                <a:solidFill>
                  <a:srgbClr val="0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класу</a:t>
            </a:r>
            <a:endParaRPr lang="ru-RU" kern="0" dirty="0">
              <a:solidFill>
                <a:srgbClr val="000000"/>
              </a:solidFill>
              <a:latin typeface="Monotype Corsiva" pitchFamily="66" charset="0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ru-RU" kern="0" dirty="0" err="1">
                <a:solidFill>
                  <a:srgbClr val="0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Керівник</a:t>
            </a:r>
            <a:r>
              <a:rPr lang="ru-RU" kern="0" dirty="0">
                <a:solidFill>
                  <a:srgbClr val="0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: </a:t>
            </a:r>
            <a:r>
              <a:rPr lang="uk-UA" kern="0" dirty="0">
                <a:solidFill>
                  <a:srgbClr val="000000"/>
                </a:solidFill>
                <a:latin typeface="Monotype Corsiva" pitchFamily="66" charset="0"/>
                <a:cs typeface="Arial"/>
                <a:sym typeface="Arial"/>
              </a:rPr>
              <a:t>Двірська Олена Вікторівна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uk-UA" kern="0" dirty="0">
                <a:solidFill>
                  <a:srgbClr val="000000"/>
                </a:solidFill>
                <a:latin typeface="Monotype Corsiva" pitchFamily="66" charset="0"/>
                <a:cs typeface="Arial"/>
                <a:sym typeface="Arial"/>
              </a:rPr>
              <a:t>вчитель  історії, вищої категорії, магістр</a:t>
            </a:r>
            <a:endParaRPr lang="ru-RU" kern="0" dirty="0">
              <a:solidFill>
                <a:srgbClr val="000000"/>
              </a:solidFill>
              <a:latin typeface="Monotype Corsiva" pitchFamily="66" charset="0"/>
              <a:cs typeface="Arial"/>
              <a:sym typeface="Arial"/>
            </a:endParaRPr>
          </a:p>
          <a:p>
            <a:pPr algn="just">
              <a:buClr>
                <a:srgbClr val="000000"/>
              </a:buClr>
              <a:buFont typeface="Arial"/>
              <a:buNone/>
            </a:pPr>
            <a:endParaRPr sz="20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9F656E-9C22-480B-B495-29CB73C37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1618" y="1113654"/>
            <a:ext cx="2574930" cy="308852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42AF710-354F-414E-B9DF-2F05B3A23F01}"/>
              </a:ext>
            </a:extLst>
          </p:cNvPr>
          <p:cNvSpPr/>
          <p:nvPr/>
        </p:nvSpPr>
        <p:spPr>
          <a:xfrm>
            <a:off x="3266114" y="259445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ХЕРСОНСЬКИЙ ОБЛАСНИЙ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ХУДОЖНІЙ МУЗЕЙ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ІМЕНІ О. О. ШОВКУНЕНКА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7147CC-A29D-4F26-90AB-C57F4882D0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469" y="4762222"/>
            <a:ext cx="1933610" cy="1670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BB2DCFB-F729-4619-ADEB-3F791C3C41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5221" y="4918912"/>
            <a:ext cx="2785145" cy="1773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CD4F3F-8E5C-4486-B8CF-03013EB6B7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3003" y="4627321"/>
            <a:ext cx="2881181" cy="1805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887FD62-34D8-4BD3-96EA-39E3D0CFAA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1469" y="1123947"/>
            <a:ext cx="1800619" cy="29410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9778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8798" y="120423"/>
            <a:ext cx="10515600" cy="1325563"/>
          </a:xfrm>
        </p:spPr>
        <p:txBody>
          <a:bodyPr>
            <a:normAutofit/>
          </a:bodyPr>
          <a:lstStyle/>
          <a:p>
            <a:r>
              <a:rPr lang="uk-UA" sz="3200" b="1" i="1" dirty="0">
                <a:solidFill>
                  <a:srgbClr val="7030A0"/>
                </a:solidFill>
              </a:rPr>
              <a:t>І сьогодні ця будівля є осереддям культурного життя Херсона, скарбницею духовної спадщини міста.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7191" y="2093119"/>
            <a:ext cx="5157787" cy="823912"/>
          </a:xfrm>
        </p:spPr>
        <p:txBody>
          <a:bodyPr>
            <a:noAutofit/>
          </a:bodyPr>
          <a:lstStyle/>
          <a:p>
            <a:endParaRPr lang="uk-UA" sz="2000" dirty="0"/>
          </a:p>
          <a:p>
            <a:endParaRPr lang="uk-UA" sz="2000" dirty="0"/>
          </a:p>
          <a:p>
            <a:endParaRPr lang="uk-UA" sz="2000" dirty="0"/>
          </a:p>
          <a:p>
            <a:endParaRPr lang="uk-UA" sz="2000" dirty="0"/>
          </a:p>
          <a:p>
            <a:endParaRPr lang="uk-UA" sz="2000" dirty="0"/>
          </a:p>
          <a:p>
            <a:pPr algn="just"/>
            <a:r>
              <a:rPr lang="uk-UA" sz="20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Відпочинок у цьому музеї буде незабутнім й дивовижним. Просто пройти коридором музею , можна відчути атмосферу минулих століть.</a:t>
            </a:r>
            <a:endParaRPr lang="ru-RU" sz="2000" i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91" y="3152208"/>
            <a:ext cx="5157787" cy="348807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81163"/>
            <a:ext cx="5531531" cy="3960131"/>
          </a:xfrm>
        </p:spPr>
      </p:pic>
    </p:spTree>
    <p:extLst>
      <p:ext uri="{BB962C8B-B14F-4D97-AF65-F5344CB8AC3E}">
        <p14:creationId xmlns:p14="http://schemas.microsoft.com/office/powerpoint/2010/main" val="1356910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83F4CD-C606-4E02-995F-B1E708CD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18" t="15917" r="9312" b="13630"/>
          <a:stretch/>
        </p:blipFill>
        <p:spPr>
          <a:xfrm>
            <a:off x="6685543" y="4140979"/>
            <a:ext cx="3388840" cy="224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25" y="0"/>
            <a:ext cx="10515600" cy="624776"/>
          </a:xfrm>
        </p:spPr>
        <p:txBody>
          <a:bodyPr>
            <a:normAutofit fontScale="90000"/>
          </a:bodyPr>
          <a:lstStyle/>
          <a:p>
            <a:r>
              <a:rPr lang="uk-UA" sz="4000" b="1" i="1" dirty="0">
                <a:solidFill>
                  <a:srgbClr val="002060"/>
                </a:solidFill>
              </a:rPr>
              <a:t>                         Колекція музею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65225" y="446828"/>
            <a:ext cx="5181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В даний час </a:t>
            </a:r>
            <a:r>
              <a:rPr lang="ru-RU" sz="2000" b="1" i="1" dirty="0" err="1">
                <a:solidFill>
                  <a:srgbClr val="C00000"/>
                </a:solidFill>
                <a:latin typeface="+mj-lt"/>
              </a:rPr>
              <a:t>художня</a:t>
            </a: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+mj-lt"/>
              </a:rPr>
              <a:t>колекція</a:t>
            </a: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 музею </a:t>
            </a:r>
            <a:r>
              <a:rPr lang="ru-RU" sz="2000" b="1" i="1" dirty="0" err="1">
                <a:solidFill>
                  <a:srgbClr val="C00000"/>
                </a:solidFill>
                <a:latin typeface="+mj-lt"/>
              </a:rPr>
              <a:t>налічує</a:t>
            </a: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+mj-lt"/>
              </a:rPr>
              <a:t>понад</a:t>
            </a: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 10000 </a:t>
            </a:r>
            <a:r>
              <a:rPr lang="ru-RU" sz="2000" b="1" i="1" dirty="0" err="1">
                <a:solidFill>
                  <a:srgbClr val="C00000"/>
                </a:solidFill>
                <a:latin typeface="+mj-lt"/>
              </a:rPr>
              <a:t>експонатів</a:t>
            </a: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 і є одним з </a:t>
            </a:r>
            <a:r>
              <a:rPr lang="ru-RU" sz="2000" b="1" i="1" dirty="0" err="1">
                <a:solidFill>
                  <a:srgbClr val="C00000"/>
                </a:solidFill>
                <a:latin typeface="+mj-lt"/>
              </a:rPr>
              <a:t>найбільш</a:t>
            </a: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+mj-lt"/>
              </a:rPr>
              <a:t>цікавих</a:t>
            </a: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+mj-lt"/>
              </a:rPr>
              <a:t>музейних</a:t>
            </a: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+mj-lt"/>
              </a:rPr>
              <a:t>зібрань</a:t>
            </a: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+mj-lt"/>
              </a:rPr>
              <a:t>України</a:t>
            </a: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, </a:t>
            </a:r>
            <a:r>
              <a:rPr lang="uk-UA" sz="2000" b="1" i="1" dirty="0">
                <a:solidFill>
                  <a:srgbClr val="C00000"/>
                </a:solidFill>
                <a:latin typeface="+mj-lt"/>
              </a:rPr>
              <a:t>де представлені твори вітчизняної та зарубіжної живопису, графіки, скульптури, декоративно-прикладного мистецтва, починаючи </a:t>
            </a: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з </a:t>
            </a:r>
            <a:r>
              <a:rPr lang="ru-RU" sz="2000" b="1" i="1" dirty="0" err="1">
                <a:solidFill>
                  <a:srgbClr val="C00000"/>
                </a:solidFill>
                <a:latin typeface="+mj-lt"/>
              </a:rPr>
              <a:t>зразків</a:t>
            </a: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+mj-lt"/>
              </a:rPr>
              <a:t>російського</a:t>
            </a: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+mj-lt"/>
              </a:rPr>
              <a:t>іконопису</a:t>
            </a: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000" b="1" i="1" dirty="0">
                <a:solidFill>
                  <a:srgbClr val="C00000"/>
                </a:solidFill>
                <a:latin typeface="+mj-lt"/>
              </a:rPr>
              <a:t>XVII </a:t>
            </a:r>
            <a:r>
              <a:rPr lang="ru-RU" sz="2000" b="1" i="1" dirty="0" err="1">
                <a:solidFill>
                  <a:srgbClr val="C00000"/>
                </a:solidFill>
                <a:latin typeface="+mj-lt"/>
              </a:rPr>
              <a:t>століття</a:t>
            </a: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 і до </a:t>
            </a:r>
            <a:r>
              <a:rPr lang="ru-RU" sz="2000" b="1" i="1" dirty="0" err="1">
                <a:solidFill>
                  <a:srgbClr val="C00000"/>
                </a:solidFill>
                <a:latin typeface="+mj-lt"/>
              </a:rPr>
              <a:t>робіт</a:t>
            </a: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+mj-lt"/>
              </a:rPr>
              <a:t>сучасних</a:t>
            </a: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+mj-lt"/>
              </a:rPr>
              <a:t>Херсонських</a:t>
            </a: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+mj-lt"/>
              </a:rPr>
              <a:t>художників</a:t>
            </a:r>
            <a:r>
              <a:rPr lang="ru-RU" sz="2000" b="1" i="1" dirty="0">
                <a:solidFill>
                  <a:srgbClr val="C00000"/>
                </a:solidFill>
                <a:latin typeface="+mj-lt"/>
              </a:rPr>
              <a:t> 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2"/>
          <a:stretch/>
        </p:blipFill>
        <p:spPr>
          <a:xfrm>
            <a:off x="10261268" y="4649118"/>
            <a:ext cx="1735669" cy="194649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256" y="466815"/>
            <a:ext cx="2494130" cy="22502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63F139-E5B2-4F90-8A06-B5C07D7733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20" t="19321" r="9106" b="11070"/>
          <a:stretch/>
        </p:blipFill>
        <p:spPr>
          <a:xfrm>
            <a:off x="195063" y="2994787"/>
            <a:ext cx="3895018" cy="2250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A5841E-7297-44A9-8997-C35664F6D0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000" t="13823" r="7179" b="15596"/>
          <a:stretch/>
        </p:blipFill>
        <p:spPr>
          <a:xfrm>
            <a:off x="8954386" y="963450"/>
            <a:ext cx="3154262" cy="1993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21321E-3BAD-46A0-96B9-7FCAE699E7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593" t="15626" r="9518" b="6515"/>
          <a:stretch/>
        </p:blipFill>
        <p:spPr>
          <a:xfrm>
            <a:off x="3852967" y="3201748"/>
            <a:ext cx="3468629" cy="2536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119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52361" y="-114755"/>
            <a:ext cx="24872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i="1" dirty="0">
                <a:solidFill>
                  <a:schemeClr val="accent6">
                    <a:lumMod val="50000"/>
                  </a:schemeClr>
                </a:solidFill>
              </a:rPr>
              <a:t>Екскурсії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03515" y="642160"/>
            <a:ext cx="69886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 err="1">
                <a:solidFill>
                  <a:srgbClr val="002060"/>
                </a:solidFill>
              </a:rPr>
              <a:t>Оглядові</a:t>
            </a:r>
            <a:r>
              <a:rPr lang="ru-RU" sz="2000" i="1" dirty="0">
                <a:solidFill>
                  <a:srgbClr val="002060"/>
                </a:solidFill>
              </a:rPr>
              <a:t> </a:t>
            </a:r>
            <a:r>
              <a:rPr lang="ru-RU" sz="2000" i="1" dirty="0" err="1">
                <a:solidFill>
                  <a:srgbClr val="002060"/>
                </a:solidFill>
              </a:rPr>
              <a:t>екскрусії</a:t>
            </a:r>
            <a:r>
              <a:rPr lang="ru-RU" sz="2000" i="1" dirty="0">
                <a:solidFill>
                  <a:srgbClr val="002060"/>
                </a:solidFill>
              </a:rPr>
              <a:t> </a:t>
            </a:r>
            <a:r>
              <a:rPr lang="ru-RU" sz="2000" i="1" dirty="0" err="1">
                <a:solidFill>
                  <a:srgbClr val="002060"/>
                </a:solidFill>
              </a:rPr>
              <a:t>більш</a:t>
            </a:r>
            <a:r>
              <a:rPr lang="ru-RU" sz="2000" i="1" dirty="0">
                <a:solidFill>
                  <a:srgbClr val="002060"/>
                </a:solidFill>
              </a:rPr>
              <a:t> детально </a:t>
            </a:r>
            <a:r>
              <a:rPr lang="ru-RU" sz="2000" i="1" dirty="0" err="1">
                <a:solidFill>
                  <a:srgbClr val="002060"/>
                </a:solidFill>
              </a:rPr>
              <a:t>познайомлять</a:t>
            </a:r>
            <a:r>
              <a:rPr lang="ru-RU" sz="2000" i="1" dirty="0">
                <a:solidFill>
                  <a:srgbClr val="002060"/>
                </a:solidFill>
              </a:rPr>
              <a:t> Вас з </a:t>
            </a:r>
            <a:r>
              <a:rPr lang="ru-RU" sz="2000" i="1" dirty="0" err="1">
                <a:solidFill>
                  <a:srgbClr val="002060"/>
                </a:solidFill>
              </a:rPr>
              <a:t>колекцією</a:t>
            </a:r>
            <a:r>
              <a:rPr lang="ru-RU" sz="2000" i="1" dirty="0">
                <a:solidFill>
                  <a:srgbClr val="002060"/>
                </a:solidFill>
              </a:rPr>
              <a:t> музею: Ви </a:t>
            </a:r>
            <a:r>
              <a:rPr lang="ru-RU" sz="2000" i="1" dirty="0" err="1">
                <a:solidFill>
                  <a:srgbClr val="002060"/>
                </a:solidFill>
              </a:rPr>
              <a:t>дізнаєтесь</a:t>
            </a:r>
            <a:r>
              <a:rPr lang="ru-RU" sz="2000" i="1" dirty="0">
                <a:solidFill>
                  <a:srgbClr val="002060"/>
                </a:solidFill>
              </a:rPr>
              <a:t> про напрямки </a:t>
            </a:r>
            <a:r>
              <a:rPr lang="ru-RU" sz="2000" i="1" dirty="0" err="1">
                <a:solidFill>
                  <a:srgbClr val="002060"/>
                </a:solidFill>
              </a:rPr>
              <a:t>мистецтва</a:t>
            </a:r>
            <a:r>
              <a:rPr lang="ru-RU" sz="2000" i="1" dirty="0">
                <a:solidFill>
                  <a:srgbClr val="002060"/>
                </a:solidFill>
              </a:rPr>
              <a:t> Х</a:t>
            </a:r>
            <a:r>
              <a:rPr lang="en-US" sz="2000" i="1" dirty="0">
                <a:solidFill>
                  <a:srgbClr val="002060"/>
                </a:solidFill>
              </a:rPr>
              <a:t>VIII-</a:t>
            </a:r>
            <a:r>
              <a:rPr lang="ru-RU" sz="2000" i="1" dirty="0" err="1">
                <a:solidFill>
                  <a:srgbClr val="002060"/>
                </a:solidFill>
              </a:rPr>
              <a:t>ХХст</a:t>
            </a:r>
            <a:r>
              <a:rPr lang="ru-RU" sz="2000" i="1" dirty="0">
                <a:solidFill>
                  <a:srgbClr val="002060"/>
                </a:solidFill>
              </a:rPr>
              <a:t>, </a:t>
            </a:r>
            <a:r>
              <a:rPr lang="ru-RU" sz="2000" i="1" dirty="0" err="1">
                <a:solidFill>
                  <a:srgbClr val="002060"/>
                </a:solidFill>
              </a:rPr>
              <a:t>почуєте</a:t>
            </a:r>
            <a:r>
              <a:rPr lang="ru-RU" sz="2000" i="1" dirty="0">
                <a:solidFill>
                  <a:srgbClr val="002060"/>
                </a:solidFill>
              </a:rPr>
              <a:t> </a:t>
            </a:r>
            <a:r>
              <a:rPr lang="ru-RU" sz="2000" i="1" dirty="0" err="1">
                <a:solidFill>
                  <a:srgbClr val="002060"/>
                </a:solidFill>
              </a:rPr>
              <a:t>історії</a:t>
            </a:r>
            <a:r>
              <a:rPr lang="ru-RU" sz="2000" i="1" dirty="0">
                <a:solidFill>
                  <a:srgbClr val="002060"/>
                </a:solidFill>
              </a:rPr>
              <a:t> з </a:t>
            </a:r>
            <a:r>
              <a:rPr lang="ru-RU" sz="2000" i="1" dirty="0" err="1">
                <a:solidFill>
                  <a:srgbClr val="002060"/>
                </a:solidFill>
              </a:rPr>
              <a:t>життя</a:t>
            </a:r>
            <a:r>
              <a:rPr lang="ru-RU" sz="2000" i="1" dirty="0">
                <a:solidFill>
                  <a:srgbClr val="002060"/>
                </a:solidFill>
              </a:rPr>
              <a:t> </a:t>
            </a:r>
            <a:r>
              <a:rPr lang="ru-RU" sz="2000" i="1" dirty="0" err="1">
                <a:solidFill>
                  <a:srgbClr val="002060"/>
                </a:solidFill>
              </a:rPr>
              <a:t>художників</a:t>
            </a:r>
            <a:r>
              <a:rPr lang="ru-RU" sz="2000" i="1" dirty="0">
                <a:solidFill>
                  <a:srgbClr val="002060"/>
                </a:solidFill>
              </a:rPr>
              <a:t> та </a:t>
            </a:r>
            <a:r>
              <a:rPr lang="ru-RU" sz="2000" i="1" dirty="0" err="1">
                <a:solidFill>
                  <a:srgbClr val="002060"/>
                </a:solidFill>
              </a:rPr>
              <a:t>подробиці</a:t>
            </a:r>
            <a:r>
              <a:rPr lang="ru-RU" sz="2000" i="1" dirty="0">
                <a:solidFill>
                  <a:srgbClr val="002060"/>
                </a:solidFill>
              </a:rPr>
              <a:t> </a:t>
            </a:r>
            <a:r>
              <a:rPr lang="ru-RU" sz="2000" i="1" dirty="0" err="1">
                <a:solidFill>
                  <a:srgbClr val="002060"/>
                </a:solidFill>
              </a:rPr>
              <a:t>створення</a:t>
            </a:r>
            <a:r>
              <a:rPr lang="ru-RU" sz="2000" i="1" dirty="0">
                <a:solidFill>
                  <a:srgbClr val="002060"/>
                </a:solidFill>
              </a:rPr>
              <a:t> </a:t>
            </a:r>
            <a:r>
              <a:rPr lang="ru-RU" sz="2000" i="1" dirty="0" err="1">
                <a:solidFill>
                  <a:srgbClr val="002060"/>
                </a:solidFill>
              </a:rPr>
              <a:t>експонатів</a:t>
            </a:r>
            <a:r>
              <a:rPr lang="ru-RU" sz="2000" i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64" y="1891942"/>
            <a:ext cx="3761703" cy="281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34" y="2045171"/>
            <a:ext cx="4174635" cy="270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DF2F7D-C7C5-4D94-A25D-CCA00A7860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69" t="14678" r="7411" b="12539"/>
          <a:stretch/>
        </p:blipFill>
        <p:spPr>
          <a:xfrm>
            <a:off x="7938126" y="211077"/>
            <a:ext cx="3956507" cy="2590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39AFC8-47A8-4C6C-BD19-5AC5185369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443" t="9546" r="22316" b="18409"/>
          <a:stretch/>
        </p:blipFill>
        <p:spPr>
          <a:xfrm>
            <a:off x="8610214" y="3229761"/>
            <a:ext cx="2887282" cy="3417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9E42D5-12C6-4B5B-9761-0AF7B204B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0940" y="4245554"/>
            <a:ext cx="4074211" cy="27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6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8016" y="742774"/>
            <a:ext cx="39483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</a:rPr>
              <a:t>  Завітавши до музею із дітьми, можна пограти прямо в експозиції! </a:t>
            </a:r>
          </a:p>
          <a:p>
            <a:pPr algn="just"/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</a:rPr>
              <a:t> Гра «Виставковий турнір» розрахована на 2-6 осіб, має прості правила та знайомить із творами, які ви побачите у залах музею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uk-UA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uk-UA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uk-UA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8805" y="177577"/>
            <a:ext cx="7558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i="1" dirty="0">
                <a:solidFill>
                  <a:srgbClr val="0070C0"/>
                </a:solidFill>
              </a:rPr>
              <a:t>Дітям нудно у музеї точно не буде!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449" y="742774"/>
            <a:ext cx="4291890" cy="2481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B731A4-EFCB-4BF1-A0D6-A6DDA96F3D2F}"/>
              </a:ext>
            </a:extLst>
          </p:cNvPr>
          <p:cNvSpPr/>
          <p:nvPr/>
        </p:nvSpPr>
        <p:spPr>
          <a:xfrm>
            <a:off x="8701082" y="31042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Цікава</a:t>
            </a:r>
            <a:r>
              <a:rPr lang="ru-RU" dirty="0"/>
              <a:t> та </a:t>
            </a:r>
            <a:r>
              <a:rPr lang="ru-RU" dirty="0" err="1"/>
              <a:t>інтелектуальна</a:t>
            </a:r>
            <a:r>
              <a:rPr lang="ru-RU" dirty="0"/>
              <a:t> </a:t>
            </a:r>
            <a:r>
              <a:rPr lang="ru-RU" dirty="0" err="1"/>
              <a:t>гра</a:t>
            </a:r>
            <a:r>
              <a:rPr lang="ru-RU" dirty="0"/>
              <a:t> </a:t>
            </a:r>
          </a:p>
          <a:p>
            <a:r>
              <a:rPr lang="ru-RU" dirty="0"/>
              <a:t>Для маленьких </a:t>
            </a:r>
            <a:r>
              <a:rPr lang="ru-RU" dirty="0" err="1"/>
              <a:t>гостів</a:t>
            </a:r>
            <a:r>
              <a:rPr lang="ru-RU" dirty="0"/>
              <a:t> музею.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FB36F4-36EB-4DB4-9284-5D04BB47C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558" y="1374537"/>
            <a:ext cx="3473697" cy="2376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2B5D9A-6652-46AC-8A01-37E455EB3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51" y="3224190"/>
            <a:ext cx="3578901" cy="2376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6DC787E-D6D1-48A4-8524-E8D3562AF3AF}"/>
              </a:ext>
            </a:extLst>
          </p:cNvPr>
          <p:cNvSpPr/>
          <p:nvPr/>
        </p:nvSpPr>
        <p:spPr>
          <a:xfrm>
            <a:off x="551668" y="5600199"/>
            <a:ext cx="4041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Музейні</a:t>
            </a:r>
            <a:r>
              <a:rPr lang="ru-RU" dirty="0"/>
              <a:t> уроки з </a:t>
            </a:r>
            <a:r>
              <a:rPr lang="ru-RU" dirty="0" err="1"/>
              <a:t>творчими</a:t>
            </a:r>
            <a:r>
              <a:rPr lang="ru-RU" dirty="0"/>
              <a:t> </a:t>
            </a:r>
            <a:r>
              <a:rPr lang="ru-RU" dirty="0" err="1"/>
              <a:t>завданнями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94612B-ECD0-4077-9D37-F5E9873A2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546" y="3882228"/>
            <a:ext cx="3737671" cy="2481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362EC1-0C51-4B33-B1EB-3821E6CB47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0716" y="4365381"/>
            <a:ext cx="3431623" cy="227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2173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B88631-9D37-4C8A-93AD-6E52445A4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9FA8EED-C816-4418-8F8F-5471EF840D81}"/>
              </a:ext>
            </a:extLst>
          </p:cNvPr>
          <p:cNvSpPr/>
          <p:nvPr/>
        </p:nvSpPr>
        <p:spPr>
          <a:xfrm>
            <a:off x="253169" y="504203"/>
            <a:ext cx="1168566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   </a:t>
            </a:r>
            <a:r>
              <a:rPr lang="uk-UA" sz="1600" dirty="0"/>
              <a:t>Отже, виходячи з мети та завдання роботи , дійшли висновків :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600" dirty="0"/>
              <a:t>Проаналізували історію музею та з'ясували, що будівля відігравала громадсько-політичного життя у Херсоні, в ній засідала міська влада, яка вирішувала питання благоустрою нашого міста.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600" dirty="0"/>
              <a:t>Охарактеризували, що споруда побудована в традиціях історичних стилів середньовіччя та нового часу, будинок музею вміщує у високій ренесансній </a:t>
            </a:r>
            <a:r>
              <a:rPr lang="ru-RU" sz="1600" dirty="0" err="1"/>
              <a:t>башті</a:t>
            </a:r>
            <a:r>
              <a:rPr lang="ru-RU" sz="1600" dirty="0"/>
              <a:t> </a:t>
            </a:r>
            <a:r>
              <a:rPr lang="ru-RU" sz="1600" dirty="0" err="1"/>
              <a:t>куранти</a:t>
            </a:r>
            <a:r>
              <a:rPr lang="ru-RU" sz="1600" dirty="0"/>
              <a:t>.</a:t>
            </a:r>
            <a:endParaRPr lang="uk-UA" sz="16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600" dirty="0"/>
              <a:t>Узагальнили і систематизували попередній досвід вивчення історії музею, наприклад, дуже цінну частину колекції становить зібрання російських та українських образів 17 – початку 20 століть. Більшість – зразки так званої «пізньої» ікони: стилістично різноманітні, складні за  символікою і сюжетами, іконографічними типами.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600" dirty="0"/>
              <a:t>У постійній експозиції музею знаходяться унікальні твори на релігійний сюжет пензля «таємничого» художника </a:t>
            </a:r>
            <a:r>
              <a:rPr lang="en-US" sz="1600" dirty="0"/>
              <a:t>XVIII </a:t>
            </a:r>
            <a:r>
              <a:rPr lang="uk-UA" sz="1600" dirty="0"/>
              <a:t>ст. Михайла </a:t>
            </a:r>
            <a:r>
              <a:rPr lang="uk-UA" sz="1600" dirty="0" err="1"/>
              <a:t>Шибанова</a:t>
            </a:r>
            <a:r>
              <a:rPr lang="uk-UA" sz="1600" dirty="0"/>
              <a:t>, твори класиків українського мистецтва Миколи Пимоненка, Сергія </a:t>
            </a:r>
            <a:r>
              <a:rPr lang="uk-UA" sz="1600" dirty="0" err="1"/>
              <a:t>Світославського</a:t>
            </a:r>
            <a:r>
              <a:rPr lang="uk-UA" sz="1600" dirty="0"/>
              <a:t>, Петра Левченка, Євгена Столиці, Костянтина </a:t>
            </a:r>
            <a:r>
              <a:rPr lang="uk-UA" sz="1600" dirty="0" err="1"/>
              <a:t>Крижицького</a:t>
            </a:r>
            <a:r>
              <a:rPr lang="uk-UA" sz="1600" dirty="0"/>
              <a:t>. Увагу шанувальників мистецтва завжди привертають полотна майстрів кінця ХІХ – початку ХХ ст.: Бориса Григор’єва, Миколи </a:t>
            </a:r>
            <a:r>
              <a:rPr lang="uk-UA" sz="1600" dirty="0" err="1"/>
              <a:t>Кримова</a:t>
            </a:r>
            <a:r>
              <a:rPr lang="uk-UA" sz="1600" dirty="0"/>
              <a:t>, Костянтина Коровіна, майоліки Михайла Врубеля, зразки литва з чавуну та бронзи, фарфорова пластика тощо. У невеликому розділі західноєвропейського мистецтва зберігається справжня перлина колекції – портрет невідомої англійської аристократки роботи сера Пітера Лелі, учня славетного Ван </a:t>
            </a:r>
            <a:r>
              <a:rPr lang="uk-UA" sz="1600" dirty="0" err="1"/>
              <a:t>Дейка</a:t>
            </a:r>
            <a:r>
              <a:rPr lang="uk-UA" sz="1600" dirty="0"/>
              <a:t>. Зацікавлення відвідувачів завжди викликає картина «У монастирського настоятеля» німецького романтика Августа фон Байєра, творів якого не побачиш в жодному українському музеї. Один з найцінніших розділів музейної колекції присвячений православній іконі Х</a:t>
            </a:r>
            <a:r>
              <a:rPr lang="en-US" sz="1600" dirty="0"/>
              <a:t>VII‑XIX </a:t>
            </a:r>
            <a:r>
              <a:rPr lang="uk-UA" sz="1600" dirty="0"/>
              <a:t>ст.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600" dirty="0"/>
              <a:t>Значне місце в культурному житті </a:t>
            </a:r>
            <a:r>
              <a:rPr lang="uk-UA" sz="1600" dirty="0" err="1"/>
              <a:t>регіона</a:t>
            </a:r>
            <a:r>
              <a:rPr lang="uk-UA" sz="1600" dirty="0"/>
              <a:t> мають концерти класичної музики, що відбуваються в </a:t>
            </a:r>
            <a:r>
              <a:rPr lang="uk-UA" sz="1600" dirty="0" err="1"/>
              <a:t>найпрезентабільнішій</a:t>
            </a:r>
            <a:r>
              <a:rPr lang="uk-UA" sz="1600" dirty="0"/>
              <a:t> аудиторії міста – Великій залі музею. В оточенні експозиції старовинного живопису в умовах прекрасного акустичного ефекту лунає музика видатних композиторів минулого, виступають професійні музиканти з різних куточків України та закордону. Тут проходять яскраві літературно-художні вечори, конференції та презентації найпрестижніших культурних подій міста.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C775BFB5-4DA6-40BC-BF8F-8C494E5F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0420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0070C0"/>
                </a:solidFill>
              </a:rPr>
              <a:t>Висновки : 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29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9531B79-80B2-4D36-A1BD-2119F9518766}"/>
              </a:ext>
            </a:extLst>
          </p:cNvPr>
          <p:cNvSpPr/>
          <p:nvPr/>
        </p:nvSpPr>
        <p:spPr>
          <a:xfrm>
            <a:off x="3825667" y="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</a:rPr>
              <a:t>Список використаних джерел:</a:t>
            </a:r>
            <a:br>
              <a:rPr lang="uk-UA" sz="2400" b="1" dirty="0">
                <a:solidFill>
                  <a:srgbClr val="0070C0"/>
                </a:solidFill>
              </a:rPr>
            </a:b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2E5BEF-1879-404A-94F5-7B0C6C8826CE}"/>
              </a:ext>
            </a:extLst>
          </p:cNvPr>
          <p:cNvSpPr/>
          <p:nvPr/>
        </p:nvSpPr>
        <p:spPr>
          <a:xfrm>
            <a:off x="623843" y="515595"/>
            <a:ext cx="1123772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1. Дяченко В. В. Из истории художественного отдела / В. В. Дяченко // Наук. зап. </a:t>
            </a:r>
            <a:r>
              <a:rPr lang="ru-RU" sz="2000" dirty="0" err="1"/>
              <a:t>Проблеми</a:t>
            </a:r>
            <a:r>
              <a:rPr lang="ru-RU" sz="2000" dirty="0"/>
              <a:t> </a:t>
            </a:r>
            <a:r>
              <a:rPr lang="ru-RU" sz="2000" dirty="0" err="1"/>
              <a:t>археології</a:t>
            </a:r>
            <a:r>
              <a:rPr lang="ru-RU" sz="2000" dirty="0"/>
              <a:t>, </a:t>
            </a:r>
            <a:r>
              <a:rPr lang="ru-RU" sz="2000" dirty="0" err="1"/>
              <a:t>етнографії</a:t>
            </a:r>
            <a:r>
              <a:rPr lang="ru-RU" sz="2000" dirty="0"/>
              <a:t>, </a:t>
            </a:r>
            <a:r>
              <a:rPr lang="ru-RU" sz="2000" dirty="0" err="1"/>
              <a:t>історії</a:t>
            </a:r>
            <a:r>
              <a:rPr lang="ru-RU" sz="2000" dirty="0"/>
              <a:t>, </a:t>
            </a:r>
            <a:r>
              <a:rPr lang="ru-RU" sz="2000" dirty="0" err="1"/>
              <a:t>історіографії</a:t>
            </a:r>
            <a:r>
              <a:rPr lang="ru-RU" sz="2000" dirty="0"/>
              <a:t>, </a:t>
            </a:r>
            <a:r>
              <a:rPr lang="ru-RU" sz="2000" dirty="0" err="1"/>
              <a:t>літературознавства</a:t>
            </a:r>
            <a:r>
              <a:rPr lang="ru-RU" sz="2000" dirty="0"/>
              <a:t>, </a:t>
            </a:r>
            <a:r>
              <a:rPr lang="ru-RU" sz="2000" dirty="0" err="1"/>
              <a:t>мистецтвознавства</a:t>
            </a:r>
            <a:r>
              <a:rPr lang="ru-RU" sz="2000" dirty="0"/>
              <a:t>, </a:t>
            </a:r>
            <a:r>
              <a:rPr lang="ru-RU" sz="2000" dirty="0" err="1"/>
              <a:t>музеєзнавства</a:t>
            </a:r>
            <a:r>
              <a:rPr lang="ru-RU" sz="2000" dirty="0"/>
              <a:t>, ономастики, </a:t>
            </a:r>
            <a:r>
              <a:rPr lang="ru-RU" sz="2000" dirty="0" err="1"/>
              <a:t>соціології</a:t>
            </a:r>
            <a:r>
              <a:rPr lang="ru-RU" sz="2000" dirty="0"/>
              <a:t>. – Херсон, 2007. – С. 131-137. – </a:t>
            </a:r>
            <a:r>
              <a:rPr lang="ru-RU" sz="2000" dirty="0" err="1"/>
              <a:t>Бібліогр</a:t>
            </a:r>
            <a:r>
              <a:rPr lang="ru-RU" sz="2000" dirty="0"/>
              <a:t>. </a:t>
            </a:r>
            <a:r>
              <a:rPr lang="ru-RU" sz="2000" dirty="0" err="1"/>
              <a:t>наприкінці</a:t>
            </a:r>
            <a:r>
              <a:rPr lang="ru-RU" sz="2000" dirty="0"/>
              <a:t>. ст.</a:t>
            </a:r>
          </a:p>
          <a:p>
            <a:r>
              <a:rPr lang="ru-RU" sz="2000" dirty="0"/>
              <a:t>2. Дяченко В. Музей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жіночим</a:t>
            </a:r>
            <a:r>
              <a:rPr lang="ru-RU" sz="2000" dirty="0"/>
              <a:t> </a:t>
            </a:r>
            <a:r>
              <a:rPr lang="ru-RU" sz="2000" dirty="0" err="1"/>
              <a:t>обличчям</a:t>
            </a:r>
            <a:r>
              <a:rPr lang="ru-RU" sz="2000" dirty="0"/>
              <a:t>... / Владислава Дяченко // </a:t>
            </a:r>
            <a:r>
              <a:rPr lang="ru-RU" sz="2000" dirty="0" err="1"/>
              <a:t>Веч</a:t>
            </a:r>
            <a:r>
              <a:rPr lang="ru-RU" sz="2000" dirty="0"/>
              <a:t>. Херсон. – 2010. – 29 дек.(№2). – С. 30; </a:t>
            </a:r>
            <a:r>
              <a:rPr lang="ru-RU" sz="2000" dirty="0" err="1"/>
              <a:t>Образотворче</a:t>
            </a:r>
            <a:r>
              <a:rPr lang="ru-RU" sz="2000" dirty="0"/>
              <a:t> </a:t>
            </a:r>
            <a:r>
              <a:rPr lang="ru-RU" sz="2000" dirty="0" err="1"/>
              <a:t>мистецтво</a:t>
            </a:r>
            <a:r>
              <a:rPr lang="ru-RU" sz="2000" dirty="0"/>
              <a:t>. – 2010. – № 4. – С. 108-109.</a:t>
            </a:r>
          </a:p>
          <a:p>
            <a:r>
              <a:rPr lang="ru-RU" sz="2000" dirty="0"/>
              <a:t>3. Крючкова Т. </a:t>
            </a:r>
            <a:r>
              <a:rPr lang="ru-RU" sz="2000" dirty="0" err="1"/>
              <a:t>Мистецька</a:t>
            </a:r>
            <a:r>
              <a:rPr lang="ru-RU" sz="2000" dirty="0"/>
              <a:t> </a:t>
            </a:r>
            <a:r>
              <a:rPr lang="ru-RU" sz="2000" dirty="0" err="1"/>
              <a:t>скарбниця</a:t>
            </a:r>
            <a:r>
              <a:rPr lang="ru-RU" sz="2000" dirty="0"/>
              <a:t> / </a:t>
            </a:r>
            <a:r>
              <a:rPr lang="ru-RU" sz="2000" dirty="0" err="1"/>
              <a:t>Тетяна</a:t>
            </a:r>
            <a:r>
              <a:rPr lang="ru-RU" sz="2000" dirty="0"/>
              <a:t> Крючкова // </a:t>
            </a:r>
            <a:r>
              <a:rPr lang="ru-RU" sz="2000" dirty="0" err="1"/>
              <a:t>Вгору</a:t>
            </a:r>
            <a:r>
              <a:rPr lang="ru-RU" sz="2000" dirty="0"/>
              <a:t>. – 2011. – 24 </a:t>
            </a:r>
            <a:r>
              <a:rPr lang="ru-RU" sz="2000" dirty="0" err="1"/>
              <a:t>листоп</a:t>
            </a:r>
            <a:r>
              <a:rPr lang="ru-RU" sz="2000" dirty="0"/>
              <a:t>.(№47). – С. 16,17.</a:t>
            </a:r>
          </a:p>
          <a:p>
            <a:r>
              <a:rPr lang="ru-RU" sz="2000" dirty="0"/>
              <a:t>4. Сквозь годы и судьбы. Современный Херсон [</a:t>
            </a:r>
            <a:r>
              <a:rPr lang="ru-RU" sz="2000" dirty="0" err="1"/>
              <a:t>Изоматериал</a:t>
            </a:r>
            <a:r>
              <a:rPr lang="ru-RU" sz="2000" dirty="0"/>
              <a:t>] : </a:t>
            </a:r>
            <a:r>
              <a:rPr lang="ru-RU" sz="2000" dirty="0" err="1"/>
              <a:t>фотокн</a:t>
            </a:r>
            <a:r>
              <a:rPr lang="ru-RU" sz="2000" dirty="0"/>
              <a:t>.-гид / авт.-сост. О. </a:t>
            </a:r>
            <a:r>
              <a:rPr lang="ru-RU" sz="2000" dirty="0" err="1"/>
              <a:t>Алеферко</a:t>
            </a:r>
            <a:r>
              <a:rPr lang="ru-RU" sz="2000" dirty="0"/>
              <a:t>, С. </a:t>
            </a:r>
            <a:r>
              <a:rPr lang="ru-RU" sz="2000" dirty="0" err="1"/>
              <a:t>Алеферко</a:t>
            </a:r>
            <a:r>
              <a:rPr lang="ru-RU" sz="2000" dirty="0"/>
              <a:t> ; вступ. ст. В. Сальдо ; фот. А. </a:t>
            </a:r>
            <a:r>
              <a:rPr lang="ru-RU" sz="2000" dirty="0" err="1"/>
              <a:t>Альперта</a:t>
            </a:r>
            <a:r>
              <a:rPr lang="ru-RU" sz="2000" dirty="0"/>
              <a:t> [и др.] ; текстовки, расширен. </a:t>
            </a:r>
            <a:r>
              <a:rPr lang="ru-RU" sz="2000" dirty="0" err="1"/>
              <a:t>аннот</a:t>
            </a:r>
            <a:r>
              <a:rPr lang="ru-RU" sz="2000" dirty="0"/>
              <a:t>. к фото О. </a:t>
            </a:r>
            <a:r>
              <a:rPr lang="ru-RU" sz="2000" dirty="0" err="1"/>
              <a:t>Алеферко</a:t>
            </a:r>
            <a:r>
              <a:rPr lang="ru-RU" sz="2000" dirty="0"/>
              <a:t> [и </a:t>
            </a:r>
            <a:r>
              <a:rPr lang="ru-RU" sz="2000" dirty="0" err="1"/>
              <a:t>др</a:t>
            </a:r>
            <a:r>
              <a:rPr lang="ru-RU" sz="2000" dirty="0"/>
              <a:t>]. – Изд. 2-е, </a:t>
            </a:r>
            <a:r>
              <a:rPr lang="ru-RU" sz="2000" dirty="0" err="1"/>
              <a:t>перераб</a:t>
            </a:r>
            <a:r>
              <a:rPr lang="ru-RU" sz="2000" dirty="0"/>
              <a:t>. и доп. – Херсон : </a:t>
            </a:r>
            <a:r>
              <a:rPr lang="ru-RU" sz="2000" dirty="0" err="1"/>
              <a:t>Наддніпряночка</a:t>
            </a:r>
            <a:r>
              <a:rPr lang="ru-RU" sz="2000" dirty="0"/>
              <a:t>, 2008. – 240 с. : фот. </a:t>
            </a:r>
            <a:r>
              <a:rPr lang="ru-RU" sz="2000" dirty="0" err="1"/>
              <a:t>цв</a:t>
            </a:r>
            <a:r>
              <a:rPr lang="ru-RU" sz="2000" dirty="0"/>
              <a:t>., </a:t>
            </a:r>
            <a:r>
              <a:rPr lang="ru-RU" sz="2000" dirty="0" err="1"/>
              <a:t>портр</a:t>
            </a:r>
            <a:r>
              <a:rPr lang="ru-RU" sz="2000" dirty="0"/>
              <a:t>., ил.</a:t>
            </a:r>
          </a:p>
          <a:p>
            <a:r>
              <a:rPr lang="ru-RU" sz="2000" dirty="0"/>
              <a:t>5. </a:t>
            </a:r>
            <a:r>
              <a:rPr lang="ru-RU" sz="2000" dirty="0" err="1"/>
              <a:t>Херсонський</a:t>
            </a:r>
            <a:r>
              <a:rPr lang="ru-RU" sz="2000" dirty="0"/>
              <a:t> </a:t>
            </a:r>
            <a:r>
              <a:rPr lang="ru-RU" sz="2000" dirty="0" err="1"/>
              <a:t>обласний</a:t>
            </a:r>
            <a:r>
              <a:rPr lang="ru-RU" sz="2000" dirty="0"/>
              <a:t> </a:t>
            </a:r>
            <a:r>
              <a:rPr lang="ru-RU" sz="2000" dirty="0" err="1"/>
              <a:t>художній</a:t>
            </a:r>
            <a:r>
              <a:rPr lang="ru-RU" sz="2000" dirty="0"/>
              <a:t> музей </a:t>
            </a:r>
            <a:r>
              <a:rPr lang="ru-RU" sz="2000" dirty="0" err="1"/>
              <a:t>ім</a:t>
            </a:r>
            <a:r>
              <a:rPr lang="ru-RU" sz="2000" dirty="0"/>
              <a:t>. О. О. </a:t>
            </a:r>
            <a:r>
              <a:rPr lang="ru-RU" sz="2000" dirty="0" err="1"/>
              <a:t>Шовкуненка</a:t>
            </a:r>
            <a:r>
              <a:rPr lang="ru-RU" sz="2000" dirty="0"/>
              <a:t> = </a:t>
            </a:r>
            <a:r>
              <a:rPr lang="en-US" sz="2000" dirty="0"/>
              <a:t>Kherson Regional Art Museum Named After O. </a:t>
            </a:r>
            <a:r>
              <a:rPr lang="en-US" sz="2000" dirty="0" err="1"/>
              <a:t>Shovkunenko</a:t>
            </a:r>
            <a:r>
              <a:rPr lang="en-US" sz="2000" dirty="0"/>
              <a:t>. – </a:t>
            </a:r>
            <a:r>
              <a:rPr lang="ru-RU" sz="2000" dirty="0"/>
              <a:t>Херсон : ХМД, 2016. – [1] </a:t>
            </a:r>
            <a:r>
              <a:rPr lang="ru-RU" sz="2000" dirty="0" err="1"/>
              <a:t>арк</a:t>
            </a:r>
            <a:r>
              <a:rPr lang="ru-RU" sz="2000" dirty="0"/>
              <a:t>. (склад. в 6 с.). – </a:t>
            </a:r>
            <a:r>
              <a:rPr lang="ru-RU" sz="2000" dirty="0" err="1"/>
              <a:t>Парал</a:t>
            </a:r>
            <a:r>
              <a:rPr lang="ru-RU" sz="2000" dirty="0"/>
              <a:t>. укр., англ.</a:t>
            </a:r>
          </a:p>
          <a:p>
            <a:r>
              <a:rPr lang="ru-RU" sz="2000" dirty="0"/>
              <a:t>6. </a:t>
            </a:r>
            <a:r>
              <a:rPr lang="ru-RU" sz="2000" dirty="0" err="1"/>
              <a:t>Херсонський</a:t>
            </a:r>
            <a:r>
              <a:rPr lang="ru-RU" sz="2000" dirty="0"/>
              <a:t> </a:t>
            </a:r>
            <a:r>
              <a:rPr lang="ru-RU" sz="2000" dirty="0" err="1"/>
              <a:t>обласний</a:t>
            </a:r>
            <a:r>
              <a:rPr lang="ru-RU" sz="2000" dirty="0"/>
              <a:t> </a:t>
            </a:r>
            <a:r>
              <a:rPr lang="ru-RU" sz="2000" dirty="0" err="1"/>
              <a:t>художній</a:t>
            </a:r>
            <a:r>
              <a:rPr lang="ru-RU" sz="2000" dirty="0"/>
              <a:t> музей </a:t>
            </a:r>
            <a:r>
              <a:rPr lang="ru-RU" sz="2000" dirty="0" err="1"/>
              <a:t>ім</a:t>
            </a:r>
            <a:r>
              <a:rPr lang="ru-RU" sz="2000" dirty="0"/>
              <a:t>. О. О. </a:t>
            </a:r>
            <a:r>
              <a:rPr lang="ru-RU" sz="2000" dirty="0" err="1"/>
              <a:t>Шовкуненка</a:t>
            </a:r>
            <a:r>
              <a:rPr lang="ru-RU" sz="2000" dirty="0"/>
              <a:t>. 35 </a:t>
            </a:r>
            <a:r>
              <a:rPr lang="ru-RU" sz="2000" dirty="0" err="1"/>
              <a:t>років</a:t>
            </a:r>
            <a:r>
              <a:rPr lang="ru-RU" sz="2000" dirty="0"/>
              <a:t> [</a:t>
            </a:r>
            <a:r>
              <a:rPr lang="ru-RU" sz="2000" dirty="0" err="1"/>
              <a:t>Образотворчий</a:t>
            </a:r>
            <a:r>
              <a:rPr lang="ru-RU" sz="2000" dirty="0"/>
              <a:t> </a:t>
            </a:r>
            <a:r>
              <a:rPr lang="ru-RU" sz="2000" dirty="0" err="1"/>
              <a:t>матеріал</a:t>
            </a:r>
            <a:r>
              <a:rPr lang="ru-RU" sz="2000" dirty="0"/>
              <a:t>] : буклет вист. «Дари до </a:t>
            </a:r>
            <a:r>
              <a:rPr lang="ru-RU" sz="2000" dirty="0" err="1"/>
              <a:t>ювілею</a:t>
            </a:r>
            <a:r>
              <a:rPr lang="ru-RU" sz="2000" dirty="0"/>
              <a:t>» / вступ. сл. А. В. Доценко ; фот. О. І. </a:t>
            </a:r>
            <a:r>
              <a:rPr lang="ru-RU" sz="2000" dirty="0" err="1"/>
              <a:t>Лещук</a:t>
            </a:r>
            <a:r>
              <a:rPr lang="ru-RU" sz="2000" dirty="0"/>
              <a:t>. – Херсон : Орел М. І., [2013]. – 32 с. : </a:t>
            </a:r>
            <a:r>
              <a:rPr lang="ru-RU" sz="2000" dirty="0" err="1"/>
              <a:t>кольор</a:t>
            </a:r>
            <a:r>
              <a:rPr lang="ru-RU" sz="2000" dirty="0"/>
              <a:t>. </a:t>
            </a:r>
            <a:r>
              <a:rPr lang="ru-RU" sz="2000" dirty="0" err="1"/>
              <a:t>іл</a:t>
            </a:r>
            <a:r>
              <a:rPr lang="ru-RU" sz="2000" dirty="0"/>
              <a:t>.</a:t>
            </a:r>
          </a:p>
          <a:p>
            <a:r>
              <a:rPr lang="ru-RU" sz="2000" dirty="0"/>
              <a:t>7. Херсонский художественный музей им. А. А. </a:t>
            </a:r>
            <a:r>
              <a:rPr lang="ru-RU" sz="2000" dirty="0" err="1"/>
              <a:t>Шовкуненко</a:t>
            </a:r>
            <a:r>
              <a:rPr lang="ru-RU" sz="2000" dirty="0"/>
              <a:t> [</a:t>
            </a:r>
            <a:r>
              <a:rPr lang="ru-RU" sz="2000" dirty="0" err="1"/>
              <a:t>Изоматериал</a:t>
            </a:r>
            <a:r>
              <a:rPr lang="ru-RU" sz="2000" dirty="0"/>
              <a:t>] : альбом / авт. проекта С. </a:t>
            </a:r>
            <a:r>
              <a:rPr lang="ru-RU" sz="2000" dirty="0" err="1"/>
              <a:t>Алеферко</a:t>
            </a:r>
            <a:r>
              <a:rPr lang="ru-RU" sz="2000" dirty="0"/>
              <a:t> ; науч. рук. проекта, вступ. ст. А. Доценко ; история музея и кол. В. Дяченко ; авт. текст. </a:t>
            </a:r>
            <a:r>
              <a:rPr lang="ru-RU" sz="2000" dirty="0" err="1"/>
              <a:t>коммент</a:t>
            </a:r>
            <a:r>
              <a:rPr lang="ru-RU" sz="2000" dirty="0"/>
              <a:t>. В. Дяченко, Н. Кольцова, Л. </a:t>
            </a:r>
            <a:r>
              <a:rPr lang="ru-RU" sz="2000" dirty="0" err="1"/>
              <a:t>Вольштейн</a:t>
            </a:r>
            <a:r>
              <a:rPr lang="ru-RU" sz="2000" dirty="0"/>
              <a:t>. – Херсон : </a:t>
            </a:r>
            <a:r>
              <a:rPr lang="ru-RU" sz="2000" dirty="0" err="1"/>
              <a:t>Наддніпряночка</a:t>
            </a:r>
            <a:r>
              <a:rPr lang="ru-RU" sz="2000" dirty="0"/>
              <a:t>, 2009. – 172 с. : </a:t>
            </a:r>
            <a:r>
              <a:rPr lang="ru-RU" sz="2000" dirty="0" err="1"/>
              <a:t>цв</a:t>
            </a:r>
            <a:r>
              <a:rPr lang="ru-RU" sz="2000" dirty="0"/>
              <a:t>. ил., </a:t>
            </a:r>
            <a:r>
              <a:rPr lang="ru-RU" sz="2000" dirty="0" err="1"/>
              <a:t>портр</a:t>
            </a:r>
            <a:r>
              <a:rPr lang="ru-RU" sz="2000" dirty="0"/>
              <a:t>., фот. – Список </a:t>
            </a:r>
            <a:r>
              <a:rPr lang="ru-RU" sz="2000" dirty="0" err="1"/>
              <a:t>библиогр</a:t>
            </a:r>
            <a:r>
              <a:rPr lang="ru-RU" sz="2000" dirty="0"/>
              <a:t>. ссылок: с. 170. – Список ил.: с. 166-169.</a:t>
            </a:r>
          </a:p>
        </p:txBody>
      </p:sp>
    </p:spTree>
    <p:extLst>
      <p:ext uri="{BB962C8B-B14F-4D97-AF65-F5344CB8AC3E}">
        <p14:creationId xmlns:p14="http://schemas.microsoft.com/office/powerpoint/2010/main" val="862662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8C5473-BDDF-4689-B624-B95879786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24000" y="4572001"/>
            <a:ext cx="9144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.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190150" y="95201"/>
            <a:ext cx="11811699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lvl="0" algn="just"/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Метою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нашої роботи є дослідити та проаналізувати Херсонський обласний художній музей ім. </a:t>
            </a:r>
            <a: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О. О. </a:t>
            </a:r>
            <a:r>
              <a:rPr lang="ru-RU" sz="20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Шовкуненка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, як </a:t>
            </a:r>
            <a:r>
              <a:rPr lang="uk-UA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культурним осередком Херсонщини.</a:t>
            </a:r>
          </a:p>
          <a:p>
            <a:pPr lvl="0" algn="just"/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Предмет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–  розвиток закономірностей  та особливостей історії </a:t>
            </a:r>
            <a:r>
              <a:rPr lang="uk-UA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музею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Об`єктом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дослідження є формування, розвиток, організація історії художнього музею, який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колись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був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Міською думаю.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Виходячи з необхідності розкриття об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`</a:t>
            </a:r>
            <a:r>
              <a:rPr kumimoji="0" lang="uk-U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єкту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і предмету нашого дослідження постають наступні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завдання: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здійснити пошук, відбір, класифікацію та систематизацію джерел і літератури;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дослідити початковий етап створення та історію розвитку </a:t>
            </a:r>
            <a:r>
              <a:rPr lang="uk-UA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музею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узагальнити сукупність історичних досліджень 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з`ясувати історичне значення для Херсону, для України.</a:t>
            </a:r>
          </a:p>
          <a:p>
            <a:pPr lvl="0" algn="just" eaLnBrk="0" hangingPunct="0"/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Новизна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роботи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полягає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в тому,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що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в наш час, особливо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саме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зараз, 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гостро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стоїть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проблема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збереження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пам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’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яток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культури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.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Цей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музей є для нас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історією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нашого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міста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, </a:t>
            </a:r>
            <a: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з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якого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ми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можемо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дізнятися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спочатку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про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міське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самоврядування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19 </a:t>
            </a:r>
            <a: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ст., а </a:t>
            </a:r>
            <a:r>
              <a:rPr lang="uk-UA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пізнішого періоду про </a:t>
            </a:r>
            <a:r>
              <a:rPr lang="uk-UA" sz="200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Інтернаціональне мистецтво, яке </a:t>
            </a:r>
            <a:r>
              <a:rPr lang="uk-UA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репрезентовано творами відомих художників майже в</a:t>
            </a:r>
            <a:r>
              <a:rPr lang="ru-RU" sz="20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сіх</a:t>
            </a:r>
            <a: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країн</a:t>
            </a:r>
            <a: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ближнього</a:t>
            </a:r>
            <a: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зарубіжжя</a:t>
            </a:r>
            <a: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.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Практичне значення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одержаних результатів. Матеріали даної роботи можуть бути використані при проведенні тематичних екскурсій в шкільному історико-краєзнавчому музеї, оновленні музейних стендів, на уроках історії, в процесі підготовки інтерактивних екскурсій, виховних заходів тощо.  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Особистий внесок автора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, відвідала </a:t>
            </a:r>
            <a:r>
              <a:rPr lang="uk-UA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музей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, поговорила з провідними спеціалістами установи, які розказали багато цікавої інформації; проаналізувала джерела інформації у архіві та бібліотеці.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2401593"/>
      </p:ext>
    </p:extLst>
  </p:cSld>
  <p:clrMapOvr>
    <a:masterClrMapping/>
  </p:clrMapOvr>
  <p:transition spd="med" advTm="144115">
    <p:pull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A2494F-9AF7-47D8-B1C0-9DB472DED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14" y="100668"/>
            <a:ext cx="4736077" cy="2896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050C04D-1640-4B1A-8993-040A9A12ED0D}"/>
              </a:ext>
            </a:extLst>
          </p:cNvPr>
          <p:cNvSpPr/>
          <p:nvPr/>
        </p:nvSpPr>
        <p:spPr>
          <a:xfrm>
            <a:off x="6576595" y="282420"/>
            <a:ext cx="3830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0070C0"/>
                </a:solidFill>
              </a:rPr>
              <a:t>Міська</a:t>
            </a:r>
            <a:r>
              <a:rPr lang="ru-RU" b="1" dirty="0">
                <a:solidFill>
                  <a:srgbClr val="0070C0"/>
                </a:solidFill>
              </a:rPr>
              <a:t> дума (1900 р., 1905-1906 </a:t>
            </a:r>
            <a:r>
              <a:rPr lang="ru-RU" b="1" dirty="0" err="1">
                <a:solidFill>
                  <a:srgbClr val="0070C0"/>
                </a:solidFill>
              </a:rPr>
              <a:t>рр</a:t>
            </a:r>
            <a:r>
              <a:rPr lang="ru-RU" b="1" dirty="0">
                <a:solidFill>
                  <a:srgbClr val="0070C0"/>
                </a:solidFill>
              </a:rPr>
              <a:t>.)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B8B045A-AC9E-41EF-83D9-66F90D9DD909}"/>
              </a:ext>
            </a:extLst>
          </p:cNvPr>
          <p:cNvSpPr/>
          <p:nvPr/>
        </p:nvSpPr>
        <p:spPr>
          <a:xfrm>
            <a:off x="5170415" y="902517"/>
            <a:ext cx="65051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   </a:t>
            </a:r>
            <a:r>
              <a:rPr lang="uk-UA" sz="1600" dirty="0"/>
              <a:t>16 червня 1870 року запроваджено «Міське становище» — закон про органи місцевого самоврядування. На губернаторів відтепер покладалося лише нагляд законним виконанням постанов Міської Думи. </a:t>
            </a:r>
            <a:endParaRPr lang="uk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161A7AC-78A7-4C01-9C2E-FDC348C00525}"/>
              </a:ext>
            </a:extLst>
          </p:cNvPr>
          <p:cNvSpPr/>
          <p:nvPr/>
        </p:nvSpPr>
        <p:spPr>
          <a:xfrm>
            <a:off x="5170415" y="2010513"/>
            <a:ext cx="64315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/>
              <a:t>  До початку ХХ ст. Міська дума не мала власного будинку. І у Імовірно, що у 1897-му році міський голова О.О. </a:t>
            </a:r>
            <a:r>
              <a:rPr lang="uk-UA" sz="1600" dirty="0" err="1"/>
              <a:t>Волохін</a:t>
            </a:r>
            <a:r>
              <a:rPr lang="uk-UA" sz="1600" dirty="0"/>
              <a:t> ініціював розробку проекту будинку для міської думи, міської управи та громадських організацій. У тому же році міський архітектор А.І. </a:t>
            </a:r>
            <a:r>
              <a:rPr lang="uk-UA" sz="1600" dirty="0" err="1"/>
              <a:t>Сварік</a:t>
            </a:r>
            <a:r>
              <a:rPr lang="uk-UA" sz="1600" dirty="0"/>
              <a:t> підготував ескізний проект будівлі, але у міста не було коштів на будівництво споруди. Тоді було вирішено оголосити конкурс на розробку нового проекту. Прізвища учасників конкурсу невідомі, окрім переможця – молодого архітектора Адольфа Борисовича </a:t>
            </a:r>
            <a:r>
              <a:rPr lang="uk-UA" sz="1600" dirty="0" err="1"/>
              <a:t>Мінкуса</a:t>
            </a:r>
            <a:r>
              <a:rPr lang="uk-UA" sz="1600" dirty="0"/>
              <a:t> з Одеси. Проект будинку міської думи отримав гасло «Мимохідь», що натякало на швидкій час будівництва, але проект </a:t>
            </a:r>
            <a:r>
              <a:rPr lang="uk-UA" sz="1600" dirty="0" err="1"/>
              <a:t>Мінкуса</a:t>
            </a:r>
            <a:r>
              <a:rPr lang="uk-UA" sz="1600" dirty="0"/>
              <a:t> не був прийнятий остаточно – не забули і автора першого проекту – А.І. </a:t>
            </a:r>
            <a:r>
              <a:rPr lang="uk-UA" sz="1600" dirty="0" err="1"/>
              <a:t>Сваріка</a:t>
            </a:r>
            <a:r>
              <a:rPr lang="uk-UA" sz="1600" dirty="0"/>
              <a:t>, якому була доручена доробка проекту. У 1902-му році було закінчено змінений проект, а у 1903-му році затверджено. З-за нестачі коштів будівництво почалося тільки у 1905-му році, міське самоврядування взяло кредити під заставу деяких земель міста.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D473DA-4D29-4D84-BBD3-F56929FF4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22" y="3296873"/>
            <a:ext cx="4782669" cy="33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52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25D0DC-FE78-43C7-B929-FDE7F332C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AF573E-AC0B-44C9-9908-9452626722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23"/>
          <a:stretch/>
        </p:blipFill>
        <p:spPr>
          <a:xfrm>
            <a:off x="378641" y="92279"/>
            <a:ext cx="4646270" cy="2894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6039F16-A23B-47B6-BA04-4F12AC3A3182}"/>
              </a:ext>
            </a:extLst>
          </p:cNvPr>
          <p:cNvSpPr/>
          <p:nvPr/>
        </p:nvSpPr>
        <p:spPr>
          <a:xfrm>
            <a:off x="5175910" y="92279"/>
            <a:ext cx="672806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/>
              <a:t>Церемонія закладки будівлі відбулася 28 травня 1905 року а вже восени будівля була побудована </a:t>
            </a:r>
            <a:r>
              <a:rPr lang="uk-UA" sz="1600" dirty="0" err="1"/>
              <a:t>начерно</a:t>
            </a:r>
            <a:r>
              <a:rPr lang="uk-UA" sz="1600" dirty="0"/>
              <a:t>. У наступному році відбилися внутрішні оздоблювальні роботи. Наприкінці 1906-го року будинок був повністю закінчений, а вже після того, як 14-го січня 1907-го будинок було </a:t>
            </a:r>
            <a:r>
              <a:rPr lang="uk-UA" sz="1600" dirty="0" err="1"/>
              <a:t>освячено</a:t>
            </a:r>
            <a:r>
              <a:rPr lang="uk-UA" sz="1600" dirty="0"/>
              <a:t> будинок почали займати різноманітні установі – власне міська дума, а також міська управа, міський сирітський суд та Херсонський міський банк, який переїхав у будівлю першим. У міжвоєнний період будинок займав Виконком Міської ради, а після Другої світової війни у додаток частини приміщень зайняв Обком КПУ. Після будівництва нових будівель для державних установ у будинок 27 травня 1978 переїхав Херсонський художній музей імені Олексія Шовкуненка.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58CAA-82CF-4970-8D67-3436965A12FB}"/>
              </a:ext>
            </a:extLst>
          </p:cNvPr>
          <p:cNvSpPr/>
          <p:nvPr/>
        </p:nvSpPr>
        <p:spPr>
          <a:xfrm>
            <a:off x="137020" y="2980069"/>
            <a:ext cx="53326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/>
              <a:t>Зовнішнім виглядом будинок нагадує типову ратушу європейського міста, але у плані це звичайна Г-подібна будівля і вигляд притаманний ратуші досягнутий завдяки розміщенню чотирикутної вежі з годинником у кутовій частині будинку. Вежа розташована дещо у глибині кута і має невеликі пропорції і таким чином з певних ракурсів складається враження, що вежа розташована по центру західного фасаду.  Глибоким ризалітом виділяється південний фасад будинку, який закінчується ренесансним фронтоном з кам'яною балюстрадою на даху.  Фасади будинку виконані у стилі флорентійського ренесансу – поряд з рустованими поверхнями та ренесансними вікнами були використані рустовані колони. У ренесансному дусі вирішені також внутрішні інтер’єри будинку, які були багато оздоблені ліпниною.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8EF540-9379-4BDD-A126-728FC9AFB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273" y="3031430"/>
            <a:ext cx="5734771" cy="37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7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606E82-E1EC-47AE-A7DA-8A669C99F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6316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A1E458-787E-4B86-894F-3290821881F4}"/>
              </a:ext>
            </a:extLst>
          </p:cNvPr>
          <p:cNvSpPr/>
          <p:nvPr/>
        </p:nvSpPr>
        <p:spPr>
          <a:xfrm>
            <a:off x="915441" y="73296"/>
            <a:ext cx="3623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Як все починалося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1B1F57C-12B8-441D-A653-62FE304C4C9A}"/>
              </a:ext>
            </a:extLst>
          </p:cNvPr>
          <p:cNvSpPr/>
          <p:nvPr/>
        </p:nvSpPr>
        <p:spPr>
          <a:xfrm>
            <a:off x="212521" y="52101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1600" dirty="0"/>
              <a:t>У 1890 р. з ініціативи В.І. </a:t>
            </a:r>
            <a:r>
              <a:rPr lang="uk-UA" sz="1600" dirty="0" err="1"/>
              <a:t>Гошкевича</a:t>
            </a:r>
            <a:r>
              <a:rPr lang="uk-UA" sz="1600" dirty="0"/>
              <a:t>, археолога, журналіста та громадського діяча, у Херсоні відбулася культурна подія особливої ​​важливості – відкриття «Археологічного Музею при Губернському Статистичному Комітеті». Особливий інтерес у ньому представляв відділ церковної старовини, куди надходили старовинні ікони та начиння. У зборах церковного відділу переважали предмети XVII—XIX ст., але були екземпляри та давнину – часи великокнязівські, зібрані поблизу Херсона, предмети релігійного культу, знайдені на руїнах Запорізької Січі, а також десять українських ікон на полотні. У 1907 р. під назвою «Херсонський міський музей </a:t>
            </a:r>
            <a:r>
              <a:rPr lang="uk-UA" sz="1600" dirty="0" err="1"/>
              <a:t>старожитностей</a:t>
            </a:r>
            <a:r>
              <a:rPr lang="uk-UA" sz="1600" dirty="0"/>
              <a:t> та витончених мистецтв» він був переданий до Міської Управи.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3A2281-634C-4708-9E4B-D22035559D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0" t="7025" r="1437" b="3259"/>
          <a:stretch/>
        </p:blipFill>
        <p:spPr>
          <a:xfrm>
            <a:off x="9607490" y="176169"/>
            <a:ext cx="2241432" cy="27878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E7BFA6-9139-4523-9579-081C930F35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38"/>
          <a:stretch/>
        </p:blipFill>
        <p:spPr>
          <a:xfrm>
            <a:off x="6620740" y="253009"/>
            <a:ext cx="2523529" cy="26341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A788E2-8A35-44CE-A357-ED23917B28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82"/>
          <a:stretch/>
        </p:blipFill>
        <p:spPr>
          <a:xfrm>
            <a:off x="9456488" y="2963994"/>
            <a:ext cx="2727742" cy="31096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FA1648-F781-40F0-AA78-D262D0C73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506" y="3334871"/>
            <a:ext cx="3970439" cy="3017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1CB2EB4-CD21-4CFB-9518-E5DB4D762F7F}"/>
              </a:ext>
            </a:extLst>
          </p:cNvPr>
          <p:cNvSpPr/>
          <p:nvPr/>
        </p:nvSpPr>
        <p:spPr>
          <a:xfrm>
            <a:off x="214833" y="3568003"/>
            <a:ext cx="48856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/>
              <a:t>У травні 1911 р. князь Микола </a:t>
            </a:r>
            <a:r>
              <a:rPr lang="uk-UA" sz="1600" dirty="0" err="1"/>
              <a:t>Гедройц</a:t>
            </a:r>
            <a:r>
              <a:rPr lang="uk-UA" sz="1600" dirty="0"/>
              <a:t>, відомий меценат та громадський діяч, який мав міцні зв'язки з Імператорським Будинком у Петербурзі, звернувся до Міського Голови Миколи </a:t>
            </a:r>
            <a:r>
              <a:rPr lang="uk-UA" sz="1600" dirty="0" err="1"/>
              <a:t>Блажкова</a:t>
            </a:r>
            <a:r>
              <a:rPr lang="uk-UA" sz="1600" dirty="0"/>
              <a:t> з пропозицією заснувати у Херсоні музей образотворчих мистецтв.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5B2FDAC-098D-4520-931C-E612D894434F}"/>
              </a:ext>
            </a:extLst>
          </p:cNvPr>
          <p:cNvSpPr/>
          <p:nvPr/>
        </p:nvSpPr>
        <p:spPr>
          <a:xfrm>
            <a:off x="4834504" y="630676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100" dirty="0"/>
              <a:t>Невідомий художник. Портрет Миколи Івановича </a:t>
            </a:r>
            <a:r>
              <a:rPr lang="uk-UA" sz="1100" dirty="0" err="1"/>
              <a:t>Блажкова</a:t>
            </a:r>
            <a:r>
              <a:rPr lang="uk-UA" sz="1100" dirty="0"/>
              <a:t> (міський голова Херсона з 1909 по 1917 </a:t>
            </a:r>
            <a:r>
              <a:rPr lang="uk-UA" sz="1100" dirty="0" err="1"/>
              <a:t>рр</a:t>
            </a:r>
            <a:r>
              <a:rPr lang="uk-UA" sz="1100" dirty="0"/>
              <a:t>). Кінець ХІХ – початок ХХ ст. Полотно, олія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210425-D55C-4ACC-9E63-FA13434A7FCD}"/>
              </a:ext>
            </a:extLst>
          </p:cNvPr>
          <p:cNvSpPr/>
          <p:nvPr/>
        </p:nvSpPr>
        <p:spPr>
          <a:xfrm>
            <a:off x="212521" y="482827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1600" dirty="0"/>
              <a:t>Відкритий у Херсоні художній музей став першою </a:t>
            </a:r>
          </a:p>
          <a:p>
            <a:pPr algn="just"/>
            <a:r>
              <a:rPr lang="uk-UA" sz="1600" dirty="0"/>
              <a:t>ластівкою його широкої громадської діяльності, </a:t>
            </a:r>
          </a:p>
          <a:p>
            <a:pPr algn="just"/>
            <a:r>
              <a:rPr lang="uk-UA" sz="1600" dirty="0"/>
              <a:t>спрямованої на влаштування музеїв у провінції.</a:t>
            </a:r>
          </a:p>
        </p:txBody>
      </p:sp>
    </p:spTree>
    <p:extLst>
      <p:ext uri="{BB962C8B-B14F-4D97-AF65-F5344CB8AC3E}">
        <p14:creationId xmlns:p14="http://schemas.microsoft.com/office/powerpoint/2010/main" val="738941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A396C4-8B0C-40B8-A6FC-88AC8BEE6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01109D7-6DB1-40A5-8BA4-2585B29D6007}"/>
              </a:ext>
            </a:extLst>
          </p:cNvPr>
          <p:cNvSpPr/>
          <p:nvPr/>
        </p:nvSpPr>
        <p:spPr>
          <a:xfrm>
            <a:off x="431445" y="73296"/>
            <a:ext cx="3712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Музей після 1917 року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19020-1B95-4EF6-9018-492F578B5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95" y="589983"/>
            <a:ext cx="1590486" cy="28390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721D18-FDD1-4C14-BE12-C4EA87C01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630" y="602808"/>
            <a:ext cx="1905000" cy="2562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6E582B-118F-45D3-A8E6-908F4E74A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95" y="3540199"/>
            <a:ext cx="4550462" cy="2950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ADD431-EC01-46EF-B40D-0B863A23B0C5}"/>
              </a:ext>
            </a:extLst>
          </p:cNvPr>
          <p:cNvSpPr/>
          <p:nvPr/>
        </p:nvSpPr>
        <p:spPr>
          <a:xfrm>
            <a:off x="2320348" y="3170867"/>
            <a:ext cx="1427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/>
              <a:t>Віктор</a:t>
            </a:r>
            <a:r>
              <a:rPr lang="ru-RU" sz="1400" dirty="0"/>
              <a:t> </a:t>
            </a:r>
            <a:r>
              <a:rPr lang="ru-RU" sz="1400" dirty="0" err="1"/>
              <a:t>Гошкевич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366E90C-AFBC-4649-8168-A22D69EADEF3}"/>
              </a:ext>
            </a:extLst>
          </p:cNvPr>
          <p:cNvSpPr/>
          <p:nvPr/>
        </p:nvSpPr>
        <p:spPr>
          <a:xfrm>
            <a:off x="4396879" y="203244"/>
            <a:ext cx="75802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/>
              <a:t>У 1918 р. при музеї старовин Віктора </a:t>
            </a:r>
            <a:r>
              <a:rPr lang="uk-UA" sz="1600" dirty="0" err="1"/>
              <a:t>Гошкевича</a:t>
            </a:r>
            <a:r>
              <a:rPr lang="uk-UA" sz="1600" dirty="0"/>
              <a:t> була утворена секція охорони пам'яток мистецтва та старовини</a:t>
            </a:r>
            <a:r>
              <a:rPr lang="ru-RU" sz="1600" dirty="0"/>
              <a:t>.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951A7FA-72E5-4461-A374-931872DB1B1E}"/>
              </a:ext>
            </a:extLst>
          </p:cNvPr>
          <p:cNvSpPr/>
          <p:nvPr/>
        </p:nvSpPr>
        <p:spPr>
          <a:xfrm>
            <a:off x="5090371" y="779114"/>
            <a:ext cx="68867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/>
              <a:t>На 1929 р. у мистецькому відділі Херсонського міського музею, який розміщувався на колишньому місці, на вулиці </a:t>
            </a:r>
            <a:r>
              <a:rPr lang="uk-UA" sz="1600" dirty="0" err="1"/>
              <a:t>Говардівській</a:t>
            </a:r>
            <a:r>
              <a:rPr lang="uk-UA" sz="1600" dirty="0"/>
              <a:t> (пр. Ушакова, 16), зберігалося 350 експонатів.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28E47C0-7E3A-4AAA-96A7-44D780555830}"/>
              </a:ext>
            </a:extLst>
          </p:cNvPr>
          <p:cNvSpPr/>
          <p:nvPr/>
        </p:nvSpPr>
        <p:spPr>
          <a:xfrm>
            <a:off x="4275246" y="1508874"/>
            <a:ext cx="77018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/>
              <a:t>У 1935 р., згідно з рукописним переліком, що зберігся до наших днів, додається до акту передачі</a:t>
            </a:r>
            <a:r>
              <a:rPr lang="ru-RU" sz="1600" dirty="0"/>
              <a:t>, </a:t>
            </a:r>
            <a:r>
              <a:rPr lang="uk-UA" sz="1600" dirty="0"/>
              <a:t>колекція художнього відділу налічувала 675 експонатів. Найбільш цінними серед них були роботи </a:t>
            </a:r>
            <a:r>
              <a:rPr lang="uk-UA" sz="1600" dirty="0" err="1"/>
              <a:t>І.Айвазовського</a:t>
            </a:r>
            <a:r>
              <a:rPr lang="uk-UA" sz="1600" dirty="0"/>
              <a:t>, </a:t>
            </a:r>
            <a:r>
              <a:rPr lang="uk-UA" sz="1600" dirty="0" err="1"/>
              <a:t>К.Вещилова</a:t>
            </a:r>
            <a:r>
              <a:rPr lang="uk-UA" sz="1600" dirty="0"/>
              <a:t>, </a:t>
            </a:r>
            <a:r>
              <a:rPr lang="uk-UA" sz="1600" dirty="0" err="1"/>
              <a:t>М.Теребенєва</a:t>
            </a:r>
            <a:r>
              <a:rPr lang="uk-UA" sz="1600" dirty="0"/>
              <a:t>, </a:t>
            </a:r>
            <a:r>
              <a:rPr lang="uk-UA" sz="1600" dirty="0" err="1"/>
              <a:t>В.Поленова</a:t>
            </a:r>
            <a:r>
              <a:rPr lang="uk-UA" sz="1600" dirty="0"/>
              <a:t>, Н</a:t>
            </a:r>
            <a:r>
              <a:rPr lang="ru-RU" sz="1600" dirty="0"/>
              <a:t>.</a:t>
            </a:r>
            <a:r>
              <a:rPr lang="ru-RU" sz="1600" dirty="0" err="1"/>
              <a:t>Пимоненка</a:t>
            </a:r>
            <a:r>
              <a:rPr lang="ru-RU" sz="1600" dirty="0"/>
              <a:t>, </a:t>
            </a:r>
            <a:r>
              <a:rPr lang="ru-RU" sz="1600" dirty="0" err="1"/>
              <a:t>Г.Кондратенко</a:t>
            </a:r>
            <a:r>
              <a:rPr lang="ru-RU" sz="1600" dirty="0"/>
              <a:t>, </a:t>
            </a:r>
            <a:r>
              <a:rPr lang="ru-RU" sz="1600" dirty="0" err="1"/>
              <a:t>К.Костанді</a:t>
            </a:r>
            <a:r>
              <a:rPr lang="ru-RU" sz="1600" dirty="0"/>
              <a:t>, </a:t>
            </a:r>
            <a:r>
              <a:rPr lang="en-US" sz="1600" dirty="0"/>
              <a:t>C.</a:t>
            </a:r>
            <a:r>
              <a:rPr lang="ru-RU" sz="1600" dirty="0" err="1"/>
              <a:t>Кишиневського</a:t>
            </a:r>
            <a:r>
              <a:rPr lang="ru-RU" sz="1600" dirty="0"/>
              <a:t>, </a:t>
            </a:r>
            <a:r>
              <a:rPr lang="ru-RU" sz="1600" dirty="0" err="1"/>
              <a:t>Н.Кузнєцова</a:t>
            </a:r>
            <a:r>
              <a:rPr lang="ru-RU" sz="1600" dirty="0"/>
              <a:t>, </a:t>
            </a:r>
            <a:r>
              <a:rPr lang="ru-RU" sz="1600" dirty="0" err="1"/>
              <a:t>Д.Бурлюка</a:t>
            </a:r>
            <a:r>
              <a:rPr lang="ru-RU" sz="1600" dirty="0"/>
              <a:t> та </a:t>
            </a:r>
            <a:r>
              <a:rPr lang="ru-RU" sz="1600" dirty="0" err="1"/>
              <a:t>інші</a:t>
            </a:r>
            <a:r>
              <a:rPr lang="ru-RU" sz="1600" dirty="0"/>
              <a:t>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3E44D3D-847F-4332-B82B-AC2A4B1E93FF}"/>
              </a:ext>
            </a:extLst>
          </p:cNvPr>
          <p:cNvSpPr/>
          <p:nvPr/>
        </p:nvSpPr>
        <p:spPr>
          <a:xfrm>
            <a:off x="5078174" y="2724591"/>
            <a:ext cx="68174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/>
              <a:t>Під час німецько-фашистської окупації Херсона більшу частину музейних цінностей було вивезено до Німеччини та Румунії.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CE7E632-8E42-482B-A996-2CB6AC2927F6}"/>
              </a:ext>
            </a:extLst>
          </p:cNvPr>
          <p:cNvSpPr/>
          <p:nvPr/>
        </p:nvSpPr>
        <p:spPr>
          <a:xfrm>
            <a:off x="4618495" y="3237945"/>
            <a:ext cx="7277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/>
              <a:t>Під час визволення Херсона у 1944 р. у записці про збитки, завдані окупантами, директор міського музею </a:t>
            </a:r>
            <a:r>
              <a:rPr lang="uk-UA" sz="1600" dirty="0" err="1"/>
              <a:t>О.Ісаков</a:t>
            </a:r>
            <a:r>
              <a:rPr lang="uk-UA" sz="1600" dirty="0"/>
              <a:t> повідомляв: «Херсонський художній музей (у приміщенні історичного відділу) слід вважати неіснуючим».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A0FD3A-EB5D-409E-863F-7D776A2E3224}"/>
              </a:ext>
            </a:extLst>
          </p:cNvPr>
          <p:cNvSpPr/>
          <p:nvPr/>
        </p:nvSpPr>
        <p:spPr>
          <a:xfrm>
            <a:off x="4909502" y="4086122"/>
            <a:ext cx="4418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/>
              <a:t>Лише у червні 1966 р. у будівлі на розі площі Свободи та проспекту Ушакова було знову відкрито художній відділ.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5F17632-A1A3-4684-967A-78F2B6711537}"/>
              </a:ext>
            </a:extLst>
          </p:cNvPr>
          <p:cNvSpPr/>
          <p:nvPr/>
        </p:nvSpPr>
        <p:spPr>
          <a:xfrm>
            <a:off x="4998867" y="5015307"/>
            <a:ext cx="42396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/>
              <a:t>У другій половині 70-х, не безпідставно, міська влада порушує питання необхідності відкриття окремого художнього музею в Херсоні. Приводом для здійснення цього проекту став факт передачі у 1977 р. за заповітом у дарунок місту приватної колекції Марії </a:t>
            </a:r>
            <a:r>
              <a:rPr lang="uk-UA" sz="1600" dirty="0" err="1"/>
              <a:t>Корніловської</a:t>
            </a:r>
            <a:r>
              <a:rPr lang="uk-UA" sz="1600" dirty="0"/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77F786E-1119-44C4-AD5D-E2CEE6301E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7487" y="3946793"/>
            <a:ext cx="2451155" cy="263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81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863" y="120442"/>
            <a:ext cx="4278086" cy="793069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0070C0"/>
                </a:solidFill>
                <a:cs typeface="Aharoni" panose="02010803020104030203" pitchFamily="2" charset="-79"/>
              </a:rPr>
              <a:t>Музей імені Олексія Шовкуненка</a:t>
            </a:r>
            <a:endParaRPr lang="ru-RU" b="1" dirty="0">
              <a:solidFill>
                <a:srgbClr val="0070C0"/>
              </a:solidFill>
              <a:cs typeface="Aharoni" panose="02010803020104030203" pitchFamily="2" charset="-79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r="2327"/>
          <a:stretch>
            <a:fillRect/>
          </a:stretch>
        </p:blipFill>
        <p:spPr>
          <a:xfrm>
            <a:off x="4876884" y="36282"/>
            <a:ext cx="3768935" cy="257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25548" y="2801036"/>
            <a:ext cx="5271027" cy="1150179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cs typeface="AngsanaUPC" panose="02020603050405020304" pitchFamily="18" charset="-34"/>
              </a:rPr>
              <a:t> </a:t>
            </a:r>
            <a:r>
              <a:rPr lang="uk-UA" dirty="0">
                <a:cs typeface="AngsanaUPC" panose="02020603050405020304" pitchFamily="18" charset="-34"/>
              </a:rPr>
              <a:t>У 1981 р. Херсонському художньому музею було присвоєно ім'я уродженця Херсона, відомого українського живописця та майстра акварелі, Народного художника СРСР Олексія Олексійовича Шовкуненка.</a:t>
            </a:r>
            <a:endParaRPr lang="uk-UA" sz="2800" dirty="0">
              <a:cs typeface="AngsanaUPC" panose="02020603050405020304" pitchFamily="18" charset="-34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48339E1-5C15-4F74-A717-9969407DD4D3}"/>
              </a:ext>
            </a:extLst>
          </p:cNvPr>
          <p:cNvSpPr/>
          <p:nvPr/>
        </p:nvSpPr>
        <p:spPr>
          <a:xfrm>
            <a:off x="734928" y="796954"/>
            <a:ext cx="414195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/>
              <a:t>У самому серці історичного центру міста у будівлі колишньої Міської Думи 27 травня 1978 р. було урочисто відкрито для відвідувачів Херсонський обласний художній музей</a:t>
            </a:r>
            <a:r>
              <a:rPr lang="ru-RU" dirty="0"/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0F2572-5405-4300-8AF8-5BF113241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41" y="1966512"/>
            <a:ext cx="3806909" cy="292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E15BBD-71B0-4A25-B271-F8A67E8E9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5819" y="336497"/>
            <a:ext cx="3383806" cy="2464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20C97C4-D497-4737-A5C9-4F15229CA7E8}"/>
              </a:ext>
            </a:extLst>
          </p:cNvPr>
          <p:cNvSpPr/>
          <p:nvPr/>
        </p:nvSpPr>
        <p:spPr>
          <a:xfrm>
            <a:off x="5437239" y="6488668"/>
            <a:ext cx="1702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/>
              <a:t>Шовкуненко О.О</a:t>
            </a:r>
            <a:r>
              <a:rPr lang="ru-RU" dirty="0"/>
              <a:t>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3D1DC1-324C-49C1-80D5-D47EA552E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343" y="3951215"/>
            <a:ext cx="1836666" cy="2594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490093-2AFF-454C-B7C2-CB1812EC5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6575" y="3464275"/>
            <a:ext cx="1571008" cy="2888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6515D40-5A85-4F93-B662-69FDE3963B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0173" y="4907529"/>
            <a:ext cx="2631465" cy="1950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302B1C-4EF0-4336-B714-2C6E25C02F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2571" y="4322533"/>
            <a:ext cx="2510427" cy="202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0995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5344" y="0"/>
            <a:ext cx="58646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i="1" dirty="0">
                <a:solidFill>
                  <a:srgbClr val="FF0000"/>
                </a:solidFill>
              </a:rPr>
              <a:t>Херсон у </a:t>
            </a:r>
            <a:r>
              <a:rPr lang="ru-RU" sz="2800" i="1" dirty="0" err="1">
                <a:solidFill>
                  <a:srgbClr val="FF0000"/>
                </a:solidFill>
              </a:rPr>
              <a:t>творчості</a:t>
            </a:r>
            <a:r>
              <a:rPr lang="ru-RU" sz="2800" i="1" dirty="0">
                <a:solidFill>
                  <a:srgbClr val="FF0000"/>
                </a:solidFill>
              </a:rPr>
              <a:t> </a:t>
            </a:r>
            <a:r>
              <a:rPr lang="ru-RU" sz="2800" i="1" dirty="0" err="1">
                <a:solidFill>
                  <a:srgbClr val="FF0000"/>
                </a:solidFill>
              </a:rPr>
              <a:t>О.О.Шовкуненка</a:t>
            </a:r>
            <a:endParaRPr lang="uk-UA" sz="2800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139E9B-27AF-4ED6-BE71-924A71D9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50" y="379791"/>
            <a:ext cx="184785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52044E0-F7A5-4E36-B760-E9A3EBCA6CF1}"/>
              </a:ext>
            </a:extLst>
          </p:cNvPr>
          <p:cNvSpPr/>
          <p:nvPr/>
        </p:nvSpPr>
        <p:spPr>
          <a:xfrm>
            <a:off x="230150" y="3311446"/>
            <a:ext cx="1821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/>
              <a:t>Олексій</a:t>
            </a:r>
            <a:r>
              <a:rPr lang="ru-RU" sz="1400" dirty="0"/>
              <a:t> </a:t>
            </a:r>
            <a:r>
              <a:rPr lang="ru-RU" sz="1400" dirty="0" err="1"/>
              <a:t>Шовкуненко</a:t>
            </a:r>
            <a:r>
              <a:rPr lang="ru-RU" sz="1400" dirty="0"/>
              <a:t>.</a:t>
            </a:r>
          </a:p>
          <a:p>
            <a:r>
              <a:rPr lang="ru-RU" sz="1400" dirty="0"/>
              <a:t>Автопортрет.1910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7BC2DA-5864-4B26-94D6-636BC4002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594" y="479421"/>
            <a:ext cx="4818448" cy="2942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0526ED9-3750-44FC-83EB-B3E5C760922E}"/>
              </a:ext>
            </a:extLst>
          </p:cNvPr>
          <p:cNvSpPr/>
          <p:nvPr/>
        </p:nvSpPr>
        <p:spPr>
          <a:xfrm>
            <a:off x="3275163" y="3306968"/>
            <a:ext cx="2820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На </a:t>
            </a:r>
            <a:r>
              <a:rPr lang="ru-RU" sz="1400" dirty="0" err="1"/>
              <a:t>Дніпрі</a:t>
            </a:r>
            <a:r>
              <a:rPr lang="ru-RU" sz="1400" dirty="0"/>
              <a:t>. В плавнях. Херсон. 1914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460376-BBBC-4953-9086-F65C6CB97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9602" y="473154"/>
            <a:ext cx="3437540" cy="2653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2D1165A-3BE3-470D-9D1B-7578507ED498}"/>
              </a:ext>
            </a:extLst>
          </p:cNvPr>
          <p:cNvSpPr/>
          <p:nvPr/>
        </p:nvSpPr>
        <p:spPr>
          <a:xfrm>
            <a:off x="8416554" y="3113165"/>
            <a:ext cx="24297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Портрет М.М. </a:t>
            </a:r>
            <a:r>
              <a:rPr lang="ru-RU" sz="1400" dirty="0" err="1"/>
              <a:t>Фадєєвої</a:t>
            </a:r>
            <a:r>
              <a:rPr lang="ru-RU" sz="1400" dirty="0"/>
              <a:t>. 1920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82E8A0-399C-40D2-9C48-851FE8784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71" y="3826880"/>
            <a:ext cx="5363457" cy="1820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C4F2979-0152-4045-A1B7-BBD15B22647B}"/>
              </a:ext>
            </a:extLst>
          </p:cNvPr>
          <p:cNvSpPr/>
          <p:nvPr/>
        </p:nvSpPr>
        <p:spPr>
          <a:xfrm>
            <a:off x="1140912" y="5578002"/>
            <a:ext cx="2383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Херсон. </a:t>
            </a:r>
            <a:r>
              <a:rPr lang="ru-RU" sz="1400" dirty="0" err="1"/>
              <a:t>Зелений</a:t>
            </a:r>
            <a:r>
              <a:rPr lang="ru-RU" sz="1400" dirty="0"/>
              <a:t> базар. 1928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7695FE-C1C2-4282-9528-B1E2EE676D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2104" y="3471099"/>
            <a:ext cx="5265038" cy="2242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0F6964D-2E6E-455D-8973-C53ECC8830CB}"/>
              </a:ext>
            </a:extLst>
          </p:cNvPr>
          <p:cNvSpPr/>
          <p:nvPr/>
        </p:nvSpPr>
        <p:spPr>
          <a:xfrm>
            <a:off x="8169047" y="5647421"/>
            <a:ext cx="2383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Херсон. </a:t>
            </a:r>
            <a:r>
              <a:rPr lang="ru-RU" sz="1400" dirty="0" err="1"/>
              <a:t>Зелений</a:t>
            </a:r>
            <a:r>
              <a:rPr lang="ru-RU" sz="1400" dirty="0"/>
              <a:t> базар. 1950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D2D33C8-1D4B-489F-87A5-E0DB833B3D1C}"/>
              </a:ext>
            </a:extLst>
          </p:cNvPr>
          <p:cNvSpPr/>
          <p:nvPr/>
        </p:nvSpPr>
        <p:spPr>
          <a:xfrm>
            <a:off x="322003" y="5954642"/>
            <a:ext cx="115479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/>
              <a:t>    Зелені базари, які створені Шовкуненком у різні роки, свідчать про  ностальгію художника за рідним краєм, ностальгію, що часом підсвідомо, а, інколи усвідомлено, відчувалася протягом всього його життя.</a:t>
            </a:r>
          </a:p>
          <a:p>
            <a:pPr algn="just"/>
            <a:r>
              <a:rPr lang="uk-UA" sz="1400" dirty="0"/>
              <a:t>    Таким залишився Херсон у творчості Шовкуненка, місто першого кохання і всепоглинаючої любові до життя, місто, з якого почався його значний та тривалий шлях у мистецтві.</a:t>
            </a:r>
          </a:p>
        </p:txBody>
      </p:sp>
    </p:spTree>
    <p:extLst>
      <p:ext uri="{BB962C8B-B14F-4D97-AF65-F5344CB8AC3E}">
        <p14:creationId xmlns:p14="http://schemas.microsoft.com/office/powerpoint/2010/main" val="3237554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190953"/>
            <a:ext cx="10515600" cy="1325563"/>
          </a:xfrm>
        </p:spPr>
        <p:txBody>
          <a:bodyPr>
            <a:noAutofit/>
          </a:bodyPr>
          <a:lstStyle/>
          <a:p>
            <a:r>
              <a:rPr lang="uk-UA" sz="2800" b="1" i="1" dirty="0">
                <a:solidFill>
                  <a:srgbClr val="7030A0"/>
                </a:solidFill>
              </a:rPr>
              <a:t>У 20-30 роки XX століття колекція музею поповнилася творами російських та західноєвропейських майстрів. Напередодні війни фонди музею нараховували близько 700 експонатів.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i="1" dirty="0">
                <a:solidFill>
                  <a:srgbClr val="FF0000"/>
                </a:solidFill>
              </a:rPr>
              <a:t>Пропоную Вам ознайомитись з фотографіями всередині музею.</a:t>
            </a:r>
          </a:p>
          <a:p>
            <a:pPr marL="0" indent="0">
              <a:buNone/>
            </a:pPr>
            <a:r>
              <a:rPr lang="uk-UA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Чудовий інтер’єр милує око відвідувачів й сьогодні.</a:t>
            </a:r>
            <a:endParaRPr lang="ru-RU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62" y="4001294"/>
            <a:ext cx="4038600" cy="268163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45" y="1516516"/>
            <a:ext cx="4999593" cy="3319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0" name="Прямоугольник 9"/>
          <p:cNvSpPr/>
          <p:nvPr/>
        </p:nvSpPr>
        <p:spPr>
          <a:xfrm>
            <a:off x="5159829" y="5214359"/>
            <a:ext cx="6553200" cy="954107"/>
          </a:xfrm>
          <a:prstGeom prst="rect">
            <a:avLst/>
          </a:prstGeom>
          <a:effectLst>
            <a:reflection stA="45000" endPos="0" dist="50800" dir="5400000" sy="-100000" algn="bl" rotWithShape="0"/>
          </a:effectLst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Надзвичайно чудові картини й ілюстрації.</a:t>
            </a:r>
          </a:p>
        </p:txBody>
      </p:sp>
    </p:spTree>
    <p:extLst>
      <p:ext uri="{BB962C8B-B14F-4D97-AF65-F5344CB8AC3E}">
        <p14:creationId xmlns:p14="http://schemas.microsoft.com/office/powerpoint/2010/main" val="42693960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2|3.3|48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2330</Words>
  <Application>Microsoft Office PowerPoint</Application>
  <PresentationFormat>Широкоэкранный</PresentationFormat>
  <Paragraphs>90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Музей імені Олексія Шовкуненка</vt:lpstr>
      <vt:lpstr>Презентация PowerPoint</vt:lpstr>
      <vt:lpstr>У 20-30 роки XX століття колекція музею поповнилася творами російських та західноєвропейських майстрів. Напередодні війни фонди музею нараховували близько 700 експонатів.</vt:lpstr>
      <vt:lpstr>І сьогодні ця будівля є осереддям культурного життя Херсона, скарбницею духовної спадщини міста.</vt:lpstr>
      <vt:lpstr>                         Колекція музею</vt:lpstr>
      <vt:lpstr>Презентация PowerPoint</vt:lpstr>
      <vt:lpstr>Презентация PowerPoint</vt:lpstr>
      <vt:lpstr>Висновки :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Всеукраїнський інтерактивний конкурс  «МАН-Юніор дослідник-2022» Номінація</dc:title>
  <dc:creator>Михаил</dc:creator>
  <cp:lastModifiedBy>Пользователь</cp:lastModifiedBy>
  <cp:revision>33</cp:revision>
  <dcterms:created xsi:type="dcterms:W3CDTF">2022-04-08T07:29:30Z</dcterms:created>
  <dcterms:modified xsi:type="dcterms:W3CDTF">2022-04-22T16:41:22Z</dcterms:modified>
</cp:coreProperties>
</file>