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71" r:id="rId4"/>
    <p:sldId id="259" r:id="rId5"/>
    <p:sldId id="272" r:id="rId6"/>
    <p:sldId id="260" r:id="rId7"/>
    <p:sldId id="262" r:id="rId8"/>
    <p:sldId id="264" r:id="rId9"/>
    <p:sldId id="265" r:id="rId10"/>
    <p:sldId id="267" r:id="rId11"/>
    <p:sldId id="269" r:id="rId12"/>
    <p:sldId id="273" r:id="rId13"/>
    <p:sldId id="270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4F8F6"/>
    <a:srgbClr val="00A0AC"/>
    <a:srgbClr val="C3F9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75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56DDD1-2DA1-4A53-BC06-E60C39F2A7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97779B6-3440-4BF5-8887-72C7F17EAD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B91BD77-1D24-4F9F-84FB-A93BADC4E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C669B-4E04-4D9E-972E-C184A75F95F1}" type="datetimeFigureOut">
              <a:rPr lang="ru-RU" smtClean="0"/>
              <a:t>04.04.2022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55317D1-0529-4E6E-828D-23040ECC49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FCD73B3-BD58-4DC0-9565-CFE7E214E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CA6FC-7E51-4E89-ACF7-3F200D010F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46768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E05B89-E579-48D6-BDD8-E8B3EBAEF9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9BF8474-9C31-4660-A6F6-0B9E2C654E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4D6B85-11F7-4278-85DE-7F1A89A986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C669B-4E04-4D9E-972E-C184A75F95F1}" type="datetimeFigureOut">
              <a:rPr lang="ru-RU" smtClean="0"/>
              <a:t>04.04.2022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67BA761-7139-4488-982C-6AF2DE90C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13378E5-9141-4C3A-ADEC-9EA590BB6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CA6FC-7E51-4E89-ACF7-3F200D010F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5414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8032E14-0C84-4DE4-9381-620D99080E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4BC59A9-8D75-4C5A-9566-6DC27CA70B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1425273-4F5E-440B-B486-97BB7AFD60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C669B-4E04-4D9E-972E-C184A75F95F1}" type="datetimeFigureOut">
              <a:rPr lang="ru-RU" smtClean="0"/>
              <a:t>04.04.2022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E8B4DD-0C40-435B-80BF-EE10E0F8C7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FCF025F-92DF-414A-8304-9F303692B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CA6FC-7E51-4E89-ACF7-3F200D010F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86036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13FCF3-3BF4-4AA2-A8B4-1414EC7D5E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13EFD0D-8025-455A-9531-905D87F2E8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C78E2FE-7ABD-4F79-A664-05BCA37CF0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C669B-4E04-4D9E-972E-C184A75F95F1}" type="datetimeFigureOut">
              <a:rPr lang="ru-RU" smtClean="0"/>
              <a:t>04.04.2022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5BDA3F7-8B46-4DD9-A6B8-D1F39215A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8639586-7A88-451E-9F4F-4021ECC813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CA6FC-7E51-4E89-ACF7-3F200D010F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93480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1EC807-BB5A-4165-A921-9F9778C82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D7EDD09-D606-4CEF-9220-179DDDD40F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0D91019-6805-49DC-8335-46B5CF10F5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C669B-4E04-4D9E-972E-C184A75F95F1}" type="datetimeFigureOut">
              <a:rPr lang="ru-RU" smtClean="0"/>
              <a:t>04.04.2022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34BA7B4-602F-4185-9569-E890F88BAA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4D03EFE-1FE5-4AE5-8A44-AA9DD064A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CA6FC-7E51-4E89-ACF7-3F200D010F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50561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C01CBE-5B65-4A8A-9C60-B91595CB7B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5052037-DFDC-4FE1-8623-7E4559C4D7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3E8179B-5542-4204-9E84-463D5D8DF2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49689A0-1C46-4E35-AF25-933E8245FD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C669B-4E04-4D9E-972E-C184A75F95F1}" type="datetimeFigureOut">
              <a:rPr lang="ru-RU" smtClean="0"/>
              <a:t>04.04.2022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3670070-800D-4FEB-A650-ED8EDFB97C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4868537-909F-4319-8236-48242D51F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CA6FC-7E51-4E89-ACF7-3F200D010F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49286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36CDD4-78B2-4024-B053-58B4854D8F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310A42E-C80B-44E0-B89F-420A36A52E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CD026BB-AC58-4DE5-AC78-6344EFF3D9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3B62F98-0AA9-4048-A427-FD884FE1D2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ABA1343-19C6-4CC8-9289-43A55BDBC2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F9729D8-363C-4896-8121-37842B06E5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C669B-4E04-4D9E-972E-C184A75F95F1}" type="datetimeFigureOut">
              <a:rPr lang="ru-RU" smtClean="0"/>
              <a:t>04.04.2022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077E3D5-A865-4093-A7B1-25E77BD7AB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8077402-7835-4968-940A-E0E8FB800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CA6FC-7E51-4E89-ACF7-3F200D010F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13252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37422F-9EDD-4DB5-A7CF-CF1F93327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5F1822A-1377-4392-BD7E-A3145BB7F1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C669B-4E04-4D9E-972E-C184A75F95F1}" type="datetimeFigureOut">
              <a:rPr lang="ru-RU" smtClean="0"/>
              <a:t>04.04.2022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FA316C3-E4EC-4D83-8B75-7D097F637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FDFA04-1D28-4025-9687-D38A1C350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CA6FC-7E51-4E89-ACF7-3F200D010F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20729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EE069AA-1CDA-4775-89B8-C919B2A8B4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C669B-4E04-4D9E-972E-C184A75F95F1}" type="datetimeFigureOut">
              <a:rPr lang="ru-RU" smtClean="0"/>
              <a:t>04.04.2022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776D19A-3D50-4710-B3BF-68654F23F5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02F6352-2C2C-49B7-A2F6-98447D697C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CA6FC-7E51-4E89-ACF7-3F200D010F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42800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7E15D8-CBE9-4042-8635-D4908B9F4A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8C3425F-7AA6-47DE-8937-EA3DF2DCD5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1236AE2-930F-4B5C-A478-323F8288ED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3C9F0F5-FBC9-4856-AAD9-C48329E02E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C669B-4E04-4D9E-972E-C184A75F95F1}" type="datetimeFigureOut">
              <a:rPr lang="ru-RU" smtClean="0"/>
              <a:t>04.04.2022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0A87244-E4A8-4084-BA2F-521C07EC0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60D6CCB-D639-4F9D-9ED6-C12615FD9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CA6FC-7E51-4E89-ACF7-3F200D010F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22879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CA5F87-239E-4AD5-94B2-624ABCF71E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610407F-7E60-4B86-A87C-BF2C6E8031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F48728E-7C45-43EA-B09C-99CD138124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54B7DD4-3817-45D2-B46C-544A8B20F1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C669B-4E04-4D9E-972E-C184A75F95F1}" type="datetimeFigureOut">
              <a:rPr lang="ru-RU" smtClean="0"/>
              <a:t>04.04.2022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A190B6F-B1D2-4979-B8BB-21321B0B88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A601C75-B976-4046-BD0E-D769BFA33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CA6FC-7E51-4E89-ACF7-3F200D010F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37498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F8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79D9D2-CC60-4E1C-82B3-5209024DA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4FE8391-7EEF-4947-8851-977C07B0A2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CE2B613-5A56-404B-9193-AA2843B5ED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4C669B-4E04-4D9E-972E-C184A75F95F1}" type="datetimeFigureOut">
              <a:rPr lang="ru-RU" smtClean="0"/>
              <a:t>04.04.2022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D3FD8B9-46D1-4AB5-8E62-53205E0C12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5EC6A60-5246-4B02-8DBC-2B456CA50E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3CA6FC-7E51-4E89-ACF7-3F200D010F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8859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06239.com.ua/news/387916/sluzenie-ludam-v-oblastnom-konkurse-ucastvuut-dva-vraca-dimitrovskoj-gorodskoj-bolnicy" TargetMode="External"/><Relationship Id="rId13" Type="http://schemas.openxmlformats.org/officeDocument/2006/relationships/hyperlink" Target="https://www.youtube.com/watch?v=yCpfKjptiA4&amp;ab_channel=%D0%A2%D0%B5%D0%BB%D0%B5%D0%BA%D0%BE%D0%BC%D0%BF%D0%B0%D0%BD%D0%B8%D1%8F%22%D0%9E%D1%80%D0%B1%D0%B8%D1%82%D0%B0%22" TargetMode="External"/><Relationship Id="rId18" Type="http://schemas.openxmlformats.org/officeDocument/2006/relationships/hyperlink" Target="https://dimitrov.ucoz.ua/news/dimitrovskaja_centralnaja_gorodskaja_bolnica/2010-07-30-599" TargetMode="External"/><Relationship Id="rId3" Type="http://schemas.openxmlformats.org/officeDocument/2006/relationships/hyperlink" Target="https://dimitrov-rada.gov.ua/news/u_mirnogradi_pracyue_vidnovlene_hirurgichne_viddilennya_miskoyi_likarni" TargetMode="External"/><Relationship Id="rId7" Type="http://schemas.openxmlformats.org/officeDocument/2006/relationships/hyperlink" Target="http://girnyk.dn.ua/news/uzhas_cherez_30_let_dimitrov_stanet_gorodom_onkobolnykh/2013-04-10-2310" TargetMode="External"/><Relationship Id="rId12" Type="http://schemas.openxmlformats.org/officeDocument/2006/relationships/hyperlink" Target="http://orbita.dn.ua/mirnogradskaya-tsgb-novye-palata-i-inventar.html" TargetMode="External"/><Relationship Id="rId17" Type="http://schemas.openxmlformats.org/officeDocument/2006/relationships/hyperlink" Target="https://www.06239.com.ua/news/1936240/mirnograd-istoria-v-fotografiah-po-centralnym-ulicam" TargetMode="External"/><Relationship Id="rId2" Type="http://schemas.openxmlformats.org/officeDocument/2006/relationships/hyperlink" Target="https://uk.wikipedia.org/wiki/%D0%9C%D0%B8%D1%80%D0%BD%D0%BE%D0%B3%D1%80%D0%B0%D0%B4/" TargetMode="External"/><Relationship Id="rId16" Type="http://schemas.openxmlformats.org/officeDocument/2006/relationships/hyperlink" Target="https://www.06239.com.ua/news/1930937/mirnograd-istoria-v-fotografiah-centr-cast-2" TargetMode="External"/><Relationship Id="rId20" Type="http://schemas.openxmlformats.org/officeDocument/2006/relationships/hyperlink" Target="https://www.facebook.com/sergiylukovenko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06239.com.ua/news/287001/za-god-v-dimitrove-diagnosciruut-bolee-tysaci-novyh-slucaev-onkozabolevanij" TargetMode="External"/><Relationship Id="rId11" Type="http://schemas.openxmlformats.org/officeDocument/2006/relationships/hyperlink" Target="http://orbita.dn.ua/iz-za-obvalivshegosya-potolka-laboratoriya-dimitrovskoj-tsgb-pereedet-v-zdanie-detskoj-polikliniki-foto.html" TargetMode="External"/><Relationship Id="rId5" Type="http://schemas.openxmlformats.org/officeDocument/2006/relationships/hyperlink" Target="https://www.youtube.com/watch?v=iefJ6X8djUo&amp;ab_channel=%D0%A2%D0%B5%D0%BB%D0%B5%D0%BA%D0%BE%D0%BC%D0%BF%D0%B0%D0%BD%D0%B8%D1%8F%22%D0%9E%D1%80%D0%B1%D0%B8%D1%82%D0%B0%22" TargetMode="External"/><Relationship Id="rId15" Type="http://schemas.openxmlformats.org/officeDocument/2006/relationships/hyperlink" Target="https://www.06239.com.ua/news/2751641/v-mirnograde-prodolzaetsa-rabota-po-termomodernizacii-zdania-polikliniki" TargetMode="External"/><Relationship Id="rId10" Type="http://schemas.openxmlformats.org/officeDocument/2006/relationships/hyperlink" Target="http://orbita.dn.ua/dimitrovskaya-infektsionnaya-bol-nitsa-50-let-samootverzhennoj-raboty.html" TargetMode="External"/><Relationship Id="rId19" Type="http://schemas.openxmlformats.org/officeDocument/2006/relationships/hyperlink" Target="http://forum.gp.dn.ua/viewtopic.php?f=45&amp;t=829" TargetMode="External"/><Relationship Id="rId4" Type="http://schemas.openxmlformats.org/officeDocument/2006/relationships/hyperlink" Target="https://lifedon.com.ua/special_project/articles/567-glavnyy-chelovek-bolnicy.html" TargetMode="External"/><Relationship Id="rId9" Type="http://schemas.openxmlformats.org/officeDocument/2006/relationships/hyperlink" Target="http://orbita.dn.ua/v-dimitrovskoj-bol-nitse-novy-j-glavvrach.html" TargetMode="External"/><Relationship Id="rId14" Type="http://schemas.openxmlformats.org/officeDocument/2006/relationships/hyperlink" Target="http://orbita.dn.ua/reorganizatsiya-mirnogradskoj-tsgb-gorodskie-vlasti-i-rukovodstvo-bolnitsy-ne-soshlis-v-klyuchevyh-pozitsiyah-ustava.html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image" Target="../media/image2.png"/><Relationship Id="rId7" Type="http://schemas.openxmlformats.org/officeDocument/2006/relationships/image" Target="../media/image16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image" Target="../media/image18.jpg"/><Relationship Id="rId7" Type="http://schemas.openxmlformats.org/officeDocument/2006/relationships/image" Target="../media/image21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g"/><Relationship Id="rId5" Type="http://schemas.openxmlformats.org/officeDocument/2006/relationships/image" Target="../media/image2.png"/><Relationship Id="rId4" Type="http://schemas.openxmlformats.org/officeDocument/2006/relationships/image" Target="../media/image1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g"/><Relationship Id="rId5" Type="http://schemas.openxmlformats.org/officeDocument/2006/relationships/image" Target="../media/image25.png"/><Relationship Id="rId4" Type="http://schemas.openxmlformats.org/officeDocument/2006/relationships/image" Target="../media/image24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>
            <a:extLst>
              <a:ext uri="{FF2B5EF4-FFF2-40B4-BE49-F238E27FC236}">
                <a16:creationId xmlns:a16="http://schemas.microsoft.com/office/drawing/2014/main" id="{0345E868-65D3-49BF-B280-B390512EBA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9571" y="87086"/>
            <a:ext cx="10482943" cy="1375318"/>
          </a:xfrm>
        </p:spPr>
        <p:txBody>
          <a:bodyPr>
            <a:normAutofit fontScale="90000"/>
          </a:bodyPr>
          <a:lstStyle/>
          <a:p>
            <a:pPr algn="ctr"/>
            <a:r>
              <a:rPr lang="uk-UA" sz="2700" b="1" dirty="0">
                <a:solidFill>
                  <a:schemeClr val="tx1"/>
                </a:solidFill>
                <a:latin typeface="+mn-lt"/>
              </a:rPr>
              <a:t>МІНІСТЕРСТВО ОСВІТИ І НАУКИ УКРАЇНИ</a:t>
            </a:r>
            <a:br>
              <a:rPr lang="uk-UA" sz="2700" b="1" dirty="0">
                <a:solidFill>
                  <a:schemeClr val="tx1"/>
                </a:solidFill>
                <a:latin typeface="+mn-lt"/>
              </a:rPr>
            </a:br>
            <a:r>
              <a:rPr lang="uk-UA" sz="2700" b="1" dirty="0">
                <a:solidFill>
                  <a:schemeClr val="tx1"/>
                </a:solidFill>
                <a:latin typeface="+mn-lt"/>
              </a:rPr>
              <a:t>ДЕПАРТАМЕНТ  ОСВІТИ  І  НАУКИ  ДОНЕЦЬКОЇ  ОБЛДЕРЖАДМІНІСТРАЦІЇ</a:t>
            </a:r>
            <a:br>
              <a:rPr lang="uk-UA" sz="2700" b="1" dirty="0">
                <a:solidFill>
                  <a:schemeClr val="tx1"/>
                </a:solidFill>
                <a:latin typeface="+mn-lt"/>
              </a:rPr>
            </a:br>
            <a:r>
              <a:rPr lang="uk-UA" sz="2700" b="1" dirty="0">
                <a:solidFill>
                  <a:schemeClr val="tx1"/>
                </a:solidFill>
                <a:latin typeface="+mn-lt"/>
              </a:rPr>
              <a:t>ДОНЕЦЬКЕ  ТЕРИТОРІАЛЬНЕ  ВІДДІЛЕННЯ  МАН  УКРАЇНИ</a:t>
            </a:r>
            <a:br>
              <a:rPr lang="uk-UA" sz="4400" b="1" dirty="0">
                <a:solidFill>
                  <a:schemeClr val="tx1"/>
                </a:solidFill>
                <a:latin typeface="+mn-lt"/>
              </a:rPr>
            </a:br>
            <a:endParaRPr lang="ru-RU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162866B-CE71-4314-9257-69BE19D9575C}"/>
              </a:ext>
            </a:extLst>
          </p:cNvPr>
          <p:cNvSpPr txBox="1"/>
          <p:nvPr/>
        </p:nvSpPr>
        <p:spPr>
          <a:xfrm>
            <a:off x="7108369" y="940437"/>
            <a:ext cx="4550229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Роботу виконав: </a:t>
            </a:r>
            <a:endParaRPr lang="ru-RU" b="1" dirty="0">
              <a:latin typeface="Times New Roman" panose="020206030504050203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Никифоров Дмитро Владиславович,</a:t>
            </a:r>
            <a:endParaRPr lang="ru-RU" dirty="0">
              <a:latin typeface="Times New Roman" panose="020206030504050203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учень 10 класу, </a:t>
            </a:r>
            <a:endParaRPr lang="ru-RU" dirty="0">
              <a:latin typeface="Times New Roman" panose="020206030504050203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заклад  загальної середньої  освіти I-III  ступенів №10 </a:t>
            </a:r>
            <a:r>
              <a:rPr lang="uk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Мирноградської</a:t>
            </a: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міської ради Донецької області</a:t>
            </a:r>
            <a:endParaRPr lang="ru-RU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Член гуртка «Основи науково дослідницької діяльності» БТДЮ </a:t>
            </a:r>
            <a:endParaRPr lang="ru-RU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м. </a:t>
            </a:r>
            <a:r>
              <a:rPr lang="uk-UA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Мирноград</a:t>
            </a:r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3B27060-6872-4B7E-9963-3FA5389882F5}"/>
              </a:ext>
            </a:extLst>
          </p:cNvPr>
          <p:cNvSpPr txBox="1"/>
          <p:nvPr/>
        </p:nvSpPr>
        <p:spPr>
          <a:xfrm>
            <a:off x="7108368" y="3634616"/>
            <a:ext cx="4550229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Науковий керівник:</a:t>
            </a:r>
            <a:endParaRPr lang="ru-RU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Медведєв Костянтин Володимирович, </a:t>
            </a:r>
            <a:endParaRPr lang="ru-RU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вчитель історії, </a:t>
            </a:r>
            <a:endParaRPr lang="ru-RU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заклад  загальної середньої освіти I-III  ступенів №10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uk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Мирноградської</a:t>
            </a: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міської ради  Донецької області</a:t>
            </a:r>
            <a:endParaRPr lang="ru-RU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керівник гуртка «Основи науково дослідницької діяльності» БТДЮ </a:t>
            </a:r>
            <a:endParaRPr lang="ru-RU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м. </a:t>
            </a:r>
            <a:r>
              <a:rPr lang="uk-UA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Мирноград</a:t>
            </a:r>
            <a:endParaRPr lang="ru-RU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8E1BF9DE-6CE6-4B8F-BF92-1050DF2950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6" t="15292" r="21339" b="17152"/>
          <a:stretch/>
        </p:blipFill>
        <p:spPr>
          <a:xfrm>
            <a:off x="2733773" y="1059488"/>
            <a:ext cx="3977269" cy="530641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CAE03CF-D70B-49C3-9B1F-348DD6BE88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903" t="22272" r="28324" b="66061"/>
          <a:stretch/>
        </p:blipFill>
        <p:spPr>
          <a:xfrm rot="16200000">
            <a:off x="-3056186" y="3056184"/>
            <a:ext cx="6858001" cy="745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3875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697F3077-2484-49B8-98E4-9CB6C16E5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12192000" cy="3243639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SzPct val="150000"/>
              <a:buBlip>
                <a:blip r:embed="rId2"/>
              </a:buBlip>
            </a:pPr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Після Рибки пост головного лікаря зайняла </a:t>
            </a:r>
            <a:r>
              <a:rPr lang="uk-UA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Шайдуліна</a:t>
            </a:r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Оксана </a:t>
            </a:r>
            <a:r>
              <a:rPr lang="uk-UA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Мансурівна</a:t>
            </a:r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За період її керівництва значних змін лікарня не набула.</a:t>
            </a:r>
            <a:r>
              <a:rPr lang="uk-UA" sz="1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	</a:t>
            </a:r>
          </a:p>
          <a:p>
            <a:pPr>
              <a:lnSpc>
                <a:spcPct val="150000"/>
              </a:lnSpc>
              <a:buSzPct val="150000"/>
              <a:buBlip>
                <a:blip r:embed="rId2"/>
              </a:buBlip>
            </a:pPr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	За нею 2014 року керувати лікарнею стала Хохлова Роксана Ігорівна. У 2018 році лікарню      переформували в комунальне підприємство. У 2019 році почалась пандемія COVID 19, яка і зараз панує. 	</a:t>
            </a:r>
          </a:p>
          <a:p>
            <a:pPr>
              <a:lnSpc>
                <a:spcPct val="150000"/>
              </a:lnSpc>
              <a:buSzPct val="150000"/>
              <a:buBlip>
                <a:blip r:embed="rId2"/>
              </a:buBlip>
            </a:pPr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	З 2019 року лікарні стало несолодко, бо терапевтичне відділення постійно заповнене, а багато інших відділень почали закривати на карантин.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AC41146-F5C9-4A09-92E2-2CFDA2EE9F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835" y="3047394"/>
            <a:ext cx="2143125" cy="21431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58C5ECE-B3CA-4007-A191-EBED968624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91" y="3738972"/>
            <a:ext cx="2619375" cy="174307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B1E3F8B-B3E2-4671-8B9D-B8541F80263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892" b="10937"/>
          <a:stretch/>
        </p:blipFill>
        <p:spPr>
          <a:xfrm flipH="1">
            <a:off x="6235185" y="2844052"/>
            <a:ext cx="3672771" cy="176645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DCA3064-5CE4-4FAB-8FDA-BB60D5CCAB64}"/>
              </a:ext>
            </a:extLst>
          </p:cNvPr>
          <p:cNvSpPr txBox="1"/>
          <p:nvPr/>
        </p:nvSpPr>
        <p:spPr>
          <a:xfrm>
            <a:off x="355430" y="5698253"/>
            <a:ext cx="30115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err="1"/>
              <a:t>Шайдуліна</a:t>
            </a:r>
            <a:r>
              <a:rPr lang="uk-UA" b="1" dirty="0"/>
              <a:t> Оксана </a:t>
            </a:r>
            <a:r>
              <a:rPr lang="uk-UA" b="1" dirty="0" err="1"/>
              <a:t>Мансурівна</a:t>
            </a:r>
            <a:endParaRPr lang="ru-RU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1C44FBC-B462-4681-8ADA-A342BDB8E41A}"/>
              </a:ext>
            </a:extLst>
          </p:cNvPr>
          <p:cNvSpPr txBox="1"/>
          <p:nvPr/>
        </p:nvSpPr>
        <p:spPr>
          <a:xfrm>
            <a:off x="3223612" y="5596922"/>
            <a:ext cx="30115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/>
              <a:t>Хохлова Роксана Ігорівна</a:t>
            </a:r>
            <a:endParaRPr lang="ru-RU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B8A8E08-9A14-464F-B73D-DE3DCAE3F3AC}"/>
              </a:ext>
            </a:extLst>
          </p:cNvPr>
          <p:cNvSpPr txBox="1"/>
          <p:nvPr/>
        </p:nvSpPr>
        <p:spPr>
          <a:xfrm>
            <a:off x="6766453" y="4717061"/>
            <a:ext cx="30115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/>
              <a:t>Головний вхід до будівлі сучасної поліклініки </a:t>
            </a:r>
            <a:endParaRPr lang="ru-RU" b="1" dirty="0"/>
          </a:p>
        </p:txBody>
      </p:sp>
      <p:pic>
        <p:nvPicPr>
          <p:cNvPr id="13" name="Picture 2" descr="Самые распространенные фейки о вакцинации от COVID-19">
            <a:extLst>
              <a:ext uri="{FF2B5EF4-FFF2-40B4-BE49-F238E27FC236}">
                <a16:creationId xmlns:a16="http://schemas.microsoft.com/office/drawing/2014/main" id="{52D2EF83-C988-4DE1-A2E2-F1E0E404C8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1873" y="4274217"/>
            <a:ext cx="1424036" cy="14240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00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8216106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BDBB9DD-F76C-42BC-BED7-5015577535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903" t="22272" r="28324" b="66061"/>
          <a:stretch/>
        </p:blipFill>
        <p:spPr>
          <a:xfrm>
            <a:off x="0" y="0"/>
            <a:ext cx="12177264" cy="14883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8D49A7D-2C0E-408C-92A4-4102C491222D}"/>
              </a:ext>
            </a:extLst>
          </p:cNvPr>
          <p:cNvSpPr txBox="1"/>
          <p:nvPr/>
        </p:nvSpPr>
        <p:spPr>
          <a:xfrm>
            <a:off x="819553" y="2396674"/>
            <a:ext cx="10853637" cy="37362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SzPct val="150000"/>
              <a:buBlip>
                <a:blip r:embed="rId3"/>
              </a:buBlip>
            </a:pPr>
            <a:r>
              <a:rPr lang="uk-UA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	Дослідження свідчить про те, що існування першої лікарні починається разом із існуванням міста, але це була стара лікарня, у якій було лише 60 ліжок на усі відділення. У 1928 році будують нову лікарню.</a:t>
            </a:r>
          </a:p>
          <a:p>
            <a:pPr marL="342900" indent="-342900">
              <a:lnSpc>
                <a:spcPct val="150000"/>
              </a:lnSpc>
              <a:buSzPct val="150000"/>
              <a:buBlip>
                <a:blip r:embed="rId3"/>
              </a:buBlip>
            </a:pPr>
            <a:r>
              <a:rPr lang="uk-UA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	 За часи існування нашої лікарні вона вдосконалювалась у всі періоди, але після 1990 року через економічний занепад країни занепала й лікарня. </a:t>
            </a:r>
          </a:p>
          <a:p>
            <a:pPr marL="342900" indent="-342900">
              <a:lnSpc>
                <a:spcPct val="150000"/>
              </a:lnSpc>
              <a:buSzPct val="150000"/>
              <a:buBlip>
                <a:blip r:embed="rId3"/>
              </a:buBlip>
            </a:pPr>
            <a:r>
              <a:rPr lang="uk-UA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	</a:t>
            </a:r>
            <a:r>
              <a:rPr lang="uk-UA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У наші часи лікарню намагаються тримати на тому рівні, що залишився після 1990-тих років іноді вдосконалюючи її новими Європейськими та Всеукраїнськими програмами та акціями.</a:t>
            </a:r>
            <a:endParaRPr lang="ru-RU" sz="2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CA861E1-5F92-4422-9D9D-E1D0255B2602}"/>
              </a:ext>
            </a:extLst>
          </p:cNvPr>
          <p:cNvSpPr txBox="1"/>
          <p:nvPr/>
        </p:nvSpPr>
        <p:spPr>
          <a:xfrm>
            <a:off x="4064158" y="1488332"/>
            <a:ext cx="338746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 err="1"/>
              <a:t>Висновки</a:t>
            </a:r>
            <a:endParaRPr lang="ru-RU" sz="6000" b="1" dirty="0"/>
          </a:p>
        </p:txBody>
      </p:sp>
    </p:spTree>
    <p:extLst>
      <p:ext uri="{BB962C8B-B14F-4D97-AF65-F5344CB8AC3E}">
        <p14:creationId xmlns:p14="http://schemas.microsoft.com/office/powerpoint/2010/main" val="19312262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156D380-DA7B-4E8B-9BA7-41C8A35A78B2}"/>
              </a:ext>
            </a:extLst>
          </p:cNvPr>
          <p:cNvSpPr txBox="1"/>
          <p:nvPr/>
        </p:nvSpPr>
        <p:spPr>
          <a:xfrm>
            <a:off x="0" y="500322"/>
            <a:ext cx="12192000" cy="6555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000" dirty="0"/>
              <a:t>1. </a:t>
            </a:r>
            <a:r>
              <a:rPr lang="ru-RU" sz="1000" dirty="0" err="1"/>
              <a:t>Мирноград</a:t>
            </a:r>
            <a:r>
              <a:rPr lang="ru-RU" sz="1000" dirty="0"/>
              <a:t>.// </a:t>
            </a:r>
            <a:r>
              <a:rPr lang="ru-RU" sz="1000" dirty="0" err="1"/>
              <a:t>Вікіпедіа</a:t>
            </a:r>
            <a:r>
              <a:rPr lang="ru-RU" sz="1000" dirty="0"/>
              <a:t>. </a:t>
            </a:r>
            <a:r>
              <a:rPr lang="ru-RU" sz="1000" dirty="0" err="1"/>
              <a:t>Вільна</a:t>
            </a:r>
            <a:r>
              <a:rPr lang="ru-RU" sz="1000" dirty="0"/>
              <a:t> </a:t>
            </a:r>
            <a:r>
              <a:rPr lang="ru-RU" sz="1000" dirty="0" err="1"/>
              <a:t>енциклопедія</a:t>
            </a:r>
            <a:r>
              <a:rPr lang="ru-RU" sz="1000" dirty="0"/>
              <a:t>. [</a:t>
            </a:r>
            <a:r>
              <a:rPr lang="ru-RU" sz="1000" dirty="0" err="1"/>
              <a:t>Електронний</a:t>
            </a:r>
            <a:r>
              <a:rPr lang="ru-RU" sz="1000" dirty="0"/>
              <a:t> ресурс]. Режим доступу:</a:t>
            </a:r>
          </a:p>
          <a:p>
            <a:r>
              <a:rPr lang="en-US" sz="1000" dirty="0">
                <a:hlinkClick r:id="rId2"/>
              </a:rPr>
              <a:t>https://uk.wikipedia.org/wiki/%D0%9C%D0%B8%D1%80%D0%BD%D0%BE%D0%B3%D1%80%D0%B0%D0%B4\</a:t>
            </a:r>
            <a:endParaRPr lang="en-US" sz="1000" dirty="0"/>
          </a:p>
          <a:p>
            <a:r>
              <a:rPr lang="en-US" sz="1000" dirty="0"/>
              <a:t>2.</a:t>
            </a:r>
            <a:r>
              <a:rPr lang="ru-RU" sz="1000" dirty="0"/>
              <a:t> У </a:t>
            </a:r>
            <a:r>
              <a:rPr lang="ru-RU" sz="1000" dirty="0" err="1"/>
              <a:t>Мирнограді</a:t>
            </a:r>
            <a:r>
              <a:rPr lang="ru-RU" sz="1000" dirty="0"/>
              <a:t> </a:t>
            </a:r>
            <a:r>
              <a:rPr lang="ru-RU" sz="1000" dirty="0" err="1"/>
              <a:t>працює</a:t>
            </a:r>
            <a:r>
              <a:rPr lang="ru-RU" sz="1000" dirty="0"/>
              <a:t> </a:t>
            </a:r>
            <a:r>
              <a:rPr lang="ru-RU" sz="1000" dirty="0" err="1"/>
              <a:t>відновлене</a:t>
            </a:r>
            <a:r>
              <a:rPr lang="ru-RU" sz="1000" dirty="0"/>
              <a:t> </a:t>
            </a:r>
            <a:r>
              <a:rPr lang="ru-RU" sz="1000" dirty="0" err="1"/>
              <a:t>хірургічне</a:t>
            </a:r>
            <a:r>
              <a:rPr lang="ru-RU" sz="1000" dirty="0"/>
              <a:t> </a:t>
            </a:r>
            <a:r>
              <a:rPr lang="ru-RU" sz="1000" dirty="0" err="1"/>
              <a:t>відділення</a:t>
            </a:r>
            <a:r>
              <a:rPr lang="ru-RU" sz="1000" dirty="0"/>
              <a:t> </a:t>
            </a:r>
            <a:r>
              <a:rPr lang="ru-RU" sz="1000" dirty="0" err="1"/>
              <a:t>міської</a:t>
            </a:r>
            <a:r>
              <a:rPr lang="ru-RU" sz="1000" dirty="0"/>
              <a:t> </a:t>
            </a:r>
            <a:r>
              <a:rPr lang="ru-RU" sz="1000" dirty="0" err="1"/>
              <a:t>лікарні</a:t>
            </a:r>
            <a:r>
              <a:rPr lang="ru-RU" sz="1000" dirty="0"/>
              <a:t>. // </a:t>
            </a:r>
            <a:r>
              <a:rPr lang="ru-RU" sz="1000" dirty="0" err="1"/>
              <a:t>Офіційний</a:t>
            </a:r>
            <a:r>
              <a:rPr lang="ru-RU" sz="1000" dirty="0"/>
              <a:t> сайт </a:t>
            </a:r>
            <a:r>
              <a:rPr lang="ru-RU" sz="1000" dirty="0" err="1"/>
              <a:t>Мирноградської</a:t>
            </a:r>
            <a:r>
              <a:rPr lang="ru-RU" sz="1000" dirty="0"/>
              <a:t> </a:t>
            </a:r>
            <a:r>
              <a:rPr lang="ru-RU" sz="1000" dirty="0" err="1"/>
              <a:t>міської</a:t>
            </a:r>
            <a:r>
              <a:rPr lang="ru-RU" sz="1000" dirty="0"/>
              <a:t> ради.  - 2018. – 18 </a:t>
            </a:r>
            <a:r>
              <a:rPr lang="ru-RU" sz="1000" dirty="0" err="1"/>
              <a:t>грудня</a:t>
            </a:r>
            <a:r>
              <a:rPr lang="ru-RU" sz="1000" dirty="0"/>
              <a:t>. [</a:t>
            </a:r>
            <a:r>
              <a:rPr lang="ru-RU" sz="1000" dirty="0" err="1"/>
              <a:t>Електронний</a:t>
            </a:r>
            <a:r>
              <a:rPr lang="ru-RU" sz="1000" dirty="0"/>
              <a:t> ресурс].  Режим доступу:</a:t>
            </a:r>
          </a:p>
          <a:p>
            <a:r>
              <a:rPr lang="en-US" sz="1000" dirty="0">
                <a:hlinkClick r:id="rId3"/>
              </a:rPr>
              <a:t>https://dimitrov-rada.gov.ua/news/u_mirnogradi_pracyue_vidnovlene_hirurgichne_viddilennya_miskoyi_likarni</a:t>
            </a:r>
            <a:endParaRPr lang="en-US" sz="1000" dirty="0"/>
          </a:p>
          <a:p>
            <a:r>
              <a:rPr lang="en-US" sz="1000" dirty="0"/>
              <a:t>3.</a:t>
            </a:r>
            <a:r>
              <a:rPr lang="ru-RU" sz="1000" dirty="0"/>
              <a:t> </a:t>
            </a:r>
            <a:r>
              <a:rPr lang="ru-RU" sz="1000" dirty="0" err="1"/>
              <a:t>Шулюпова</a:t>
            </a:r>
            <a:r>
              <a:rPr lang="ru-RU" sz="1000" dirty="0"/>
              <a:t> О. Головна </a:t>
            </a:r>
            <a:r>
              <a:rPr lang="ru-RU" sz="1000" dirty="0" err="1"/>
              <a:t>людина</a:t>
            </a:r>
            <a:r>
              <a:rPr lang="ru-RU" sz="1000" dirty="0"/>
              <a:t> </a:t>
            </a:r>
            <a:r>
              <a:rPr lang="ru-RU" sz="1000" dirty="0" err="1"/>
              <a:t>лікарні</a:t>
            </a:r>
            <a:r>
              <a:rPr lang="ru-RU" sz="1000" dirty="0"/>
              <a:t> // </a:t>
            </a:r>
            <a:r>
              <a:rPr lang="ru-RU" sz="1000" dirty="0" err="1"/>
              <a:t>Інтернет</a:t>
            </a:r>
            <a:r>
              <a:rPr lang="ru-RU" sz="1000" dirty="0"/>
              <a:t>-газета «Жизнь». - 2011. - 18 </a:t>
            </a:r>
            <a:r>
              <a:rPr lang="ru-RU" sz="1000" dirty="0" err="1"/>
              <a:t>серпня</a:t>
            </a:r>
            <a:r>
              <a:rPr lang="ru-RU" sz="1000" dirty="0"/>
              <a:t>. [</a:t>
            </a:r>
            <a:r>
              <a:rPr lang="ru-RU" sz="1000" dirty="0" err="1"/>
              <a:t>Електронний</a:t>
            </a:r>
            <a:r>
              <a:rPr lang="ru-RU" sz="1000" dirty="0"/>
              <a:t> ресурс]. Режим доступу:</a:t>
            </a:r>
          </a:p>
          <a:p>
            <a:r>
              <a:rPr lang="en-US" sz="1000" dirty="0">
                <a:hlinkClick r:id="rId4"/>
              </a:rPr>
              <a:t>https://lifedon.com.ua/special_project/articles/567-glavnyy-chelovek-bolnicy.html</a:t>
            </a:r>
            <a:endParaRPr lang="en-US" sz="1000" dirty="0"/>
          </a:p>
          <a:p>
            <a:r>
              <a:rPr lang="en-US" sz="1000" dirty="0"/>
              <a:t>4.</a:t>
            </a:r>
            <a:r>
              <a:rPr lang="ru-RU" sz="1000" dirty="0"/>
              <a:t> </a:t>
            </a:r>
            <a:r>
              <a:rPr lang="ru-RU" sz="1000" dirty="0" err="1"/>
              <a:t>Почесний</a:t>
            </a:r>
            <a:r>
              <a:rPr lang="ru-RU" sz="1000" dirty="0"/>
              <a:t> </a:t>
            </a:r>
            <a:r>
              <a:rPr lang="ru-RU" sz="1000" dirty="0" err="1"/>
              <a:t>мешканець</a:t>
            </a:r>
            <a:r>
              <a:rPr lang="ru-RU" sz="1000" dirty="0"/>
              <a:t> </a:t>
            </a:r>
            <a:r>
              <a:rPr lang="ru-RU" sz="1000" dirty="0" err="1"/>
              <a:t>Мирнограда</a:t>
            </a:r>
            <a:r>
              <a:rPr lang="ru-RU" sz="1000" dirty="0"/>
              <a:t> </a:t>
            </a:r>
            <a:r>
              <a:rPr lang="ru-RU" sz="1000" dirty="0" err="1"/>
              <a:t>відсвяткував</a:t>
            </a:r>
            <a:r>
              <a:rPr lang="ru-RU" sz="1000" dirty="0"/>
              <a:t> </a:t>
            </a:r>
            <a:r>
              <a:rPr lang="ru-RU" sz="1000" dirty="0" err="1"/>
              <a:t>своє</a:t>
            </a:r>
            <a:r>
              <a:rPr lang="ru-RU" sz="1000" dirty="0"/>
              <a:t> 80-ти </a:t>
            </a:r>
            <a:r>
              <a:rPr lang="ru-RU" sz="1000" dirty="0" err="1"/>
              <a:t>річчя</a:t>
            </a:r>
            <a:r>
              <a:rPr lang="ru-RU" sz="1000" dirty="0"/>
              <a:t>. //Телеканал «</a:t>
            </a:r>
            <a:r>
              <a:rPr lang="ru-RU" sz="1000" dirty="0" err="1"/>
              <a:t>Орбіта</a:t>
            </a:r>
            <a:r>
              <a:rPr lang="ru-RU" sz="1000" dirty="0"/>
              <a:t>». – 2017. – 16 червня. [</a:t>
            </a:r>
            <a:r>
              <a:rPr lang="ru-RU" sz="1000" dirty="0" err="1"/>
              <a:t>Електронний</a:t>
            </a:r>
            <a:r>
              <a:rPr lang="ru-RU" sz="1000" dirty="0"/>
              <a:t> ресурс]. Режим доступу:</a:t>
            </a:r>
          </a:p>
          <a:p>
            <a:r>
              <a:rPr lang="en-US" sz="1000" dirty="0">
                <a:hlinkClick r:id="rId5"/>
              </a:rPr>
              <a:t>https://www.youtube.com/watch?v=iefJ6X8djUo&amp;ab_channel=%D0%A2%D0%B5%D0%BB%D0%B5%D0%BA%D0%BE%D0%BC%D0%BF%D0%B0%D0%BD%D0%B8%D1%8F%22%D0%9E%D1%80%D0%B1%D0%B8%D1%82%D0%B0%22</a:t>
            </a:r>
            <a:endParaRPr lang="en-US" sz="1000" dirty="0"/>
          </a:p>
          <a:p>
            <a:r>
              <a:rPr lang="en-US" sz="1000" dirty="0"/>
              <a:t>5.</a:t>
            </a:r>
            <a:r>
              <a:rPr lang="ru-RU" sz="1000" dirty="0"/>
              <a:t> Денисенко Ґ.В. За </a:t>
            </a:r>
            <a:r>
              <a:rPr lang="ru-RU" sz="1000" dirty="0" err="1"/>
              <a:t>рік</a:t>
            </a:r>
            <a:r>
              <a:rPr lang="ru-RU" sz="1000" dirty="0"/>
              <a:t> у </a:t>
            </a:r>
            <a:r>
              <a:rPr lang="ru-RU" sz="1000" dirty="0" err="1"/>
              <a:t>Димитрові</a:t>
            </a:r>
            <a:r>
              <a:rPr lang="ru-RU" sz="1000" dirty="0"/>
              <a:t> </a:t>
            </a:r>
            <a:r>
              <a:rPr lang="ru-RU" sz="1000" dirty="0" err="1"/>
              <a:t>діагностували</a:t>
            </a:r>
            <a:r>
              <a:rPr lang="ru-RU" sz="1000" dirty="0"/>
              <a:t> </a:t>
            </a:r>
            <a:r>
              <a:rPr lang="ru-RU" sz="1000" dirty="0" err="1"/>
              <a:t>більше</a:t>
            </a:r>
            <a:r>
              <a:rPr lang="ru-RU" sz="1000" dirty="0"/>
              <a:t> </a:t>
            </a:r>
            <a:r>
              <a:rPr lang="ru-RU" sz="1000" dirty="0" err="1"/>
              <a:t>тисячі</a:t>
            </a:r>
            <a:r>
              <a:rPr lang="ru-RU" sz="1000" dirty="0"/>
              <a:t> </a:t>
            </a:r>
            <a:r>
              <a:rPr lang="ru-RU" sz="1000" dirty="0" err="1"/>
              <a:t>нових</a:t>
            </a:r>
            <a:r>
              <a:rPr lang="ru-RU" sz="1000" dirty="0"/>
              <a:t> </a:t>
            </a:r>
            <a:r>
              <a:rPr lang="ru-RU" sz="1000" dirty="0" err="1"/>
              <a:t>випадків</a:t>
            </a:r>
            <a:r>
              <a:rPr lang="ru-RU" sz="1000" dirty="0"/>
              <a:t> </a:t>
            </a:r>
            <a:r>
              <a:rPr lang="ru-RU" sz="1000" dirty="0" err="1"/>
              <a:t>онкозахворюваннь</a:t>
            </a:r>
            <a:r>
              <a:rPr lang="ru-RU" sz="1000" dirty="0"/>
              <a:t>.// Сайт </a:t>
            </a:r>
            <a:r>
              <a:rPr lang="ru-RU" sz="1000" dirty="0" err="1"/>
              <a:t>міста</a:t>
            </a:r>
            <a:r>
              <a:rPr lang="ru-RU" sz="1000" dirty="0"/>
              <a:t> </a:t>
            </a:r>
            <a:r>
              <a:rPr lang="ru-RU" sz="1000" dirty="0" err="1"/>
              <a:t>Покровська</a:t>
            </a:r>
            <a:r>
              <a:rPr lang="ru-RU" sz="1000" dirty="0"/>
              <a:t> та </a:t>
            </a:r>
            <a:r>
              <a:rPr lang="ru-RU" sz="1000" dirty="0" err="1"/>
              <a:t>Мирнограда</a:t>
            </a:r>
            <a:r>
              <a:rPr lang="ru-RU" sz="1000" dirty="0"/>
              <a:t> «06239». – 2013. – 14 </a:t>
            </a:r>
            <a:r>
              <a:rPr lang="ru-RU" sz="1000" dirty="0" err="1"/>
              <a:t>березня</a:t>
            </a:r>
            <a:r>
              <a:rPr lang="ru-RU" sz="1000" dirty="0"/>
              <a:t>. [</a:t>
            </a:r>
            <a:r>
              <a:rPr lang="ru-RU" sz="1000" dirty="0" err="1"/>
              <a:t>Електронний</a:t>
            </a:r>
            <a:r>
              <a:rPr lang="ru-RU" sz="1000" dirty="0"/>
              <a:t> ресурс]. Режим доступу:</a:t>
            </a:r>
          </a:p>
          <a:p>
            <a:r>
              <a:rPr lang="en-US" sz="1000" dirty="0">
                <a:hlinkClick r:id="rId6"/>
              </a:rPr>
              <a:t>https://www.06239.com.ua/news/287001/za-god-v-dimitrove-diagnosciruut-bolee-tysaci-novyh-slucaev-onkozabolevanij</a:t>
            </a:r>
            <a:endParaRPr lang="en-US" sz="1000" dirty="0"/>
          </a:p>
          <a:p>
            <a:r>
              <a:rPr lang="en-US" sz="1000" dirty="0"/>
              <a:t>6.</a:t>
            </a:r>
            <a:r>
              <a:rPr lang="ru-RU" sz="1000" dirty="0"/>
              <a:t> ЖАХ: Через 30 </a:t>
            </a:r>
            <a:r>
              <a:rPr lang="ru-RU" sz="1000" dirty="0" err="1"/>
              <a:t>років</a:t>
            </a:r>
            <a:r>
              <a:rPr lang="ru-RU" sz="1000" dirty="0"/>
              <a:t> рак </a:t>
            </a:r>
            <a:r>
              <a:rPr lang="ru-RU" sz="1000" dirty="0" err="1"/>
              <a:t>поглине</a:t>
            </a:r>
            <a:r>
              <a:rPr lang="ru-RU" sz="1000" dirty="0"/>
              <a:t> </a:t>
            </a:r>
            <a:r>
              <a:rPr lang="ru-RU" sz="1000" dirty="0" err="1"/>
              <a:t>усіх</a:t>
            </a:r>
            <a:r>
              <a:rPr lang="ru-RU" sz="1000" dirty="0"/>
              <a:t> </a:t>
            </a:r>
            <a:r>
              <a:rPr lang="ru-RU" sz="1000" dirty="0" err="1"/>
              <a:t>мешканців</a:t>
            </a:r>
            <a:r>
              <a:rPr lang="ru-RU" sz="1000" dirty="0"/>
              <a:t> 50-ти </a:t>
            </a:r>
            <a:r>
              <a:rPr lang="ru-RU" sz="1000" dirty="0" err="1"/>
              <a:t>тисячного</a:t>
            </a:r>
            <a:r>
              <a:rPr lang="ru-RU" sz="1000" dirty="0"/>
              <a:t>  Димитрова.// Сайт «</a:t>
            </a:r>
            <a:r>
              <a:rPr lang="ru-RU" sz="1000" dirty="0" err="1"/>
              <a:t>Новини</a:t>
            </a:r>
            <a:r>
              <a:rPr lang="ru-RU" sz="1000" dirty="0"/>
              <a:t> </a:t>
            </a:r>
            <a:r>
              <a:rPr lang="ru-RU" sz="1000" dirty="0" err="1"/>
              <a:t>шахтарського</a:t>
            </a:r>
            <a:r>
              <a:rPr lang="ru-RU" sz="1000" dirty="0"/>
              <a:t> краю». – 2013. – 10 </a:t>
            </a:r>
            <a:r>
              <a:rPr lang="ru-RU" sz="1000" dirty="0" err="1"/>
              <a:t>квітня</a:t>
            </a:r>
            <a:r>
              <a:rPr lang="ru-RU" sz="1000" dirty="0"/>
              <a:t>. [</a:t>
            </a:r>
            <a:r>
              <a:rPr lang="ru-RU" sz="1000" dirty="0" err="1"/>
              <a:t>Електронний</a:t>
            </a:r>
            <a:r>
              <a:rPr lang="ru-RU" sz="1000" dirty="0"/>
              <a:t> ресурс]. Режим доступу: </a:t>
            </a:r>
          </a:p>
          <a:p>
            <a:r>
              <a:rPr lang="en-US" sz="1000" dirty="0">
                <a:hlinkClick r:id="rId7"/>
              </a:rPr>
              <a:t>http://girnyk.dn.ua/news/uzhas_cherez_30_let_dimitrov_stanet_gorodom_onkobolnykh/2013-04-10-2310</a:t>
            </a:r>
            <a:endParaRPr lang="en-US" sz="1000" dirty="0"/>
          </a:p>
          <a:p>
            <a:r>
              <a:rPr lang="en-US" sz="1000" dirty="0"/>
              <a:t>7.</a:t>
            </a:r>
            <a:r>
              <a:rPr lang="ru-RU" sz="1000" dirty="0"/>
              <a:t> </a:t>
            </a:r>
            <a:r>
              <a:rPr lang="ru-RU" sz="1000" dirty="0" err="1"/>
              <a:t>Чергіна</a:t>
            </a:r>
            <a:r>
              <a:rPr lang="ru-RU" sz="1000" dirty="0"/>
              <a:t> Ю. «</a:t>
            </a:r>
            <a:r>
              <a:rPr lang="ru-RU" sz="1000" dirty="0" err="1"/>
              <a:t>Служіння</a:t>
            </a:r>
            <a:r>
              <a:rPr lang="ru-RU" sz="1000" dirty="0"/>
              <a:t> людям» - в </a:t>
            </a:r>
            <a:r>
              <a:rPr lang="ru-RU" sz="1000" dirty="0" err="1"/>
              <a:t>обласному</a:t>
            </a:r>
            <a:r>
              <a:rPr lang="ru-RU" sz="1000" dirty="0"/>
              <a:t> </a:t>
            </a:r>
            <a:r>
              <a:rPr lang="ru-RU" sz="1000" dirty="0" err="1"/>
              <a:t>конкурсі</a:t>
            </a:r>
            <a:r>
              <a:rPr lang="ru-RU" sz="1000" dirty="0"/>
              <a:t> </a:t>
            </a:r>
            <a:r>
              <a:rPr lang="ru-RU" sz="1000" dirty="0" err="1"/>
              <a:t>беруть</a:t>
            </a:r>
            <a:r>
              <a:rPr lang="ru-RU" sz="1000" dirty="0"/>
              <a:t> участь два </a:t>
            </a:r>
            <a:r>
              <a:rPr lang="ru-RU" sz="1000" dirty="0" err="1"/>
              <a:t>лікаря</a:t>
            </a:r>
            <a:r>
              <a:rPr lang="ru-RU" sz="1000" dirty="0"/>
              <a:t> </a:t>
            </a:r>
            <a:r>
              <a:rPr lang="ru-RU" sz="1000" dirty="0" err="1"/>
              <a:t>Димитрівської</a:t>
            </a:r>
            <a:r>
              <a:rPr lang="ru-RU" sz="1000" dirty="0"/>
              <a:t> </a:t>
            </a:r>
            <a:r>
              <a:rPr lang="ru-RU" sz="1000" dirty="0" err="1"/>
              <a:t>міської</a:t>
            </a:r>
            <a:r>
              <a:rPr lang="ru-RU" sz="1000" dirty="0"/>
              <a:t> </a:t>
            </a:r>
            <a:r>
              <a:rPr lang="ru-RU" sz="1000" dirty="0" err="1"/>
              <a:t>лікарні</a:t>
            </a:r>
            <a:r>
              <a:rPr lang="ru-RU" sz="1000" dirty="0"/>
              <a:t>. // Сайт </a:t>
            </a:r>
            <a:r>
              <a:rPr lang="ru-RU" sz="1000" dirty="0" err="1"/>
              <a:t>міста</a:t>
            </a:r>
            <a:r>
              <a:rPr lang="ru-RU" sz="1000" dirty="0"/>
              <a:t> </a:t>
            </a:r>
            <a:r>
              <a:rPr lang="ru-RU" sz="1000" dirty="0" err="1"/>
              <a:t>Покровська</a:t>
            </a:r>
            <a:r>
              <a:rPr lang="ru-RU" sz="1000" dirty="0"/>
              <a:t> та </a:t>
            </a:r>
            <a:r>
              <a:rPr lang="ru-RU" sz="1000" dirty="0" err="1"/>
              <a:t>Мирнограда</a:t>
            </a:r>
            <a:r>
              <a:rPr lang="ru-RU" sz="1000" dirty="0"/>
              <a:t> «06239». – 2013. – 26 вересня. [</a:t>
            </a:r>
            <a:r>
              <a:rPr lang="ru-RU" sz="1000" dirty="0" err="1"/>
              <a:t>Електронний</a:t>
            </a:r>
            <a:r>
              <a:rPr lang="ru-RU" sz="1000" dirty="0"/>
              <a:t> ресурс]. Режим доступу:</a:t>
            </a:r>
          </a:p>
          <a:p>
            <a:r>
              <a:rPr lang="en-US" sz="1000" dirty="0">
                <a:hlinkClick r:id="rId8"/>
              </a:rPr>
              <a:t>https://www.06239.com.ua/news/387916/sluzenie-ludam-v-oblastnom-konkurse-ucastvuut-dva-vraca-dimitrovskoj-gorodskoj-bolnicy</a:t>
            </a:r>
            <a:endParaRPr lang="en-US" sz="1000" dirty="0"/>
          </a:p>
          <a:p>
            <a:r>
              <a:rPr lang="en-US" sz="1000" dirty="0"/>
              <a:t>8.</a:t>
            </a:r>
            <a:r>
              <a:rPr lang="ru-RU" sz="1000" dirty="0"/>
              <a:t> У </a:t>
            </a:r>
            <a:r>
              <a:rPr lang="ru-RU" sz="1000" dirty="0" err="1"/>
              <a:t>Димитрівській</a:t>
            </a:r>
            <a:r>
              <a:rPr lang="ru-RU" sz="1000" dirty="0"/>
              <a:t> </a:t>
            </a:r>
            <a:r>
              <a:rPr lang="ru-RU" sz="1000" dirty="0" err="1"/>
              <a:t>лікарні</a:t>
            </a:r>
            <a:r>
              <a:rPr lang="ru-RU" sz="1000" dirty="0"/>
              <a:t> </a:t>
            </a:r>
            <a:r>
              <a:rPr lang="ru-RU" sz="1000" dirty="0" err="1"/>
              <a:t>новий</a:t>
            </a:r>
            <a:r>
              <a:rPr lang="ru-RU" sz="1000" dirty="0"/>
              <a:t> </a:t>
            </a:r>
            <a:r>
              <a:rPr lang="ru-RU" sz="1000" dirty="0" err="1"/>
              <a:t>головний</a:t>
            </a:r>
            <a:r>
              <a:rPr lang="ru-RU" sz="1000" dirty="0"/>
              <a:t> </a:t>
            </a:r>
            <a:r>
              <a:rPr lang="ru-RU" sz="1000" dirty="0" err="1"/>
              <a:t>лікар</a:t>
            </a:r>
            <a:r>
              <a:rPr lang="ru-RU" sz="1000" dirty="0"/>
              <a:t>. // Телеканал «</a:t>
            </a:r>
            <a:r>
              <a:rPr lang="ru-RU" sz="1000" dirty="0" err="1"/>
              <a:t>Орбіта</a:t>
            </a:r>
            <a:r>
              <a:rPr lang="ru-RU" sz="1000" dirty="0"/>
              <a:t>». – 2012. – 3 липня. [</a:t>
            </a:r>
            <a:r>
              <a:rPr lang="ru-RU" sz="1000" dirty="0" err="1"/>
              <a:t>Електронний</a:t>
            </a:r>
            <a:r>
              <a:rPr lang="ru-RU" sz="1000" dirty="0"/>
              <a:t> ресурс]. Режим доступу:</a:t>
            </a:r>
          </a:p>
          <a:p>
            <a:r>
              <a:rPr lang="en-US" sz="1000" dirty="0">
                <a:hlinkClick r:id="rId9"/>
              </a:rPr>
              <a:t>http://orbita.dn.ua/v-dimitrovskoj-bol-nitse-novy-j-glavvrach.html</a:t>
            </a:r>
            <a:endParaRPr lang="en-US" sz="1000" dirty="0"/>
          </a:p>
          <a:p>
            <a:r>
              <a:rPr lang="en-US" sz="1000" dirty="0"/>
              <a:t>9.</a:t>
            </a:r>
            <a:r>
              <a:rPr lang="ru-RU" sz="1000" dirty="0"/>
              <a:t> </a:t>
            </a:r>
            <a:r>
              <a:rPr lang="ru-RU" sz="1000" dirty="0" err="1"/>
              <a:t>Димитрівська</a:t>
            </a:r>
            <a:r>
              <a:rPr lang="ru-RU" sz="1000" dirty="0"/>
              <a:t> </a:t>
            </a:r>
            <a:r>
              <a:rPr lang="ru-RU" sz="1000" dirty="0" err="1"/>
              <a:t>інфекційна</a:t>
            </a:r>
            <a:r>
              <a:rPr lang="ru-RU" sz="1000" dirty="0"/>
              <a:t> </a:t>
            </a:r>
            <a:r>
              <a:rPr lang="ru-RU" sz="1000" dirty="0" err="1"/>
              <a:t>лікарня</a:t>
            </a:r>
            <a:r>
              <a:rPr lang="ru-RU" sz="1000" dirty="0"/>
              <a:t>: 50 </a:t>
            </a:r>
            <a:r>
              <a:rPr lang="ru-RU" sz="1000" dirty="0" err="1"/>
              <a:t>років</a:t>
            </a:r>
            <a:r>
              <a:rPr lang="ru-RU" sz="1000" dirty="0"/>
              <a:t> </a:t>
            </a:r>
            <a:r>
              <a:rPr lang="ru-RU" sz="1000" dirty="0" err="1"/>
              <a:t>самовідверженної</a:t>
            </a:r>
            <a:r>
              <a:rPr lang="ru-RU" sz="1000" dirty="0"/>
              <a:t> </a:t>
            </a:r>
            <a:r>
              <a:rPr lang="ru-RU" sz="1000" dirty="0" err="1"/>
              <a:t>праці</a:t>
            </a:r>
            <a:r>
              <a:rPr lang="ru-RU" sz="1000" dirty="0"/>
              <a:t>.  // Телеканал «</a:t>
            </a:r>
            <a:r>
              <a:rPr lang="ru-RU" sz="1000" dirty="0" err="1"/>
              <a:t>Орбіта</a:t>
            </a:r>
            <a:r>
              <a:rPr lang="ru-RU" sz="1000" dirty="0"/>
              <a:t>». – 2013. – 17 червня. [</a:t>
            </a:r>
            <a:r>
              <a:rPr lang="ru-RU" sz="1000" dirty="0" err="1"/>
              <a:t>Електронний</a:t>
            </a:r>
            <a:r>
              <a:rPr lang="ru-RU" sz="1000" dirty="0"/>
              <a:t> ресурс]. Режим доступу:</a:t>
            </a:r>
          </a:p>
          <a:p>
            <a:r>
              <a:rPr lang="en-US" sz="1000" dirty="0">
                <a:hlinkClick r:id="rId10"/>
              </a:rPr>
              <a:t>http://orbita.dn.ua/dimitrovskaya-infektsionnaya-bol-nitsa-50-let-samootverzhennoj-raboty.html</a:t>
            </a:r>
            <a:endParaRPr lang="en-US" sz="1000" dirty="0"/>
          </a:p>
          <a:p>
            <a:r>
              <a:rPr lang="en-US" sz="1000" dirty="0"/>
              <a:t>10.</a:t>
            </a:r>
            <a:r>
              <a:rPr lang="ru-RU" sz="1000" dirty="0"/>
              <a:t> Через стелю, </a:t>
            </a:r>
            <a:r>
              <a:rPr lang="ru-RU" sz="1000" dirty="0" err="1"/>
              <a:t>що</a:t>
            </a:r>
            <a:r>
              <a:rPr lang="ru-RU" sz="1000" dirty="0"/>
              <a:t> </a:t>
            </a:r>
            <a:r>
              <a:rPr lang="ru-RU" sz="1000" dirty="0" err="1"/>
              <a:t>обвалилася</a:t>
            </a:r>
            <a:r>
              <a:rPr lang="ru-RU" sz="1000" dirty="0"/>
              <a:t>, </a:t>
            </a:r>
            <a:r>
              <a:rPr lang="ru-RU" sz="1000" dirty="0" err="1"/>
              <a:t>лабораторія</a:t>
            </a:r>
            <a:r>
              <a:rPr lang="ru-RU" sz="1000" dirty="0"/>
              <a:t> </a:t>
            </a:r>
            <a:r>
              <a:rPr lang="ru-RU" sz="1000" dirty="0" err="1"/>
              <a:t>Димитровської</a:t>
            </a:r>
            <a:r>
              <a:rPr lang="ru-RU" sz="1000" dirty="0"/>
              <a:t> ЦДБ </a:t>
            </a:r>
            <a:r>
              <a:rPr lang="ru-RU" sz="1000" dirty="0" err="1"/>
              <a:t>переїде</a:t>
            </a:r>
            <a:r>
              <a:rPr lang="ru-RU" sz="1000" dirty="0"/>
              <a:t> в </a:t>
            </a:r>
            <a:r>
              <a:rPr lang="ru-RU" sz="1000" dirty="0" err="1"/>
              <a:t>будинок</a:t>
            </a:r>
            <a:r>
              <a:rPr lang="ru-RU" sz="1000" dirty="0"/>
              <a:t> </a:t>
            </a:r>
            <a:r>
              <a:rPr lang="ru-RU" sz="1000" dirty="0" err="1"/>
              <a:t>дитячої</a:t>
            </a:r>
            <a:r>
              <a:rPr lang="ru-RU" sz="1000" dirty="0"/>
              <a:t> </a:t>
            </a:r>
            <a:r>
              <a:rPr lang="ru-RU" sz="1000" dirty="0" err="1"/>
              <a:t>поліклініки</a:t>
            </a:r>
            <a:r>
              <a:rPr lang="ru-RU" sz="1000" dirty="0"/>
              <a:t>. // Телеканал «</a:t>
            </a:r>
            <a:r>
              <a:rPr lang="ru-RU" sz="1000" dirty="0" err="1"/>
              <a:t>Орбіта</a:t>
            </a:r>
            <a:r>
              <a:rPr lang="ru-RU" sz="1000" dirty="0"/>
              <a:t>». – 2015. – 15 вересня. [</a:t>
            </a:r>
            <a:r>
              <a:rPr lang="ru-RU" sz="1000" dirty="0" err="1"/>
              <a:t>Електронний</a:t>
            </a:r>
            <a:r>
              <a:rPr lang="ru-RU" sz="1000" dirty="0"/>
              <a:t> ресурс]. Режим доступу:</a:t>
            </a:r>
          </a:p>
          <a:p>
            <a:r>
              <a:rPr lang="en-US" sz="1000" dirty="0">
                <a:hlinkClick r:id="rId11"/>
              </a:rPr>
              <a:t>http://orbita.dn.ua/iz-za-obvalivshegosya-potolka-laboratoriya-dimitrovskoj-tsgb-pereedet-v-zdanie-detskoj-polikliniki-foto.html</a:t>
            </a:r>
            <a:endParaRPr lang="en-US" sz="1000" dirty="0"/>
          </a:p>
          <a:p>
            <a:r>
              <a:rPr lang="en-US" sz="1000" dirty="0"/>
              <a:t>11.</a:t>
            </a:r>
            <a:r>
              <a:rPr lang="ru-RU" sz="1000" dirty="0"/>
              <a:t> </a:t>
            </a:r>
            <a:r>
              <a:rPr lang="ru-RU" sz="1000" dirty="0" err="1"/>
              <a:t>Мирноградська</a:t>
            </a:r>
            <a:r>
              <a:rPr lang="ru-RU" sz="1000" dirty="0"/>
              <a:t> ЦМЛ: </a:t>
            </a:r>
            <a:r>
              <a:rPr lang="ru-RU" sz="1000" dirty="0" err="1"/>
              <a:t>нові</a:t>
            </a:r>
            <a:r>
              <a:rPr lang="ru-RU" sz="1000" dirty="0"/>
              <a:t> </a:t>
            </a:r>
            <a:r>
              <a:rPr lang="ru-RU" sz="1000" dirty="0" err="1"/>
              <a:t>палати</a:t>
            </a:r>
            <a:r>
              <a:rPr lang="ru-RU" sz="1000" dirty="0"/>
              <a:t> та </a:t>
            </a:r>
            <a:r>
              <a:rPr lang="ru-RU" sz="1000" dirty="0" err="1"/>
              <a:t>інвентар</a:t>
            </a:r>
            <a:r>
              <a:rPr lang="ru-RU" sz="1000" dirty="0"/>
              <a:t>. // Телеканал «</a:t>
            </a:r>
            <a:r>
              <a:rPr lang="ru-RU" sz="1000" dirty="0" err="1"/>
              <a:t>Орбіта</a:t>
            </a:r>
            <a:r>
              <a:rPr lang="ru-RU" sz="1000" dirty="0"/>
              <a:t>». – 2017. – 22 червня. [</a:t>
            </a:r>
            <a:r>
              <a:rPr lang="ru-RU" sz="1000" dirty="0" err="1"/>
              <a:t>Електронний</a:t>
            </a:r>
            <a:r>
              <a:rPr lang="ru-RU" sz="1000" dirty="0"/>
              <a:t> ресурс]. Режим доступу:</a:t>
            </a:r>
          </a:p>
          <a:p>
            <a:r>
              <a:rPr lang="en-US" sz="1000" dirty="0">
                <a:hlinkClick r:id="rId12"/>
              </a:rPr>
              <a:t>http://orbita.dn.ua/mirnogradskaya-tsgb-novye-palata-i-inventar.html</a:t>
            </a:r>
            <a:endParaRPr lang="en-US" sz="1000" dirty="0"/>
          </a:p>
          <a:p>
            <a:r>
              <a:rPr lang="en-US" sz="1000" dirty="0"/>
              <a:t>12.</a:t>
            </a:r>
            <a:r>
              <a:rPr lang="ru-RU" sz="1000" dirty="0"/>
              <a:t> </a:t>
            </a:r>
            <a:r>
              <a:rPr lang="ru-RU" sz="1000" dirty="0" err="1"/>
              <a:t>Мирноградська</a:t>
            </a:r>
            <a:r>
              <a:rPr lang="ru-RU" sz="1000" dirty="0"/>
              <a:t> </a:t>
            </a:r>
            <a:r>
              <a:rPr lang="ru-RU" sz="1000" dirty="0" err="1"/>
              <a:t>лікарня</a:t>
            </a:r>
            <a:r>
              <a:rPr lang="ru-RU" sz="1000" dirty="0"/>
              <a:t>: 90 </a:t>
            </a:r>
            <a:r>
              <a:rPr lang="ru-RU" sz="1000" dirty="0" err="1"/>
              <a:t>років</a:t>
            </a:r>
            <a:r>
              <a:rPr lang="ru-RU" sz="1000" dirty="0"/>
              <a:t> </a:t>
            </a:r>
            <a:r>
              <a:rPr lang="ru-RU" sz="1000" dirty="0" err="1"/>
              <a:t>турботи</a:t>
            </a:r>
            <a:r>
              <a:rPr lang="ru-RU" sz="1000" dirty="0"/>
              <a:t> про головне! // Телеканал «</a:t>
            </a:r>
            <a:r>
              <a:rPr lang="ru-RU" sz="1000" dirty="0" err="1"/>
              <a:t>Орбіта</a:t>
            </a:r>
            <a:r>
              <a:rPr lang="ru-RU" sz="1000" dirty="0"/>
              <a:t>». – 2018. – 20 червня. [</a:t>
            </a:r>
            <a:r>
              <a:rPr lang="ru-RU" sz="1000" dirty="0" err="1"/>
              <a:t>Електронний</a:t>
            </a:r>
            <a:r>
              <a:rPr lang="ru-RU" sz="1000" dirty="0"/>
              <a:t> ресурс]. Режим доступу:</a:t>
            </a:r>
          </a:p>
          <a:p>
            <a:r>
              <a:rPr lang="en-US" sz="1000" dirty="0">
                <a:hlinkClick r:id="rId13"/>
              </a:rPr>
              <a:t>https://www.youtube.com/watch?v=yCpfKjptiA4&amp;ab_channel=%D0%A2%D0%B5%D0%BB%D0%B5%D0%BA%D0%BE%D0%BC%D0%BF%D0%B0%D0%BD%D0%B8%D1%8F%22%D0%9E%D1%80%D0%B1%D0%B8%D1%82%D0%B0%22</a:t>
            </a:r>
            <a:endParaRPr lang="en-US" sz="1000" dirty="0"/>
          </a:p>
          <a:p>
            <a:r>
              <a:rPr lang="en-US" sz="1000" dirty="0"/>
              <a:t>13.</a:t>
            </a:r>
            <a:r>
              <a:rPr lang="ru-RU" sz="1000" dirty="0"/>
              <a:t> </a:t>
            </a:r>
            <a:r>
              <a:rPr lang="ru-RU" sz="1000" dirty="0" err="1"/>
              <a:t>Реорганізація</a:t>
            </a:r>
            <a:r>
              <a:rPr lang="ru-RU" sz="1000" dirty="0"/>
              <a:t> </a:t>
            </a:r>
            <a:r>
              <a:rPr lang="ru-RU" sz="1000" dirty="0" err="1"/>
              <a:t>Мирноградської</a:t>
            </a:r>
            <a:r>
              <a:rPr lang="ru-RU" sz="1000" dirty="0"/>
              <a:t> ЦМЛ: </a:t>
            </a:r>
            <a:r>
              <a:rPr lang="ru-RU" sz="1000" dirty="0" err="1"/>
              <a:t>міська</a:t>
            </a:r>
            <a:r>
              <a:rPr lang="ru-RU" sz="1000" dirty="0"/>
              <a:t> </a:t>
            </a:r>
            <a:r>
              <a:rPr lang="ru-RU" sz="1000" dirty="0" err="1"/>
              <a:t>влада</a:t>
            </a:r>
            <a:r>
              <a:rPr lang="ru-RU" sz="1000" dirty="0"/>
              <a:t> та </a:t>
            </a:r>
            <a:r>
              <a:rPr lang="ru-RU" sz="1000" dirty="0" err="1"/>
              <a:t>керівництво</a:t>
            </a:r>
            <a:r>
              <a:rPr lang="ru-RU" sz="1000" dirty="0"/>
              <a:t> </a:t>
            </a:r>
            <a:r>
              <a:rPr lang="ru-RU" sz="1000" dirty="0" err="1"/>
              <a:t>лікарні</a:t>
            </a:r>
            <a:r>
              <a:rPr lang="ru-RU" sz="1000" dirty="0"/>
              <a:t> не </a:t>
            </a:r>
            <a:r>
              <a:rPr lang="ru-RU" sz="1000" dirty="0" err="1"/>
              <a:t>зійшлись</a:t>
            </a:r>
            <a:r>
              <a:rPr lang="ru-RU" sz="1000" dirty="0"/>
              <a:t> у </a:t>
            </a:r>
            <a:r>
              <a:rPr lang="ru-RU" sz="1000" dirty="0" err="1"/>
              <a:t>ключових</a:t>
            </a:r>
            <a:r>
              <a:rPr lang="ru-RU" sz="1000" dirty="0"/>
              <a:t> </a:t>
            </a:r>
            <a:r>
              <a:rPr lang="ru-RU" sz="1000" dirty="0" err="1"/>
              <a:t>позиціях</a:t>
            </a:r>
            <a:r>
              <a:rPr lang="ru-RU" sz="1000" dirty="0"/>
              <a:t>  Уставу. // Телеканал «</a:t>
            </a:r>
            <a:r>
              <a:rPr lang="ru-RU" sz="1000" dirty="0" err="1"/>
              <a:t>Орбіта</a:t>
            </a:r>
            <a:r>
              <a:rPr lang="ru-RU" sz="1000" dirty="0"/>
              <a:t>». – 2019. – 21 червня. [</a:t>
            </a:r>
            <a:r>
              <a:rPr lang="ru-RU" sz="1000" dirty="0" err="1"/>
              <a:t>Електронний</a:t>
            </a:r>
            <a:r>
              <a:rPr lang="ru-RU" sz="1000" dirty="0"/>
              <a:t> ресурс]. Режим доступу:</a:t>
            </a:r>
          </a:p>
          <a:p>
            <a:r>
              <a:rPr lang="en-US" sz="1000" dirty="0">
                <a:hlinkClick r:id="rId14"/>
              </a:rPr>
              <a:t>http://orbita.dn.ua/reorganizatsiya-mirnogradskoj-tsgb-gorodskie-vlasti-i-rukovodstvo-bolnitsy-ne-soshlis-v-klyuchevyh-pozitsiyah-ustava.html</a:t>
            </a:r>
            <a:endParaRPr lang="en-US" sz="1000" dirty="0"/>
          </a:p>
          <a:p>
            <a:r>
              <a:rPr lang="en-US" sz="1000" dirty="0"/>
              <a:t>14.</a:t>
            </a:r>
            <a:r>
              <a:rPr lang="ru-RU" sz="1000" dirty="0"/>
              <a:t> У </a:t>
            </a:r>
            <a:r>
              <a:rPr lang="ru-RU" sz="1000" dirty="0" err="1"/>
              <a:t>Мирнограді</a:t>
            </a:r>
            <a:r>
              <a:rPr lang="ru-RU" sz="1000" dirty="0"/>
              <a:t> </a:t>
            </a:r>
            <a:r>
              <a:rPr lang="ru-RU" sz="1000" dirty="0" err="1"/>
              <a:t>продовжується</a:t>
            </a:r>
            <a:r>
              <a:rPr lang="ru-RU" sz="1000" dirty="0"/>
              <a:t> робота по </a:t>
            </a:r>
            <a:r>
              <a:rPr lang="ru-RU" sz="1000" dirty="0" err="1"/>
              <a:t>термомодернізації</a:t>
            </a:r>
            <a:r>
              <a:rPr lang="ru-RU" sz="1000" dirty="0"/>
              <a:t> </a:t>
            </a:r>
            <a:r>
              <a:rPr lang="ru-RU" sz="1000" dirty="0" err="1"/>
              <a:t>будівлі</a:t>
            </a:r>
            <a:r>
              <a:rPr lang="ru-RU" sz="1000" dirty="0"/>
              <a:t>  </a:t>
            </a:r>
            <a:r>
              <a:rPr lang="ru-RU" sz="1000" dirty="0" err="1"/>
              <a:t>поліклініки</a:t>
            </a:r>
            <a:r>
              <a:rPr lang="ru-RU" sz="1000" dirty="0"/>
              <a:t>. // Сайт </a:t>
            </a:r>
            <a:r>
              <a:rPr lang="ru-RU" sz="1000" dirty="0" err="1"/>
              <a:t>міста</a:t>
            </a:r>
            <a:r>
              <a:rPr lang="ru-RU" sz="1000" dirty="0"/>
              <a:t> </a:t>
            </a:r>
            <a:r>
              <a:rPr lang="ru-RU" sz="1000" dirty="0" err="1"/>
              <a:t>Покровська</a:t>
            </a:r>
            <a:r>
              <a:rPr lang="ru-RU" sz="1000" dirty="0"/>
              <a:t> та </a:t>
            </a:r>
            <a:r>
              <a:rPr lang="ru-RU" sz="1000" dirty="0" err="1"/>
              <a:t>Мирнограда</a:t>
            </a:r>
            <a:r>
              <a:rPr lang="ru-RU" sz="1000" dirty="0"/>
              <a:t> «06239». – 2020. – 5 </a:t>
            </a:r>
            <a:r>
              <a:rPr lang="ru-RU" sz="1000" dirty="0" err="1"/>
              <a:t>травня</a:t>
            </a:r>
            <a:r>
              <a:rPr lang="ru-RU" sz="1000" dirty="0"/>
              <a:t>. [</a:t>
            </a:r>
            <a:r>
              <a:rPr lang="ru-RU" sz="1000" dirty="0" err="1"/>
              <a:t>Електронний</a:t>
            </a:r>
            <a:r>
              <a:rPr lang="ru-RU" sz="1000" dirty="0"/>
              <a:t> ресурс]. Режим доступу:</a:t>
            </a:r>
          </a:p>
          <a:p>
            <a:r>
              <a:rPr lang="en-US" sz="1000" dirty="0">
                <a:hlinkClick r:id="rId15"/>
              </a:rPr>
              <a:t>https://www.06239.com.ua/news/2751641/v-mirnograde-prodolzaetsa-rabota-po-termomodernizacii-zdania-polikliniki</a:t>
            </a:r>
            <a:endParaRPr lang="en-US" sz="1000" dirty="0"/>
          </a:p>
          <a:p>
            <a:r>
              <a:rPr lang="en-US" sz="1000" dirty="0"/>
              <a:t>15.</a:t>
            </a:r>
            <a:r>
              <a:rPr lang="ru-RU" sz="1000" dirty="0"/>
              <a:t> </a:t>
            </a:r>
            <a:r>
              <a:rPr lang="ru-RU" sz="1000" dirty="0" err="1"/>
              <a:t>Полієнко</a:t>
            </a:r>
            <a:r>
              <a:rPr lang="ru-RU" sz="1000" dirty="0"/>
              <a:t> Д. </a:t>
            </a:r>
            <a:r>
              <a:rPr lang="ru-RU" sz="1000" dirty="0" err="1"/>
              <a:t>Мирноград</a:t>
            </a:r>
            <a:r>
              <a:rPr lang="ru-RU" sz="1000" dirty="0"/>
              <a:t> – </a:t>
            </a:r>
            <a:r>
              <a:rPr lang="ru-RU" sz="1000" dirty="0" err="1"/>
              <a:t>історія</a:t>
            </a:r>
            <a:r>
              <a:rPr lang="ru-RU" sz="1000" dirty="0"/>
              <a:t> в </a:t>
            </a:r>
            <a:r>
              <a:rPr lang="ru-RU" sz="1000" dirty="0" err="1"/>
              <a:t>фотографіях</a:t>
            </a:r>
            <a:r>
              <a:rPr lang="ru-RU" sz="1000" dirty="0"/>
              <a:t> (Центр, </a:t>
            </a:r>
            <a:r>
              <a:rPr lang="ru-RU" sz="1000" dirty="0" err="1"/>
              <a:t>частина</a:t>
            </a:r>
            <a:r>
              <a:rPr lang="ru-RU" sz="1000" dirty="0"/>
              <a:t> 2). // Сайт </a:t>
            </a:r>
            <a:r>
              <a:rPr lang="ru-RU" sz="1000" dirty="0" err="1"/>
              <a:t>міста</a:t>
            </a:r>
            <a:r>
              <a:rPr lang="ru-RU" sz="1000" dirty="0"/>
              <a:t> </a:t>
            </a:r>
            <a:r>
              <a:rPr lang="ru-RU" sz="1000" dirty="0" err="1"/>
              <a:t>Покровська</a:t>
            </a:r>
            <a:r>
              <a:rPr lang="ru-RU" sz="1000" dirty="0"/>
              <a:t> та </a:t>
            </a:r>
            <a:r>
              <a:rPr lang="ru-RU" sz="1000" dirty="0" err="1"/>
              <a:t>Мирнограда</a:t>
            </a:r>
            <a:r>
              <a:rPr lang="ru-RU" sz="1000" dirty="0"/>
              <a:t> «06239». – 2018. – 23 </a:t>
            </a:r>
            <a:r>
              <a:rPr lang="ru-RU" sz="1000" dirty="0" err="1"/>
              <a:t>січня</a:t>
            </a:r>
            <a:r>
              <a:rPr lang="ru-RU" sz="1000" dirty="0"/>
              <a:t>. [</a:t>
            </a:r>
            <a:r>
              <a:rPr lang="ru-RU" sz="1000" dirty="0" err="1"/>
              <a:t>Електронний</a:t>
            </a:r>
            <a:r>
              <a:rPr lang="ru-RU" sz="1000" dirty="0"/>
              <a:t> ресурс]. Режим доступу:</a:t>
            </a:r>
          </a:p>
          <a:p>
            <a:r>
              <a:rPr lang="en-US" sz="1000" dirty="0">
                <a:hlinkClick r:id="rId16"/>
              </a:rPr>
              <a:t>https://www.06239.com.ua/news/1930937/mirnograd-istoria-v-fotografiah-centr-cast-2</a:t>
            </a:r>
            <a:endParaRPr lang="en-US" sz="1000" dirty="0"/>
          </a:p>
          <a:p>
            <a:r>
              <a:rPr lang="en-US" sz="1000" dirty="0"/>
              <a:t>16.</a:t>
            </a:r>
            <a:r>
              <a:rPr lang="ru-RU" sz="1000" dirty="0"/>
              <a:t> </a:t>
            </a:r>
            <a:r>
              <a:rPr lang="ru-RU" sz="1000" dirty="0" err="1"/>
              <a:t>Полієнко</a:t>
            </a:r>
            <a:r>
              <a:rPr lang="ru-RU" sz="1000" dirty="0"/>
              <a:t> Д. </a:t>
            </a:r>
            <a:r>
              <a:rPr lang="ru-RU" sz="1000" dirty="0" err="1"/>
              <a:t>Мирноград</a:t>
            </a:r>
            <a:r>
              <a:rPr lang="ru-RU" sz="1000" dirty="0"/>
              <a:t> – </a:t>
            </a:r>
            <a:r>
              <a:rPr lang="ru-RU" sz="1000" dirty="0" err="1"/>
              <a:t>історія</a:t>
            </a:r>
            <a:r>
              <a:rPr lang="ru-RU" sz="1000" dirty="0"/>
              <a:t> в </a:t>
            </a:r>
            <a:r>
              <a:rPr lang="ru-RU" sz="1000" dirty="0" err="1"/>
              <a:t>фотографіях</a:t>
            </a:r>
            <a:r>
              <a:rPr lang="ru-RU" sz="1000" dirty="0"/>
              <a:t> (По </a:t>
            </a:r>
            <a:r>
              <a:rPr lang="ru-RU" sz="1000" dirty="0" err="1"/>
              <a:t>центральних</a:t>
            </a:r>
            <a:r>
              <a:rPr lang="ru-RU" sz="1000" dirty="0"/>
              <a:t> </a:t>
            </a:r>
            <a:r>
              <a:rPr lang="ru-RU" sz="1000" dirty="0" err="1"/>
              <a:t>вулицях</a:t>
            </a:r>
            <a:r>
              <a:rPr lang="ru-RU" sz="1000" dirty="0"/>
              <a:t>). // Сайт </a:t>
            </a:r>
            <a:r>
              <a:rPr lang="ru-RU" sz="1000" dirty="0" err="1"/>
              <a:t>міста</a:t>
            </a:r>
            <a:r>
              <a:rPr lang="ru-RU" sz="1000" dirty="0"/>
              <a:t> </a:t>
            </a:r>
            <a:r>
              <a:rPr lang="ru-RU" sz="1000" dirty="0" err="1"/>
              <a:t>Покровська</a:t>
            </a:r>
            <a:r>
              <a:rPr lang="ru-RU" sz="1000" dirty="0"/>
              <a:t> та </a:t>
            </a:r>
            <a:r>
              <a:rPr lang="ru-RU" sz="1000" dirty="0" err="1"/>
              <a:t>Мирнограда</a:t>
            </a:r>
            <a:r>
              <a:rPr lang="ru-RU" sz="1000" dirty="0"/>
              <a:t> «06239». – 2018. – 29 </a:t>
            </a:r>
            <a:r>
              <a:rPr lang="ru-RU" sz="1000" dirty="0" err="1"/>
              <a:t>січня</a:t>
            </a:r>
            <a:r>
              <a:rPr lang="ru-RU" sz="1000" dirty="0"/>
              <a:t>. [</a:t>
            </a:r>
            <a:r>
              <a:rPr lang="ru-RU" sz="1000" dirty="0" err="1"/>
              <a:t>Електронний</a:t>
            </a:r>
            <a:r>
              <a:rPr lang="ru-RU" sz="1000" dirty="0"/>
              <a:t> ресурс]. Режим доступу:</a:t>
            </a:r>
          </a:p>
          <a:p>
            <a:r>
              <a:rPr lang="en-US" sz="1000" dirty="0">
                <a:hlinkClick r:id="rId17"/>
              </a:rPr>
              <a:t>https://www.06239.com.ua/news/1936240/mirnograd-istoria-v-fotografiah-po-centralnym-ulicam</a:t>
            </a:r>
            <a:endParaRPr lang="en-US" sz="1000" dirty="0"/>
          </a:p>
          <a:p>
            <a:r>
              <a:rPr lang="en-US" sz="1000" dirty="0"/>
              <a:t>17.</a:t>
            </a:r>
            <a:r>
              <a:rPr lang="ru-RU" sz="1000" dirty="0"/>
              <a:t> </a:t>
            </a:r>
            <a:r>
              <a:rPr lang="ru-RU" sz="1000" dirty="0" err="1"/>
              <a:t>Димитрівська</a:t>
            </a:r>
            <a:r>
              <a:rPr lang="ru-RU" sz="1000" dirty="0"/>
              <a:t> центральна </a:t>
            </a:r>
            <a:r>
              <a:rPr lang="ru-RU" sz="1000" dirty="0" err="1"/>
              <a:t>міська</a:t>
            </a:r>
            <a:r>
              <a:rPr lang="ru-RU" sz="1000" dirty="0"/>
              <a:t> </a:t>
            </a:r>
            <a:r>
              <a:rPr lang="ru-RU" sz="1000" dirty="0" err="1"/>
              <a:t>лікарня</a:t>
            </a:r>
            <a:r>
              <a:rPr lang="ru-RU" sz="1000" dirty="0"/>
              <a:t>. // Сайт </a:t>
            </a:r>
            <a:r>
              <a:rPr lang="ru-RU" sz="1000" dirty="0" err="1"/>
              <a:t>першого</a:t>
            </a:r>
            <a:r>
              <a:rPr lang="ru-RU" sz="1000" dirty="0"/>
              <a:t> </a:t>
            </a:r>
            <a:r>
              <a:rPr lang="ru-RU" sz="1000" dirty="0" err="1"/>
              <a:t>міського</a:t>
            </a:r>
            <a:r>
              <a:rPr lang="ru-RU" sz="1000" dirty="0"/>
              <a:t> порталу </a:t>
            </a:r>
            <a:r>
              <a:rPr lang="ru-RU" sz="1000" dirty="0" err="1"/>
              <a:t>міста</a:t>
            </a:r>
            <a:r>
              <a:rPr lang="ru-RU" sz="1000" dirty="0"/>
              <a:t> </a:t>
            </a:r>
            <a:r>
              <a:rPr lang="ru-RU" sz="1000" dirty="0" err="1"/>
              <a:t>Димитрів</a:t>
            </a:r>
            <a:r>
              <a:rPr lang="ru-RU" sz="1000" dirty="0"/>
              <a:t>. – 2010. – 30 червня. [</a:t>
            </a:r>
            <a:r>
              <a:rPr lang="ru-RU" sz="1000" dirty="0" err="1"/>
              <a:t>Електронний</a:t>
            </a:r>
            <a:r>
              <a:rPr lang="ru-RU" sz="1000" dirty="0"/>
              <a:t> ресурс]. Режим доступу:</a:t>
            </a:r>
          </a:p>
          <a:p>
            <a:r>
              <a:rPr lang="en-US" sz="1000" dirty="0">
                <a:hlinkClick r:id="rId18"/>
              </a:rPr>
              <a:t>https://dimitrov.ucoz.ua/news/dimitrovskaja_centralnaja_gorodskaja_bolnica/2010-07-30-599</a:t>
            </a:r>
            <a:endParaRPr lang="en-US" sz="1000" dirty="0"/>
          </a:p>
          <a:p>
            <a:r>
              <a:rPr lang="en-US" sz="1000" dirty="0"/>
              <a:t>18.</a:t>
            </a:r>
            <a:r>
              <a:rPr lang="ru-RU" sz="1000" dirty="0"/>
              <a:t> </a:t>
            </a:r>
            <a:r>
              <a:rPr lang="ru-RU" sz="1000" dirty="0" err="1"/>
              <a:t>Історія</a:t>
            </a:r>
            <a:r>
              <a:rPr lang="ru-RU" sz="1000" dirty="0"/>
              <a:t> Димитрова. // Форум </a:t>
            </a:r>
            <a:r>
              <a:rPr lang="ru-RU" sz="1000" dirty="0" err="1"/>
              <a:t>газети</a:t>
            </a:r>
            <a:r>
              <a:rPr lang="ru-RU" sz="1000" dirty="0"/>
              <a:t> «Поиск». – 2011. – 27 </a:t>
            </a:r>
            <a:r>
              <a:rPr lang="ru-RU" sz="1000" dirty="0" err="1"/>
              <a:t>січня</a:t>
            </a:r>
            <a:r>
              <a:rPr lang="ru-RU" sz="1000" dirty="0"/>
              <a:t>. [</a:t>
            </a:r>
            <a:r>
              <a:rPr lang="ru-RU" sz="1000" dirty="0" err="1"/>
              <a:t>Електронний</a:t>
            </a:r>
            <a:r>
              <a:rPr lang="ru-RU" sz="1000" dirty="0"/>
              <a:t> ресурс]. Режим доступу:</a:t>
            </a:r>
          </a:p>
          <a:p>
            <a:r>
              <a:rPr lang="en-US" sz="1000" dirty="0">
                <a:hlinkClick r:id="rId19"/>
              </a:rPr>
              <a:t>http://forum.gp.dn.ua/viewtopic.php?f=45&amp;t=829</a:t>
            </a:r>
            <a:endParaRPr lang="en-US" sz="1000" dirty="0"/>
          </a:p>
          <a:p>
            <a:r>
              <a:rPr lang="en-US" sz="1000" dirty="0"/>
              <a:t>19.</a:t>
            </a:r>
            <a:r>
              <a:rPr lang="ru-RU" sz="1000" dirty="0"/>
              <a:t> </a:t>
            </a:r>
            <a:r>
              <a:rPr lang="ru-RU" sz="1000" dirty="0" err="1"/>
              <a:t>Інтерв’ю</a:t>
            </a:r>
            <a:r>
              <a:rPr lang="ru-RU" sz="1000" dirty="0"/>
              <a:t> з </a:t>
            </a:r>
            <a:r>
              <a:rPr lang="ru-RU" sz="1000" dirty="0" err="1"/>
              <a:t>колишньою</a:t>
            </a:r>
            <a:r>
              <a:rPr lang="ru-RU" sz="1000" dirty="0"/>
              <a:t> </a:t>
            </a:r>
            <a:r>
              <a:rPr lang="ru-RU" sz="1000" dirty="0" err="1"/>
              <a:t>медичною</a:t>
            </a:r>
            <a:r>
              <a:rPr lang="ru-RU" sz="1000" dirty="0"/>
              <a:t> сестрою </a:t>
            </a:r>
            <a:r>
              <a:rPr lang="ru-RU" sz="1000" dirty="0" err="1"/>
              <a:t>Мирноградської</a:t>
            </a:r>
            <a:r>
              <a:rPr lang="ru-RU" sz="1000" dirty="0"/>
              <a:t> </a:t>
            </a:r>
            <a:r>
              <a:rPr lang="ru-RU" sz="1000" dirty="0" err="1"/>
              <a:t>центральної</a:t>
            </a:r>
            <a:r>
              <a:rPr lang="ru-RU" sz="1000" dirty="0"/>
              <a:t> </a:t>
            </a:r>
            <a:r>
              <a:rPr lang="ru-RU" sz="1000" dirty="0" err="1"/>
              <a:t>міської</a:t>
            </a:r>
            <a:r>
              <a:rPr lang="ru-RU" sz="1000" dirty="0"/>
              <a:t> </a:t>
            </a:r>
            <a:r>
              <a:rPr lang="ru-RU" sz="1000" dirty="0" err="1"/>
              <a:t>лікарні</a:t>
            </a:r>
            <a:r>
              <a:rPr lang="ru-RU" sz="1000" dirty="0"/>
              <a:t> </a:t>
            </a:r>
            <a:r>
              <a:rPr lang="ru-RU" sz="1000" dirty="0" err="1"/>
              <a:t>Донецької</a:t>
            </a:r>
            <a:r>
              <a:rPr lang="ru-RU" sz="1000" dirty="0"/>
              <a:t> </a:t>
            </a:r>
            <a:r>
              <a:rPr lang="ru-RU" sz="1000" dirty="0" err="1"/>
              <a:t>області</a:t>
            </a:r>
            <a:r>
              <a:rPr lang="ru-RU" sz="1000" dirty="0"/>
              <a:t> 88 – </a:t>
            </a:r>
            <a:r>
              <a:rPr lang="ru-RU" sz="1000" dirty="0" err="1"/>
              <a:t>річною</a:t>
            </a:r>
            <a:r>
              <a:rPr lang="ru-RU" sz="1000" dirty="0"/>
              <a:t> </a:t>
            </a:r>
            <a:r>
              <a:rPr lang="ru-RU" sz="1000" dirty="0" err="1"/>
              <a:t>Кишаченко</a:t>
            </a:r>
            <a:r>
              <a:rPr lang="ru-RU" sz="1000" dirty="0"/>
              <a:t> </a:t>
            </a:r>
            <a:r>
              <a:rPr lang="ru-RU" sz="1000" dirty="0" err="1"/>
              <a:t>Марією</a:t>
            </a:r>
            <a:r>
              <a:rPr lang="ru-RU" sz="1000" dirty="0"/>
              <a:t> </a:t>
            </a:r>
            <a:r>
              <a:rPr lang="ru-RU" sz="1000" dirty="0" err="1"/>
              <a:t>Іванівною</a:t>
            </a:r>
            <a:r>
              <a:rPr lang="ru-RU" sz="1000" dirty="0"/>
              <a:t>  </a:t>
            </a:r>
            <a:r>
              <a:rPr lang="ru-RU" sz="1000" dirty="0" err="1"/>
              <a:t>запис</a:t>
            </a:r>
            <a:r>
              <a:rPr lang="ru-RU" sz="1000" dirty="0"/>
              <a:t> </a:t>
            </a:r>
            <a:r>
              <a:rPr lang="ru-RU" sz="1000" dirty="0" err="1"/>
              <a:t>зроблено</a:t>
            </a:r>
            <a:r>
              <a:rPr lang="ru-RU" sz="1000" dirty="0"/>
              <a:t> 05.12. 2021 року. </a:t>
            </a:r>
            <a:r>
              <a:rPr lang="ru-RU" sz="1000" dirty="0" err="1"/>
              <a:t>Транскрибований</a:t>
            </a:r>
            <a:r>
              <a:rPr lang="ru-RU" sz="1000" dirty="0"/>
              <a:t> </a:t>
            </a:r>
            <a:r>
              <a:rPr lang="ru-RU" sz="1000" dirty="0" err="1"/>
              <a:t>аудіо</a:t>
            </a:r>
            <a:r>
              <a:rPr lang="ru-RU" sz="1000" dirty="0"/>
              <a:t> </a:t>
            </a:r>
            <a:r>
              <a:rPr lang="ru-RU" sz="1000" dirty="0" err="1"/>
              <a:t>запис</a:t>
            </a:r>
            <a:r>
              <a:rPr lang="ru-RU" sz="1000" dirty="0"/>
              <a:t> // </a:t>
            </a:r>
            <a:r>
              <a:rPr lang="ru-RU" sz="1000" dirty="0" err="1"/>
              <a:t>Особистий</a:t>
            </a:r>
            <a:r>
              <a:rPr lang="ru-RU" sz="1000" dirty="0"/>
              <a:t> </a:t>
            </a:r>
            <a:r>
              <a:rPr lang="ru-RU" sz="1000" dirty="0" err="1"/>
              <a:t>архів</a:t>
            </a:r>
            <a:r>
              <a:rPr lang="ru-RU" sz="1000" dirty="0"/>
              <a:t> автора).</a:t>
            </a:r>
          </a:p>
          <a:p>
            <a:r>
              <a:rPr lang="ru-RU" sz="1000" dirty="0"/>
              <a:t>20. </a:t>
            </a:r>
            <a:r>
              <a:rPr lang="ru-RU" sz="1000" dirty="0" err="1"/>
              <a:t>Інтерв’ю</a:t>
            </a:r>
            <a:r>
              <a:rPr lang="ru-RU" sz="1000" dirty="0"/>
              <a:t> з </a:t>
            </a:r>
            <a:r>
              <a:rPr lang="ru-RU" sz="1000" dirty="0" err="1"/>
              <a:t>лікарем</a:t>
            </a:r>
            <a:r>
              <a:rPr lang="ru-RU" sz="1000" dirty="0"/>
              <a:t>-стоматологом </a:t>
            </a:r>
            <a:r>
              <a:rPr lang="ru-RU" sz="1000" dirty="0" err="1"/>
              <a:t>Мирноградської</a:t>
            </a:r>
            <a:r>
              <a:rPr lang="ru-RU" sz="1000" dirty="0"/>
              <a:t> </a:t>
            </a:r>
            <a:r>
              <a:rPr lang="ru-RU" sz="1000" dirty="0" err="1"/>
              <a:t>центральної</a:t>
            </a:r>
            <a:r>
              <a:rPr lang="ru-RU" sz="1000" dirty="0"/>
              <a:t> </a:t>
            </a:r>
            <a:r>
              <a:rPr lang="ru-RU" sz="1000" dirty="0" err="1"/>
              <a:t>міської</a:t>
            </a:r>
            <a:r>
              <a:rPr lang="ru-RU" sz="1000" dirty="0"/>
              <a:t> </a:t>
            </a:r>
            <a:r>
              <a:rPr lang="ru-RU" sz="1000" dirty="0" err="1"/>
              <a:t>лікарні</a:t>
            </a:r>
            <a:r>
              <a:rPr lang="ru-RU" sz="1000" dirty="0"/>
              <a:t> Шраменко В.С. </a:t>
            </a:r>
            <a:r>
              <a:rPr lang="ru-RU" sz="1000" dirty="0" err="1"/>
              <a:t>запис</a:t>
            </a:r>
            <a:r>
              <a:rPr lang="ru-RU" sz="1000" dirty="0"/>
              <a:t> </a:t>
            </a:r>
            <a:r>
              <a:rPr lang="ru-RU" sz="1000" dirty="0" err="1"/>
              <a:t>зроблено</a:t>
            </a:r>
            <a:r>
              <a:rPr lang="ru-RU" sz="1000" dirty="0"/>
              <a:t> 12.12.2021 року. </a:t>
            </a:r>
            <a:r>
              <a:rPr lang="ru-RU" sz="1000" dirty="0" err="1"/>
              <a:t>Транскрибований</a:t>
            </a:r>
            <a:r>
              <a:rPr lang="ru-RU" sz="1000" dirty="0"/>
              <a:t> </a:t>
            </a:r>
            <a:r>
              <a:rPr lang="ru-RU" sz="1000" dirty="0" err="1"/>
              <a:t>аудіо</a:t>
            </a:r>
            <a:r>
              <a:rPr lang="ru-RU" sz="1000" dirty="0"/>
              <a:t> </a:t>
            </a:r>
            <a:r>
              <a:rPr lang="ru-RU" sz="1000" dirty="0" err="1"/>
              <a:t>запис</a:t>
            </a:r>
            <a:r>
              <a:rPr lang="ru-RU" sz="1000" dirty="0"/>
              <a:t> // </a:t>
            </a:r>
            <a:r>
              <a:rPr lang="ru-RU" sz="1000" dirty="0" err="1"/>
              <a:t>Особистий</a:t>
            </a:r>
            <a:r>
              <a:rPr lang="ru-RU" sz="1000" dirty="0"/>
              <a:t> </a:t>
            </a:r>
            <a:r>
              <a:rPr lang="ru-RU" sz="1000" dirty="0" err="1"/>
              <a:t>архів</a:t>
            </a:r>
            <a:r>
              <a:rPr lang="ru-RU" sz="1000" dirty="0"/>
              <a:t> автора)</a:t>
            </a:r>
          </a:p>
          <a:p>
            <a:r>
              <a:rPr lang="ru-RU" sz="1000" dirty="0"/>
              <a:t>21. Блог </a:t>
            </a:r>
            <a:r>
              <a:rPr lang="ru-RU" sz="1000" dirty="0" err="1"/>
              <a:t>Сергія</a:t>
            </a:r>
            <a:r>
              <a:rPr lang="ru-RU" sz="1000" dirty="0"/>
              <a:t> </a:t>
            </a:r>
            <a:r>
              <a:rPr lang="ru-RU" sz="1000" dirty="0" err="1"/>
              <a:t>Луковенка</a:t>
            </a:r>
            <a:r>
              <a:rPr lang="ru-RU" sz="1000" dirty="0"/>
              <a:t> "</a:t>
            </a:r>
            <a:r>
              <a:rPr lang="ru-RU" sz="1000" dirty="0" err="1"/>
              <a:t>Старий</a:t>
            </a:r>
            <a:r>
              <a:rPr lang="ru-RU" sz="1000" dirty="0"/>
              <a:t> Рудник". </a:t>
            </a:r>
            <a:r>
              <a:rPr lang="ru-RU" sz="1000" dirty="0" err="1"/>
              <a:t>Публікації</a:t>
            </a:r>
            <a:r>
              <a:rPr lang="ru-RU" sz="1000" dirty="0"/>
              <a:t> </a:t>
            </a:r>
            <a:r>
              <a:rPr lang="ru-RU" sz="1000" dirty="0" err="1"/>
              <a:t>від</a:t>
            </a:r>
            <a:r>
              <a:rPr lang="ru-RU" sz="1000" dirty="0"/>
              <a:t> 12.02.2021, 15.02.2021, 23.02.2021 та 18.03.2021. </a:t>
            </a:r>
            <a:r>
              <a:rPr lang="ru-RU" sz="1000" dirty="0" err="1"/>
              <a:t>Електронний</a:t>
            </a:r>
            <a:r>
              <a:rPr lang="ru-RU" sz="1000" dirty="0"/>
              <a:t> ресурс. Режим доступу: </a:t>
            </a:r>
            <a:r>
              <a:rPr lang="en-US" sz="1000" dirty="0">
                <a:hlinkClick r:id="rId20"/>
              </a:rPr>
              <a:t>https://www.facebook.com/sergiylukovenko/</a:t>
            </a:r>
            <a:endParaRPr lang="en-US" sz="1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201E4FA-7716-4E37-84D0-A11262B1183B}"/>
              </a:ext>
            </a:extLst>
          </p:cNvPr>
          <p:cNvSpPr txBox="1"/>
          <p:nvPr/>
        </p:nvSpPr>
        <p:spPr>
          <a:xfrm>
            <a:off x="2546443" y="-76517"/>
            <a:ext cx="68008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/>
              <a:t>Список </a:t>
            </a:r>
            <a:r>
              <a:rPr lang="ru-RU" sz="4000" b="1" dirty="0" err="1"/>
              <a:t>використаних</a:t>
            </a:r>
            <a:r>
              <a:rPr lang="ru-RU" sz="4000" b="1" dirty="0"/>
              <a:t> </a:t>
            </a:r>
            <a:r>
              <a:rPr lang="ru-RU" sz="4000" b="1" dirty="0" err="1"/>
              <a:t>джерел</a:t>
            </a:r>
            <a:endParaRPr lang="ru-RU" sz="4000" b="1" dirty="0"/>
          </a:p>
        </p:txBody>
      </p:sp>
    </p:spTree>
    <p:extLst>
      <p:ext uri="{BB962C8B-B14F-4D97-AF65-F5344CB8AC3E}">
        <p14:creationId xmlns:p14="http://schemas.microsoft.com/office/powerpoint/2010/main" val="6320674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9409CF6-4E06-4482-A343-1E5351E2F6D6}"/>
              </a:ext>
            </a:extLst>
          </p:cNvPr>
          <p:cNvSpPr/>
          <p:nvPr/>
        </p:nvSpPr>
        <p:spPr>
          <a:xfrm>
            <a:off x="3299144" y="2967335"/>
            <a:ext cx="55937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ДЯКУЮ ЗА УВАГУ!</a:t>
            </a:r>
          </a:p>
        </p:txBody>
      </p:sp>
    </p:spTree>
    <p:extLst>
      <p:ext uri="{BB962C8B-B14F-4D97-AF65-F5344CB8AC3E}">
        <p14:creationId xmlns:p14="http://schemas.microsoft.com/office/powerpoint/2010/main" val="34743957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AABCCE8-F1E4-41DB-ADFF-3F1F2E0356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903" t="22272" r="28324" b="66061"/>
          <a:stretch/>
        </p:blipFill>
        <p:spPr>
          <a:xfrm rot="16200000">
            <a:off x="-3056186" y="3056184"/>
            <a:ext cx="6858001" cy="74563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460FE70-B7D9-4EB0-9E76-30210B0773E7}"/>
              </a:ext>
            </a:extLst>
          </p:cNvPr>
          <p:cNvSpPr txBox="1"/>
          <p:nvPr/>
        </p:nvSpPr>
        <p:spPr>
          <a:xfrm>
            <a:off x="5852160" y="0"/>
            <a:ext cx="6096000" cy="4202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uk-UA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	Актуальність теми. </a:t>
            </a:r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 сьогоденні України одним із найважливіших завдань є визначення стратегії медичного та національно-культурного розвитку держави. Відповідно постає потреба переосмислити на нових методологічних засадах та виходячи із нових досягнень історичної науки роль медичних споруд та організацій в соціально-культурному розвитку та роль медичних закладів у розвитку культури та медицини. </a:t>
            </a:r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На користь актуальності предмета дослідження можна відзначити особливості Донбасу. </a:t>
            </a:r>
          </a:p>
          <a:p>
            <a:pPr>
              <a:lnSpc>
                <a:spcPct val="150000"/>
              </a:lnSpc>
            </a:pP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	</a:t>
            </a:r>
            <a:endParaRPr lang="ru-RU" dirty="0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F9158536-AD9F-44CA-8087-2FB0B0638C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215" y="5008880"/>
            <a:ext cx="1849120" cy="184912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AC2EBDDF-DADC-474C-9F7C-2A4437885D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1157" y="305536"/>
            <a:ext cx="3930977" cy="176894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F8019928-F0D3-49CE-90FB-4605BBCD320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9512"/>
          <a:stretch/>
        </p:blipFill>
        <p:spPr>
          <a:xfrm>
            <a:off x="8261023" y="4597562"/>
            <a:ext cx="3930977" cy="195490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2C30998-235A-45CC-BD98-288E2DB02F4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3037"/>
          <a:stretch/>
        </p:blipFill>
        <p:spPr>
          <a:xfrm>
            <a:off x="3178376" y="2771537"/>
            <a:ext cx="2454225" cy="3652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2336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CCA5DD5-61BF-4C5B-8B6A-5CA3C29370AF}"/>
              </a:ext>
            </a:extLst>
          </p:cNvPr>
          <p:cNvSpPr txBox="1"/>
          <p:nvPr/>
        </p:nvSpPr>
        <p:spPr>
          <a:xfrm>
            <a:off x="6096000" y="2660441"/>
            <a:ext cx="6094428" cy="41975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Для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реалізації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поставленої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мети автор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сформулював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такі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завдання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285750" indent="-285750">
              <a:lnSpc>
                <a:spcPct val="150000"/>
              </a:lnSpc>
              <a:buFont typeface="Times New Roman" panose="02020603050405020304" pitchFamily="18" charset="0"/>
              <a:buChar char="-"/>
            </a:pP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виявити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весь комплекс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історичних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джерел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вивчення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історії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лікарні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 тому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числі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усні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речові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джерела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матеріали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місцевої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преси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фотодокументи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indent="-285750">
              <a:lnSpc>
                <a:spcPct val="150000"/>
              </a:lnSpc>
              <a:buFont typeface="Times New Roman" panose="02020603050405020304" pitchFamily="18" charset="0"/>
              <a:buChar char="-"/>
            </a:pP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опрацювати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отриманий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фактографічний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матеріал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систематизувати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відомості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indent="-285750">
              <a:lnSpc>
                <a:spcPct val="150000"/>
              </a:lnSpc>
              <a:buFont typeface="Times New Roman" panose="02020603050405020304" pitchFamily="18" charset="0"/>
              <a:buChar char="-"/>
            </a:pP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узагальнити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відомості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вписавши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історію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лікарні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контекст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регіональної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історії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початку ХХ — початку ХХІ ст.;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60899F7-19AE-47A8-840D-97076682EB06}"/>
              </a:ext>
            </a:extLst>
          </p:cNvPr>
          <p:cNvSpPr txBox="1"/>
          <p:nvPr/>
        </p:nvSpPr>
        <p:spPr>
          <a:xfrm>
            <a:off x="269449" y="94171"/>
            <a:ext cx="6094428" cy="25355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Мета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дослідження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основі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комплексного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аналізу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неопублікованих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опублікованих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праць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дослідити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історію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Мирноградської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центральної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міської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лікарні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1928 до 2022р.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контексті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регіональної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історії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подати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об’єктивну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картину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історичних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подій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id="{FE7A4381-579C-4246-823D-13D322A6CC15}"/>
              </a:ext>
            </a:extLst>
          </p:cNvPr>
          <p:cNvCxnSpPr>
            <a:cxnSpLocks/>
            <a:endCxn id="11" idx="1"/>
          </p:cNvCxnSpPr>
          <p:nvPr/>
        </p:nvCxnSpPr>
        <p:spPr>
          <a:xfrm>
            <a:off x="0" y="2660441"/>
            <a:ext cx="5931031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id="{DC9235AF-10A0-4880-B2C5-04E8119808FA}"/>
              </a:ext>
            </a:extLst>
          </p:cNvPr>
          <p:cNvCxnSpPr>
            <a:cxnSpLocks/>
            <a:endCxn id="11" idx="3"/>
          </p:cNvCxnSpPr>
          <p:nvPr/>
        </p:nvCxnSpPr>
        <p:spPr>
          <a:xfrm flipH="1" flipV="1">
            <a:off x="6260969" y="2660441"/>
            <a:ext cx="5929459" cy="4535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Крест 10">
            <a:extLst>
              <a:ext uri="{FF2B5EF4-FFF2-40B4-BE49-F238E27FC236}">
                <a16:creationId xmlns:a16="http://schemas.microsoft.com/office/drawing/2014/main" id="{15D67743-8E4A-47EF-AF40-C2F2FCA41527}"/>
              </a:ext>
            </a:extLst>
          </p:cNvPr>
          <p:cNvSpPr/>
          <p:nvPr/>
        </p:nvSpPr>
        <p:spPr>
          <a:xfrm>
            <a:off x="5931031" y="2490763"/>
            <a:ext cx="329938" cy="339356"/>
          </a:xfrm>
          <a:prstGeom prst="plu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CD44E698-905D-410E-AE5C-20ED47555E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500" r="7059"/>
          <a:stretch/>
        </p:blipFill>
        <p:spPr>
          <a:xfrm>
            <a:off x="1442301" y="2863120"/>
            <a:ext cx="3384222" cy="3808231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DF704B01-181D-4FD7-866A-4D1D257A17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646"/>
          <a:stretch/>
        </p:blipFill>
        <p:spPr>
          <a:xfrm>
            <a:off x="7174488" y="110668"/>
            <a:ext cx="3678234" cy="2319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6275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0B72847-ED5D-4DC2-9687-BEBE0F3EFC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903" t="22272" r="28324" b="66061"/>
          <a:stretch/>
        </p:blipFill>
        <p:spPr>
          <a:xfrm rot="5400000">
            <a:off x="8342025" y="2925413"/>
            <a:ext cx="6858001" cy="1007173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2492B844-EF7A-43E0-A40D-6E39AF1178BD}"/>
              </a:ext>
            </a:extLst>
          </p:cNvPr>
          <p:cNvGrpSpPr/>
          <p:nvPr/>
        </p:nvGrpSpPr>
        <p:grpSpPr>
          <a:xfrm>
            <a:off x="5300272" y="138910"/>
            <a:ext cx="5967167" cy="2602251"/>
            <a:chOff x="2304854" y="325879"/>
            <a:chExt cx="5967167" cy="2602251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93529B8-E969-4EA7-A263-B8B0FD45A894}"/>
                </a:ext>
              </a:extLst>
            </p:cNvPr>
            <p:cNvSpPr txBox="1"/>
            <p:nvPr/>
          </p:nvSpPr>
          <p:spPr>
            <a:xfrm>
              <a:off x="2304854" y="325879"/>
              <a:ext cx="5967167" cy="26022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indent="449580" algn="just">
                <a:lnSpc>
                  <a:spcPct val="150000"/>
                </a:lnSpc>
                <a:spcAft>
                  <a:spcPts val="800"/>
                </a:spcAft>
              </a:pPr>
              <a:r>
                <a:rPr lang="uk-UA" sz="18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Об`єктом </a:t>
              </a:r>
              <a:r>
                <a:rPr lang="uk-UA" sz="1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дослідження є</a:t>
              </a:r>
              <a:r>
                <a:rPr lang="uk-UA" sz="18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  <a:r>
                <a:rPr lang="uk-UA" sz="1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uk-UA" sz="1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Мирноградська</a:t>
              </a:r>
              <a:r>
                <a:rPr lang="uk-UA" sz="1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центральна міська лікарня Донецької області.</a:t>
              </a:r>
            </a:p>
            <a:p>
              <a:pPr indent="449580" algn="just">
                <a:spcAft>
                  <a:spcPts val="800"/>
                </a:spcAft>
              </a:pPr>
              <a:endPara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indent="449580" algn="just">
                <a:lnSpc>
                  <a:spcPct val="150000"/>
                </a:lnSpc>
                <a:spcAft>
                  <a:spcPts val="800"/>
                </a:spcAft>
              </a:pPr>
              <a:r>
                <a:rPr lang="uk-UA" sz="18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Предметом </a:t>
              </a:r>
              <a:r>
                <a:rPr lang="uk-UA" sz="1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дослідження</a:t>
              </a:r>
              <a:r>
                <a:rPr lang="uk-UA" sz="18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uk-UA" sz="1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виступає історична доля та діяльність </a:t>
              </a:r>
              <a:r>
                <a:rPr lang="uk-UA" sz="1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Мирноградської</a:t>
              </a:r>
              <a:r>
                <a:rPr lang="uk-UA" sz="1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центральної міської лікарні Донецької області від часів її  заснування до сучасності.</a:t>
              </a:r>
              <a:endPara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20" name="Группа 19">
              <a:extLst>
                <a:ext uri="{FF2B5EF4-FFF2-40B4-BE49-F238E27FC236}">
                  <a16:creationId xmlns:a16="http://schemas.microsoft.com/office/drawing/2014/main" id="{79694771-6D0B-43D1-94ED-CFE28675973D}"/>
                </a:ext>
              </a:extLst>
            </p:cNvPr>
            <p:cNvGrpSpPr/>
            <p:nvPr/>
          </p:nvGrpSpPr>
          <p:grpSpPr>
            <a:xfrm>
              <a:off x="2304854" y="1258666"/>
              <a:ext cx="5967167" cy="339356"/>
              <a:chOff x="433633" y="1426784"/>
              <a:chExt cx="5967167" cy="339356"/>
            </a:xfrm>
          </p:grpSpPr>
          <p:cxnSp>
            <p:nvCxnSpPr>
              <p:cNvPr id="8" name="Прямая со стрелкой 7">
                <a:extLst>
                  <a:ext uri="{FF2B5EF4-FFF2-40B4-BE49-F238E27FC236}">
                    <a16:creationId xmlns:a16="http://schemas.microsoft.com/office/drawing/2014/main" id="{C9FA0736-1502-4C80-A433-057E584D202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33633" y="1596462"/>
                <a:ext cx="2620651" cy="4716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Прямая со стрелкой 8">
                <a:extLst>
                  <a:ext uri="{FF2B5EF4-FFF2-40B4-BE49-F238E27FC236}">
                    <a16:creationId xmlns:a16="http://schemas.microsoft.com/office/drawing/2014/main" id="{BD6EC1C5-28B4-4848-9301-CC67EB1C46E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516198" y="1596462"/>
                <a:ext cx="2884602" cy="12571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Крест 13">
                <a:extLst>
                  <a:ext uri="{FF2B5EF4-FFF2-40B4-BE49-F238E27FC236}">
                    <a16:creationId xmlns:a16="http://schemas.microsoft.com/office/drawing/2014/main" id="{0B6ECB15-3B0B-4A02-B24B-F1DCA87BDF99}"/>
                  </a:ext>
                </a:extLst>
              </p:cNvPr>
              <p:cNvSpPr/>
              <p:nvPr/>
            </p:nvSpPr>
            <p:spPr>
              <a:xfrm>
                <a:off x="3120272" y="1426784"/>
                <a:ext cx="329938" cy="339356"/>
              </a:xfrm>
              <a:prstGeom prst="plus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rgbClr val="FF0000"/>
                  </a:solidFill>
                </a:endParaRPr>
              </a:p>
            </p:txBody>
          </p:sp>
        </p:grpSp>
      </p:grp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AFC42992-3E42-4C55-8F27-99A531DE94BF}"/>
              </a:ext>
            </a:extLst>
          </p:cNvPr>
          <p:cNvGrpSpPr/>
          <p:nvPr/>
        </p:nvGrpSpPr>
        <p:grpSpPr>
          <a:xfrm>
            <a:off x="3971093" y="2923344"/>
            <a:ext cx="6112494" cy="2448387"/>
            <a:chOff x="2667785" y="4709132"/>
            <a:chExt cx="6112496" cy="2448387"/>
          </a:xfrm>
        </p:grpSpPr>
        <p:grpSp>
          <p:nvGrpSpPr>
            <p:cNvPr id="27" name="Группа 26">
              <a:extLst>
                <a:ext uri="{FF2B5EF4-FFF2-40B4-BE49-F238E27FC236}">
                  <a16:creationId xmlns:a16="http://schemas.microsoft.com/office/drawing/2014/main" id="{B328805F-B638-4688-8462-D013D0923764}"/>
                </a:ext>
              </a:extLst>
            </p:cNvPr>
            <p:cNvGrpSpPr/>
            <p:nvPr/>
          </p:nvGrpSpPr>
          <p:grpSpPr>
            <a:xfrm>
              <a:off x="2813114" y="4709132"/>
              <a:ext cx="5967167" cy="339356"/>
              <a:chOff x="611955" y="901637"/>
              <a:chExt cx="5967167" cy="339356"/>
            </a:xfrm>
          </p:grpSpPr>
          <p:cxnSp>
            <p:nvCxnSpPr>
              <p:cNvPr id="28" name="Прямая со стрелкой 27">
                <a:extLst>
                  <a:ext uri="{FF2B5EF4-FFF2-40B4-BE49-F238E27FC236}">
                    <a16:creationId xmlns:a16="http://schemas.microsoft.com/office/drawing/2014/main" id="{E25EE5B8-AEBC-4A89-8FAF-2C5CFE6AF7A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11955" y="1071315"/>
                <a:ext cx="2620651" cy="4716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Прямая со стрелкой 28">
                <a:extLst>
                  <a:ext uri="{FF2B5EF4-FFF2-40B4-BE49-F238E27FC236}">
                    <a16:creationId xmlns:a16="http://schemas.microsoft.com/office/drawing/2014/main" id="{FF9D8DEF-4BA6-4410-8FD5-33C81D849A0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694520" y="1071315"/>
                <a:ext cx="2884602" cy="12571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Крест 29">
                <a:extLst>
                  <a:ext uri="{FF2B5EF4-FFF2-40B4-BE49-F238E27FC236}">
                    <a16:creationId xmlns:a16="http://schemas.microsoft.com/office/drawing/2014/main" id="{9A508AA3-5801-4B2B-9AEC-B13CFBF1CBC2}"/>
                  </a:ext>
                </a:extLst>
              </p:cNvPr>
              <p:cNvSpPr/>
              <p:nvPr/>
            </p:nvSpPr>
            <p:spPr>
              <a:xfrm>
                <a:off x="3298594" y="901637"/>
                <a:ext cx="329938" cy="339356"/>
              </a:xfrm>
              <a:prstGeom prst="plus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9E273C49-22F0-4CB7-BAF3-60C0F61372B4}"/>
                </a:ext>
              </a:extLst>
            </p:cNvPr>
            <p:cNvSpPr txBox="1"/>
            <p:nvPr/>
          </p:nvSpPr>
          <p:spPr>
            <a:xfrm>
              <a:off x="2667785" y="5030655"/>
              <a:ext cx="5967168" cy="21268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uk-UA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	Практичне значення дослідження</a:t>
              </a:r>
              <a:r>
                <a:rPr lang="uk-UA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полягає у тому, що його результати можуть бути використані у подальших краєзнавчих дослідженнях, для створення музейних експозицій, в освітньому та виховному процесі, для потреб краєзнавчої туристичної роботи.</a:t>
              </a:r>
              <a:endParaRPr lang="ru-RU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3EE0469-EE9F-4BF0-84AC-F33E516FA3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300" r="17635"/>
          <a:stretch/>
        </p:blipFill>
        <p:spPr>
          <a:xfrm>
            <a:off x="8546235" y="5075089"/>
            <a:ext cx="2516957" cy="159381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C2C6C2E-23A2-45A0-9DAF-26080C277C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906" y="325879"/>
            <a:ext cx="2792809" cy="6206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8510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533F257-5FD5-4E62-BB7B-A16013AF1A5B}"/>
              </a:ext>
            </a:extLst>
          </p:cNvPr>
          <p:cNvSpPr txBox="1"/>
          <p:nvPr/>
        </p:nvSpPr>
        <p:spPr>
          <a:xfrm>
            <a:off x="6654585" y="193011"/>
            <a:ext cx="5232662" cy="21200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uk-UA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Мій особистий внесок</a:t>
            </a: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я самостійно брав інтерв’ю у лікарів та пацієнтів лікарні та старожилів міста. Працював в архіві лікарні з документами. І ці свідчення були задокументовані та долучені до роботи та шкільного музею.</a:t>
            </a:r>
            <a:endParaRPr lang="ru-RU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054D86-FD80-4868-B779-F446A0B04D83}"/>
              </a:ext>
            </a:extLst>
          </p:cNvPr>
          <p:cNvSpPr txBox="1"/>
          <p:nvPr/>
        </p:nvSpPr>
        <p:spPr>
          <a:xfrm>
            <a:off x="1545305" y="193011"/>
            <a:ext cx="4233325" cy="21200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uk-UA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Наукова новизна</a:t>
            </a:r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роботи визначається тим, що вперше здійснюється спроба створити цілісну історію лікарні та з’ясувати деякі невідомі та дискусійні аспекти.</a:t>
            </a:r>
            <a:endParaRPr lang="ru-RU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46AEF78-648D-4504-8AAB-C7B202FA2D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715" t="18008"/>
          <a:stretch/>
        </p:blipFill>
        <p:spPr>
          <a:xfrm>
            <a:off x="3841815" y="2621416"/>
            <a:ext cx="5625540" cy="4043573"/>
          </a:xfrm>
          <a:prstGeom prst="rect">
            <a:avLst/>
          </a:prstGeom>
          <a:solidFill>
            <a:srgbClr val="FFFFFF">
              <a:shade val="85000"/>
            </a:srgbClr>
          </a:solidFill>
          <a:ln w="2286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EC5387F-F112-41D2-9E1F-418601559E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903" t="22272" r="28324" b="66061"/>
          <a:stretch/>
        </p:blipFill>
        <p:spPr>
          <a:xfrm rot="16200000">
            <a:off x="-3056186" y="3056184"/>
            <a:ext cx="6858001" cy="745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729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76E18F23-55B9-4940-AC15-4C3E63BC1E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66214" y="519599"/>
            <a:ext cx="6096001" cy="2506405"/>
          </a:xfrm>
        </p:spPr>
        <p:txBody>
          <a:bodyPr/>
          <a:lstStyle/>
          <a:p>
            <a:pPr>
              <a:lnSpc>
                <a:spcPct val="150000"/>
              </a:lnSpc>
              <a:buSzPct val="150000"/>
              <a:buBlip>
                <a:blip r:embed="rId2"/>
              </a:buBlip>
            </a:pPr>
            <a:r>
              <a:rPr lang="uk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Мирноградська</a:t>
            </a: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центральна міська лікарня уперше була заснована разом із селищем Новоекономічним, тобто у 1911 році, але на той час вона складалась із малого медичного колективу та була розрахована на 60 хворих. </a:t>
            </a:r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Саме тому було прийнято рішення стосовно нової лікарні.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F0505B4-F136-4066-B932-70D6DACB5B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903" t="22272" r="28324" b="66061"/>
          <a:stretch/>
        </p:blipFill>
        <p:spPr>
          <a:xfrm rot="16200000">
            <a:off x="-3009900" y="3009899"/>
            <a:ext cx="6858001" cy="8382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069BA3E-6849-45E1-BC94-C45C5E825D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923" y="2800029"/>
            <a:ext cx="2875838" cy="206393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078949B-0E55-47D4-AD10-3AB365A2AA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2974" y="216757"/>
            <a:ext cx="3217514" cy="217370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62ADB77-AF7D-4B4B-8E6B-439795D94886}"/>
              </a:ext>
            </a:extLst>
          </p:cNvPr>
          <p:cNvSpPr txBox="1"/>
          <p:nvPr/>
        </p:nvSpPr>
        <p:spPr>
          <a:xfrm>
            <a:off x="987983" y="4863964"/>
            <a:ext cx="3331945" cy="381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/>
              <a:t>Головний корпус 1928 р.</a:t>
            </a:r>
            <a:endParaRPr lang="ru-RU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69E1C9E-52AB-4572-A8C2-1629C09779BE}"/>
              </a:ext>
            </a:extLst>
          </p:cNvPr>
          <p:cNvSpPr txBox="1"/>
          <p:nvPr/>
        </p:nvSpPr>
        <p:spPr>
          <a:xfrm>
            <a:off x="8390228" y="2390462"/>
            <a:ext cx="32175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/>
              <a:t>Перші лікарі старої рудничної лікарні</a:t>
            </a:r>
            <a:endParaRPr lang="ru-RU" b="1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8BAD85E-3376-40A3-A74A-33A9476B6CC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0562" y="3126033"/>
            <a:ext cx="1579331" cy="2168428"/>
          </a:xfrm>
          <a:prstGeom prst="rect">
            <a:avLst/>
          </a:prstGeom>
          <a:ln w="127000" cap="sq">
            <a:solidFill>
              <a:srgbClr val="FF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F4C18E3-DE0D-4996-BE94-E001EB1F2F39}"/>
              </a:ext>
            </a:extLst>
          </p:cNvPr>
          <p:cNvSpPr txBox="1"/>
          <p:nvPr/>
        </p:nvSpPr>
        <p:spPr>
          <a:xfrm>
            <a:off x="6781470" y="5394490"/>
            <a:ext cx="32175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Рак М.С. - перший </a:t>
            </a:r>
            <a:r>
              <a:rPr lang="ru-RU" b="1" dirty="0" err="1"/>
              <a:t>завідувач</a:t>
            </a:r>
            <a:r>
              <a:rPr lang="ru-RU" b="1" dirty="0"/>
              <a:t> </a:t>
            </a:r>
            <a:r>
              <a:rPr lang="ru-RU" b="1" dirty="0" err="1"/>
              <a:t>руничної</a:t>
            </a:r>
            <a:r>
              <a:rPr lang="ru-RU" b="1" dirty="0"/>
              <a:t> </a:t>
            </a:r>
            <a:r>
              <a:rPr lang="ru-RU" b="1" dirty="0" err="1"/>
              <a:t>лікарні</a:t>
            </a:r>
            <a:endParaRPr lang="ru-RU" b="1" dirty="0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06ED64C-5CF6-4B88-8F77-A128B362BFE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2843" y="3182472"/>
            <a:ext cx="1736827" cy="276339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071FD09-77AE-4481-BCE7-8EEB36A60AA2}"/>
              </a:ext>
            </a:extLst>
          </p:cNvPr>
          <p:cNvSpPr txBox="1"/>
          <p:nvPr/>
        </p:nvSpPr>
        <p:spPr>
          <a:xfrm>
            <a:off x="9907124" y="5994912"/>
            <a:ext cx="20482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/>
              <a:t>Кравченко Михайло Якович </a:t>
            </a:r>
            <a:endParaRPr lang="ru-RU" b="1" dirty="0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0555EFF0-EE8F-4CAB-AFAC-11997F01F35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1201" y="4389224"/>
            <a:ext cx="1579331" cy="1184498"/>
          </a:xfrm>
          <a:prstGeom prst="rect">
            <a:avLst/>
          </a:prstGeom>
          <a:ln w="228600" cap="sq" cmpd="thickThin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7BFB1B8-2799-4D7E-AD1A-1F3D2F898B14}"/>
              </a:ext>
            </a:extLst>
          </p:cNvPr>
          <p:cNvSpPr txBox="1"/>
          <p:nvPr/>
        </p:nvSpPr>
        <p:spPr>
          <a:xfrm>
            <a:off x="3930840" y="5804838"/>
            <a:ext cx="30799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/>
              <a:t>Лікарі міської лікарні на чолі з Кравченко М.Я. Хірургічне відділення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6920727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81EAA75-9D2C-4C65-836E-56D05AFFA6A4}"/>
              </a:ext>
            </a:extLst>
          </p:cNvPr>
          <p:cNvSpPr txBox="1"/>
          <p:nvPr/>
        </p:nvSpPr>
        <p:spPr>
          <a:xfrm>
            <a:off x="923828" y="278212"/>
            <a:ext cx="6203212" cy="21200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 algn="just">
              <a:lnSpc>
                <a:spcPct val="150000"/>
              </a:lnSpc>
              <a:spcAft>
                <a:spcPts val="800"/>
              </a:spcAft>
              <a:buSzPct val="150000"/>
              <a:buBlip>
                <a:blip r:embed="rId2"/>
              </a:buBlip>
            </a:pPr>
            <a:r>
              <a:rPr lang="uk-UA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З 1946 року положення стає куди краще. Бо в цей час закінчується війна і всі медики приїжджають на своє звичне місце роботи. Таким чином до нас повернувся і Кравченко Михайло Якович, а з ним на роботу влаштувався і </a:t>
            </a:r>
            <a:r>
              <a:rPr lang="uk-UA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Абрамець</a:t>
            </a:r>
            <a:r>
              <a:rPr lang="uk-UA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Ігор Данилович.</a:t>
            </a:r>
            <a:endParaRPr lang="ru-RU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CF78FA6-0F91-4AD6-B69F-71B3F4F0B3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808" y="425901"/>
            <a:ext cx="2262433" cy="161047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DC12C3A-9F92-4BFC-A910-B27C4EFE1C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569" y="2794207"/>
            <a:ext cx="2482707" cy="182492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16488AA-8C58-4CBD-A9E5-81DA3EA4A6CA}"/>
              </a:ext>
            </a:extLst>
          </p:cNvPr>
          <p:cNvSpPr txBox="1"/>
          <p:nvPr/>
        </p:nvSpPr>
        <p:spPr>
          <a:xfrm>
            <a:off x="6979014" y="2075114"/>
            <a:ext cx="39121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err="1"/>
              <a:t>Лікар</a:t>
            </a:r>
            <a:r>
              <a:rPr lang="ru-RU" b="1" dirty="0"/>
              <a:t> І.Д. </a:t>
            </a:r>
            <a:r>
              <a:rPr lang="ru-RU" b="1" dirty="0" err="1"/>
              <a:t>Абрамець</a:t>
            </a:r>
            <a:r>
              <a:rPr lang="ru-RU" b="1" dirty="0"/>
              <a:t> робить </a:t>
            </a:r>
            <a:r>
              <a:rPr lang="ru-RU" b="1" dirty="0" err="1"/>
              <a:t>перев'язку</a:t>
            </a:r>
            <a:r>
              <a:rPr lang="ru-RU" b="1" dirty="0"/>
              <a:t>. 1950-ті </a:t>
            </a:r>
            <a:r>
              <a:rPr lang="ru-RU" b="1" dirty="0" err="1"/>
              <a:t>рр</a:t>
            </a:r>
            <a:r>
              <a:rPr lang="ru-RU" b="1" dirty="0"/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9280B4E-43C3-4EAD-9A11-BED6F8854ED1}"/>
              </a:ext>
            </a:extLst>
          </p:cNvPr>
          <p:cNvSpPr txBox="1"/>
          <p:nvPr/>
        </p:nvSpPr>
        <p:spPr>
          <a:xfrm>
            <a:off x="644832" y="4755997"/>
            <a:ext cx="37381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/>
              <a:t>Лікарі рудничної лікарні 1946 р.</a:t>
            </a:r>
            <a:endParaRPr lang="ru-RU" b="1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EC7D38C-C780-456B-AD77-D850D8E374E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903" t="22272" r="28324" b="66061"/>
          <a:stretch/>
        </p:blipFill>
        <p:spPr>
          <a:xfrm rot="16200000">
            <a:off x="-3009900" y="3009899"/>
            <a:ext cx="6858001" cy="8382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4192658-7BED-4ECE-909A-21D0F83D59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8309" y="2721445"/>
            <a:ext cx="1462243" cy="194965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6E940BA-B4D4-492B-A7B1-EE6D96993E95}"/>
              </a:ext>
            </a:extLst>
          </p:cNvPr>
          <p:cNvSpPr txBox="1"/>
          <p:nvPr/>
        </p:nvSpPr>
        <p:spPr>
          <a:xfrm>
            <a:off x="9856705" y="4940663"/>
            <a:ext cx="21254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err="1"/>
              <a:t>Шмуклер</a:t>
            </a:r>
            <a:r>
              <a:rPr lang="ru-RU" b="1" dirty="0"/>
              <a:t> М.С</a:t>
            </a:r>
            <a:r>
              <a:rPr lang="uk-UA" b="1" dirty="0"/>
              <a:t> – перший завідувач урологічним відділенням</a:t>
            </a:r>
            <a:endParaRPr lang="ru-RU" b="1"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3FAADC0-AB22-4B3F-AD85-FBFD5630C9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139" y="4340203"/>
            <a:ext cx="2135690" cy="160176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462E3AE-5BAE-47F3-8E2B-4042AB88CCB2}"/>
              </a:ext>
            </a:extLst>
          </p:cNvPr>
          <p:cNvSpPr txBox="1"/>
          <p:nvPr/>
        </p:nvSpPr>
        <p:spPr>
          <a:xfrm>
            <a:off x="7122425" y="6024994"/>
            <a:ext cx="22592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/>
              <a:t>Дитяче відділення 1955 р.</a:t>
            </a:r>
            <a:endParaRPr lang="ru-RU" b="1" dirty="0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D64D517F-CA6C-4247-924A-9BCC6ADE7F6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8574" y="2721445"/>
            <a:ext cx="2104225" cy="31256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6E543C6-66B7-4D77-A1B5-623E857241DA}"/>
              </a:ext>
            </a:extLst>
          </p:cNvPr>
          <p:cNvSpPr txBox="1"/>
          <p:nvPr/>
        </p:nvSpPr>
        <p:spPr>
          <a:xfrm>
            <a:off x="3715817" y="5897222"/>
            <a:ext cx="34297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/>
              <a:t>Козирєв В.Д. – перший завідувач ЛОР-відділенням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55154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0EEB817-72D4-4CE3-BDB9-C545ED1269C9}"/>
              </a:ext>
            </a:extLst>
          </p:cNvPr>
          <p:cNvSpPr txBox="1"/>
          <p:nvPr/>
        </p:nvSpPr>
        <p:spPr>
          <a:xfrm>
            <a:off x="341029" y="331088"/>
            <a:ext cx="6094428" cy="17098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>
              <a:lnSpc>
                <a:spcPct val="150000"/>
              </a:lnSpc>
              <a:buSzPct val="150000"/>
              <a:buBlip>
                <a:blip r:embed="rId2"/>
              </a:buBlip>
            </a:pPr>
            <a:r>
              <a:rPr lang="uk-UA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	</a:t>
            </a: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У 57 році Кравченко М.Я. залишає місце головного лікаря. Далі головними лікарями ставали послідовники Михайла Яковича – </a:t>
            </a:r>
            <a:r>
              <a:rPr lang="uk-UA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Желтухіна</a:t>
            </a: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М.А. та </a:t>
            </a:r>
            <a:r>
              <a:rPr lang="uk-UA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Абрамець</a:t>
            </a: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Д.І.</a:t>
            </a:r>
            <a:endParaRPr lang="ru-R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D9C1A9B-D584-4C79-94BA-4EB2170DA939}"/>
              </a:ext>
            </a:extLst>
          </p:cNvPr>
          <p:cNvSpPr txBox="1"/>
          <p:nvPr/>
        </p:nvSpPr>
        <p:spPr>
          <a:xfrm>
            <a:off x="6435457" y="2962058"/>
            <a:ext cx="428919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Лікарі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Парахановський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В.В.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Шмуклер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М.С. і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Абрамець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І. Д.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0DD98BC-4DC8-43A6-90BB-EA5A842E75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029" y="2447365"/>
            <a:ext cx="3670169" cy="275262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327763A-B91A-4364-96BB-A3ED84AFFE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069" y="3943793"/>
            <a:ext cx="3497602" cy="22784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017FB95-3E07-4CD8-92DB-456D310C29D3}"/>
              </a:ext>
            </a:extLst>
          </p:cNvPr>
          <p:cNvSpPr txBox="1"/>
          <p:nvPr/>
        </p:nvSpPr>
        <p:spPr>
          <a:xfrm>
            <a:off x="3922271" y="6211669"/>
            <a:ext cx="428919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Колектив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дитячого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центрального 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відділення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1967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рік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7B49194-DED7-4134-B81B-A52FA3853EFA}"/>
              </a:ext>
            </a:extLst>
          </p:cNvPr>
          <p:cNvSpPr txBox="1"/>
          <p:nvPr/>
        </p:nvSpPr>
        <p:spPr>
          <a:xfrm>
            <a:off x="202769" y="5199992"/>
            <a:ext cx="36701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 err="1"/>
              <a:t>Медичні</a:t>
            </a:r>
            <a:r>
              <a:rPr lang="ru-RU" b="1" dirty="0"/>
              <a:t> </a:t>
            </a:r>
            <a:r>
              <a:rPr lang="ru-RU" b="1" dirty="0" err="1"/>
              <a:t>сестри</a:t>
            </a:r>
            <a:r>
              <a:rPr lang="ru-RU" b="1" dirty="0"/>
              <a:t> 1966 </a:t>
            </a:r>
            <a:r>
              <a:rPr lang="ru-RU" b="1" dirty="0" err="1"/>
              <a:t>рік</a:t>
            </a:r>
            <a:endParaRPr lang="ru-RU" b="1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22A6F5B-8492-4A28-8A6B-BB42AA4EB8A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519" r="38762"/>
          <a:stretch/>
        </p:blipFill>
        <p:spPr>
          <a:xfrm>
            <a:off x="9135244" y="3755352"/>
            <a:ext cx="1886718" cy="2250949"/>
          </a:xfrm>
          <a:prstGeom prst="rect">
            <a:avLst/>
          </a:prstGeom>
          <a:ln w="127000" cap="sq">
            <a:solidFill>
              <a:srgbClr val="FF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F73E4C1-8D71-4F75-B5FA-15CB3BBACD87}"/>
              </a:ext>
            </a:extLst>
          </p:cNvPr>
          <p:cNvSpPr txBox="1"/>
          <p:nvPr/>
        </p:nvSpPr>
        <p:spPr>
          <a:xfrm>
            <a:off x="8122542" y="6030778"/>
            <a:ext cx="3912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err="1"/>
              <a:t>Лікар</a:t>
            </a:r>
            <a:r>
              <a:rPr lang="ru-RU" b="1" dirty="0"/>
              <a:t> І.Д. </a:t>
            </a:r>
            <a:r>
              <a:rPr lang="ru-RU" b="1" dirty="0" err="1"/>
              <a:t>Абрамець</a:t>
            </a:r>
            <a:endParaRPr lang="ru-RU" b="1"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A88C1C0-D419-43D5-AFA0-734032CD04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5270" y="347643"/>
            <a:ext cx="3452259" cy="2589194"/>
          </a:xfrm>
          <a:prstGeom prst="round2DiagRect">
            <a:avLst>
              <a:gd name="adj1" fmla="val 16667"/>
              <a:gd name="adj2" fmla="val 2251"/>
            </a:avLst>
          </a:prstGeom>
          <a:ln w="88900" cap="sq">
            <a:solidFill>
              <a:srgbClr val="FF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380040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092131A-9E15-48DC-9502-215D3A5F46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903" t="22272" r="28324" b="66061"/>
          <a:stretch/>
        </p:blipFill>
        <p:spPr>
          <a:xfrm rot="5400000">
            <a:off x="8343900" y="3009900"/>
            <a:ext cx="6858001" cy="8382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87102E2-8325-434F-BE2B-8060752BBC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021" t="8435" r="22357" b="2830"/>
          <a:stretch/>
        </p:blipFill>
        <p:spPr>
          <a:xfrm rot="5400000">
            <a:off x="3904625" y="1286796"/>
            <a:ext cx="1554998" cy="1007639"/>
          </a:xfrm>
          <a:prstGeom prst="rect">
            <a:avLst/>
          </a:prstGeom>
          <a:ln w="127000" cap="rnd">
            <a:solidFill>
              <a:srgbClr val="FF0000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C888F3C-BA5D-46FE-AD1A-34898CCE460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689" t="2437" r="25188"/>
          <a:stretch/>
        </p:blipFill>
        <p:spPr>
          <a:xfrm rot="5400000">
            <a:off x="6623215" y="1286795"/>
            <a:ext cx="1402838" cy="1007640"/>
          </a:xfrm>
          <a:prstGeom prst="rect">
            <a:avLst/>
          </a:prstGeom>
          <a:ln w="127000" cap="rnd">
            <a:solidFill>
              <a:srgbClr val="FF0000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54D1746-FE0E-4EC4-B28D-67DAFEF0F8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1121" y="1146765"/>
            <a:ext cx="1793691" cy="134526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1E76C1A-021E-4A20-8E78-2E8BC5B8077B}"/>
              </a:ext>
            </a:extLst>
          </p:cNvPr>
          <p:cNvSpPr txBox="1"/>
          <p:nvPr/>
        </p:nvSpPr>
        <p:spPr>
          <a:xfrm>
            <a:off x="3192015" y="2607486"/>
            <a:ext cx="303543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Свідоцтво 1988 р.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78A9D5E-A388-4524-87A0-E54B703E3523}"/>
              </a:ext>
            </a:extLst>
          </p:cNvPr>
          <p:cNvSpPr txBox="1"/>
          <p:nvPr/>
        </p:nvSpPr>
        <p:spPr>
          <a:xfrm>
            <a:off x="5918202" y="2492034"/>
            <a:ext cx="263183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Перехідний червоний прапор 1988 р.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566C622-1196-4FCE-9761-2A19704A1FFF}"/>
              </a:ext>
            </a:extLst>
          </p:cNvPr>
          <p:cNvSpPr txBox="1"/>
          <p:nvPr/>
        </p:nvSpPr>
        <p:spPr>
          <a:xfrm>
            <a:off x="8434201" y="2598213"/>
            <a:ext cx="303543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Рибка А.І.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250B3EC-3647-43AB-8E02-640DB5B854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662" y="990941"/>
            <a:ext cx="2564454" cy="146540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73A34FA-B501-454B-93A7-12B8D94A6530}"/>
              </a:ext>
            </a:extLst>
          </p:cNvPr>
          <p:cNvSpPr txBox="1"/>
          <p:nvPr/>
        </p:nvSpPr>
        <p:spPr>
          <a:xfrm>
            <a:off x="-52386" y="2519663"/>
            <a:ext cx="3886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Вхід у </a:t>
            </a:r>
            <a:r>
              <a:rPr lang="uk-UA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поліклінику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80-ті рр.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A6428C8-AD89-4E70-B8B1-E40373281D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1775" y="3969006"/>
            <a:ext cx="2328344" cy="1740801"/>
          </a:xfrm>
          <a:prstGeom prst="rect">
            <a:avLst/>
          </a:prstGeom>
          <a:ln w="127000" cap="sq">
            <a:solidFill>
              <a:srgbClr val="FF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E530833-15E7-4D12-82FD-9C48A0C43DD5}"/>
              </a:ext>
            </a:extLst>
          </p:cNvPr>
          <p:cNvSpPr txBox="1"/>
          <p:nvPr/>
        </p:nvSpPr>
        <p:spPr>
          <a:xfrm>
            <a:off x="-157553" y="5785244"/>
            <a:ext cx="36569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/>
              <a:t>Покинуте колишнє неврологічне відділення </a:t>
            </a:r>
            <a:endParaRPr lang="ru-RU" b="1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FC8DD66-99CF-48E6-B1C0-D5EF49365E95}"/>
              </a:ext>
            </a:extLst>
          </p:cNvPr>
          <p:cNvSpPr/>
          <p:nvPr/>
        </p:nvSpPr>
        <p:spPr>
          <a:xfrm>
            <a:off x="2901133" y="-142831"/>
            <a:ext cx="558941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До 1990-тих </a:t>
            </a:r>
            <a:r>
              <a:rPr lang="ru-RU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ро</a:t>
            </a:r>
            <a:r>
              <a:rPr lang="uk-UA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ків</a:t>
            </a:r>
            <a:r>
              <a:rPr lang="uk-U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DE1C2C76-0A24-4E81-9D0E-6159ECE162F1}"/>
              </a:ext>
            </a:extLst>
          </p:cNvPr>
          <p:cNvSpPr/>
          <p:nvPr/>
        </p:nvSpPr>
        <p:spPr>
          <a:xfrm>
            <a:off x="4764896" y="2998967"/>
            <a:ext cx="193514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Після: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E1D4C15B-6785-4595-8A36-1ECAD53881F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97881" y="4067022"/>
            <a:ext cx="2101207" cy="1570981"/>
          </a:xfrm>
          <a:prstGeom prst="rect">
            <a:avLst/>
          </a:prstGeom>
          <a:ln w="127000" cap="sq">
            <a:solidFill>
              <a:srgbClr val="FF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E98FD211-7A4A-4A20-9019-D190009A28FC}"/>
              </a:ext>
            </a:extLst>
          </p:cNvPr>
          <p:cNvSpPr txBox="1"/>
          <p:nvPr/>
        </p:nvSpPr>
        <p:spPr>
          <a:xfrm>
            <a:off x="3283393" y="5813938"/>
            <a:ext cx="27386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/>
              <a:t>Будівля колишньої кухні. Зараз викуплене приватною особою</a:t>
            </a:r>
            <a:endParaRPr lang="ru-RU" b="1" dirty="0"/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754812FD-1F9D-4336-BED3-6CD33E3070A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99767" y="3922297"/>
            <a:ext cx="2294779" cy="171570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93EEDEF7-24F4-4CE2-91E7-E76D2ACD1F5B}"/>
              </a:ext>
            </a:extLst>
          </p:cNvPr>
          <p:cNvSpPr txBox="1"/>
          <p:nvPr/>
        </p:nvSpPr>
        <p:spPr>
          <a:xfrm>
            <a:off x="9226575" y="5814301"/>
            <a:ext cx="20745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/>
              <a:t>Недобудована нейрохірургія</a:t>
            </a:r>
            <a:endParaRPr lang="ru-RU" b="1" dirty="0"/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DE81C403-C26A-4C73-B20B-B4D8C74A53B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09138" y="4101052"/>
            <a:ext cx="2055693" cy="1536951"/>
          </a:xfrm>
          <a:prstGeom prst="rect">
            <a:avLst/>
          </a:prstGeom>
          <a:ln w="127000" cap="sq">
            <a:solidFill>
              <a:srgbClr val="FF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6C4FC169-87F4-40D2-87D9-30CCBA8EBC98}"/>
              </a:ext>
            </a:extLst>
          </p:cNvPr>
          <p:cNvSpPr txBox="1"/>
          <p:nvPr/>
        </p:nvSpPr>
        <p:spPr>
          <a:xfrm>
            <a:off x="6034168" y="5899651"/>
            <a:ext cx="26793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/>
              <a:t>Будівля  колишньої котельня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97958430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1177</TotalTime>
  <Words>1965</Words>
  <Application>Microsoft Office PowerPoint</Application>
  <PresentationFormat>Широкоэкранный</PresentationFormat>
  <Paragraphs>104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Тема Office</vt:lpstr>
      <vt:lpstr>МІНІСТЕРСТВО ОСВІТИ І НАУКИ УКРАЇНИ ДЕПАРТАМЕНТ  ОСВІТИ  І  НАУКИ  ДОНЕЦЬКОЇ  ОБЛДЕРЖАДМІНІСТРАЦІЇ ДОНЕЦЬКЕ  ТЕРИТОРІАЛЬНЕ  ВІДДІЛЕННЯ  МАН  УКРАЇНИ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Дмитрий Никифоров</dc:creator>
  <cp:lastModifiedBy>Дмитрий Никифоров</cp:lastModifiedBy>
  <cp:revision>9</cp:revision>
  <dcterms:created xsi:type="dcterms:W3CDTF">2022-01-16T17:33:55Z</dcterms:created>
  <dcterms:modified xsi:type="dcterms:W3CDTF">2022-04-03T22:03:32Z</dcterms:modified>
</cp:coreProperties>
</file>