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59" r:id="rId6"/>
    <p:sldId id="264" r:id="rId7"/>
    <p:sldId id="262" r:id="rId8"/>
    <p:sldId id="260" r:id="rId9"/>
    <p:sldId id="261" r:id="rId10"/>
    <p:sldId id="263" r:id="rId11"/>
    <p:sldId id="267" r:id="rId12"/>
    <p:sldId id="265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792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7863-431D-4755-97C8-9E6952E98752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4770-1FF2-4B03-954B-F1003177FF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7863-431D-4755-97C8-9E6952E98752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4770-1FF2-4B03-954B-F1003177FF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7863-431D-4755-97C8-9E6952E98752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4770-1FF2-4B03-954B-F1003177FF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7863-431D-4755-97C8-9E6952E98752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4770-1FF2-4B03-954B-F1003177FF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7863-431D-4755-97C8-9E6952E98752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4770-1FF2-4B03-954B-F1003177FF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7863-431D-4755-97C8-9E6952E98752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4770-1FF2-4B03-954B-F1003177FF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7863-431D-4755-97C8-9E6952E98752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4770-1FF2-4B03-954B-F1003177FF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7863-431D-4755-97C8-9E6952E98752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4770-1FF2-4B03-954B-F1003177FF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7863-431D-4755-97C8-9E6952E98752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94A4770-1FF2-4B03-954B-F1003177FF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7863-431D-4755-97C8-9E6952E98752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4770-1FF2-4B03-954B-F1003177FF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7863-431D-4755-97C8-9E6952E98752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4770-1FF2-4B03-954B-F1003177FF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717863-431D-4755-97C8-9E6952E98752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4A4770-1FF2-4B03-954B-F1003177FF7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tntu.edu.ua/" TargetMode="External"/><Relationship Id="rId2" Type="http://schemas.openxmlformats.org/officeDocument/2006/relationships/hyperlink" Target="https://postroysamdom.ru/fontan-gerona-svoimi-rukami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ites.google.com/site/landsaftnaarhitektura16/vidi-fontaniv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714356"/>
            <a:ext cx="7772400" cy="1470025"/>
          </a:xfrm>
        </p:spPr>
        <p:txBody>
          <a:bodyPr/>
          <a:lstStyle/>
          <a:p>
            <a:pPr algn="ctr"/>
            <a:r>
              <a:rPr lang="uk-UA" dirty="0" err="1" smtClean="0"/>
              <a:t>“Фонтан</a:t>
            </a:r>
            <a:r>
              <a:rPr lang="uk-UA" dirty="0" smtClean="0"/>
              <a:t> </a:t>
            </a:r>
            <a:r>
              <a:rPr lang="uk-UA" dirty="0" err="1" smtClean="0"/>
              <a:t>Герона”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868" y="2643182"/>
            <a:ext cx="5114916" cy="14287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b="1" dirty="0" smtClean="0">
                <a:solidFill>
                  <a:schemeClr val="tx1"/>
                </a:solidFill>
                <a:latin typeface="Academy Italic" pitchFamily="2" charset="0"/>
              </a:rPr>
              <a:t>Роботу виконав:</a:t>
            </a:r>
            <a:r>
              <a:rPr lang="en-US" b="1" dirty="0" smtClean="0">
                <a:solidFill>
                  <a:schemeClr val="tx1"/>
                </a:solidFill>
                <a:latin typeface="Academy Italic" pitchFamily="2" charset="0"/>
              </a:rPr>
              <a:t> </a:t>
            </a:r>
            <a:r>
              <a:rPr lang="uk-UA" b="1" dirty="0" smtClean="0">
                <a:solidFill>
                  <a:schemeClr val="tx1"/>
                </a:solidFill>
                <a:latin typeface="Academy Italic" pitchFamily="2" charset="0"/>
              </a:rPr>
              <a:t>Марчук </a:t>
            </a:r>
            <a:r>
              <a:rPr lang="uk-UA" b="1" dirty="0" smtClean="0">
                <a:solidFill>
                  <a:schemeClr val="tx1"/>
                </a:solidFill>
                <a:latin typeface="Academy Italic" pitchFamily="2" charset="0"/>
              </a:rPr>
              <a:t>Андрій</a:t>
            </a:r>
            <a:r>
              <a:rPr lang="en-US" b="1" dirty="0" smtClean="0">
                <a:solidFill>
                  <a:schemeClr val="tx1"/>
                </a:solidFill>
                <a:latin typeface="Academy Italic" pitchFamily="2" charset="0"/>
              </a:rPr>
              <a:t> </a:t>
            </a:r>
            <a:r>
              <a:rPr lang="ru-RU" b="1" dirty="0" err="1" smtClean="0">
                <a:latin typeface="Academy Italic" pitchFamily="2" charset="0"/>
              </a:rPr>
              <a:t>Валерійович</a:t>
            </a:r>
            <a:r>
              <a:rPr lang="uk-UA" b="1" dirty="0" smtClean="0">
                <a:solidFill>
                  <a:schemeClr val="tx1"/>
                </a:solidFill>
                <a:latin typeface="Academy Italic" pitchFamily="2" charset="0"/>
              </a:rPr>
              <a:t>, </a:t>
            </a:r>
            <a:r>
              <a:rPr lang="uk-UA" b="1" dirty="0" smtClean="0">
                <a:solidFill>
                  <a:schemeClr val="tx1"/>
                </a:solidFill>
                <a:latin typeface="Academy Italic" pitchFamily="2" charset="0"/>
              </a:rPr>
              <a:t>учень 7 класу, КЗЗСО </a:t>
            </a:r>
            <a:r>
              <a:rPr lang="uk-UA" b="1" dirty="0" err="1" smtClean="0">
                <a:solidFill>
                  <a:schemeClr val="tx1"/>
                </a:solidFill>
                <a:latin typeface="Academy Italic" pitchFamily="2" charset="0"/>
              </a:rPr>
              <a:t>“Рожищенський</a:t>
            </a:r>
            <a:r>
              <a:rPr lang="uk-UA" b="1" dirty="0" smtClean="0">
                <a:solidFill>
                  <a:schemeClr val="tx1"/>
                </a:solidFill>
                <a:latin typeface="Academy Italic" pitchFamily="2" charset="0"/>
              </a:rPr>
              <a:t> ліцей №2”  Волинської області</a:t>
            </a:r>
            <a:endParaRPr lang="ru-RU" b="1" dirty="0">
              <a:solidFill>
                <a:schemeClr val="tx1"/>
              </a:solidFill>
              <a:latin typeface="Academy Italic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9124" y="4500570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571868" y="4500570"/>
            <a:ext cx="5429288" cy="128588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cademy Italic" pitchFamily="2" charset="0"/>
              </a:rPr>
              <a:t>Керівник </a:t>
            </a:r>
            <a:r>
              <a:rPr kumimoji="0" lang="uk-UA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cademy Italic" pitchFamily="2" charset="0"/>
              </a:rPr>
              <a:t>проєкту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cademy Italic" pitchFamily="2" charset="0"/>
              </a:rPr>
              <a:t>: </a:t>
            </a:r>
            <a:r>
              <a:rPr kumimoji="0" lang="uk-UA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cademy Italic" pitchFamily="2" charset="0"/>
              </a:rPr>
              <a:t>Киричик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cademy Italic" pitchFamily="2" charset="0"/>
              </a:rPr>
              <a:t> Людмила Анатоліївна, вчитель</a:t>
            </a: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cademy Italic" pitchFamily="2" charset="0"/>
              </a:rPr>
              <a:t> фізики КЗЗСО </a:t>
            </a:r>
            <a:r>
              <a:rPr kumimoji="0" lang="uk-UA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cademy Italic" pitchFamily="2" charset="0"/>
              </a:rPr>
              <a:t>“Рожищенський</a:t>
            </a:r>
            <a:r>
              <a:rPr kumimoji="0" lang="uk-UA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cademy Italic" pitchFamily="2" charset="0"/>
              </a:rPr>
              <a:t> ліцей №2” Волинської області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cademy Italic" pitchFamily="2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529150" y="5429264"/>
            <a:ext cx="4614850" cy="1214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Рисунок 6" descr="фонтан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2136444"/>
            <a:ext cx="2928958" cy="4207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935480"/>
            <a:ext cx="8401080" cy="435104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Academy Italic" pitchFamily="2" charset="0"/>
                <a:cs typeface="Times New Roman" pitchFamily="18" charset="0"/>
              </a:rPr>
              <a:t>Мета </a:t>
            </a:r>
            <a:r>
              <a:rPr lang="ru-RU" sz="2800" b="1" dirty="0" err="1" smtClean="0">
                <a:latin typeface="Academy Italic" pitchFamily="2" charset="0"/>
                <a:cs typeface="Times New Roman" pitchFamily="18" charset="0"/>
              </a:rPr>
              <a:t>проєкту</a:t>
            </a:r>
            <a:r>
              <a:rPr lang="ru-RU" sz="2800" b="1" dirty="0" smtClean="0">
                <a:latin typeface="Academy Italic" pitchFamily="2" charset="0"/>
                <a:cs typeface="Times New Roman" pitchFamily="18" charset="0"/>
              </a:rPr>
              <a:t>: </a:t>
            </a:r>
            <a:r>
              <a:rPr lang="ru-RU" sz="2800" dirty="0" err="1" smtClean="0">
                <a:latin typeface="Academy Italic" pitchFamily="2" charset="0"/>
                <a:cs typeface="Times New Roman" pitchFamily="18" charset="0"/>
              </a:rPr>
              <a:t>сконструювати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  модель 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фонтану Герона 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та </a:t>
            </a:r>
            <a:r>
              <a:rPr lang="ru-RU" sz="2800" dirty="0" err="1" smtClean="0">
                <a:latin typeface="Academy Italic" pitchFamily="2" charset="0"/>
                <a:cs typeface="Times New Roman" pitchFamily="18" charset="0"/>
              </a:rPr>
              <a:t>дослідити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Academy Italic" pitchFamily="2" charset="0"/>
                <a:cs typeface="Times New Roman" pitchFamily="18" charset="0"/>
              </a:rPr>
              <a:t>параметри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Academy Italic" pitchFamily="2" charset="0"/>
                <a:cs typeface="Times New Roman" pitchFamily="18" charset="0"/>
              </a:rPr>
              <a:t>від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Academy Italic" pitchFamily="2" charset="0"/>
                <a:cs typeface="Times New Roman" pitchFamily="18" charset="0"/>
              </a:rPr>
              <a:t>яких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Academy Italic" pitchFamily="2" charset="0"/>
                <a:cs typeface="Times New Roman" pitchFamily="18" charset="0"/>
              </a:rPr>
              <a:t>залежить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Academy Italic" pitchFamily="2" charset="0"/>
                <a:cs typeface="Times New Roman" pitchFamily="18" charset="0"/>
              </a:rPr>
              <a:t>висота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 водяного </a:t>
            </a:r>
            <a:r>
              <a:rPr lang="ru-RU" sz="2800" dirty="0" err="1" smtClean="0">
                <a:latin typeface="Academy Italic" pitchFamily="2" charset="0"/>
                <a:cs typeface="Times New Roman" pitchFamily="18" charset="0"/>
              </a:rPr>
              <a:t>струменя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.</a:t>
            </a:r>
            <a:endParaRPr lang="uk-UA" sz="2800" dirty="0" smtClean="0">
              <a:latin typeface="Academy Italic" pitchFamily="2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Academy Italic" pitchFamily="2" charset="0"/>
                <a:cs typeface="Times New Roman" pitchFamily="18" charset="0"/>
              </a:rPr>
              <a:t>Об'єкт</a:t>
            </a:r>
            <a:r>
              <a:rPr lang="ru-RU" sz="2800" b="1" dirty="0" smtClean="0">
                <a:latin typeface="Academy Italic" pitchFamily="2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Academy Italic" pitchFamily="2" charset="0"/>
                <a:cs typeface="Times New Roman" pitchFamily="18" charset="0"/>
              </a:rPr>
              <a:t>дослідження</a:t>
            </a:r>
            <a:r>
              <a:rPr lang="ru-RU" sz="2800" b="1" dirty="0">
                <a:latin typeface="Academy Italic" pitchFamily="2" charset="0"/>
                <a:cs typeface="Times New Roman" pitchFamily="18" charset="0"/>
              </a:rPr>
              <a:t>: 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фонтан Герона.</a:t>
            </a:r>
          </a:p>
          <a:p>
            <a:pPr algn="just">
              <a:buNone/>
            </a:pP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Academy Italic" pitchFamily="2" charset="0"/>
                <a:cs typeface="Times New Roman" pitchFamily="18" charset="0"/>
              </a:rPr>
              <a:t>Предмет </a:t>
            </a:r>
            <a:r>
              <a:rPr lang="ru-RU" sz="2800" b="1" dirty="0" err="1" smtClean="0">
                <a:latin typeface="Academy Italic" pitchFamily="2" charset="0"/>
                <a:cs typeface="Times New Roman" pitchFamily="18" charset="0"/>
              </a:rPr>
              <a:t>дослідження</a:t>
            </a:r>
            <a:r>
              <a:rPr lang="ru-RU" sz="2800" b="1" dirty="0">
                <a:latin typeface="Academy Italic" pitchFamily="2" charset="0"/>
                <a:cs typeface="Times New Roman" pitchFamily="18" charset="0"/>
              </a:rPr>
              <a:t>: 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модель фонтану </a:t>
            </a:r>
            <a:r>
              <a:rPr lang="ru-RU" sz="2800" dirty="0" smtClean="0">
                <a:latin typeface="Academy Italic" pitchFamily="2" charset="0"/>
                <a:cs typeface="Times New Roman" pitchFamily="18" charset="0"/>
              </a:rPr>
              <a:t>Герона.</a:t>
            </a:r>
            <a:endParaRPr lang="uk-UA" sz="2800" dirty="0" smtClean="0">
              <a:latin typeface="Academy Italic" pitchFamily="2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2800" b="1" dirty="0" smtClean="0">
                <a:latin typeface="Academy Italic" pitchFamily="2" charset="0"/>
                <a:cs typeface="Times New Roman" pitchFamily="18" charset="0"/>
              </a:rPr>
              <a:t> </a:t>
            </a:r>
            <a:r>
              <a:rPr lang="uk-UA" sz="2800" b="1" dirty="0" smtClean="0">
                <a:latin typeface="Academy Italic" pitchFamily="2" charset="0"/>
                <a:cs typeface="Times New Roman" pitchFamily="18" charset="0"/>
              </a:rPr>
              <a:t> Методи дослідження: </a:t>
            </a:r>
            <a:r>
              <a:rPr lang="uk-UA" sz="2800" dirty="0" smtClean="0">
                <a:latin typeface="Academy Italic" pitchFamily="2" charset="0"/>
                <a:cs typeface="Times New Roman" pitchFamily="18" charset="0"/>
              </a:rPr>
              <a:t>експериментальний, теоретичний.</a:t>
            </a:r>
            <a:endParaRPr lang="uk-UA" sz="2800" dirty="0" smtClean="0">
              <a:latin typeface="Academy Italic" pitchFamily="2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2800" dirty="0" smtClean="0">
                <a:latin typeface="Academy Italic" pitchFamily="2" charset="0"/>
                <a:cs typeface="Times New Roman" pitchFamily="18" charset="0"/>
              </a:rPr>
              <a:t>    </a:t>
            </a:r>
            <a:r>
              <a:rPr lang="uk-UA" sz="2800" dirty="0" smtClean="0">
                <a:latin typeface="Academy Italic" pitchFamily="2" charset="0"/>
              </a:rPr>
              <a:t>     </a:t>
            </a:r>
            <a:endParaRPr lang="ru-RU" sz="2800" dirty="0">
              <a:latin typeface="Academy Italic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uk-UA" sz="2800" dirty="0" smtClean="0"/>
              <a:t> </a:t>
            </a:r>
            <a:r>
              <a:rPr lang="uk-UA" sz="2800" dirty="0" smtClean="0"/>
              <a:t>  </a:t>
            </a:r>
            <a:r>
              <a:rPr lang="uk-UA" sz="2800" b="1" dirty="0" smtClean="0">
                <a:latin typeface="Academy Italic" pitchFamily="2" charset="0"/>
              </a:rPr>
              <a:t>Актуальність теми: </a:t>
            </a:r>
            <a:r>
              <a:rPr lang="uk-UA" sz="2800" dirty="0" smtClean="0">
                <a:latin typeface="Academy Italic" pitchFamily="2" charset="0"/>
              </a:rPr>
              <a:t>використання </a:t>
            </a:r>
            <a:r>
              <a:rPr lang="uk-UA" sz="2800" dirty="0" smtClean="0">
                <a:latin typeface="Academy Italic" pitchFamily="2" charset="0"/>
              </a:rPr>
              <a:t>фонтану </a:t>
            </a:r>
            <a:r>
              <a:rPr lang="uk-UA" sz="2800" dirty="0" err="1" smtClean="0">
                <a:latin typeface="Academy Italic" pitchFamily="2" charset="0"/>
              </a:rPr>
              <a:t>Герона</a:t>
            </a:r>
            <a:r>
              <a:rPr lang="uk-UA" sz="2800" dirty="0" smtClean="0">
                <a:latin typeface="Academy Italic" pitchFamily="2" charset="0"/>
              </a:rPr>
              <a:t> на уроках </a:t>
            </a:r>
            <a:r>
              <a:rPr lang="uk-UA" sz="2800" dirty="0" smtClean="0">
                <a:latin typeface="Academy Italic" pitchFamily="2" charset="0"/>
              </a:rPr>
              <a:t>фізики та для покращення мікроклімату </a:t>
            </a:r>
            <a:r>
              <a:rPr lang="uk-UA" sz="2800" dirty="0" smtClean="0">
                <a:latin typeface="Academy Italic" pitchFamily="2" charset="0"/>
              </a:rPr>
              <a:t>у будинку, </a:t>
            </a:r>
            <a:r>
              <a:rPr lang="uk-UA" sz="2800" dirty="0" smtClean="0">
                <a:latin typeface="Academy Italic" pitchFamily="2" charset="0"/>
              </a:rPr>
              <a:t>даруючи, </a:t>
            </a:r>
            <a:r>
              <a:rPr lang="uk-UA" sz="2800" dirty="0" smtClean="0">
                <a:latin typeface="Academy Italic" pitchFamily="2" charset="0"/>
              </a:rPr>
              <a:t>відчуття затишку та комфорту. </a:t>
            </a:r>
            <a:r>
              <a:rPr lang="uk-UA" sz="2800" dirty="0" smtClean="0">
                <a:latin typeface="Academy Italic" pitchFamily="2" charset="0"/>
              </a:rPr>
              <a:t>Адже вода</a:t>
            </a:r>
            <a:r>
              <a:rPr lang="uk-UA" sz="2800" dirty="0" smtClean="0">
                <a:latin typeface="Academy Italic" pitchFamily="2" charset="0"/>
              </a:rPr>
              <a:t>, що рухається, яка тихенько хлюпається або бризкає вгору, надає заспокійливий вплив на слух, зір і психіку.</a:t>
            </a:r>
          </a:p>
          <a:p>
            <a:pPr algn="just">
              <a:buNone/>
            </a:pPr>
            <a:r>
              <a:rPr lang="uk-UA" sz="2800" b="1" dirty="0" smtClean="0">
                <a:latin typeface="Academy Italic" pitchFamily="2" charset="0"/>
              </a:rPr>
              <a:t>  </a:t>
            </a:r>
            <a:r>
              <a:rPr lang="uk-UA" sz="2800" b="1" dirty="0" smtClean="0">
                <a:latin typeface="Academy Italic" pitchFamily="2" charset="0"/>
              </a:rPr>
              <a:t>Гіпотеза</a:t>
            </a:r>
            <a:r>
              <a:rPr lang="uk-UA" sz="2800" b="1" dirty="0" smtClean="0">
                <a:latin typeface="Academy Italic" pitchFamily="2" charset="0"/>
              </a:rPr>
              <a:t>: </a:t>
            </a:r>
            <a:r>
              <a:rPr lang="uk-UA" sz="2800" dirty="0" smtClean="0">
                <a:latin typeface="Academy Italic" pitchFamily="2" charset="0"/>
              </a:rPr>
              <a:t>Використовуючи </a:t>
            </a:r>
            <a:r>
              <a:rPr lang="uk-UA" sz="2800" dirty="0" smtClean="0">
                <a:latin typeface="Academy Italic" pitchFamily="2" charset="0"/>
              </a:rPr>
              <a:t>підручні </a:t>
            </a:r>
            <a:r>
              <a:rPr lang="uk-UA" sz="2800" dirty="0" smtClean="0">
                <a:latin typeface="Academy Italic" pitchFamily="2" charset="0"/>
              </a:rPr>
              <a:t>матеріали, можна виготовити </a:t>
            </a:r>
            <a:r>
              <a:rPr lang="uk-UA" sz="2800" dirty="0" smtClean="0">
                <a:latin typeface="Academy Italic" pitchFamily="2" charset="0"/>
              </a:rPr>
              <a:t>діючу модель фонтану.</a:t>
            </a:r>
            <a:endParaRPr lang="uk-UA" sz="2800" dirty="0" smtClean="0">
              <a:latin typeface="Academy Italic" pitchFamily="2" charset="0"/>
            </a:endParaRPr>
          </a:p>
          <a:p>
            <a:pPr>
              <a:buNone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latin typeface="Academy Italic" pitchFamily="2" charset="0"/>
              </a:rPr>
              <a:t>Завдання </a:t>
            </a:r>
            <a:r>
              <a:rPr lang="uk-UA" dirty="0" err="1" smtClean="0">
                <a:latin typeface="Academy Italic" pitchFamily="2" charset="0"/>
              </a:rPr>
              <a:t>проєкту</a:t>
            </a:r>
            <a:endParaRPr lang="ru-RU" dirty="0">
              <a:latin typeface="Academy Italic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sz="3200" dirty="0" smtClean="0">
                <a:latin typeface="Academy Italic" pitchFamily="2" charset="0"/>
              </a:rPr>
              <a:t>Сконструювати діючу модель фонтана.</a:t>
            </a:r>
          </a:p>
          <a:p>
            <a:pPr marL="514350" indent="-514350">
              <a:buAutoNum type="arabicPeriod"/>
            </a:pPr>
            <a:r>
              <a:rPr lang="uk-UA" sz="3200" dirty="0" smtClean="0">
                <a:latin typeface="Academy Italic" pitchFamily="2" charset="0"/>
              </a:rPr>
              <a:t>Описати теоретичні принципи роботи фонтана.</a:t>
            </a:r>
          </a:p>
          <a:p>
            <a:pPr marL="514350" indent="-514350">
              <a:buAutoNum type="arabicPeriod"/>
            </a:pPr>
            <a:r>
              <a:rPr lang="uk-UA" sz="3200" dirty="0" smtClean="0">
                <a:latin typeface="Academy Italic" pitchFamily="2" charset="0"/>
              </a:rPr>
              <a:t>Дослідити експериментально, які параметри впливають на висоту водяного струменя.</a:t>
            </a:r>
          </a:p>
          <a:p>
            <a:pPr marL="514350" indent="-514350">
              <a:buAutoNum type="arabicPeriod"/>
            </a:pPr>
            <a:r>
              <a:rPr lang="uk-UA" sz="3200" dirty="0" smtClean="0">
                <a:latin typeface="Academy Italic" pitchFamily="2" charset="0"/>
              </a:rPr>
              <a:t>Показати практичне застосування фонтану </a:t>
            </a:r>
            <a:r>
              <a:rPr lang="uk-UA" sz="3200" dirty="0" err="1" smtClean="0">
                <a:latin typeface="Academy Italic" pitchFamily="2" charset="0"/>
              </a:rPr>
              <a:t>Герона</a:t>
            </a:r>
            <a:r>
              <a:rPr lang="uk-UA" sz="3200" dirty="0" smtClean="0">
                <a:latin typeface="Academy Italic" pitchFamily="2" charset="0"/>
              </a:rPr>
              <a:t>.</a:t>
            </a:r>
            <a:endParaRPr lang="uk-UA" sz="3200" dirty="0" smtClean="0">
              <a:latin typeface="Academy Italic" pitchFamily="2" charset="0"/>
            </a:endParaRPr>
          </a:p>
          <a:p>
            <a:pPr marL="514350" indent="-514350">
              <a:buAutoNum type="arabicPeriod"/>
            </a:pPr>
            <a:endParaRPr lang="uk-UA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86050" y="2071678"/>
            <a:ext cx="6143668" cy="3571899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uk-UA" b="1" dirty="0" smtClean="0">
                <a:latin typeface="Academy Italic" pitchFamily="2" charset="0"/>
              </a:rPr>
              <a:t>   Стародавні Арабські рукописи донесли до нас розповідь про дивовижні творіння античного винахідника </a:t>
            </a:r>
            <a:r>
              <a:rPr lang="uk-UA" b="1" dirty="0" err="1" smtClean="0">
                <a:latin typeface="Academy Italic" pitchFamily="2" charset="0"/>
              </a:rPr>
              <a:t>Герона</a:t>
            </a:r>
            <a:r>
              <a:rPr lang="uk-UA" b="1" dirty="0" smtClean="0">
                <a:latin typeface="Academy Italic" pitchFamily="2" charset="0"/>
              </a:rPr>
              <a:t> </a:t>
            </a:r>
            <a:r>
              <a:rPr lang="uk-UA" b="1" dirty="0" err="1" smtClean="0">
                <a:latin typeface="Academy Italic" pitchFamily="2" charset="0"/>
              </a:rPr>
              <a:t>Александрійського</a:t>
            </a:r>
            <a:r>
              <a:rPr lang="uk-UA" b="1" dirty="0" smtClean="0">
                <a:latin typeface="Academy Italic" pitchFamily="2" charset="0"/>
              </a:rPr>
              <a:t>. Одне з них - красива </a:t>
            </a:r>
            <a:r>
              <a:rPr lang="uk-UA" b="1" dirty="0" err="1" smtClean="0">
                <a:latin typeface="Academy Italic" pitchFamily="2" charset="0"/>
              </a:rPr>
              <a:t>“чудо-чаша”</a:t>
            </a:r>
            <a:r>
              <a:rPr lang="uk-UA" b="1" dirty="0" smtClean="0">
                <a:latin typeface="Academy Italic" pitchFamily="2" charset="0"/>
              </a:rPr>
              <a:t> </a:t>
            </a:r>
            <a:r>
              <a:rPr lang="uk-UA" b="1" dirty="0" smtClean="0">
                <a:latin typeface="Academy Italic" pitchFamily="2" charset="0"/>
              </a:rPr>
              <a:t>в храмі, з якої бив фонтан. Ніде не було видно жодних </a:t>
            </a:r>
            <a:r>
              <a:rPr lang="uk-UA" b="1" dirty="0" smtClean="0">
                <a:latin typeface="Academy Italic" pitchFamily="2" charset="0"/>
              </a:rPr>
              <a:t>підвідних </a:t>
            </a:r>
            <a:r>
              <a:rPr lang="uk-UA" b="1" dirty="0" smtClean="0">
                <a:latin typeface="Academy Italic" pitchFamily="2" charset="0"/>
              </a:rPr>
              <a:t>труб, а </a:t>
            </a:r>
            <a:r>
              <a:rPr lang="uk-UA" b="1" dirty="0" smtClean="0">
                <a:latin typeface="Academy Italic" pitchFamily="2" charset="0"/>
              </a:rPr>
              <a:t>в середині </a:t>
            </a:r>
            <a:r>
              <a:rPr lang="uk-UA" b="1" dirty="0" smtClean="0">
                <a:latin typeface="Academy Italic" pitchFamily="2" charset="0"/>
              </a:rPr>
              <a:t>– механізмів. Дивовижний витвір античного винахідника </a:t>
            </a:r>
            <a:r>
              <a:rPr lang="uk-UA" b="1" dirty="0" err="1" smtClean="0">
                <a:latin typeface="Academy Italic" pitchFamily="2" charset="0"/>
              </a:rPr>
              <a:t>Герона</a:t>
            </a:r>
            <a:r>
              <a:rPr lang="uk-UA" b="1" dirty="0" smtClean="0">
                <a:latin typeface="Academy Italic" pitchFamily="2" charset="0"/>
              </a:rPr>
              <a:t> </a:t>
            </a:r>
            <a:r>
              <a:rPr lang="uk-UA" b="1" dirty="0" err="1" smtClean="0">
                <a:latin typeface="Academy Italic" pitchFamily="2" charset="0"/>
              </a:rPr>
              <a:t>Александрійського</a:t>
            </a:r>
            <a:r>
              <a:rPr lang="uk-UA" b="1" dirty="0" smtClean="0">
                <a:latin typeface="Academy Italic" pitchFamily="2" charset="0"/>
              </a:rPr>
              <a:t> – вічний </a:t>
            </a:r>
            <a:r>
              <a:rPr lang="uk-UA" b="1" dirty="0" smtClean="0">
                <a:latin typeface="Academy Italic" pitchFamily="2" charset="0"/>
              </a:rPr>
              <a:t>фонтан.</a:t>
            </a:r>
            <a:endParaRPr lang="ru-RU" b="1" dirty="0">
              <a:latin typeface="Academy Italic" pitchFamily="2" charset="0"/>
            </a:endParaRPr>
          </a:p>
        </p:txBody>
      </p:sp>
      <p:pic>
        <p:nvPicPr>
          <p:cNvPr id="5" name="Рисунок 4" descr="Гер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857364"/>
            <a:ext cx="2071702" cy="2911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Теоретичне пояснення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857364"/>
            <a:ext cx="47879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714884"/>
            <a:ext cx="8290357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786058"/>
            <a:ext cx="4763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785786" y="2500306"/>
            <a:ext cx="2038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Із закону Бернуллі:</a:t>
            </a:r>
            <a:endParaRPr lang="ru-RU" dirty="0"/>
          </a:p>
        </p:txBody>
      </p:sp>
      <p:pic>
        <p:nvPicPr>
          <p:cNvPr id="12" name="Рисунок 11" descr="Фонтан Герон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2000240"/>
            <a:ext cx="3267799" cy="2643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8229600" cy="1143000"/>
          </a:xfrm>
        </p:spPr>
        <p:txBody>
          <a:bodyPr/>
          <a:lstStyle/>
          <a:p>
            <a:pPr algn="ctr"/>
            <a:r>
              <a:rPr lang="uk-UA" dirty="0" smtClean="0"/>
              <a:t>Конструювання </a:t>
            </a:r>
            <a:r>
              <a:rPr lang="uk-UA" dirty="0" smtClean="0"/>
              <a:t>фонтану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643050"/>
            <a:ext cx="5257808" cy="464347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uk-UA" dirty="0" smtClean="0"/>
              <a:t>   </a:t>
            </a:r>
            <a:r>
              <a:rPr lang="uk-UA" dirty="0" smtClean="0">
                <a:latin typeface="Academy Italic" pitchFamily="2" charset="0"/>
              </a:rPr>
              <a:t>Для </a:t>
            </a:r>
            <a:r>
              <a:rPr lang="uk-UA" dirty="0" smtClean="0">
                <a:latin typeface="Academy Italic" pitchFamily="2" charset="0"/>
              </a:rPr>
              <a:t>створення моделі </a:t>
            </a:r>
            <a:r>
              <a:rPr lang="uk-UA" dirty="0" smtClean="0">
                <a:latin typeface="Academy Italic" pitchFamily="2" charset="0"/>
              </a:rPr>
              <a:t>фонтану </a:t>
            </a:r>
            <a:r>
              <a:rPr lang="uk-UA" dirty="0" err="1" smtClean="0">
                <a:latin typeface="Academy Italic" pitchFamily="2" charset="0"/>
              </a:rPr>
              <a:t>Герона</a:t>
            </a:r>
            <a:r>
              <a:rPr lang="uk-UA" dirty="0" smtClean="0">
                <a:latin typeface="Academy Italic" pitchFamily="2" charset="0"/>
              </a:rPr>
              <a:t> </a:t>
            </a:r>
            <a:r>
              <a:rPr lang="uk-UA" dirty="0" smtClean="0">
                <a:latin typeface="Academy Italic" pitchFamily="2" charset="0"/>
              </a:rPr>
              <a:t>використано</a:t>
            </a:r>
            <a:r>
              <a:rPr lang="uk-UA" dirty="0" smtClean="0">
                <a:latin typeface="Academy Italic" pitchFamily="2" charset="0"/>
              </a:rPr>
              <a:t> </a:t>
            </a:r>
            <a:r>
              <a:rPr lang="uk-UA" dirty="0" smtClean="0">
                <a:latin typeface="Academy Italic" pitchFamily="2" charset="0"/>
              </a:rPr>
              <a:t>3 </a:t>
            </a:r>
            <a:r>
              <a:rPr lang="uk-UA" dirty="0" smtClean="0">
                <a:latin typeface="Academy Italic" pitchFamily="2" charset="0"/>
              </a:rPr>
              <a:t>пластикові </a:t>
            </a:r>
            <a:r>
              <a:rPr lang="uk-UA" dirty="0" smtClean="0">
                <a:latin typeface="Academy Italic" pitchFamily="2" charset="0"/>
              </a:rPr>
              <a:t>пляшки, трубочки </a:t>
            </a:r>
            <a:r>
              <a:rPr lang="uk-UA" dirty="0" smtClean="0">
                <a:latin typeface="Academy Italic" pitchFamily="2" charset="0"/>
              </a:rPr>
              <a:t>та наконечники. У одній з  пляшок </a:t>
            </a:r>
            <a:r>
              <a:rPr lang="uk-UA" dirty="0" smtClean="0">
                <a:latin typeface="Academy Italic" pitchFamily="2" charset="0"/>
              </a:rPr>
              <a:t>відрізано </a:t>
            </a:r>
            <a:r>
              <a:rPr lang="uk-UA" dirty="0" smtClean="0">
                <a:latin typeface="Academy Italic" pitchFamily="2" charset="0"/>
              </a:rPr>
              <a:t>верхню </a:t>
            </a:r>
            <a:r>
              <a:rPr lang="uk-UA" dirty="0" smtClean="0">
                <a:latin typeface="Academy Italic" pitchFamily="2" charset="0"/>
              </a:rPr>
              <a:t>частину та виготовлено чашу. </a:t>
            </a:r>
            <a:r>
              <a:rPr lang="uk-UA" dirty="0" smtClean="0">
                <a:latin typeface="Academy Italic" pitchFamily="2" charset="0"/>
              </a:rPr>
              <a:t>Дві кришки від пляшок </a:t>
            </a:r>
            <a:r>
              <a:rPr lang="uk-UA" dirty="0" smtClean="0">
                <a:latin typeface="Academy Italic" pitchFamily="2" charset="0"/>
              </a:rPr>
              <a:t>склеєно. </a:t>
            </a:r>
            <a:r>
              <a:rPr lang="uk-UA" dirty="0" smtClean="0">
                <a:latin typeface="Academy Italic" pitchFamily="2" charset="0"/>
              </a:rPr>
              <a:t>Одну пляшку </a:t>
            </a:r>
            <a:r>
              <a:rPr lang="uk-UA" dirty="0" smtClean="0">
                <a:latin typeface="Academy Italic" pitchFamily="2" charset="0"/>
              </a:rPr>
              <a:t>склеєно </a:t>
            </a:r>
            <a:r>
              <a:rPr lang="uk-UA" dirty="0" smtClean="0">
                <a:latin typeface="Academy Italic" pitchFamily="2" charset="0"/>
              </a:rPr>
              <a:t>з кришкою </a:t>
            </a:r>
            <a:r>
              <a:rPr lang="uk-UA" dirty="0" smtClean="0">
                <a:latin typeface="Academy Italic" pitchFamily="2" charset="0"/>
              </a:rPr>
              <a:t>чаші </a:t>
            </a:r>
            <a:r>
              <a:rPr lang="uk-UA" dirty="0" smtClean="0">
                <a:latin typeface="Academy Italic" pitchFamily="2" charset="0"/>
              </a:rPr>
              <a:t>і </a:t>
            </a:r>
            <a:r>
              <a:rPr lang="uk-UA" dirty="0" smtClean="0">
                <a:latin typeface="Academy Italic" pitchFamily="2" charset="0"/>
              </a:rPr>
              <a:t>просвердлено </a:t>
            </a:r>
            <a:r>
              <a:rPr lang="uk-UA" dirty="0" smtClean="0">
                <a:latin typeface="Academy Italic" pitchFamily="2" charset="0"/>
              </a:rPr>
              <a:t>2 отвори. В отвори </a:t>
            </a:r>
            <a:r>
              <a:rPr lang="uk-UA" dirty="0" smtClean="0">
                <a:latin typeface="Academy Italic" pitchFamily="2" charset="0"/>
              </a:rPr>
              <a:t>вставлено </a:t>
            </a:r>
            <a:r>
              <a:rPr lang="uk-UA" dirty="0" smtClean="0">
                <a:latin typeface="Academy Italic" pitchFamily="2" charset="0"/>
              </a:rPr>
              <a:t>трубочки. Для герметичності  </a:t>
            </a:r>
            <a:r>
              <a:rPr lang="uk-UA" dirty="0" smtClean="0">
                <a:latin typeface="Academy Italic" pitchFamily="2" charset="0"/>
              </a:rPr>
              <a:t>використано </a:t>
            </a:r>
            <a:r>
              <a:rPr lang="uk-UA" dirty="0" smtClean="0">
                <a:latin typeface="Academy Italic" pitchFamily="2" charset="0"/>
              </a:rPr>
              <a:t>клей та герметик.</a:t>
            </a:r>
            <a:endParaRPr lang="ru-RU" dirty="0">
              <a:latin typeface="Academy Italic" pitchFamily="2" charset="0"/>
            </a:endParaRPr>
          </a:p>
        </p:txBody>
      </p:sp>
      <p:pic>
        <p:nvPicPr>
          <p:cNvPr id="5" name="Рисунок 4" descr="IMG-9db7cc5eecae396dec711c44e7476ef8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1" y="1714488"/>
            <a:ext cx="2653593" cy="2643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Проведення експерименту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sz="1800" dirty="0" smtClean="0"/>
              <a:t>   Чи залежить висота водяного струменя фонтану від діаметра наконечника, від  рівня води у </a:t>
            </a:r>
            <a:r>
              <a:rPr lang="uk-UA" sz="1800" dirty="0" smtClean="0"/>
              <a:t>пляшці?</a:t>
            </a:r>
            <a:endParaRPr lang="uk-UA" sz="1800" dirty="0" smtClean="0"/>
          </a:p>
          <a:p>
            <a:pPr algn="ctr">
              <a:buNone/>
            </a:pPr>
            <a:endParaRPr lang="uk-UA" sz="1800" dirty="0" smtClean="0"/>
          </a:p>
          <a:p>
            <a:pPr algn="ctr">
              <a:buNone/>
            </a:pPr>
            <a:endParaRPr lang="uk-UA" sz="18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9" y="3286124"/>
            <a:ext cx="4857784" cy="1287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фонтан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3071810"/>
            <a:ext cx="2713158" cy="25034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Висновки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uk-UA" dirty="0" smtClean="0"/>
              <a:t>1. </a:t>
            </a:r>
            <a:r>
              <a:rPr lang="uk-UA" dirty="0" smtClean="0">
                <a:latin typeface="Academy Italic" pitchFamily="2" charset="0"/>
              </a:rPr>
              <a:t>У </a:t>
            </a:r>
            <a:r>
              <a:rPr lang="uk-UA" dirty="0" smtClean="0">
                <a:latin typeface="Academy Italic" pitchFamily="2" charset="0"/>
              </a:rPr>
              <a:t>результаті проведеної </a:t>
            </a:r>
            <a:r>
              <a:rPr lang="uk-UA" dirty="0" smtClean="0">
                <a:latin typeface="Academy Italic" pitchFamily="2" charset="0"/>
              </a:rPr>
              <a:t>роботи ознайомлено з  принципом </a:t>
            </a:r>
            <a:r>
              <a:rPr lang="uk-UA" dirty="0" smtClean="0">
                <a:latin typeface="Academy Italic" pitchFamily="2" charset="0"/>
              </a:rPr>
              <a:t>роботи фонтана. </a:t>
            </a:r>
            <a:r>
              <a:rPr lang="uk-UA" dirty="0" smtClean="0">
                <a:latin typeface="Academy Italic" pitchFamily="2" charset="0"/>
              </a:rPr>
              <a:t>Виготовлено </a:t>
            </a:r>
            <a:r>
              <a:rPr lang="uk-UA" dirty="0" smtClean="0">
                <a:latin typeface="Academy Italic" pitchFamily="2" charset="0"/>
              </a:rPr>
              <a:t>модель фонтана </a:t>
            </a:r>
            <a:r>
              <a:rPr lang="uk-UA" dirty="0" err="1" smtClean="0">
                <a:latin typeface="Academy Italic" pitchFamily="2" charset="0"/>
              </a:rPr>
              <a:t>Герона</a:t>
            </a:r>
            <a:r>
              <a:rPr lang="uk-UA" dirty="0" smtClean="0">
                <a:latin typeface="Academy Italic" pitchFamily="2" charset="0"/>
              </a:rPr>
              <a:t>, </a:t>
            </a:r>
            <a:r>
              <a:rPr lang="uk-UA" dirty="0" smtClean="0">
                <a:latin typeface="Academy Italic" pitchFamily="2" charset="0"/>
              </a:rPr>
              <a:t>проведено </a:t>
            </a:r>
            <a:r>
              <a:rPr lang="uk-UA" dirty="0" smtClean="0">
                <a:latin typeface="Academy Italic" pitchFamily="2" charset="0"/>
              </a:rPr>
              <a:t>кілька експериментів щодо вивчення властивостей фонтану. </a:t>
            </a:r>
            <a:r>
              <a:rPr lang="uk-UA" dirty="0" smtClean="0">
                <a:latin typeface="Academy Italic" pitchFamily="2" charset="0"/>
              </a:rPr>
              <a:t>Досліджено </a:t>
            </a:r>
            <a:r>
              <a:rPr lang="uk-UA" dirty="0" smtClean="0">
                <a:latin typeface="Academy Italic" pitchFamily="2" charset="0"/>
              </a:rPr>
              <a:t>від чого залежить висота струменя </a:t>
            </a:r>
            <a:r>
              <a:rPr lang="uk-UA" dirty="0" smtClean="0">
                <a:latin typeface="Academy Italic" pitchFamily="2" charset="0"/>
              </a:rPr>
              <a:t>фонтану та  зроблено </a:t>
            </a:r>
            <a:r>
              <a:rPr lang="uk-UA" dirty="0" smtClean="0">
                <a:latin typeface="Academy Italic" pitchFamily="2" charset="0"/>
              </a:rPr>
              <a:t>висновок: що чим вищий рівень води в </a:t>
            </a:r>
            <a:r>
              <a:rPr lang="uk-UA" dirty="0" smtClean="0">
                <a:latin typeface="Academy Italic" pitchFamily="2" charset="0"/>
              </a:rPr>
              <a:t>посудині, то </a:t>
            </a:r>
            <a:r>
              <a:rPr lang="uk-UA" dirty="0" smtClean="0">
                <a:latin typeface="Academy Italic" pitchFamily="2" charset="0"/>
              </a:rPr>
              <a:t>вище б'є струмінь фонтану; що менше діаметр вихідного отвору трубочки, то вище б'є струмінь фонтану.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935480"/>
            <a:ext cx="8786874" cy="456535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dirty="0" smtClean="0"/>
              <a:t>2. </a:t>
            </a:r>
            <a:r>
              <a:rPr lang="uk-UA" dirty="0" smtClean="0">
                <a:latin typeface="Academy Italic" pitchFamily="2" charset="0"/>
              </a:rPr>
              <a:t>Фонтан </a:t>
            </a:r>
            <a:r>
              <a:rPr lang="uk-UA" dirty="0" smtClean="0">
                <a:latin typeface="Academy Italic" pitchFamily="2" charset="0"/>
              </a:rPr>
              <a:t>простий у виконанні і доступний, хоча </a:t>
            </a:r>
            <a:r>
              <a:rPr lang="uk-UA" dirty="0" smtClean="0">
                <a:latin typeface="Academy Italic" pitchFamily="2" charset="0"/>
              </a:rPr>
              <a:t>виникали деякі труднощі </a:t>
            </a:r>
            <a:r>
              <a:rPr lang="uk-UA" dirty="0" smtClean="0">
                <a:latin typeface="Academy Italic" pitchFamily="2" charset="0"/>
              </a:rPr>
              <a:t>під час створення </a:t>
            </a:r>
            <a:r>
              <a:rPr lang="uk-UA" dirty="0" smtClean="0">
                <a:latin typeface="Academy Italic" pitchFamily="2" charset="0"/>
              </a:rPr>
              <a:t>герметичності. </a:t>
            </a:r>
            <a:r>
              <a:rPr lang="uk-UA" dirty="0" smtClean="0">
                <a:latin typeface="Academy Italic" pitchFamily="2" charset="0"/>
              </a:rPr>
              <a:t>Він зручний у ролі наочного уявлення деяких фізичних законів. Фонтан </a:t>
            </a:r>
            <a:r>
              <a:rPr lang="uk-UA" dirty="0" err="1" smtClean="0">
                <a:latin typeface="Academy Italic" pitchFamily="2" charset="0"/>
              </a:rPr>
              <a:t>Герона</a:t>
            </a:r>
            <a:r>
              <a:rPr lang="uk-UA" dirty="0" smtClean="0">
                <a:latin typeface="Academy Italic" pitchFamily="2" charset="0"/>
              </a:rPr>
              <a:t> може бути актуальним і в наші дні, хоч і був придуманий дві тисячі років тому. Моя гіпотеза, про те, що вивчивши теорію про влаштування та принцип роботи фонтану </a:t>
            </a:r>
            <a:r>
              <a:rPr lang="uk-UA" dirty="0" err="1" smtClean="0">
                <a:latin typeface="Academy Italic" pitchFamily="2" charset="0"/>
              </a:rPr>
              <a:t>Герона</a:t>
            </a:r>
            <a:r>
              <a:rPr lang="uk-UA" dirty="0" smtClean="0">
                <a:latin typeface="Academy Italic" pitchFamily="2" charset="0"/>
              </a:rPr>
              <a:t>, </a:t>
            </a:r>
            <a:r>
              <a:rPr lang="uk-UA" dirty="0" smtClean="0">
                <a:latin typeface="Academy Italic" pitchFamily="2" charset="0"/>
              </a:rPr>
              <a:t>можна</a:t>
            </a:r>
            <a:r>
              <a:rPr lang="uk-UA" dirty="0" smtClean="0">
                <a:latin typeface="Academy Italic" pitchFamily="2" charset="0"/>
              </a:rPr>
              <a:t> </a:t>
            </a:r>
            <a:r>
              <a:rPr lang="uk-UA" dirty="0" smtClean="0">
                <a:latin typeface="Academy Italic" pitchFamily="2" charset="0"/>
              </a:rPr>
              <a:t>зібрати модель фонтану — підтвердилася. Фонтани є важливою частиною заходів щодо створення комфортного, екологічно безпечного довкілля людини, тому дуже хочеться, щоб і в нашому місті їх було більше!</a:t>
            </a:r>
            <a:endParaRPr lang="ru-RU" dirty="0">
              <a:latin typeface="Academy Italic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935480"/>
            <a:ext cx="8472518" cy="363666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uk-UA" dirty="0" smtClean="0"/>
              <a:t>   </a:t>
            </a:r>
            <a:r>
              <a:rPr lang="uk-UA" sz="3200" dirty="0" smtClean="0">
                <a:latin typeface="Academy Italic" pitchFamily="2" charset="0"/>
              </a:rPr>
              <a:t>Новизна </a:t>
            </a:r>
            <a:r>
              <a:rPr lang="uk-UA" sz="3200" dirty="0" smtClean="0">
                <a:latin typeface="Academy Italic" pitchFamily="2" charset="0"/>
              </a:rPr>
              <a:t>дослідження: застосування доступних матеріалів та комплектуючих без використання  електроенергії.</a:t>
            </a:r>
            <a:endParaRPr lang="ru-RU" sz="3200" dirty="0" smtClean="0">
              <a:latin typeface="Academy Italic" pitchFamily="2" charset="0"/>
            </a:endParaRPr>
          </a:p>
          <a:p>
            <a:pPr algn="just">
              <a:buNone/>
            </a:pPr>
            <a:endParaRPr lang="ru-RU" sz="3200" dirty="0" smtClean="0">
              <a:latin typeface="Academy Italic" pitchFamily="2" charset="0"/>
            </a:endParaRPr>
          </a:p>
          <a:p>
            <a:pPr algn="just">
              <a:buNone/>
            </a:pPr>
            <a:endParaRPr lang="ru-RU" sz="3200" dirty="0" smtClean="0">
              <a:latin typeface="Academy Italic" pitchFamily="2" charset="0"/>
            </a:endParaRPr>
          </a:p>
          <a:p>
            <a:pPr algn="just">
              <a:buNone/>
            </a:pPr>
            <a:r>
              <a:rPr lang="ru-RU" sz="3200" dirty="0" smtClean="0">
                <a:latin typeface="Academy Italic" pitchFamily="2" charset="0"/>
              </a:rPr>
              <a:t>  </a:t>
            </a:r>
            <a:r>
              <a:rPr lang="ru-RU" sz="3200" dirty="0" err="1" smtClean="0">
                <a:latin typeface="Academy Italic" pitchFamily="2" charset="0"/>
              </a:rPr>
              <a:t>Особистий</a:t>
            </a:r>
            <a:r>
              <a:rPr lang="ru-RU" sz="3200" dirty="0" smtClean="0">
                <a:latin typeface="Academy Italic" pitchFamily="2" charset="0"/>
              </a:rPr>
              <a:t> </a:t>
            </a:r>
            <a:r>
              <a:rPr lang="ru-RU" sz="3200" dirty="0" err="1" smtClean="0">
                <a:latin typeface="Academy Italic" pitchFamily="2" charset="0"/>
              </a:rPr>
              <a:t>внесок</a:t>
            </a:r>
            <a:r>
              <a:rPr lang="uk-UA" sz="3200" dirty="0" smtClean="0">
                <a:latin typeface="Academy Italic" pitchFamily="2" charset="0"/>
              </a:rPr>
              <a:t>: </a:t>
            </a:r>
            <a:r>
              <a:rPr lang="ru-RU" sz="3200" dirty="0" err="1" smtClean="0">
                <a:latin typeface="Academy Italic" pitchFamily="2" charset="0"/>
              </a:rPr>
              <a:t>розробка</a:t>
            </a:r>
            <a:r>
              <a:rPr lang="ru-RU" sz="3200" dirty="0" smtClean="0">
                <a:latin typeface="Academy Italic" pitchFamily="2" charset="0"/>
              </a:rPr>
              <a:t> </a:t>
            </a:r>
            <a:r>
              <a:rPr lang="ru-RU" sz="3200" dirty="0" err="1" smtClean="0">
                <a:latin typeface="Academy Italic" pitchFamily="2" charset="0"/>
              </a:rPr>
              <a:t>моделі</a:t>
            </a:r>
            <a:r>
              <a:rPr lang="ru-RU" sz="3200" dirty="0" smtClean="0">
                <a:latin typeface="Academy Italic" pitchFamily="2" charset="0"/>
              </a:rPr>
              <a:t> </a:t>
            </a:r>
            <a:r>
              <a:rPr lang="uk-UA" sz="3200" dirty="0" smtClean="0">
                <a:latin typeface="Academy Italic" pitchFamily="2" charset="0"/>
              </a:rPr>
              <a:t>фонтану </a:t>
            </a:r>
            <a:r>
              <a:rPr lang="uk-UA" sz="3200" dirty="0" err="1" smtClean="0">
                <a:latin typeface="Academy Italic" pitchFamily="2" charset="0"/>
              </a:rPr>
              <a:t>Герона</a:t>
            </a:r>
            <a:r>
              <a:rPr lang="uk-UA" sz="3200" dirty="0" smtClean="0">
                <a:latin typeface="Academy Italic" pitchFamily="2" charset="0"/>
              </a:rPr>
              <a:t> </a:t>
            </a:r>
            <a:r>
              <a:rPr lang="ru-RU" sz="3200" dirty="0" smtClean="0">
                <a:latin typeface="Academy Italic" pitchFamily="2" charset="0"/>
              </a:rPr>
              <a:t>та </a:t>
            </a:r>
            <a:r>
              <a:rPr lang="ru-RU" sz="3200" dirty="0" err="1" smtClean="0">
                <a:latin typeface="Academy Italic" pitchFamily="2" charset="0"/>
              </a:rPr>
              <a:t>можливості</a:t>
            </a:r>
            <a:r>
              <a:rPr lang="ru-RU" sz="3200" dirty="0" smtClean="0">
                <a:latin typeface="Academy Italic" pitchFamily="2" charset="0"/>
              </a:rPr>
              <a:t> </a:t>
            </a:r>
            <a:r>
              <a:rPr lang="ru-RU" sz="3200" dirty="0" err="1" smtClean="0">
                <a:latin typeface="Academy Italic" pitchFamily="2" charset="0"/>
              </a:rPr>
              <a:t>його</a:t>
            </a:r>
            <a:r>
              <a:rPr lang="ru-RU" sz="3200" dirty="0" smtClean="0">
                <a:latin typeface="Academy Italic" pitchFamily="2" charset="0"/>
              </a:rPr>
              <a:t> практичного </a:t>
            </a:r>
            <a:r>
              <a:rPr lang="ru-RU" sz="3200" dirty="0" err="1" smtClean="0">
                <a:latin typeface="Academy Italic" pitchFamily="2" charset="0"/>
              </a:rPr>
              <a:t>застосування</a:t>
            </a:r>
            <a:r>
              <a:rPr lang="ru-RU" sz="3200" dirty="0" smtClean="0">
                <a:latin typeface="Academy Italic" pitchFamily="2" charset="0"/>
              </a:rPr>
              <a:t>.</a:t>
            </a:r>
          </a:p>
          <a:p>
            <a:pPr algn="just">
              <a:buNone/>
            </a:pPr>
            <a:endParaRPr lang="ru-RU" sz="3200" dirty="0">
              <a:latin typeface="Academy Italic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Список використаних джерел: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>
                <a:latin typeface="Academy Italic" pitchFamily="2" charset="0"/>
                <a:hlinkClick r:id="rId2"/>
              </a:rPr>
              <a:t>https://</a:t>
            </a:r>
            <a:r>
              <a:rPr lang="en-US" dirty="0" smtClean="0">
                <a:latin typeface="Academy Italic" pitchFamily="2" charset="0"/>
                <a:hlinkClick r:id="rId2"/>
              </a:rPr>
              <a:t>postroysamdom.ru/fontan-gerona-svoimi-rukami/</a:t>
            </a:r>
            <a:endParaRPr lang="uk-UA" dirty="0" smtClean="0">
              <a:latin typeface="Academy Italic" pitchFamily="2" charset="0"/>
            </a:endParaRPr>
          </a:p>
          <a:p>
            <a:pPr marL="514350" indent="-514350">
              <a:buAutoNum type="arabicPeriod"/>
            </a:pPr>
            <a:r>
              <a:rPr lang="en-US" dirty="0" smtClean="0">
                <a:latin typeface="Academy Italic" pitchFamily="2" charset="0"/>
                <a:hlinkClick r:id="rId3"/>
              </a:rPr>
              <a:t>https</a:t>
            </a:r>
            <a:r>
              <a:rPr lang="en-US" dirty="0" smtClean="0">
                <a:latin typeface="Academy Italic" pitchFamily="2" charset="0"/>
                <a:hlinkClick r:id="rId3"/>
              </a:rPr>
              <a:t>://</a:t>
            </a:r>
            <a:r>
              <a:rPr lang="en-US" dirty="0" smtClean="0">
                <a:latin typeface="Academy Italic" pitchFamily="2" charset="0"/>
                <a:hlinkClick r:id="rId3"/>
              </a:rPr>
              <a:t>wiki.tntu.edu.ua</a:t>
            </a:r>
            <a:endParaRPr lang="uk-UA" dirty="0" smtClean="0">
              <a:latin typeface="Academy Italic" pitchFamily="2" charset="0"/>
            </a:endParaRPr>
          </a:p>
          <a:p>
            <a:pPr marL="514350" indent="-514350">
              <a:buAutoNum type="arabicPeriod"/>
            </a:pPr>
            <a:r>
              <a:rPr lang="en-US" dirty="0" smtClean="0">
                <a:latin typeface="Academy Italic" pitchFamily="2" charset="0"/>
                <a:hlinkClick r:id="rId4"/>
              </a:rPr>
              <a:t>https</a:t>
            </a:r>
            <a:r>
              <a:rPr lang="en-US" dirty="0" smtClean="0">
                <a:latin typeface="Academy Italic" pitchFamily="2" charset="0"/>
                <a:hlinkClick r:id="rId4"/>
              </a:rPr>
              <a:t>://</a:t>
            </a:r>
            <a:r>
              <a:rPr lang="en-US" dirty="0" smtClean="0">
                <a:latin typeface="Academy Italic" pitchFamily="2" charset="0"/>
                <a:hlinkClick r:id="rId4"/>
              </a:rPr>
              <a:t>sites.google.com/site/landsaftnaarhitektura16/vidi-fontaniv</a:t>
            </a:r>
            <a:r>
              <a:rPr lang="uk-UA" dirty="0" smtClean="0">
                <a:latin typeface="Academy Italic" pitchFamily="2" charset="0"/>
              </a:rPr>
              <a:t> </a:t>
            </a:r>
            <a:endParaRPr lang="en-US" dirty="0" smtClean="0">
              <a:latin typeface="Academy Italic" pitchFamily="2" charset="0"/>
            </a:endParaRPr>
          </a:p>
          <a:p>
            <a:pPr marL="514350" indent="-514350">
              <a:buAutoNum type="arabicPeriod"/>
            </a:pPr>
            <a:r>
              <a:rPr lang="ru-RU" dirty="0" smtClean="0">
                <a:latin typeface="Academy Italic" pitchFamily="2" charset="0"/>
              </a:rPr>
              <a:t>Перельман </a:t>
            </a:r>
            <a:r>
              <a:rPr lang="ru-RU" dirty="0" smtClean="0">
                <a:latin typeface="Academy Italic" pitchFamily="2" charset="0"/>
              </a:rPr>
              <a:t>Я.И. Занимательная физика. В двух книгах / М. – Наука,1979 </a:t>
            </a:r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2928934"/>
            <a:ext cx="5857916" cy="12858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5400" b="1" dirty="0" smtClean="0">
                <a:solidFill>
                  <a:schemeClr val="bg2">
                    <a:lumMod val="50000"/>
                  </a:schemeClr>
                </a:solidFill>
                <a:latin typeface="Academy Italic" pitchFamily="2" charset="0"/>
              </a:rPr>
              <a:t>Дякую за увагу!</a:t>
            </a:r>
            <a:endParaRPr lang="ru-RU" sz="5400" b="1" dirty="0">
              <a:solidFill>
                <a:schemeClr val="bg2">
                  <a:lumMod val="50000"/>
                </a:schemeClr>
              </a:solidFill>
              <a:latin typeface="Academy Italic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579</TotalTime>
  <Words>534</Words>
  <Application>Microsoft Office PowerPoint</Application>
  <PresentationFormat>Экран (4:3)</PresentationFormat>
  <Paragraphs>37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“Фонтан Герона”</vt:lpstr>
      <vt:lpstr>Слайд 2</vt:lpstr>
      <vt:lpstr>Слайд 3</vt:lpstr>
      <vt:lpstr>Завдання проєкту</vt:lpstr>
      <vt:lpstr>Слайд 5</vt:lpstr>
      <vt:lpstr>Теоретичне пояснення</vt:lpstr>
      <vt:lpstr>Конструювання фонтану</vt:lpstr>
      <vt:lpstr>Проведення експерименту </vt:lpstr>
      <vt:lpstr>Висновки</vt:lpstr>
      <vt:lpstr>Слайд 10</vt:lpstr>
      <vt:lpstr>Слайд 11</vt:lpstr>
      <vt:lpstr>Список використаних джерел:</vt:lpstr>
      <vt:lpstr>Слайд 13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59</cp:revision>
  <dcterms:created xsi:type="dcterms:W3CDTF">2022-04-21T20:08:59Z</dcterms:created>
  <dcterms:modified xsi:type="dcterms:W3CDTF">2022-04-22T19:44:13Z</dcterms:modified>
</cp:coreProperties>
</file>