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54" autoAdjust="0"/>
  </p:normalViewPr>
  <p:slideViewPr>
    <p:cSldViewPr snapToGrid="0">
      <p:cViewPr varScale="1">
        <p:scale>
          <a:sx n="77" d="100"/>
          <a:sy n="77" d="100"/>
        </p:scale>
        <p:origin x="37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276727"/>
            <a:ext cx="8689976" cy="2105526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az-Cyrl-AZ" sz="4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Архітектурні будівлі </a:t>
            </a:r>
            <a:r>
              <a:rPr lang="az-Cyrl-AZ" sz="4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Самбора</a:t>
            </a:r>
            <a:r>
              <a:rPr lang="az-Cyrl-AZ" dirty="0" smtClean="0"/>
              <a:t/>
            </a:r>
            <a:br>
              <a:rPr lang="az-Cyrl-AZ" dirty="0" smtClean="0"/>
            </a:br>
            <a:r>
              <a:rPr lang="az-Cyrl-AZ" sz="2800" dirty="0" smtClean="0">
                <a:latin typeface="Comic Sans MS" panose="030F0702030302020204" pitchFamily="66" charset="0"/>
              </a:rPr>
              <a:t>(</a:t>
            </a:r>
            <a:r>
              <a:rPr lang="az-Cyrl-AZ" sz="2800" dirty="0">
                <a:latin typeface="Comic Sans MS" panose="030F0702030302020204" pitchFamily="66" charset="0"/>
              </a:rPr>
              <a:t>будівля Самбірського медичного коледжу)</a:t>
            </a:r>
            <a:endParaRPr lang="uk-UA" sz="28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2646948"/>
            <a:ext cx="8689976" cy="3489157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uk-UA" sz="1600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Виконавець </a:t>
            </a:r>
            <a:r>
              <a:rPr lang="uk-UA" sz="1600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проєкту</a:t>
            </a:r>
            <a:r>
              <a:rPr lang="uk-UA" sz="1600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</a:p>
          <a:p>
            <a:r>
              <a:rPr lang="uk-UA" sz="1600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Лісний </a:t>
            </a:r>
            <a:r>
              <a:rPr lang="uk-UA" sz="16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Д</a:t>
            </a:r>
            <a:r>
              <a:rPr lang="uk-UA" sz="1600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анило </a:t>
            </a:r>
            <a:r>
              <a:rPr lang="uk-UA" sz="16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І</a:t>
            </a:r>
            <a:r>
              <a:rPr lang="uk-UA" sz="1600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ванович, учень 9 класу Самбірської гімназії, слухач гуртка «Всесвітня історія» дослідницько – експериментального напряму КЗ «Центр позашкільної освіти міста </a:t>
            </a:r>
            <a:r>
              <a:rPr lang="uk-UA" sz="16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С</a:t>
            </a:r>
            <a:r>
              <a:rPr lang="uk-UA" sz="1600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амбора»</a:t>
            </a:r>
          </a:p>
          <a:p>
            <a:r>
              <a:rPr lang="uk-UA" sz="1600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Самбірська ТГ м. Самбір Львівська область</a:t>
            </a:r>
          </a:p>
          <a:p>
            <a:r>
              <a:rPr lang="uk-UA" sz="1600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Керівник </a:t>
            </a:r>
            <a:r>
              <a:rPr lang="uk-UA" sz="1600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проєкту</a:t>
            </a:r>
            <a:r>
              <a:rPr lang="uk-UA" sz="1600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uk-UA" sz="1600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Лісна Оксана Богданівна, керівник гуртка «Всесвітня історія» дослідницько – експериментального напряму КЗ «Центр позашкільної освіти </a:t>
            </a:r>
            <a:r>
              <a:rPr lang="uk-UA" sz="1600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м.Самбора</a:t>
            </a:r>
            <a:r>
              <a:rPr lang="uk-UA" sz="1600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»</a:t>
            </a:r>
          </a:p>
          <a:p>
            <a:endParaRPr lang="uk-UA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6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8877" y="618517"/>
            <a:ext cx="5912285" cy="1272913"/>
          </a:xfr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sz="3200" cap="none" dirty="0" smtClean="0">
                <a:latin typeface="Comic Sans MS" panose="030F0702030302020204" pitchFamily="66" charset="0"/>
              </a:rPr>
              <a:t>ЧАСИ ДРУГОЇ СВІТОВОЇ ВІЙНИ</a:t>
            </a:r>
            <a:endParaRPr lang="uk-UA" sz="3200" cap="none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78488" y="2367092"/>
            <a:ext cx="8880953" cy="4108864"/>
          </a:xfr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Під час німецької окупації в цьому приміщенні для молодих хлопців Український </a:t>
            </a:r>
            <a:r>
              <a:rPr lang="uk-UA" sz="2400" dirty="0" err="1">
                <a:latin typeface="Comic Sans MS" panose="030F0702030302020204" pitchFamily="66" charset="0"/>
              </a:rPr>
              <a:t>Допомоговий</a:t>
            </a:r>
            <a:r>
              <a:rPr lang="uk-UA" sz="2400" dirty="0">
                <a:latin typeface="Comic Sans MS" panose="030F0702030302020204" pitchFamily="66" charset="0"/>
              </a:rPr>
              <a:t> Комітет організував у 1942 році ремісничу школу. </a:t>
            </a:r>
            <a:endParaRPr lang="uk-UA" sz="2400" dirty="0" smtClean="0">
              <a:latin typeface="Comic Sans MS" panose="030F0702030302020204" pitchFamily="66" charset="0"/>
            </a:endParaRPr>
          </a:p>
          <a:p>
            <a:r>
              <a:rPr lang="uk-UA" sz="2400" dirty="0" smtClean="0">
                <a:latin typeface="Comic Sans MS" panose="030F0702030302020204" pitchFamily="66" charset="0"/>
              </a:rPr>
              <a:t>Директором </a:t>
            </a:r>
            <a:r>
              <a:rPr lang="uk-UA" sz="2400" dirty="0">
                <a:latin typeface="Comic Sans MS" panose="030F0702030302020204" pitchFamily="66" charset="0"/>
              </a:rPr>
              <a:t>ремісничої школи був директор </a:t>
            </a:r>
            <a:r>
              <a:rPr lang="uk-UA" sz="2400" dirty="0" err="1">
                <a:latin typeface="Comic Sans MS" panose="030F0702030302020204" pitchFamily="66" charset="0"/>
              </a:rPr>
              <a:t>електровні</a:t>
            </a:r>
            <a:r>
              <a:rPr lang="uk-UA" sz="2400" dirty="0">
                <a:latin typeface="Comic Sans MS" panose="030F0702030302020204" pitchFamily="66" charset="0"/>
              </a:rPr>
              <a:t> Ярослав </a:t>
            </a:r>
            <a:r>
              <a:rPr lang="uk-UA" sz="2400" dirty="0" err="1">
                <a:latin typeface="Comic Sans MS" panose="030F0702030302020204" pitchFamily="66" charset="0"/>
              </a:rPr>
              <a:t>Білінський</a:t>
            </a:r>
            <a:r>
              <a:rPr lang="uk-UA" sz="2400" dirty="0">
                <a:latin typeface="Comic Sans MS" panose="030F0702030302020204" pitchFamily="66" charset="0"/>
              </a:rPr>
              <a:t>, син священика Степана </a:t>
            </a:r>
            <a:r>
              <a:rPr lang="uk-UA" sz="2400" dirty="0" err="1">
                <a:latin typeface="Comic Sans MS" panose="030F0702030302020204" pitchFamily="66" charset="0"/>
              </a:rPr>
              <a:t>Білінського</a:t>
            </a:r>
            <a:r>
              <a:rPr lang="uk-UA" sz="2400" dirty="0">
                <a:latin typeface="Comic Sans MS" panose="030F0702030302020204" pitchFamily="66" charset="0"/>
              </a:rPr>
              <a:t>. </a:t>
            </a:r>
            <a:endParaRPr lang="uk-UA" sz="2400" dirty="0" smtClean="0">
              <a:latin typeface="Comic Sans MS" panose="030F0702030302020204" pitchFamily="66" charset="0"/>
            </a:endParaRPr>
          </a:p>
          <a:p>
            <a:r>
              <a:rPr lang="uk-UA" sz="2400" dirty="0" smtClean="0">
                <a:latin typeface="Comic Sans MS" panose="030F0702030302020204" pitchFamily="66" charset="0"/>
              </a:rPr>
              <a:t>Навчання </a:t>
            </a:r>
            <a:r>
              <a:rPr lang="uk-UA" sz="2400" dirty="0">
                <a:latin typeface="Comic Sans MS" panose="030F0702030302020204" pitchFamily="66" charset="0"/>
              </a:rPr>
              <a:t>тривало три роки, але через наближення фронту було зменшено до двох. В ремісничій школі навчалися на професії слюсарів і електромонтерів.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6753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25645" y="2367092"/>
            <a:ext cx="4684734" cy="2580689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uk-UA" sz="9800" dirty="0">
                <a:latin typeface="Comic Sans MS" panose="030F0702030302020204" pitchFamily="66" charset="0"/>
              </a:rPr>
              <a:t>З 23 серпня 1953 року  розміщене медичне училище.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8" y="868470"/>
            <a:ext cx="4367147" cy="54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4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0307" y="618517"/>
            <a:ext cx="6317919" cy="1185231"/>
          </a:xfrm>
        </p:spPr>
        <p:txBody>
          <a:bodyPr/>
          <a:lstStyle/>
          <a:p>
            <a:r>
              <a:rPr lang="uk-UA" dirty="0" smtClean="0">
                <a:latin typeface="Comic Sans MS" panose="030F0702030302020204" pitchFamily="66" charset="0"/>
              </a:rPr>
              <a:t>Самбірський медичний коледж</a:t>
            </a: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315200" y="2367092"/>
            <a:ext cx="3962400" cy="3424107"/>
          </a:xfrm>
        </p:spPr>
        <p:txBody>
          <a:bodyPr/>
          <a:lstStyle/>
          <a:p>
            <a:r>
              <a:rPr lang="uk-UA" dirty="0"/>
              <a:t>Рішенням Львівської обласної ради від 26 лютого 2008 року Самбірське медичне училище реорганізоване у медичний коледж.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3" y="2564670"/>
            <a:ext cx="6888477" cy="30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7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3797" y="618518"/>
            <a:ext cx="2981195" cy="85955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uk-UA" dirty="0" smtClean="0">
                <a:latin typeface="Comic Sans MS" panose="030F0702030302020204" pitchFamily="66" charset="0"/>
              </a:rPr>
              <a:t>ВИСНОВКИ</a:t>
            </a: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15858"/>
            <a:ext cx="10363826" cy="4175341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uk-UA" sz="2800" cap="none" dirty="0" smtClean="0">
                <a:latin typeface="Comic Sans MS" panose="030F0702030302020204" pitchFamily="66" charset="0"/>
              </a:rPr>
              <a:t>Даний </a:t>
            </a:r>
            <a:r>
              <a:rPr lang="uk-UA" sz="2800" cap="none" dirty="0" err="1" smtClean="0">
                <a:latin typeface="Comic Sans MS" panose="030F0702030302020204" pitchFamily="66" charset="0"/>
              </a:rPr>
              <a:t>проєкт</a:t>
            </a:r>
            <a:r>
              <a:rPr lang="uk-UA" sz="2800" cap="none" dirty="0" smtClean="0">
                <a:latin typeface="Comic Sans MS" panose="030F0702030302020204" pitchFamily="66" charset="0"/>
              </a:rPr>
              <a:t> можна використати в популяризації відомостей про історичну цінність </a:t>
            </a:r>
            <a:r>
              <a:rPr lang="uk-UA" sz="2800" cap="none" dirty="0">
                <a:latin typeface="Comic Sans MS" panose="030F0702030302020204" pitchFamily="66" charset="0"/>
              </a:rPr>
              <a:t>д</a:t>
            </a:r>
            <a:r>
              <a:rPr lang="uk-UA" sz="2800" cap="none" dirty="0" smtClean="0">
                <a:latin typeface="Comic Sans MS" panose="030F0702030302020204" pitchFamily="66" charset="0"/>
              </a:rPr>
              <a:t>аної будівлі для даного регіону та України в цілому; як доказове джерело для істориків – дослідників;</a:t>
            </a:r>
          </a:p>
          <a:p>
            <a:r>
              <a:rPr lang="uk-UA" sz="2800" cap="none" dirty="0" smtClean="0">
                <a:latin typeface="Comic Sans MS" panose="030F0702030302020204" pitchFamily="66" charset="0"/>
              </a:rPr>
              <a:t>Як матеріал для факультативних занять із вивчення історії рідного краю у середніх навчальних закладах, для екскурсоводів та зацікавлених осіб.</a:t>
            </a:r>
          </a:p>
          <a:p>
            <a:pPr marL="0" indent="0">
              <a:buNone/>
            </a:pPr>
            <a:endParaRPr lang="uk-UA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48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794" y="618517"/>
            <a:ext cx="6876789" cy="1009867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Comic Sans MS" panose="030F0702030302020204" pitchFamily="66" charset="0"/>
              </a:rPr>
              <a:t>СПИСОК ВИКОРИСТАНИХ ДЖЕРЕЛ</a:t>
            </a:r>
            <a:endParaRPr lang="uk-UA" sz="32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28384"/>
            <a:ext cx="10363826" cy="416281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uk-UA" cap="none" dirty="0" smtClean="0">
                <a:latin typeface="Comic Sans MS" panose="030F0702030302020204" pitchFamily="66" charset="0"/>
              </a:rPr>
              <a:t>Георгій </a:t>
            </a:r>
            <a:r>
              <a:rPr lang="uk-UA" cap="none" dirty="0" err="1" smtClean="0">
                <a:latin typeface="Comic Sans MS" panose="030F0702030302020204" pitchFamily="66" charset="0"/>
              </a:rPr>
              <a:t>Машура</a:t>
            </a:r>
            <a:r>
              <a:rPr lang="uk-UA" cap="none" dirty="0" smtClean="0">
                <a:latin typeface="Comic Sans MS" panose="030F0702030302020204" pitchFamily="66" charset="0"/>
              </a:rPr>
              <a:t>, Дмитро </a:t>
            </a:r>
            <a:r>
              <a:rPr lang="uk-UA" cap="none" dirty="0" err="1" smtClean="0">
                <a:latin typeface="Comic Sans MS" panose="030F0702030302020204" pitchFamily="66" charset="0"/>
              </a:rPr>
              <a:t>Каднічанський</a:t>
            </a:r>
            <a:r>
              <a:rPr lang="uk-UA" cap="none" dirty="0" smtClean="0">
                <a:latin typeface="Comic Sans MS" panose="030F0702030302020204" pitchFamily="66" charset="0"/>
              </a:rPr>
              <a:t>, Анатолій </a:t>
            </a:r>
            <a:r>
              <a:rPr lang="uk-UA" cap="none" dirty="0" err="1" smtClean="0">
                <a:latin typeface="Comic Sans MS" panose="030F0702030302020204" pitchFamily="66" charset="0"/>
              </a:rPr>
              <a:t>Каднічанський</a:t>
            </a:r>
            <a:r>
              <a:rPr lang="uk-UA" cap="none" dirty="0" smtClean="0">
                <a:latin typeface="Comic Sans MS" panose="030F0702030302020204" pitchFamily="66" charset="0"/>
              </a:rPr>
              <a:t>. Краєзнавчий нарис. Самбір і </a:t>
            </a:r>
            <a:r>
              <a:rPr lang="uk-UA" cap="none" dirty="0" err="1" smtClean="0">
                <a:latin typeface="Comic Sans MS" panose="030F0702030302020204" pitchFamily="66" charset="0"/>
              </a:rPr>
              <a:t>Самбірщина</a:t>
            </a:r>
            <a:r>
              <a:rPr lang="uk-UA" cap="none" dirty="0" smtClean="0">
                <a:latin typeface="Comic Sans MS" panose="030F0702030302020204" pitchFamily="66" charset="0"/>
              </a:rPr>
              <a:t>, Дрогобич Коло 2005</a:t>
            </a:r>
          </a:p>
          <a:p>
            <a:pPr marL="457200" indent="-457200">
              <a:buAutoNum type="arabicPeriod"/>
            </a:pPr>
            <a:r>
              <a:rPr lang="uk-UA" cap="none" dirty="0" smtClean="0">
                <a:latin typeface="Comic Sans MS" panose="030F0702030302020204" pitchFamily="66" charset="0"/>
              </a:rPr>
              <a:t>Олександр </a:t>
            </a:r>
            <a:r>
              <a:rPr lang="uk-UA" cap="none" dirty="0" err="1" smtClean="0">
                <a:latin typeface="Comic Sans MS" panose="030F0702030302020204" pitchFamily="66" charset="0"/>
              </a:rPr>
              <a:t>Рузанов</a:t>
            </a:r>
            <a:r>
              <a:rPr lang="uk-UA" cap="none" dirty="0" smtClean="0">
                <a:latin typeface="Comic Sans MS" panose="030F0702030302020204" pitchFamily="66" charset="0"/>
              </a:rPr>
              <a:t>, Любомир Ковальчук Самбірське медичне училище, Львів 1995</a:t>
            </a:r>
          </a:p>
          <a:p>
            <a:pPr marL="457200" indent="-457200">
              <a:buAutoNum type="arabicPeriod"/>
            </a:pPr>
            <a:r>
              <a:rPr lang="uk-UA" cap="none" dirty="0" smtClean="0">
                <a:latin typeface="Comic Sans MS" panose="030F0702030302020204" pitchFamily="66" charset="0"/>
              </a:rPr>
              <a:t>Княжий город Самбір, збірник краєзнавчих матеріалів</a:t>
            </a:r>
          </a:p>
          <a:p>
            <a:pPr marL="457200" indent="-457200">
              <a:buAutoNum type="arabicPeriod"/>
            </a:pPr>
            <a:r>
              <a:rPr lang="uk-UA" cap="none" dirty="0" smtClean="0">
                <a:latin typeface="Comic Sans MS" panose="030F0702030302020204" pitchFamily="66" charset="0"/>
              </a:rPr>
              <a:t>Матеріали спогадів жителів Самбора: </a:t>
            </a:r>
            <a:r>
              <a:rPr lang="uk-UA" cap="none" dirty="0" err="1" smtClean="0">
                <a:latin typeface="Comic Sans MS" panose="030F0702030302020204" pitchFamily="66" charset="0"/>
              </a:rPr>
              <a:t>Стефаненко</a:t>
            </a:r>
            <a:r>
              <a:rPr lang="uk-UA" cap="none" dirty="0" smtClean="0">
                <a:latin typeface="Comic Sans MS" panose="030F0702030302020204" pitchFamily="66" charset="0"/>
              </a:rPr>
              <a:t> Ірини, Юрія </a:t>
            </a:r>
            <a:r>
              <a:rPr lang="uk-UA" cap="none" dirty="0" err="1" smtClean="0">
                <a:latin typeface="Comic Sans MS" panose="030F0702030302020204" pitchFamily="66" charset="0"/>
              </a:rPr>
              <a:t>Стефаненко</a:t>
            </a:r>
            <a:r>
              <a:rPr lang="uk-UA" cap="none" dirty="0" smtClean="0">
                <a:latin typeface="Comic Sans MS" panose="030F0702030302020204" pitchFamily="66" charset="0"/>
              </a:rPr>
              <a:t>.</a:t>
            </a:r>
            <a:endParaRPr lang="uk-UA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1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8548" y="618517"/>
            <a:ext cx="3898232" cy="969651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uk-UA" dirty="0" smtClean="0"/>
              <a:t>МЕТА і </a:t>
            </a:r>
            <a:r>
              <a:rPr lang="uk-UA" dirty="0"/>
              <a:t>З</a:t>
            </a:r>
            <a:r>
              <a:rPr lang="uk-UA" dirty="0" smtClean="0"/>
              <a:t>авдання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744580"/>
            <a:ext cx="10363826" cy="4046620"/>
          </a:xfrm>
          <a:solidFill>
            <a:schemeClr val="bg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uk-UA" sz="2800" cap="none" dirty="0" smtClean="0">
                <a:latin typeface="Comic Sans MS" panose="030F0702030302020204" pitchFamily="66" charset="0"/>
              </a:rPr>
              <a:t>Дізнатися </a:t>
            </a:r>
            <a:r>
              <a:rPr lang="uk-UA" sz="2800" cap="none" dirty="0">
                <a:latin typeface="Comic Sans MS" panose="030F0702030302020204" pitchFamily="66" charset="0"/>
              </a:rPr>
              <a:t>я</a:t>
            </a:r>
            <a:r>
              <a:rPr lang="uk-UA" sz="2800" cap="none" dirty="0" smtClean="0">
                <a:latin typeface="Comic Sans MS" panose="030F0702030302020204" pitchFamily="66" charset="0"/>
              </a:rPr>
              <a:t>комога більше про будівлю, де зараз розміщено Самбірський фаховий медичний коледж.</a:t>
            </a:r>
          </a:p>
          <a:p>
            <a:r>
              <a:rPr lang="uk-UA" sz="2800" cap="none" dirty="0" smtClean="0">
                <a:latin typeface="Comic Sans MS" panose="030F0702030302020204" pitchFamily="66" charset="0"/>
              </a:rPr>
              <a:t>Завдання: розкрити обставини, за яких починалося будівництво монастиря </a:t>
            </a:r>
            <a:r>
              <a:rPr lang="uk-UA" sz="2800" cap="none" dirty="0" err="1" smtClean="0">
                <a:latin typeface="Comic Sans MS" panose="030F0702030302020204" pitchFamily="66" charset="0"/>
              </a:rPr>
              <a:t>домініканів</a:t>
            </a:r>
            <a:r>
              <a:rPr lang="uk-UA" sz="2800" cap="none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uk-UA" sz="2800" cap="none" dirty="0">
                <a:latin typeface="Comic Sans MS" panose="030F0702030302020204" pitchFamily="66" charset="0"/>
              </a:rPr>
              <a:t>в</a:t>
            </a:r>
            <a:r>
              <a:rPr lang="uk-UA" sz="2800" cap="none" dirty="0" smtClean="0">
                <a:latin typeface="Comic Sans MS" panose="030F0702030302020204" pitchFamily="66" charset="0"/>
              </a:rPr>
              <a:t>становити роки переходу будівлі від одного до іншого власника;</a:t>
            </a:r>
          </a:p>
          <a:p>
            <a:r>
              <a:rPr lang="uk-UA" sz="2800" cap="none" dirty="0">
                <a:latin typeface="Comic Sans MS" panose="030F0702030302020204" pitchFamily="66" charset="0"/>
              </a:rPr>
              <a:t>п</a:t>
            </a:r>
            <a:r>
              <a:rPr lang="uk-UA" sz="2800" cap="none" dirty="0" smtClean="0">
                <a:latin typeface="Comic Sans MS" panose="030F0702030302020204" pitchFamily="66" charset="0"/>
              </a:rPr>
              <a:t>оказати роль будівлі в наш час.</a:t>
            </a:r>
          </a:p>
          <a:p>
            <a:endParaRPr lang="uk-UA" sz="1800" cap="none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2589" y="618517"/>
            <a:ext cx="6280485" cy="1596177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uk-UA" dirty="0" smtClean="0"/>
              <a:t>ПРИХІД МОНАХІВ в </a:t>
            </a:r>
            <a:r>
              <a:rPr lang="uk-UA" dirty="0" err="1" smtClean="0"/>
              <a:t>самбір</a:t>
            </a:r>
            <a:endParaRPr lang="uk-UA" dirty="0"/>
          </a:p>
        </p:txBody>
      </p:sp>
      <p:pic>
        <p:nvPicPr>
          <p:cNvPr id="1026" name="Picture 2" descr="Католицький монах рятує стародавні мусульманські рукописи у гарячих точках  - РІСУ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4" y="2366963"/>
            <a:ext cx="5005136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5788" y="2413338"/>
            <a:ext cx="539014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Перші польські монахи, які примандрували до Самбора, були отці </a:t>
            </a:r>
            <a:r>
              <a:rPr lang="uk-UA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домінікани</a:t>
            </a:r>
            <a:r>
              <a:rPr lang="uk-UA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. Їх спровадила до міста </a:t>
            </a:r>
            <a:r>
              <a:rPr lang="uk-UA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Ельжбета</a:t>
            </a:r>
            <a:r>
              <a:rPr lang="uk-UA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, вдова по </a:t>
            </a:r>
            <a:r>
              <a:rPr lang="uk-UA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Спитку</a:t>
            </a:r>
            <a:r>
              <a:rPr lang="uk-UA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(загинув 12 серпня 1399 р. у битві з татарами на р. Ворсклі). </a:t>
            </a:r>
            <a:r>
              <a:rPr lang="uk-UA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Фундаційною</a:t>
            </a:r>
            <a:r>
              <a:rPr lang="uk-UA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грамотою від 8 травня 1406 року вона подарувала </a:t>
            </a:r>
            <a:r>
              <a:rPr lang="uk-UA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домініканам</a:t>
            </a:r>
            <a:r>
              <a:rPr lang="uk-UA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під будову монастиря і костелу велику площі між вулицями </a:t>
            </a:r>
            <a:r>
              <a:rPr lang="uk-UA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Перемиською</a:t>
            </a:r>
            <a:r>
              <a:rPr lang="uk-UA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(Шевченка) і Зеленою (Січових Стрільців). </a:t>
            </a:r>
            <a:endParaRPr lang="uk-UA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9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3379" y="702739"/>
            <a:ext cx="5402179" cy="1294504"/>
          </a:xfrm>
          <a:solidFill>
            <a:schemeClr val="accent1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uk-UA" dirty="0" smtClean="0"/>
              <a:t>ПОЧАТОК </a:t>
            </a:r>
            <a:r>
              <a:rPr lang="uk-UA" dirty="0" err="1" smtClean="0"/>
              <a:t>БУДІВНИЦтВА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sz="2800" dirty="0"/>
              <a:t>У 1406 році </a:t>
            </a:r>
            <a:r>
              <a:rPr lang="uk-UA" sz="2800" dirty="0" err="1"/>
              <a:t>домінікани</a:t>
            </a:r>
            <a:r>
              <a:rPr lang="uk-UA" sz="2800" dirty="0"/>
              <a:t> приступили до будови мурованого монастиря і костелу під назвою </a:t>
            </a:r>
            <a:r>
              <a:rPr lang="uk-UA" sz="2800" dirty="0" smtClean="0"/>
              <a:t>Святої Катерини</a:t>
            </a:r>
            <a:r>
              <a:rPr lang="uk-UA" sz="2800" dirty="0"/>
              <a:t>. Однак під час нападу татар у 1498 році костел було зруйновано. </a:t>
            </a:r>
            <a:endParaRPr lang="uk-UA" sz="2800" dirty="0" smtClean="0"/>
          </a:p>
          <a:p>
            <a:r>
              <a:rPr lang="uk-UA" sz="2800" dirty="0" smtClean="0"/>
              <a:t>В </a:t>
            </a:r>
            <a:r>
              <a:rPr lang="uk-UA" sz="2800" dirty="0"/>
              <a:t>середині XVI століття монастир відбудовується.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770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5726" y="618517"/>
            <a:ext cx="7703508" cy="108996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r>
              <a:rPr lang="uk-UA" dirty="0" smtClean="0"/>
              <a:t>Вигляд монастиря та шпиталю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0" y="1957890"/>
            <a:ext cx="4884821" cy="3424237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649238" y="1957890"/>
            <a:ext cx="6349707" cy="37856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2700" marR="25400" indent="254000" algn="just">
              <a:spcBef>
                <a:spcPts val="7200"/>
              </a:spcBef>
              <a:spcAft>
                <a:spcPts val="0"/>
              </a:spcAft>
            </a:pPr>
            <a:r>
              <a:rPr lang="uk-UA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 монастирі </a:t>
            </a:r>
            <a:r>
              <a:rPr lang="uk-UA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домінікани</a:t>
            </a:r>
            <a:r>
              <a:rPr lang="uk-UA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відкрили шпиталь ім. </a:t>
            </a:r>
            <a:r>
              <a:rPr lang="uk-UA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Св</a:t>
            </a:r>
            <a:r>
              <a:rPr lang="uk-UA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Миколая. Король С</a:t>
            </a:r>
            <a:r>
              <a:rPr lang="ru-RU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игізмунд</a:t>
            </a:r>
            <a:r>
              <a:rPr lang="ru-RU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ru-RU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Август </a:t>
            </a:r>
            <a:r>
              <a:rPr lang="uk-UA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грамотою від 21 червня 1549 року призначив на його ведення великі субвенції (фінансові допомоги). Шпиталь </a:t>
            </a:r>
            <a:r>
              <a:rPr lang="uk-UA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Св</a:t>
            </a:r>
            <a:r>
              <a:rPr lang="uk-UA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Миколая існував до 1788 року, коли розпустили орден </a:t>
            </a:r>
            <a:r>
              <a:rPr lang="uk-UA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домініканів</a:t>
            </a:r>
            <a:r>
              <a:rPr lang="uk-UA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(одна із найстаріших світлин колишнього монастиря)</a:t>
            </a:r>
          </a:p>
        </p:txBody>
      </p:sp>
    </p:spTree>
    <p:extLst>
      <p:ext uri="{BB962C8B-B14F-4D97-AF65-F5344CB8AC3E}">
        <p14:creationId xmlns:p14="http://schemas.microsoft.com/office/powerpoint/2010/main" val="4343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9457776" cy="1596177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В монастирських приміщеннях діяла і польська школа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9132100" cy="2518059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/>
            <a:r>
              <a:rPr lang="uk-UA" sz="3200" dirty="0"/>
              <a:t>Також </a:t>
            </a:r>
            <a:r>
              <a:rPr lang="uk-UA" sz="3200" dirty="0" err="1"/>
              <a:t>домінікани</a:t>
            </a:r>
            <a:r>
              <a:rPr lang="uk-UA" sz="3200" dirty="0"/>
              <a:t> відкрили польську школу (у 1577 році) та цвинтар для римо-католиків, </a:t>
            </a:r>
            <a:r>
              <a:rPr lang="uk-UA" sz="3200" dirty="0" err="1"/>
              <a:t>побираючи</a:t>
            </a:r>
            <a:r>
              <a:rPr lang="uk-UA" sz="3200" dirty="0"/>
              <a:t> за навчання та похорони великі суми.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4343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8280329" cy="1110075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uk-UA" sz="2800" dirty="0" smtClean="0">
                <a:latin typeface="Comic Sans MS" panose="030F0702030302020204" pitchFamily="66" charset="0"/>
              </a:rPr>
              <a:t>Під владою Австрії</a:t>
            </a:r>
            <a:endParaRPr lang="uk-UA" sz="28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940044" y="2504878"/>
            <a:ext cx="5014586" cy="3424107"/>
          </a:xfrm>
        </p:spPr>
        <p:txBody>
          <a:bodyPr>
            <a:normAutofit fontScale="92500" lnSpcReduction="20000"/>
          </a:bodyPr>
          <a:lstStyle/>
          <a:p>
            <a:r>
              <a:rPr lang="uk-UA" sz="2800" dirty="0">
                <a:latin typeface="Comic Sans MS" panose="030F0702030302020204" pitchFamily="66" charset="0"/>
              </a:rPr>
              <a:t>7 квітня 1788 року австрійська влада закрила монастир, а в його приміщеннях влаштувала казарми</a:t>
            </a:r>
            <a:r>
              <a:rPr lang="uk-UA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uk-UA" sz="1800" dirty="0" smtClean="0">
                <a:latin typeface="Comic Sans MS" panose="030F0702030302020204" pitchFamily="66" charset="0"/>
              </a:rPr>
              <a:t>(</a:t>
            </a:r>
            <a:r>
              <a:rPr lang="uk-UA" sz="1800" cap="none" dirty="0" smtClean="0">
                <a:latin typeface="Comic Sans MS" panose="030F0702030302020204" pitchFamily="66" charset="0"/>
              </a:rPr>
              <a:t>Перша світлина- територія монастиря,</a:t>
            </a:r>
          </a:p>
          <a:p>
            <a:r>
              <a:rPr lang="uk-UA" sz="1800" cap="none" dirty="0" smtClean="0">
                <a:latin typeface="Comic Sans MS" panose="030F0702030302020204" pitchFamily="66" charset="0"/>
              </a:rPr>
              <a:t>Друга світлина – сучасний	 вигляд медичного коледжу. Для співставлення території)</a:t>
            </a:r>
            <a:endParaRPr lang="uk-UA" sz="1800" cap="none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09" y="2214694"/>
            <a:ext cx="5035462" cy="423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4762" y="618517"/>
            <a:ext cx="4171167" cy="997341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ХРОНОЛОГІЯ ПОДІЙ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8071" y="2367092"/>
            <a:ext cx="8993688" cy="373308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uk-UA" sz="2400" dirty="0">
                <a:latin typeface="Comic Sans MS" panose="030F0702030302020204" pitchFamily="66" charset="0"/>
              </a:rPr>
              <a:t>У 1797 році польський парох </a:t>
            </a:r>
            <a:r>
              <a:rPr lang="uk-UA" sz="2400" dirty="0" err="1">
                <a:latin typeface="Comic Sans MS" panose="030F0702030302020204" pitchFamily="66" charset="0"/>
              </a:rPr>
              <a:t>Жепецький</a:t>
            </a:r>
            <a:r>
              <a:rPr lang="uk-UA" sz="2400" dirty="0">
                <a:latin typeface="Comic Sans MS" panose="030F0702030302020204" pitchFamily="66" charset="0"/>
              </a:rPr>
              <a:t> заснував у давньому монастирі новий шпиталь </a:t>
            </a:r>
            <a:r>
              <a:rPr lang="uk-UA" sz="2400" dirty="0" err="1">
                <a:latin typeface="Comic Sans MS" panose="030F0702030302020204" pitchFamily="66" charset="0"/>
              </a:rPr>
              <a:t>Св</a:t>
            </a:r>
            <a:r>
              <a:rPr lang="uk-UA" sz="2400" dirty="0">
                <a:latin typeface="Comic Sans MS" panose="030F0702030302020204" pitchFamily="66" charset="0"/>
              </a:rPr>
              <a:t>. Миколая, але за браком фондів його було зачинено. </a:t>
            </a:r>
            <a:endParaRPr lang="uk-UA" sz="2400" dirty="0" smtClean="0">
              <a:latin typeface="Comic Sans MS" panose="030F0702030302020204" pitchFamily="66" charset="0"/>
            </a:endParaRPr>
          </a:p>
          <a:p>
            <a:r>
              <a:rPr lang="uk-UA" sz="2400" dirty="0" smtClean="0">
                <a:latin typeface="Comic Sans MS" panose="030F0702030302020204" pitchFamily="66" charset="0"/>
              </a:rPr>
              <a:t>В </a:t>
            </a:r>
            <a:r>
              <a:rPr lang="uk-UA" sz="2400" dirty="0">
                <a:latin typeface="Comic Sans MS" panose="030F0702030302020204" pitchFamily="66" charset="0"/>
              </a:rPr>
              <a:t>1806 році аптекар </a:t>
            </a:r>
            <a:r>
              <a:rPr lang="uk-UA" sz="2400" dirty="0" err="1">
                <a:latin typeface="Comic Sans MS" panose="030F0702030302020204" pitchFamily="66" charset="0"/>
              </a:rPr>
              <a:t>Спауста</a:t>
            </a:r>
            <a:r>
              <a:rPr lang="uk-UA" sz="2400" dirty="0">
                <a:latin typeface="Comic Sans MS" panose="030F0702030302020204" pitchFamily="66" charset="0"/>
              </a:rPr>
              <a:t> влаштував у монастирських приміщеннях лікарню для убогих, яка проіснувала до 1834 року, а тому пізніше ця вулиця отримала назву Шпитальна. </a:t>
            </a:r>
            <a:endParaRPr lang="uk-UA" sz="2400" dirty="0" smtClean="0">
              <a:latin typeface="Comic Sans MS" panose="030F0702030302020204" pitchFamily="66" charset="0"/>
            </a:endParaRPr>
          </a:p>
          <a:p>
            <a:r>
              <a:rPr lang="uk-UA" sz="2400" dirty="0" smtClean="0">
                <a:latin typeface="Comic Sans MS" panose="030F0702030302020204" pitchFamily="66" charset="0"/>
              </a:rPr>
              <a:t>У </a:t>
            </a:r>
            <a:r>
              <a:rPr lang="uk-UA" sz="2400" dirty="0">
                <a:latin typeface="Comic Sans MS" panose="030F0702030302020204" pitchFamily="66" charset="0"/>
              </a:rPr>
              <a:t>1875 році будівлі були продані магістрату, а в приміщеннях було розміщено військові казарми.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730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1895" y="618517"/>
            <a:ext cx="5599135" cy="103491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uk-UA" sz="2800" dirty="0" smtClean="0">
                <a:latin typeface="Comic Sans MS" panose="030F0702030302020204" pitchFamily="66" charset="0"/>
              </a:rPr>
              <a:t>ШКОЛА ЕЛІЗИ ОЖЕШКО</a:t>
            </a:r>
            <a:endParaRPr lang="uk-UA" sz="28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21895" y="2367092"/>
            <a:ext cx="6475956" cy="384581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2800" dirty="0">
                <a:latin typeface="Comic Sans MS" panose="030F0702030302020204" pitchFamily="66" charset="0"/>
              </a:rPr>
              <a:t>Після Першої світової війни польська влада в цих приміщеннях утворила школу імені Елізи Ожешко. З вересня 1939 р. по червень </a:t>
            </a:r>
            <a:r>
              <a:rPr lang="uk-UA" sz="2800" dirty="0" smtClean="0">
                <a:latin typeface="Comic Sans MS" panose="030F0702030302020204" pitchFamily="66" charset="0"/>
              </a:rPr>
              <a:t>1941р</a:t>
            </a:r>
            <a:r>
              <a:rPr lang="uk-UA" sz="2800" dirty="0">
                <a:latin typeface="Comic Sans MS" panose="030F0702030302020204" pitchFamily="66" charset="0"/>
              </a:rPr>
              <a:t>., а також із серпня 1944 р. по 1953 р. там розмістили свої гарнізони внутрішні війська МВС.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4" y="1277655"/>
            <a:ext cx="4244686" cy="4008330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533162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132</TotalTime>
  <Words>644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Tw Cen MT</vt:lpstr>
      <vt:lpstr>Капля</vt:lpstr>
      <vt:lpstr>Архітектурні будівлі Самбора (будівля Самбірського медичного коледжу)</vt:lpstr>
      <vt:lpstr>МЕТА і Завдання</vt:lpstr>
      <vt:lpstr>ПРИХІД МОНАХІВ в самбір</vt:lpstr>
      <vt:lpstr>ПОЧАТОК БУДІВНИЦтВА</vt:lpstr>
      <vt:lpstr>Вигляд монастиря та шпиталю</vt:lpstr>
      <vt:lpstr>В монастирських приміщеннях діяла і польська школа</vt:lpstr>
      <vt:lpstr>Під владою Австрії</vt:lpstr>
      <vt:lpstr>ХРОНОЛОГІЯ ПОДІЙ</vt:lpstr>
      <vt:lpstr>ШКОЛА ЕЛІЗИ ОЖЕШКО</vt:lpstr>
      <vt:lpstr>ЧАСИ ДРУГОЇ СВІТОВОЇ ВІЙНИ</vt:lpstr>
      <vt:lpstr>Презентация PowerPoint</vt:lpstr>
      <vt:lpstr>Самбірський медичний коледж</vt:lpstr>
      <vt:lpstr>ВИСНОВКИ</vt:lpstr>
      <vt:lpstr>СПИСОК ВИКОРИСТАНИХ ДЖЕРЕЛ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Архітектурні будівлі Самбора (будівля Самбірського медичного коледжу)</dc:title>
  <dc:creator>ADMIN</dc:creator>
  <cp:lastModifiedBy>ADMIN</cp:lastModifiedBy>
  <cp:revision>22</cp:revision>
  <dcterms:created xsi:type="dcterms:W3CDTF">2022-04-21T15:37:17Z</dcterms:created>
  <dcterms:modified xsi:type="dcterms:W3CDTF">2022-04-22T14:16:08Z</dcterms:modified>
</cp:coreProperties>
</file>