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4" r:id="rId5"/>
    <p:sldId id="271" r:id="rId6"/>
    <p:sldId id="276" r:id="rId7"/>
    <p:sldId id="272" r:id="rId8"/>
    <p:sldId id="275" r:id="rId9"/>
    <p:sldId id="260" r:id="rId10"/>
    <p:sldId id="277" r:id="rId11"/>
    <p:sldId id="268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cat>
            <c:strRef>
              <c:f>Лист3!$B$3:$B$5</c:f>
              <c:strCache>
                <c:ptCount val="3"/>
                <c:pt idx="0">
                  <c:v>контроль (без пестицидів)</c:v>
                </c:pt>
                <c:pt idx="1">
                  <c:v>біопрепарати</c:v>
                </c:pt>
                <c:pt idx="2">
                  <c:v>хімічні препарати</c:v>
                </c:pt>
              </c:strCache>
            </c:strRef>
          </c:cat>
          <c:val>
            <c:numRef>
              <c:f>Лист3!$C$3:$C$5</c:f>
              <c:numCache>
                <c:formatCode>General</c:formatCode>
                <c:ptCount val="3"/>
                <c:pt idx="0">
                  <c:v>44</c:v>
                </c:pt>
                <c:pt idx="1">
                  <c:v>16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9886" y="5611862"/>
            <a:ext cx="5164391" cy="1096899"/>
          </a:xfrm>
        </p:spPr>
        <p:txBody>
          <a:bodyPr>
            <a:normAutofit fontScale="25000" lnSpcReduction="20000"/>
          </a:bodyPr>
          <a:lstStyle/>
          <a:p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Лященко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Юлія</a:t>
            </a:r>
          </a:p>
          <a:p>
            <a:r>
              <a:rPr lang="uk-UA" sz="6400" b="1" dirty="0">
                <a:latin typeface="Times New Roman" pitchFamily="18" charset="0"/>
                <a:cs typeface="Times New Roman" pitchFamily="18" charset="0"/>
              </a:rPr>
              <a:t>учениця 9-А класу </a:t>
            </a:r>
            <a:endParaRPr lang="uk-UA" sz="6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Вишнівської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400" b="1" dirty="0">
                <a:latin typeface="Times New Roman" pitchFamily="18" charset="0"/>
                <a:cs typeface="Times New Roman" pitchFamily="18" charset="0"/>
              </a:rPr>
              <a:t>ЗОШ І-ІІІ ступенів № 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2, вихованка  гуртка 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Вишнівського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ЦТДЮ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80992" y="2001989"/>
            <a:ext cx="7282057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100"/>
              </a:lnSpc>
            </a:pPr>
            <a:r>
              <a:rPr lang="ru-RU" sz="5400" dirty="0" err="1">
                <a:solidFill>
                  <a:srgbClr val="92D050"/>
                </a:solidFill>
              </a:rPr>
              <a:t>Екологічні</a:t>
            </a:r>
            <a:r>
              <a:rPr lang="ru-RU" sz="5400" dirty="0">
                <a:solidFill>
                  <a:srgbClr val="92D050"/>
                </a:solidFill>
              </a:rPr>
              <a:t> та </a:t>
            </a:r>
            <a:r>
              <a:rPr lang="ru-RU" sz="5400" dirty="0" err="1">
                <a:solidFill>
                  <a:srgbClr val="92D050"/>
                </a:solidFill>
              </a:rPr>
              <a:t>біологічні</a:t>
            </a:r>
            <a:r>
              <a:rPr lang="ru-RU" sz="5400" dirty="0">
                <a:solidFill>
                  <a:srgbClr val="92D050"/>
                </a:solidFill>
              </a:rPr>
              <a:t> </a:t>
            </a:r>
            <a:r>
              <a:rPr lang="ru-RU" sz="5400" dirty="0" err="1">
                <a:solidFill>
                  <a:srgbClr val="92D050"/>
                </a:solidFill>
              </a:rPr>
              <a:t>особливості</a:t>
            </a:r>
            <a:r>
              <a:rPr lang="ru-RU" sz="5400" dirty="0">
                <a:solidFill>
                  <a:srgbClr val="92D050"/>
                </a:solidFill>
              </a:rPr>
              <a:t> комах </a:t>
            </a:r>
            <a:r>
              <a:rPr lang="ru-RU" sz="5400" dirty="0" err="1">
                <a:solidFill>
                  <a:srgbClr val="92D050"/>
                </a:solidFill>
              </a:rPr>
              <a:t>сливи</a:t>
            </a:r>
            <a:endParaRPr lang="ru-RU" sz="5400" dirty="0">
              <a:solidFill>
                <a:srgbClr val="92D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4367" y="6492765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2022 рік</a:t>
            </a:r>
            <a:endParaRPr lang="ru-RU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1" y="1731852"/>
            <a:ext cx="3621088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19952" y="391319"/>
            <a:ext cx="8279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Всеукраїнський</a:t>
            </a:r>
            <a:r>
              <a:rPr lang="ru-RU" dirty="0" smtClean="0"/>
              <a:t> </a:t>
            </a:r>
            <a:r>
              <a:rPr lang="ru-RU" dirty="0" err="1" smtClean="0"/>
              <a:t>інтерактивний</a:t>
            </a:r>
            <a:r>
              <a:rPr lang="ru-RU" dirty="0" smtClean="0"/>
              <a:t> конкурс </a:t>
            </a:r>
            <a:r>
              <a:rPr lang="ru-RU" dirty="0"/>
              <a:t>«МАН-</a:t>
            </a:r>
            <a:r>
              <a:rPr lang="ru-RU" dirty="0" err="1"/>
              <a:t>Юніор</a:t>
            </a:r>
            <a:r>
              <a:rPr lang="ru-RU" dirty="0"/>
              <a:t> </a:t>
            </a:r>
            <a:r>
              <a:rPr lang="ru-RU" dirty="0" err="1"/>
              <a:t>Дослідник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29553" y="1139167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Номінаці</a:t>
            </a:r>
            <a:r>
              <a:rPr lang="uk-UA" dirty="0" smtClean="0"/>
              <a:t> «Екологія»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5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66" y="47312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Наукова новизна</a:t>
            </a:r>
            <a:br>
              <a:rPr lang="uk-UA" dirty="0" smtClean="0"/>
            </a:b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досліджено найбільш </a:t>
            </a:r>
            <a:r>
              <a:rPr lang="uk-UA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шкодочинні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комахи-фітофаги сливи сорту Волошка, їх морфологічні та онтогенетичні особливості. Встановлено, що серед комах-шкідників сливи найбільше шкоди наносить плодожерка сливова, гусениця якої обплітає невелику ділянку павутиною і під нею вгризається в шкірочку, закриваючи отвір ззовні. З місць пошкоджень на плодах витікає камедь (глей) у вигляді прозорих крапельок. З’ясовано, що дорослі комахи сливового чорного пильщика з'являються за кілька днів до цвітіння та на початку цвітіння сливи, живляться пилком та нектаром квіток.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666" y="360604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9600" dirty="0" smtClean="0"/>
              <a:t>Практичне значення </a:t>
            </a:r>
            <a:r>
              <a:rPr lang="uk-UA" sz="9600" dirty="0" smtClean="0"/>
              <a:t>роботи</a:t>
            </a:r>
          </a:p>
          <a:p>
            <a:pPr>
              <a:lnSpc>
                <a:spcPct val="120000"/>
              </a:lnSpc>
            </a:pP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вирощування в присадибних та промислових садах сливи перспективним є високо урожайний сорт сливи Волошка. В сливових садах з метою захисту насаджень від комах-фітофагів потрібно проводити системні агротехнічні заходи (міжрядні та пристовбурні обробітки ґрунту, залуження міжрядь, профілактичну та санітарну обрізку), впроваджувати нові стійкі сорти, використовувати біопрепарати (</a:t>
            </a:r>
            <a:r>
              <a:rPr lang="uk-UA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Гаупсин</a:t>
            </a: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Фітоверм</a:t>
            </a: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що зменшуватиме кратність застосування хімічних засобів захисту, тим самим зменшуючи ймовірність загибелі корисної </a:t>
            </a:r>
            <a:r>
              <a:rPr lang="uk-UA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ентомофауни</a:t>
            </a: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забруднення ґрунтів і плодової продукції.</a:t>
            </a:r>
            <a:endParaRPr lang="uk-UA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225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090" y="621647"/>
            <a:ext cx="993038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" b="1" dirty="0">
                <a:solidFill>
                  <a:srgbClr val="FFFF00"/>
                </a:solidFill>
              </a:rPr>
              <a:t>ВИСНОВКИ</a:t>
            </a:r>
            <a:endParaRPr lang="ru-RU" sz="1500" dirty="0">
              <a:solidFill>
                <a:srgbClr val="FFFF00"/>
              </a:solidFill>
            </a:endParaRPr>
          </a:p>
          <a:p>
            <a:r>
              <a:rPr lang="uk-UA" sz="1600" dirty="0"/>
              <a:t>1. В роботі висвітлено значення культури сливи в плодовому садівництві. Описано найбільш </a:t>
            </a:r>
            <a:r>
              <a:rPr lang="uk-UA" sz="1600" dirty="0" err="1"/>
              <a:t>шкодочинні</a:t>
            </a:r>
            <a:r>
              <a:rPr lang="uk-UA" sz="1600" dirty="0"/>
              <a:t> шкідники-фітофаги, їх морфологічні та онтогенетичні особливості.</a:t>
            </a:r>
            <a:endParaRPr lang="ru-RU" sz="1600" dirty="0"/>
          </a:p>
          <a:p>
            <a:r>
              <a:rPr lang="uk-UA" sz="1600" dirty="0"/>
              <a:t>2. В садах сливи на стаціонарі Інституту садівництва НААН (с. Новосілки, Києво-Святошинського р-ну (Фастівського р-ну)) виявлено такі </a:t>
            </a:r>
            <a:r>
              <a:rPr lang="uk-UA" sz="1600" dirty="0" err="1"/>
              <a:t>комахи-шкідкники</a:t>
            </a:r>
            <a:r>
              <a:rPr lang="uk-UA" sz="1600" dirty="0"/>
              <a:t>: попелицю сливову обпилену, сливового чорного пильщика, кліща </a:t>
            </a:r>
            <a:r>
              <a:rPr lang="uk-UA" sz="1600" dirty="0" err="1"/>
              <a:t>галового</a:t>
            </a:r>
            <a:r>
              <a:rPr lang="uk-UA" sz="1600" dirty="0"/>
              <a:t> сливового, жовтого сливового пильщика, </a:t>
            </a:r>
            <a:r>
              <a:rPr lang="uk-UA" sz="1600" dirty="0" err="1"/>
              <a:t>несправжньощитівка</a:t>
            </a:r>
            <a:r>
              <a:rPr lang="uk-UA" sz="1600" dirty="0"/>
              <a:t> сливова, плодожерка сливова, товстоніжка сливова.</a:t>
            </a:r>
            <a:endParaRPr lang="ru-RU" sz="1600" dirty="0"/>
          </a:p>
          <a:p>
            <a:r>
              <a:rPr lang="uk-UA" sz="1600" dirty="0"/>
              <a:t>3. Встановлено, що серед комах-шкідників плодоносному саду сливи найбільше шкоди наносить плодожерка сливова. </a:t>
            </a:r>
            <a:endParaRPr lang="ru-RU" sz="1600" dirty="0"/>
          </a:p>
          <a:p>
            <a:r>
              <a:rPr lang="uk-UA" sz="1600" dirty="0"/>
              <a:t>4. З’ясовано, що дорослі комахи сливового чорного пильщика з'являються за кілька днів до цвітіння та на початку цвітіння сливи, живляться пилком та нектаром квіток.</a:t>
            </a:r>
            <a:endParaRPr lang="ru-RU" sz="1600" dirty="0"/>
          </a:p>
          <a:p>
            <a:r>
              <a:rPr lang="uk-UA" sz="1600" dirty="0"/>
              <a:t>5. Проведено візуальні дослідження і з’ясовано, що при проникненні в плід гусениця плодожерки сливової обплітає невелику ділянку павутиною і під нею вгризається в шкірочку, отвір ззовні закриває павутиною і недогризками плода. З місць пошкоджень на плодах витікає камедь (глей) у вигляді прозорих крапельок.</a:t>
            </a:r>
            <a:endParaRPr lang="ru-RU" sz="1600" dirty="0"/>
          </a:p>
          <a:p>
            <a:r>
              <a:rPr lang="uk-UA" sz="1600" dirty="0"/>
              <a:t>6. Досліджено, що личинка товстоніжки сливової майже повністю з’їдає ядро кісточки, воно перетворюється на пухку, порошкоподібну масу.</a:t>
            </a:r>
            <a:endParaRPr lang="ru-RU" sz="1600" dirty="0"/>
          </a:p>
          <a:p>
            <a:r>
              <a:rPr lang="uk-UA" sz="1600" dirty="0"/>
              <a:t>7. Аналіз науково-практичного досвіду Інституту садівництва НААН дає підстави вважати, що за значної заселеності сливового саду комахами-шкідниками ефективними є лише хімічні препарати, проте системні агротехнічні заходи, впровадження нових сортів та використання біопрепаратів у плодовому саду зменшує кратність застосування хімічних засобів захисту, тим самим зменшуючи ймовірність загибелі корисної </a:t>
            </a:r>
            <a:r>
              <a:rPr lang="uk-UA" sz="1600" dirty="0" err="1"/>
              <a:t>ентомофауни</a:t>
            </a:r>
            <a:r>
              <a:rPr lang="uk-UA" sz="1600" dirty="0"/>
              <a:t>, забруднення ґрунтів і плодової продукції.</a:t>
            </a:r>
            <a:endParaRPr lang="ru-RU" sz="1600" dirty="0"/>
          </a:p>
          <a:p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126" y="6488668"/>
            <a:ext cx="406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9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459" y="884951"/>
            <a:ext cx="66985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Рекомендації</a:t>
            </a:r>
          </a:p>
          <a:p>
            <a:endParaRPr lang="uk-UA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сливових садах з метою захисту насаджень від комах-фітофагів потрібно проводити системні агротехнічні заходи (міжрядні та пристовбурні обробітки ґрунту, залуження міжрядь, профілактичну та санітарну обрізку), впроваджувати нові стійкі сорти, використовувати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біопрепарати (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Гаупсин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Фітоверм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що зменшуватиме кратність застосування хімічних засобів захисту, тим самим зменшуючи ймовірність загибелі корисної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ентомофауни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забруднення ґрунтів і плодової продукції.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830" y="641659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1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2760" y="2840336"/>
            <a:ext cx="4126486" cy="1320800"/>
          </a:xfrm>
        </p:spPr>
        <p:txBody>
          <a:bodyPr/>
          <a:lstStyle/>
          <a:p>
            <a:r>
              <a:rPr lang="uk-UA" dirty="0" smtClean="0"/>
              <a:t>Дякую за увагу!!!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67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98" y="1797224"/>
            <a:ext cx="3038877" cy="263870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967" y="703570"/>
            <a:ext cx="6779534" cy="2584449"/>
          </a:xfrm>
        </p:spPr>
        <p:txBody>
          <a:bodyPr>
            <a:normAutofit fontScale="25000" lnSpcReduction="20000"/>
          </a:bodyPr>
          <a:lstStyle/>
          <a:p>
            <a:r>
              <a:rPr lang="uk-UA" sz="11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Актуальність.</a:t>
            </a:r>
          </a:p>
          <a:p>
            <a:pPr>
              <a:lnSpc>
                <a:spcPct val="120000"/>
              </a:lnSpc>
            </a:pP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Однією з важливих промислових культур в садівництві України є слива, яка займає площу 18 тис. га. Плоди сливи за поживним складом цінні як у свіжому вигляді, так і продукти їх </a:t>
            </a:r>
            <a:r>
              <a:rPr lang="uk-UA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переробленння</a:t>
            </a: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 калорійністю, </a:t>
            </a:r>
            <a:r>
              <a:rPr lang="uk-UA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uk-UA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мікроелементами, антиоксидантним речовинами плоди сливи перевершують плоди інших культур і поступаються лише винограду та вишні. Рівень урожайності сливи визначає ціла низка комах-фітофагів, а також їх поширення, особливості розмноження та пошук практичних заходів боротьби з ними, що і визначило актуальність наших досліджень.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-12879" y="64886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7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9251" y="870479"/>
            <a:ext cx="8519904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Метою нашої  роботи було</a:t>
            </a:r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вивчити екологічні та біологічні особливості видового різноманіття комах-шкідників сливового саду в умовах північної частини Лісостепу України на стаціонарі Інституту садівництва НААН.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8778" y="2002983"/>
            <a:ext cx="8629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Завдання досліджень: 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описати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найчисельніші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комахи-шкідкники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сливових насаджень; 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розкрити особливості онтогенезу комах; описати характер пошкоджень рослин сливи; 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надати рекомендації щодо заходів боротьби з шкідниками сливи.</a:t>
            </a:r>
            <a:endParaRPr lang="uk-UA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 досліджень</a:t>
            </a:r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літературних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інтернет-джерел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спостереження,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аналітичний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порівняльно-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описовий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узагальнення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865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7439" y="4804012"/>
            <a:ext cx="1035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Об’єкт досліджень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видове різноманіття комах-шкідників сливового саду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досліджень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чисельність представників окремих видів комах-шкідників і паразитизм на рослинах сливи.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9573" y="1491504"/>
            <a:ext cx="469166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9713" y="92581"/>
            <a:ext cx="4594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Методика досліджень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951" y="568174"/>
            <a:ext cx="120382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Видове різноманіття комах-шкідників,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їх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чисельність вивчали в насадженнях сливи сорту Волошка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Інституту садівництва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НААН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700" b="1" dirty="0" smtClean="0">
                <a:latin typeface="Times New Roman" pitchFamily="18" charset="0"/>
                <a:cs typeface="Times New Roman" pitchFamily="18" charset="0"/>
              </a:rPr>
              <a:t>В кожному варіанті досліджень оглядали по 100 суцвіть, розеток, листків та плодів на 3-ох модельних деревах в кожному досліді. В лабораторних умовах детально розглядали імаго і личинки комах, особливості пошкодження ними бруньок, зав’язей, листків і плодів.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598705"/>
              </p:ext>
            </p:extLst>
          </p:nvPr>
        </p:nvGraphicFramePr>
        <p:xfrm>
          <a:off x="184852" y="1840317"/>
          <a:ext cx="6960247" cy="1763776"/>
        </p:xfrm>
        <a:graphic>
          <a:graphicData uri="http://schemas.openxmlformats.org/drawingml/2006/table">
            <a:tbl>
              <a:tblPr firstRow="1" firstCol="1" bandRow="1"/>
              <a:tblGrid>
                <a:gridCol w="2180521"/>
                <a:gridCol w="2238233"/>
                <a:gridCol w="254149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Варіант </a:t>
                      </a:r>
                      <a:endParaRPr lang="ru-RU" sz="17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Препарати </a:t>
                      </a:r>
                      <a:endParaRPr lang="ru-RU" sz="18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Час внесення 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Контроль </a:t>
                      </a:r>
                      <a:r>
                        <a:rPr lang="uk-UA" sz="17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(без пестицидів)</a:t>
                      </a:r>
                      <a:endParaRPr lang="ru-RU" sz="17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-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Дослід 1 </a:t>
                      </a:r>
                      <a:r>
                        <a:rPr lang="uk-UA" sz="17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(хімічний захист)</a:t>
                      </a:r>
                      <a:endParaRPr lang="ru-RU" sz="17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Брунька, Блискавка 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 фазу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набрякання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бруньок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сливи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рожевої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бруньки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 у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фенофазі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формування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і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розвитку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плодів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Дослід 2 </a:t>
                      </a:r>
                      <a:r>
                        <a:rPr lang="uk-UA" sz="17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(біологічний захист)</a:t>
                      </a:r>
                      <a:endParaRPr lang="ru-RU" sz="17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Гаупсин</a:t>
                      </a:r>
                      <a:r>
                        <a:rPr lang="uk-UA" sz="1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7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7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Фітоверм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D:\Cадівництво_\Екологія\МАН\МАН_2021_Оксана_Вишневе\Ентомофаги_Юля\Фото_слива\IMG_20220117_1428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90" y="3334872"/>
            <a:ext cx="3286397" cy="3791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Cадівництво_\Екологія\МАН\МАН_2021_Оксана_Вишневе\Ентомофаги_Юля\Фото_слива\IMG_20220117_1433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4" b="24293"/>
          <a:stretch/>
        </p:blipFill>
        <p:spPr bwMode="auto">
          <a:xfrm>
            <a:off x="682160" y="3716974"/>
            <a:ext cx="3375106" cy="3409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4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274258" y="2281326"/>
            <a:ext cx="487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Відсоток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шкідниками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(УШ)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УШ=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 х 100%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уражених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шкідниками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вибірка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Коефіцієнт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заселення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комахами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= 𝑎 × 𝑏 × 100,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</a:t>
            </a:r>
          </a:p>
          <a:p>
            <a:pPr fontAlgn="base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коефіцієнт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заселення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відсоток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заселення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шкідника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саду; </a:t>
            </a:r>
          </a:p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b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чисельність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шкідника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заселених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площах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особин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/1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рослину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9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9414" y="2021983"/>
            <a:ext cx="5484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Результати досліджень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956469"/>
              </p:ext>
            </p:extLst>
          </p:nvPr>
        </p:nvGraphicFramePr>
        <p:xfrm>
          <a:off x="7452369" y="1811159"/>
          <a:ext cx="640754" cy="1303020"/>
        </p:xfrm>
        <a:graphic>
          <a:graphicData uri="http://schemas.openxmlformats.org/drawingml/2006/table">
            <a:tbl>
              <a:tblPr firstRow="1" firstCol="1" bandRow="1"/>
              <a:tblGrid>
                <a:gridCol w="640754"/>
              </a:tblGrid>
              <a:tr h="14605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14795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7877" y="3636979"/>
            <a:ext cx="9526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Рис. 1. </a:t>
            </a:r>
            <a:r>
              <a:rPr lang="uk-UA" sz="22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Відсоток пошкоджених зав'язей сливи пильщиком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(облік </a:t>
            </a:r>
            <a:r>
              <a:rPr lang="uk-UA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– </a:t>
            </a:r>
            <a:r>
              <a:rPr lang="uk-UA" i="1" dirty="0">
                <a:latin typeface="Times New Roman" pitchFamily="18" charset="0"/>
                <a:ea typeface="Times New Roman"/>
                <a:cs typeface="Times New Roman" pitchFamily="18" charset="0"/>
              </a:rPr>
              <a:t>ІІ декада </a:t>
            </a:r>
            <a:r>
              <a:rPr lang="uk-UA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травня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732" y="64886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6</a:t>
            </a:r>
            <a:endParaRPr lang="ru-RU" dirty="0"/>
          </a:p>
        </p:txBody>
      </p:sp>
      <p:pic>
        <p:nvPicPr>
          <p:cNvPr id="1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4" y="4336119"/>
            <a:ext cx="2090106" cy="156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3" cstate="print"/>
          <a:srcRect l="12988" r="4849"/>
          <a:stretch/>
        </p:blipFill>
        <p:spPr bwMode="auto">
          <a:xfrm>
            <a:off x="3920914" y="4744975"/>
            <a:ext cx="1756977" cy="110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6337" y="4860722"/>
            <a:ext cx="1482760" cy="98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39879" y="6209252"/>
            <a:ext cx="9618195" cy="464082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Рис. 2.  </a:t>
            </a:r>
            <a:r>
              <a:rPr lang="uk-UA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Пильщик сливовий  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а, б 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імаго,  </a:t>
            </a:r>
            <a:r>
              <a:rPr lang="uk-UA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личинка) </a:t>
            </a:r>
            <a:b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найбільш небезпечний шкідник сливи</a:t>
            </a:r>
            <a:endParaRPr lang="ru-RU" sz="2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54708"/>
              </p:ext>
            </p:extLst>
          </p:nvPr>
        </p:nvGraphicFramePr>
        <p:xfrm>
          <a:off x="2282935" y="248407"/>
          <a:ext cx="5243656" cy="329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40128" y="2041992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44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5397" y="158032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7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7818" y="882861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16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3123" y="1137898"/>
            <a:ext cx="3439211" cy="1808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Варіанти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досліджень:</a:t>
            </a:r>
          </a:p>
          <a:p>
            <a:pPr fontAlgn="base">
              <a:lnSpc>
                <a:spcPct val="150000"/>
              </a:lnSpc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ts val="29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Контроль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(без пестицидів)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ts val="29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Варіант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№1 (біопрепарати)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ts val="29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Варіант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№2 (хімічні препарати</a:t>
            </a:r>
            <a:r>
              <a:rPr lang="uk-UA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04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595118"/>
              </p:ext>
            </p:extLst>
          </p:nvPr>
        </p:nvGraphicFramePr>
        <p:xfrm>
          <a:off x="463746" y="1473579"/>
          <a:ext cx="9263092" cy="1804670"/>
        </p:xfrm>
        <a:graphic>
          <a:graphicData uri="http://schemas.openxmlformats.org/drawingml/2006/table">
            <a:tbl>
              <a:tblPr firstRow="1" firstCol="1" bandRow="1"/>
              <a:tblGrid>
                <a:gridCol w="925197"/>
                <a:gridCol w="3707845"/>
                <a:gridCol w="2546607"/>
                <a:gridCol w="2083443"/>
              </a:tblGrid>
              <a:tr h="356870">
                <a:tc rowSpan="2"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п/</a:t>
                      </a:r>
                      <a:r>
                        <a:rPr lang="uk-UA" sz="19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Варіанти досліджень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1*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2*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Контроль (без пестицидів)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83,3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56,2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95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Варіант №1 </a:t>
                      </a: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(біопрепарати)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7,5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3,4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Варіант №2 </a:t>
                      </a: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(хімічні </a:t>
                      </a: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препарати)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3,8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 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 декада червня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 декада вересня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7733" y="3364867"/>
            <a:ext cx="11631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Примітка. 1* – виявлення личинок на 5 день початку осипання плодів; 2* – виявлення личинок за знімальної стиглості плодів.</a:t>
            </a:r>
            <a:endParaRPr lang="uk-UA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4247"/>
            <a:ext cx="9213448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Відсоток пошкоджених плодів сливи гусеницями </a:t>
            </a:r>
          </a:p>
          <a:p>
            <a:pPr lvl="0" algn="ctr" defTabSz="91440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плодожерки 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13448" y="987876"/>
            <a:ext cx="148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Табл. </a:t>
            </a:r>
            <a:r>
              <a:rPr lang="uk-UA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/>
          <a:srcRect l="2176"/>
          <a:stretch>
            <a:fillRect/>
          </a:stretch>
        </p:blipFill>
        <p:spPr bwMode="auto">
          <a:xfrm>
            <a:off x="5095292" y="4462626"/>
            <a:ext cx="2541270" cy="164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4563" y="4462626"/>
            <a:ext cx="1106805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0608" y="6228009"/>
            <a:ext cx="10715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Рис. 3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Ідентифікація личинок плодожерки у пошкоджених плодах </a:t>
            </a:r>
            <a:r>
              <a:rPr lang="uk-UA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сливи  Волошка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32" y="64886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7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25" y="3974946"/>
            <a:ext cx="295751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9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Cадівництво_\Екологія\МАН\МАН_2021_Оксана_Вишневе\Ентомофаги_Юля\Фото_слива\IMG_20220117_1427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0"/>
          <a:stretch/>
        </p:blipFill>
        <p:spPr bwMode="auto">
          <a:xfrm>
            <a:off x="569059" y="3444082"/>
            <a:ext cx="2920025" cy="2612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737" y="4893392"/>
            <a:ext cx="1456456" cy="116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4841" y="3444082"/>
            <a:ext cx="1734248" cy="13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25512" y="6056465"/>
            <a:ext cx="87076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Рис. 4. </a:t>
            </a:r>
            <a:r>
              <a:rPr lang="uk-U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Визначення відсотка пошкоджених плодів личинками товстоніжки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2606" y="636424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8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/>
          <a:stretch/>
        </p:blipFill>
        <p:spPr bwMode="auto">
          <a:xfrm>
            <a:off x="6871331" y="3730319"/>
            <a:ext cx="2254989" cy="232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383556"/>
              </p:ext>
            </p:extLst>
          </p:nvPr>
        </p:nvGraphicFramePr>
        <p:xfrm>
          <a:off x="1054603" y="1553425"/>
          <a:ext cx="8049458" cy="1804670"/>
        </p:xfrm>
        <a:graphic>
          <a:graphicData uri="http://schemas.openxmlformats.org/drawingml/2006/table">
            <a:tbl>
              <a:tblPr firstRow="1" firstCol="1" bandRow="1"/>
              <a:tblGrid>
                <a:gridCol w="837964"/>
                <a:gridCol w="3383534"/>
                <a:gridCol w="1979271"/>
                <a:gridCol w="1848689"/>
              </a:tblGrid>
              <a:tr h="356870">
                <a:tc rowSpan="2"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п/</a:t>
                      </a:r>
                      <a:r>
                        <a:rPr lang="uk-UA" sz="19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uk-UA" sz="19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Варіанти досліджень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 декада липня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 декада вересня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Контроль (без пестицидів)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41,9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25,0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95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Варіант №1 </a:t>
                      </a: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(біопрепарати)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4,2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Варіант №2 </a:t>
                      </a:r>
                      <a:r>
                        <a:rPr lang="uk-UA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(хімічні </a:t>
                      </a: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препарати)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2,8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19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2,4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69059" y="613458"/>
            <a:ext cx="8864093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Відсоток пошкоджених плодів сливи гусеницями </a:t>
            </a:r>
          </a:p>
          <a:p>
            <a:pPr lvl="0"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товстоніжки 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16678" y="1076344"/>
            <a:ext cx="148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Табл. </a:t>
            </a:r>
            <a:r>
              <a:rPr lang="uk-UA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2700" y="609600"/>
            <a:ext cx="4181302" cy="60833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Заходи контролю шкідників сливи: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Агротехнічні.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Хімічні. </a:t>
            </a:r>
            <a:b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Біологічні.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5" y="738646"/>
            <a:ext cx="4298156" cy="3237706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638331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6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1457</TotalTime>
  <Words>990</Words>
  <Application>Microsoft Office PowerPoint</Application>
  <PresentationFormat>Произвольный</PresentationFormat>
  <Paragraphs>128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Рис. 2.  Пильщик сливовий  (а, б – імаго,  в – личинка)  – найбільш небезпечний шкідник сливи</vt:lpstr>
      <vt:lpstr>Презентация PowerPoint</vt:lpstr>
      <vt:lpstr>Презентация PowerPoint</vt:lpstr>
      <vt:lpstr>Заходи контролю шкідників сливи:  1 Агротехнічні.  2. Хімічні.  3. Біологічні.</vt:lpstr>
      <vt:lpstr>Наукова новизна досліджено найбільш шкодочинні комахи-фітофаги сливи сорту Волошка, їх морфологічні та онтогенетичні особливості. Встановлено, що серед комах-шкідників сливи найбільше шкоди наносить плодожерка сливова, гусениця якої обплітає невелику ділянку павутиною і під нею вгризається в шкірочку, закриваючи отвір ззовні. З місць пошкоджень на плодах витікає камедь (глей) у вигляді прозорих крапельок. З’ясовано, що дорослі комахи сливового чорного пильщика з'являються за кілька днів до цвітіння та на початку цвітіння сливи, живляться пилком та нектаром квіток. </vt:lpstr>
      <vt:lpstr>Презентация PowerPoint</vt:lpstr>
      <vt:lpstr>Презентация PowerPoint</vt:lpstr>
      <vt:lpstr>Дякую за увагу!!!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Екологічні особливості комах шкідників сливового саду та заходи щодо їх контролю</dc:title>
  <dc:creator>ulya</dc:creator>
  <cp:lastModifiedBy>новая</cp:lastModifiedBy>
  <cp:revision>91</cp:revision>
  <dcterms:created xsi:type="dcterms:W3CDTF">2021-12-10T13:02:38Z</dcterms:created>
  <dcterms:modified xsi:type="dcterms:W3CDTF">2022-04-22T18:28:00Z</dcterms:modified>
</cp:coreProperties>
</file>