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B2"/>
    <a:srgbClr val="90582E"/>
    <a:srgbClr val="C68F5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8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DFB72-AF7F-4D3D-BEE9-107BC9F661E5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9AD84-26D1-4992-B32E-0B51CCB9142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11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9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9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6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09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06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5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8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9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858D-A767-45CA-B09B-AF21F1D13A2E}" type="datetimeFigureOut">
              <a:rPr lang="uk-UA" smtClean="0"/>
              <a:t>08.04.2022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98B2-0804-4CC6-97D7-EA3902CEF96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54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340" y="1366669"/>
            <a:ext cx="10597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uk-UA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«Трагедія на хуторі </a:t>
            </a:r>
            <a:r>
              <a:rPr lang="uk-UA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Пороховня</a:t>
            </a:r>
            <a:r>
              <a:rPr lang="uk-U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2331" y="3101095"/>
            <a:ext cx="6096000" cy="3341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Левценюк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Дарина Віталіївна</a:t>
            </a:r>
            <a:endParaRPr lang="uk-UA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Немирівський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ліцей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Радивилівської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міської ради Рівненської області</a:t>
            </a:r>
            <a:endParaRPr lang="uk-UA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</a:t>
            </a:r>
            <a:endParaRPr lang="uk-UA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 територіального відділення МАНУ - історія</a:t>
            </a:r>
            <a:endParaRPr lang="uk-UA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Рівненська обл., Дубенський р-н, </a:t>
            </a: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с.Немирівка</a:t>
            </a:r>
            <a:endParaRPr lang="uk-UA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uk-UA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Струсь</a:t>
            </a: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Валентина Миколаївна, вчитель історії</a:t>
            </a:r>
            <a:endPara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283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Висновки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Реалізація нацистської політики геноциду значно зачепила і наш край. Як і по всій Україні, на території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Радивилівщини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силами фашистів та їхніх прибічників були здійснені масові погроми, пограбування та вбивства.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Неподалік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Радивилова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на хуторі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Пороховня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німці розстріляли 3 тис. єврейського населення. У травні 1990 року тут було встановлено пам'ятник безневинним жертвам геноциду.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Відомі тисячі фактів допомоги євреям збоку українців, навіть із ризиком для власного життя. Станом на 1 січня 2018 року звання “Праведник народів світу ” отримали 2619 українців.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Загалом на території України було знищено близько 1,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– 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1,6 млн. євреїв.       Сьогодні на багатьох місцях України, де здійснювалося знищення єврейського населення, встановлено пам'ятники, які українською, на івриті та ідиш повідомляють про жахливу трагедію, що спіткала цілий народ. З понад сотні тисяч людей єврейської національності, в Україні після війни залишилось лише кілька тисяч.</a:t>
            </a:r>
            <a:endParaRPr lang="uk-UA" sz="2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7085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45" y="363923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Список використаних джерел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Вайсберг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Л. Згадую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Радивилів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з добрими почуттями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 Прапор перемоги, 2005.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Гон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М. Із кривдою на самоті.- Рівне :Волинські обереги, 2005.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Історія міст і сіл УРСР. Ровенська область.- К, 1973.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Кіндрат К. Подвиг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Радивилівської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сім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ї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 Прапор перемоги.- 1998.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Мантика-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СтепановЛ.С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., Олексин Ю.П. Ганьба ХХ століття.- Рівне, 2005.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Ящук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В.М. Дітей закопали живими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//Прапор перемоги, 2002.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7. </a:t>
            </a:r>
            <a:r>
              <a:rPr lang="ru-RU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Ящук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В.М.Зустрілася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з </a:t>
            </a:r>
            <a:r>
              <a:rPr lang="ru-RU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рятівниками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через </a:t>
            </a:r>
            <a:r>
              <a:rPr lang="ru-RU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шістдесят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років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 Прапор перемоги, 1990.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8.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Ящук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В.М. Історія в знімках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 Прапор перемоги, 1996.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9.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Ящук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В.М. Про що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шумить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ліс біля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Пороховні</a:t>
            </a: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?//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Прапор перемоги, 1990.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10.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Ящук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В.М.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Радивилів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у перегуках віків.-Броди: Просвіта, 2014.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uk-UA" sz="20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9780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291" y="748146"/>
            <a:ext cx="101138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 дослідження </a:t>
            </a:r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на основі узагальнення і аналізу як уже відомих, так і вперше запропонованих матеріалів  проаналізувати трагедію єврейського населення на хуторі </a:t>
            </a:r>
            <a:r>
              <a:rPr lang="uk-UA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Пороховня</a:t>
            </a:r>
            <a:r>
              <a:rPr lang="uk-U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endParaRPr lang="uk-U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uk-U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uk-U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Завдання :</a:t>
            </a:r>
          </a:p>
          <a:p>
            <a:pPr algn="just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опрацювати історіографію по даній проблемі;</a:t>
            </a:r>
          </a:p>
          <a:p>
            <a:pPr algn="just"/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дослідити матеріали шкільного і районного музею та спогади очевидців по даній проблемі.</a:t>
            </a:r>
          </a:p>
        </p:txBody>
      </p:sp>
    </p:spTree>
    <p:extLst>
      <p:ext uri="{BB962C8B-B14F-4D97-AF65-F5344CB8AC3E}">
        <p14:creationId xmlns:p14="http://schemas.microsoft.com/office/powerpoint/2010/main" val="85887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0073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kern="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Понад 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півстоліття минуло з дня завершення Другої світової війни, а в пам’яті всього людства ще досі збереглися кадри кривавої трагедії. Від цього страшного конфлікту постраждали всі, проте майже нищівного удару зазнали євреї. Псевдонаукова ідеологія фашизму визнавала їх найнижчою расою і закликала до знищення цього народу</a:t>
            </a:r>
            <a:endParaRPr lang="uk-UA" sz="2200" kern="1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Євреї — давній народ семітського походження, висхідний до населення </a:t>
            </a:r>
            <a:r>
              <a:rPr lang="ru-RU" sz="2200" kern="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стародавнього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Ізраїльського та Юдейського царств. Вони живуть у багатьох країнах світу </a:t>
            </a:r>
            <a:r>
              <a:rPr lang="ru-RU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 1948 року існує відновлена єврейська держава Ізраїль</a:t>
            </a:r>
            <a:r>
              <a:rPr lang="ru-RU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території сучасної України євреї проживали з давніх часів. Перші згадки про них датуються І</a:t>
            </a:r>
            <a:r>
              <a:rPr lang="en-US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ст. до н.е., коли </a:t>
            </a:r>
            <a:endParaRPr lang="uk-UA" sz="2200" kern="1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kern="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вони 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</a:t>
            </a:r>
            <a:r>
              <a:rPr lang="ru-RU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явилися у Криму і грецьких колоніях  на північно-східному </a:t>
            </a:r>
            <a:endParaRPr lang="uk-UA" sz="2200" kern="1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kern="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узбережжі 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Чорного моря.</a:t>
            </a:r>
            <a:endParaRPr lang="uk-UA" sz="2200" kern="1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uk-UA" sz="2200" kern="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 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Другої світової війни і фашистського геноциду в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200" kern="15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Радивилові</a:t>
            </a:r>
            <a:r>
              <a:rPr lang="uk-UA" sz="2200" kern="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uk-UA" sz="2200" kern="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проживало біля 4 тисяч  євреїв.</a:t>
            </a:r>
            <a:endParaRPr lang="uk-UA" sz="2200" kern="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pic>
        <p:nvPicPr>
          <p:cNvPr id="1028" name="Picture 4" descr="З історії єврейської громади в Коломиї - Галицький Кореспонд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82" y="3713019"/>
            <a:ext cx="4073236" cy="293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823855" cy="2974109"/>
          </a:xfrm>
          <a:prstGeom prst="rect">
            <a:avLst/>
          </a:prstGeom>
          <a:solidFill>
            <a:srgbClr val="C68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Єврейські гето на території України в період Другої світової війни — 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2" y="217054"/>
            <a:ext cx="352501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3854" y="0"/>
            <a:ext cx="83681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Гетто в період Другої світової війни — це житлові зони контрольованими нацистами та їх союзниками територіях, куди насильно переміщували євреїв з метою ізоляції від неєврейського населення. Ця ізоляція була частиною політики так званого </a:t>
            </a:r>
            <a:r>
              <a:rPr lang="ru-RU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uk-UA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остаточного вирішення єврейського питання</a:t>
            </a:r>
            <a:r>
              <a:rPr lang="ru-RU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”, </a:t>
            </a:r>
            <a:r>
              <a:rPr lang="uk-UA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рамках якої було знищено близько 6 мільйонів євреїв. У </a:t>
            </a:r>
            <a:r>
              <a:rPr lang="uk-UA" sz="2000" kern="1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Радивилові</a:t>
            </a:r>
            <a:r>
              <a:rPr lang="uk-UA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було два гетто.</a:t>
            </a:r>
            <a:endParaRPr lang="uk-UA" sz="20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4655" y="3177309"/>
            <a:ext cx="120349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У 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гетто жили в страшенній тісноті і по кілька родин в одній кімнаті. Спати лягали родинами на підлогу. Вся територія гетто були за колючим   дротом.     Умови були такими, що їх гітлерівці створювали в концтаборах. Антисанітарія,  хвороби. Помирали  найчастіше люди похилого віку і діти. Були євреї, які давали згоду прислужувати німцям: збирали цінні речі, наглядали, щоб із гетто не було втікачів. Але й це їм не допомогло.</a:t>
            </a:r>
            <a:endParaRPr lang="uk-UA" sz="2000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Перший зафіксований в матеріалах Надзвичайної Державної комісії розстріл євреїв в нашому місті </a:t>
            </a:r>
            <a:r>
              <a:rPr lang="uk-UA" sz="20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Радивилові</a:t>
            </a: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стався 4 липня 1941 року. Тоді вбили 27 євреїв.</a:t>
            </a:r>
            <a:endParaRPr lang="uk-UA" sz="2000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37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6561"/>
            <a:ext cx="12192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uk-UA" sz="20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kern="1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kern="1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kern="1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sz="2000" kern="1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kern="1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лася</a:t>
            </a:r>
            <a:r>
              <a:rPr lang="uk-UA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кілька сотень метрів. А інші великим натовпом йшли через головну вулицю — Почаївську в напрямку залізничного вокзалу. Хтось плакав, хтось пробував вийти з тієї страшної колони, але наглядачі накидалися і били непокірних. Мешканці цієї і навколишніх вулиць з сумом, співчуттям, сльозами проводили в останню дорогу приречених.</a:t>
            </a:r>
            <a:endParaRPr lang="uk-UA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Зігнані в колону нещасні не знали, куди їх поведуть, тому мали з собою якісь пожитки. Ями копали військовополонені за кілька днів до розстрілу. Коло однієї з ям, неподалік, </a:t>
            </a:r>
            <a:r>
              <a:rPr lang="en-US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uk-UA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тояв</a:t>
            </a: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столик із спиртними напоями, за яким убивці “збадьорювалися” перед черговим актом розправи.</a:t>
            </a:r>
            <a:endParaRPr lang="uk-UA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Людей примушували лягати униз обличчям на своїх уже мертвих, закривавлених співбратів. І розстрілювали, </a:t>
            </a:r>
            <a:r>
              <a:rPr lang="uk-UA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ходячи</a:t>
            </a: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по трупах, час від часу посипаючи їх хлорним вапном. </a:t>
            </a:r>
            <a:endParaRPr lang="uk-UA" dirty="0"/>
          </a:p>
        </p:txBody>
      </p:sp>
      <p:pic>
        <p:nvPicPr>
          <p:cNvPr id="3076" name="Picture 4" descr="До трагічного місця біля хутора Пороховня | РАДИВИЛІВ.inf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b="17061"/>
          <a:stretch/>
        </p:blipFill>
        <p:spPr bwMode="auto">
          <a:xfrm>
            <a:off x="0" y="0"/>
            <a:ext cx="8395855" cy="30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H="1" flipV="1">
            <a:off x="8395855" y="-24878"/>
            <a:ext cx="372225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Відразу за селом </a:t>
            </a:r>
            <a:r>
              <a:rPr lang="uk-UA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Немирівка</a:t>
            </a: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є хутір </a:t>
            </a:r>
            <a:r>
              <a:rPr lang="uk-UA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Пороховня</a:t>
            </a: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Ніхто б про нього й не знав, якби не трагедія, що сталася тут 81 рік тому. Саме тут розстрілювали єврейське населення. Старих, жінок і дітей везли підводами. </a:t>
            </a:r>
            <a:r>
              <a:rPr lang="uk-UA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Колона </a:t>
            </a:r>
            <a:r>
              <a:rPr lang="uk-UA" kern="1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розтягува</a:t>
            </a:r>
            <a:r>
              <a:rPr lang="uk-UA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endParaRPr lang="uk-UA" kern="1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8325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4345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kern="15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Два 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 половиною роки споруджувався меморіал у лісі неподалік 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Радивилова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між селом Лев</a:t>
            </a:r>
            <a:r>
              <a:rPr lang="ru-RU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ятином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і хутором 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Пороховнею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Колишні жителі 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Радивилова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їхні діти й онуки, які нині живуть в Ізраїлі вирішили достойно вшанувати пам'ять своїх родичів, безневинно страчених німецькими фашистами в 1942 році. Доброчинцям сприяли міська влада, місцевий підприємець 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Меїр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Гельбер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Зрізали дерева над місцями захоронень, поклали по краях масивні 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камені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спорудили стелу з відповідними написами українською мовою та івритом, насипали за нею пагорб, зацементували доріжки, посіяли траву. </a:t>
            </a:r>
            <a:endParaRPr lang="uk-UA" sz="2400" kern="15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На стелі меморіалу </a:t>
            </a:r>
            <a:r>
              <a:rPr lang="uk-UA" sz="2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викарбувано</a:t>
            </a:r>
            <a:r>
              <a:rPr lang="uk-UA" sz="24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:”На цьому місці в 1942 році було розстріляно німецькими окупантами близько 3000 тисяч мирних жителів”.</a:t>
            </a:r>
            <a:endParaRPr lang="uk-UA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982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2511" t="984" r="-295" b="8023"/>
          <a:stretch>
            <a:fillRect/>
          </a:stretch>
        </p:blipFill>
        <p:spPr>
          <a:xfrm>
            <a:off x="5562046" y="157016"/>
            <a:ext cx="6304915" cy="43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 rot="16200004">
            <a:off x="-431254" y="808181"/>
            <a:ext cx="5698830" cy="439650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Прямоугольник 7"/>
          <p:cNvSpPr/>
          <p:nvPr/>
        </p:nvSpPr>
        <p:spPr>
          <a:xfrm>
            <a:off x="219904" y="5929743"/>
            <a:ext cx="4396514" cy="849748"/>
          </a:xfrm>
          <a:prstGeom prst="rect">
            <a:avLst/>
          </a:prstGeom>
          <a:solidFill>
            <a:srgbClr val="EFD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uk-UA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ятник</a:t>
            </a:r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жертвам геноциду</a:t>
            </a:r>
            <a:endParaRPr lang="uk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2046" y="4733633"/>
            <a:ext cx="6304915" cy="849748"/>
          </a:xfrm>
          <a:prstGeom prst="rect">
            <a:avLst/>
          </a:prstGeom>
          <a:solidFill>
            <a:srgbClr val="EFD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uk-UA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ятна</a:t>
            </a:r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стела</a:t>
            </a:r>
          </a:p>
        </p:txBody>
      </p:sp>
    </p:spTree>
    <p:extLst>
      <p:ext uri="{BB962C8B-B14F-4D97-AF65-F5344CB8AC3E}">
        <p14:creationId xmlns:p14="http://schemas.microsoft.com/office/powerpoint/2010/main" val="85263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www\AppData\Local\Microsoft\Windows\Temporary Internet Files\Content.Word\IMG_20191126_230735.jpg"/>
          <p:cNvPicPr/>
          <p:nvPr/>
        </p:nvPicPr>
        <p:blipFill rotWithShape="1">
          <a:blip r:embed="rId2"/>
          <a:srcRect l="5637" t="23999" r="11956" b="13136"/>
          <a:stretch/>
        </p:blipFill>
        <p:spPr>
          <a:xfrm>
            <a:off x="2359890" y="369455"/>
            <a:ext cx="7101004" cy="418407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Прямоугольник 5"/>
          <p:cNvSpPr/>
          <p:nvPr/>
        </p:nvSpPr>
        <p:spPr>
          <a:xfrm>
            <a:off x="2359890" y="4742870"/>
            <a:ext cx="7101004" cy="849748"/>
          </a:xfrm>
          <a:prstGeom prst="rect">
            <a:avLst/>
          </a:prstGeom>
          <a:solidFill>
            <a:srgbClr val="EFD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Відкриття меморіального комплексу</a:t>
            </a:r>
          </a:p>
        </p:txBody>
      </p:sp>
    </p:spTree>
    <p:extLst>
      <p:ext uri="{BB962C8B-B14F-4D97-AF65-F5344CB8AC3E}">
        <p14:creationId xmlns:p14="http://schemas.microsoft.com/office/powerpoint/2010/main" val="26007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09" y="102521"/>
            <a:ext cx="7100736" cy="56332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2909" y="5906651"/>
            <a:ext cx="7100736" cy="849748"/>
          </a:xfrm>
          <a:prstGeom prst="rect">
            <a:avLst/>
          </a:prstGeom>
          <a:solidFill>
            <a:srgbClr val="EFD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Екскурсія </a:t>
            </a:r>
            <a:r>
              <a:rPr lang="uk-U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учнів ліцею на хутір </a:t>
            </a:r>
            <a:r>
              <a:rPr lang="uk-UA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Пороховня</a:t>
            </a:r>
            <a:endParaRPr lang="uk-UA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4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1026</Words>
  <Application>Microsoft Office PowerPoint</Application>
  <PresentationFormat>Довільний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TPCUser</cp:lastModifiedBy>
  <cp:revision>9</cp:revision>
  <dcterms:created xsi:type="dcterms:W3CDTF">2022-04-08T12:45:46Z</dcterms:created>
  <dcterms:modified xsi:type="dcterms:W3CDTF">2022-04-08T14:46:54Z</dcterms:modified>
</cp:coreProperties>
</file>