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57" r:id="rId4"/>
    <p:sldId id="260" r:id="rId5"/>
    <p:sldId id="281" r:id="rId6"/>
    <p:sldId id="264" r:id="rId7"/>
    <p:sldId id="279" r:id="rId8"/>
    <p:sldId id="275" r:id="rId9"/>
    <p:sldId id="265" r:id="rId10"/>
    <p:sldId id="271" r:id="rId11"/>
    <p:sldId id="272" r:id="rId12"/>
    <p:sldId id="274" r:id="rId13"/>
    <p:sldId id="27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2;&#1110;&#1090;&#1072;&#1083;&#1110;&#1081;\Documents\&#1050;&#1085;&#1080;&#1075;&#1072;1&#1075;&#1086;&#1088;&#1110;&#109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42;&#1110;&#1090;&#1072;&#1083;&#1110;&#1081;\Documents\&#1050;&#1085;&#1080;&#1075;&#1072;1&#1075;&#1086;&#1088;&#1110;&#109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plotArea>
      <c:layout>
        <c:manualLayout>
          <c:layoutTarget val="inner"/>
          <c:xMode val="edge"/>
          <c:yMode val="edge"/>
          <c:x val="0.12042746993074463"/>
          <c:y val="3.8956209421190782E-2"/>
          <c:w val="0.72738407699037633"/>
          <c:h val="0.7784064097251"/>
        </c:manualLayout>
      </c:layout>
      <c:lineChart>
        <c:grouping val="standard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Лист1!$A$1:$BJ$1</c:f>
              <c:numCache>
                <c:formatCode>General</c:formatCode>
                <c:ptCount val="62"/>
                <c:pt idx="0">
                  <c:v>80</c:v>
                </c:pt>
                <c:pt idx="1">
                  <c:v>53</c:v>
                </c:pt>
                <c:pt idx="2">
                  <c:v>255</c:v>
                </c:pt>
                <c:pt idx="3">
                  <c:v>325</c:v>
                </c:pt>
                <c:pt idx="4">
                  <c:v>265</c:v>
                </c:pt>
                <c:pt idx="5">
                  <c:v>300</c:v>
                </c:pt>
                <c:pt idx="6">
                  <c:v>155</c:v>
                </c:pt>
                <c:pt idx="7">
                  <c:v>302</c:v>
                </c:pt>
                <c:pt idx="8">
                  <c:v>153</c:v>
                </c:pt>
                <c:pt idx="9">
                  <c:v>170</c:v>
                </c:pt>
                <c:pt idx="10">
                  <c:v>260</c:v>
                </c:pt>
                <c:pt idx="11">
                  <c:v>230</c:v>
                </c:pt>
                <c:pt idx="12">
                  <c:v>120</c:v>
                </c:pt>
                <c:pt idx="13">
                  <c:v>326</c:v>
                </c:pt>
                <c:pt idx="14">
                  <c:v>265</c:v>
                </c:pt>
                <c:pt idx="15">
                  <c:v>100</c:v>
                </c:pt>
                <c:pt idx="16">
                  <c:v>255</c:v>
                </c:pt>
                <c:pt idx="17">
                  <c:v>270</c:v>
                </c:pt>
                <c:pt idx="18">
                  <c:v>125</c:v>
                </c:pt>
                <c:pt idx="19">
                  <c:v>210</c:v>
                </c:pt>
                <c:pt idx="20">
                  <c:v>225</c:v>
                </c:pt>
                <c:pt idx="21">
                  <c:v>50</c:v>
                </c:pt>
                <c:pt idx="22">
                  <c:v>273</c:v>
                </c:pt>
                <c:pt idx="23">
                  <c:v>325</c:v>
                </c:pt>
                <c:pt idx="24">
                  <c:v>338</c:v>
                </c:pt>
                <c:pt idx="25">
                  <c:v>180</c:v>
                </c:pt>
                <c:pt idx="26">
                  <c:v>310</c:v>
                </c:pt>
                <c:pt idx="27">
                  <c:v>265</c:v>
                </c:pt>
                <c:pt idx="28">
                  <c:v>110</c:v>
                </c:pt>
                <c:pt idx="29">
                  <c:v>275</c:v>
                </c:pt>
                <c:pt idx="30">
                  <c:v>295</c:v>
                </c:pt>
                <c:pt idx="31">
                  <c:v>260</c:v>
                </c:pt>
                <c:pt idx="32">
                  <c:v>140</c:v>
                </c:pt>
                <c:pt idx="33">
                  <c:v>330</c:v>
                </c:pt>
                <c:pt idx="34">
                  <c:v>312</c:v>
                </c:pt>
                <c:pt idx="35">
                  <c:v>310</c:v>
                </c:pt>
                <c:pt idx="36">
                  <c:v>280</c:v>
                </c:pt>
                <c:pt idx="37">
                  <c:v>320</c:v>
                </c:pt>
                <c:pt idx="38">
                  <c:v>200</c:v>
                </c:pt>
                <c:pt idx="39">
                  <c:v>250</c:v>
                </c:pt>
                <c:pt idx="40">
                  <c:v>180</c:v>
                </c:pt>
                <c:pt idx="41">
                  <c:v>300</c:v>
                </c:pt>
                <c:pt idx="42">
                  <c:v>290</c:v>
                </c:pt>
                <c:pt idx="43">
                  <c:v>247</c:v>
                </c:pt>
                <c:pt idx="44">
                  <c:v>265</c:v>
                </c:pt>
                <c:pt idx="45">
                  <c:v>130</c:v>
                </c:pt>
                <c:pt idx="46">
                  <c:v>160</c:v>
                </c:pt>
                <c:pt idx="47">
                  <c:v>230</c:v>
                </c:pt>
                <c:pt idx="48">
                  <c:v>275</c:v>
                </c:pt>
                <c:pt idx="49">
                  <c:v>273</c:v>
                </c:pt>
                <c:pt idx="50">
                  <c:v>193</c:v>
                </c:pt>
                <c:pt idx="51">
                  <c:v>198</c:v>
                </c:pt>
                <c:pt idx="52">
                  <c:v>223</c:v>
                </c:pt>
                <c:pt idx="53">
                  <c:v>235</c:v>
                </c:pt>
                <c:pt idx="54">
                  <c:v>260</c:v>
                </c:pt>
                <c:pt idx="55">
                  <c:v>150</c:v>
                </c:pt>
                <c:pt idx="56">
                  <c:v>240</c:v>
                </c:pt>
                <c:pt idx="57">
                  <c:v>267</c:v>
                </c:pt>
                <c:pt idx="58">
                  <c:v>132</c:v>
                </c:pt>
                <c:pt idx="59">
                  <c:v>105</c:v>
                </c:pt>
                <c:pt idx="60">
                  <c:v>120</c:v>
                </c:pt>
                <c:pt idx="61">
                  <c:v>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2E-4013-95C8-F008E2A2CD6A}"/>
            </c:ext>
          </c:extLst>
        </c:ser>
        <c:dLbls/>
        <c:marker val="1"/>
        <c:axId val="74383744"/>
        <c:axId val="74385280"/>
      </c:lineChart>
      <c:catAx>
        <c:axId val="74383744"/>
        <c:scaling>
          <c:orientation val="minMax"/>
        </c:scaling>
        <c:axPos val="b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74385280"/>
        <c:crosses val="autoZero"/>
        <c:auto val="1"/>
        <c:lblAlgn val="ctr"/>
        <c:lblOffset val="100"/>
      </c:catAx>
      <c:valAx>
        <c:axId val="74385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74383744"/>
        <c:crosses val="autoZero"/>
        <c:crossBetween val="between"/>
      </c:valAx>
    </c:plotArea>
    <c:legend>
      <c:legendPos val="r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Pr>
        <a:bodyPr/>
        <a:lstStyle/>
        <a:p>
          <a:pPr>
            <a:defRPr lang="ru-RU"/>
          </a:pPr>
          <a:endParaRPr lang="uk-UA"/>
        </a:p>
      </c:txPr>
    </c:title>
    <c:plotArea>
      <c:layout>
        <c:manualLayout>
          <c:layoutTarget val="inner"/>
          <c:xMode val="edge"/>
          <c:yMode val="edge"/>
          <c:x val="0.13457679105873935"/>
          <c:y val="0.14963570076500041"/>
          <c:w val="0.76419214330594276"/>
          <c:h val="0.67593322834645664"/>
        </c:manualLayout>
      </c:layout>
      <c:lineChart>
        <c:grouping val="standard"/>
        <c:ser>
          <c:idx val="0"/>
          <c:order val="0"/>
          <c:tx>
            <c:strRef>
              <c:f>Лист2!$A$1</c:f>
              <c:strCache>
                <c:ptCount val="1"/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Лист2!$B$1:$BJ$1</c:f>
              <c:numCache>
                <c:formatCode>General</c:formatCode>
                <c:ptCount val="61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  <c:pt idx="12">
                  <c:v>5</c:v>
                </c:pt>
                <c:pt idx="13">
                  <c:v>4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  <c:pt idx="19">
                  <c:v>4</c:v>
                </c:pt>
                <c:pt idx="20">
                  <c:v>2</c:v>
                </c:pt>
                <c:pt idx="21">
                  <c:v>4</c:v>
                </c:pt>
                <c:pt idx="22">
                  <c:v>5</c:v>
                </c:pt>
                <c:pt idx="23">
                  <c:v>5</c:v>
                </c:pt>
                <c:pt idx="24">
                  <c:v>3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4</c:v>
                </c:pt>
                <c:pt idx="29">
                  <c:v>4</c:v>
                </c:pt>
                <c:pt idx="30">
                  <c:v>5</c:v>
                </c:pt>
                <c:pt idx="31">
                  <c:v>4</c:v>
                </c:pt>
                <c:pt idx="32">
                  <c:v>6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7</c:v>
                </c:pt>
                <c:pt idx="37">
                  <c:v>3</c:v>
                </c:pt>
                <c:pt idx="38">
                  <c:v>4</c:v>
                </c:pt>
                <c:pt idx="39">
                  <c:v>4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4</c:v>
                </c:pt>
                <c:pt idx="45">
                  <c:v>3</c:v>
                </c:pt>
                <c:pt idx="46">
                  <c:v>5</c:v>
                </c:pt>
                <c:pt idx="47">
                  <c:v>4</c:v>
                </c:pt>
                <c:pt idx="48">
                  <c:v>5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3</c:v>
                </c:pt>
                <c:pt idx="55">
                  <c:v>5</c:v>
                </c:pt>
                <c:pt idx="56">
                  <c:v>4</c:v>
                </c:pt>
                <c:pt idx="57">
                  <c:v>3</c:v>
                </c:pt>
                <c:pt idx="58">
                  <c:v>3</c:v>
                </c:pt>
                <c:pt idx="59">
                  <c:v>2</c:v>
                </c:pt>
                <c:pt idx="6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C4-4AE7-BE88-A9EA2851279C}"/>
            </c:ext>
          </c:extLst>
        </c:ser>
        <c:dLbls/>
        <c:marker val="1"/>
        <c:axId val="75096064"/>
        <c:axId val="75097600"/>
      </c:lineChart>
      <c:catAx>
        <c:axId val="75096064"/>
        <c:scaling>
          <c:orientation val="minMax"/>
        </c:scaling>
        <c:axPos val="b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75097600"/>
        <c:crosses val="autoZero"/>
        <c:auto val="1"/>
        <c:lblAlgn val="ctr"/>
        <c:lblOffset val="100"/>
      </c:catAx>
      <c:valAx>
        <c:axId val="75097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75096064"/>
        <c:crosses val="autoZero"/>
        <c:crossBetween val="between"/>
      </c:valAx>
      <c:spPr>
        <a:ln>
          <a:solidFill>
            <a:schemeClr val="accent2">
              <a:lumMod val="50000"/>
            </a:schemeClr>
          </a:solidFill>
        </a:ln>
      </c:spPr>
    </c:plotArea>
    <c:legend>
      <c:legendPos val="r"/>
      <c:txPr>
        <a:bodyPr/>
        <a:lstStyle/>
        <a:p>
          <a:pPr rtl="0">
            <a:defRPr lang="ru-RU"/>
          </a:pPr>
          <a:endParaRPr lang="uk-UA"/>
        </a:p>
      </c:txPr>
    </c:legend>
    <c:plotVisOnly val="1"/>
    <c:dispBlanksAs val="gap"/>
  </c:chart>
  <c:txPr>
    <a:bodyPr/>
    <a:lstStyle/>
    <a:p>
      <a:pPr>
        <a:defRPr>
          <a:solidFill>
            <a:srgbClr val="C00000"/>
          </a:solidFill>
        </a:defRPr>
      </a:pPr>
      <a:endParaRPr lang="uk-UA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0.34346</cdr:x>
      <cdr:y>0.85902</cdr:y>
    </cdr:from>
    <cdr:to>
      <cdr:x>0.65654</cdr:x>
      <cdr:y>0.9766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2826538" y="3887884"/>
          <a:ext cx="2576523" cy="532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№ за порядком</a:t>
          </a:r>
          <a:r>
            <a:rPr lang="uk-UA" sz="28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сіянців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0.01001</cdr:x>
      <cdr:y>0.35611</cdr:y>
    </cdr:from>
    <cdr:to>
      <cdr:x>0.07365</cdr:x>
      <cdr:y>0.80874</cdr:y>
    </cdr:to>
    <cdr:sp macro="" textlink="">
      <cdr:nvSpPr>
        <cdr:cNvPr id="3" name="Поле 2"/>
        <cdr:cNvSpPr txBox="1"/>
      </cdr:nvSpPr>
      <cdr:spPr>
        <a:xfrm xmlns:a="http://schemas.openxmlformats.org/drawingml/2006/main" rot="16200000">
          <a:off x="-680050" y="2374138"/>
          <a:ext cx="2048587" cy="523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Висота сіянців, мм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0.34243</cdr:x>
      <cdr:y>0.74395</cdr:y>
    </cdr:from>
    <cdr:to>
      <cdr:x>0.49185</cdr:x>
      <cdr:y>1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2095500" y="3352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  <cdr:relSizeAnchor xmlns:cdr="http://schemas.openxmlformats.org/drawingml/2006/chartDrawing">
    <cdr:from>
      <cdr:x>0.18445</cdr:x>
      <cdr:y>0.31339</cdr:y>
    </cdr:from>
    <cdr:to>
      <cdr:x>0.23581</cdr:x>
      <cdr:y>0.78281</cdr:y>
    </cdr:to>
    <cdr:sp macro="" textlink="">
      <cdr:nvSpPr>
        <cdr:cNvPr id="5" name="Поле 4"/>
        <cdr:cNvSpPr txBox="1"/>
      </cdr:nvSpPr>
      <cdr:spPr>
        <a:xfrm xmlns:a="http://schemas.openxmlformats.org/drawingml/2006/main" rot="3723273">
          <a:off x="447675" y="1800225"/>
          <a:ext cx="16764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  <cdr:relSizeAnchor xmlns:cdr="http://schemas.openxmlformats.org/drawingml/2006/chartDrawing">
    <cdr:from>
      <cdr:x>0.01012</cdr:x>
      <cdr:y>0</cdr:y>
    </cdr:from>
    <cdr:to>
      <cdr:x>0.11501</cdr:x>
      <cdr:y>1</cdr:y>
    </cdr:to>
    <cdr:sp macro="" textlink="">
      <cdr:nvSpPr>
        <cdr:cNvPr id="6" name="Поле 5"/>
        <cdr:cNvSpPr txBox="1"/>
      </cdr:nvSpPr>
      <cdr:spPr>
        <a:xfrm xmlns:a="http://schemas.openxmlformats.org/drawingml/2006/main" rot="16200000">
          <a:off x="-1969410" y="1505229"/>
          <a:ext cx="4968554" cy="863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Діаметр сіянців</a:t>
          </a:r>
          <a:r>
            <a:rPr lang="uk-UA" sz="2400" b="1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біля кореневої</a:t>
          </a:r>
        </a:p>
        <a:p xmlns:a="http://schemas.openxmlformats.org/drawingml/2006/main">
          <a:pPr algn="ctr"/>
          <a:r>
            <a:rPr lang="uk-UA" sz="24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шийки, мм</a:t>
          </a:r>
          <a:endParaRPr lang="uk-UA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0.2025</cdr:x>
      <cdr:y>0.87577</cdr:y>
    </cdr:from>
    <cdr:to>
      <cdr:x>0.71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66528" y="4104456"/>
          <a:ext cx="41764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0.22875</cdr:x>
      <cdr:y>0.84471</cdr:y>
    </cdr:from>
    <cdr:to>
      <cdr:x>0.8325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82552" y="3917032"/>
          <a:ext cx="496855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за порядком</a:t>
          </a:r>
          <a:r>
            <a:rPr lang="uk-UA" sz="28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сіянців</a:t>
          </a:r>
          <a:endParaRPr lang="uk-UA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uk-UA" sz="2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22.04.2022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22.04.2022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22.04.2022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22.04.2022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22.04.2022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22.04.2022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22.04.2022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22.04.2022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22.04.2022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22.04.2022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22.04.2022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22.04.2022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3548" y="421254"/>
            <a:ext cx="813690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37000">
                    <a:srgbClr val="DF3C0F"/>
                  </a:gs>
                  <a:gs pos="51000">
                    <a:srgbClr val="FFC000"/>
                  </a:gs>
                  <a:gs pos="65000">
                    <a:srgbClr val="DF3C0F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548" y="120260"/>
            <a:ext cx="82809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prstClr val="black"/>
                </a:solidFill>
                <a:latin typeface="Gabriola" panose="04040605051002020D02" pitchFamily="82" charset="0"/>
                <a:ea typeface="+mj-ea"/>
                <a:cs typeface="+mj-cs"/>
              </a:rPr>
              <a:t>Всеукраїнський інтерактивний конкурс</a:t>
            </a:r>
            <a:br>
              <a:rPr lang="uk-UA" sz="2200" b="1" dirty="0">
                <a:solidFill>
                  <a:prstClr val="black"/>
                </a:solidFill>
                <a:latin typeface="Gabriola" panose="04040605051002020D02" pitchFamily="82" charset="0"/>
                <a:ea typeface="+mj-ea"/>
                <a:cs typeface="+mj-cs"/>
              </a:rPr>
            </a:br>
            <a:r>
              <a:rPr lang="uk-UA" sz="2200" b="1" dirty="0">
                <a:solidFill>
                  <a:prstClr val="black"/>
                </a:solidFill>
                <a:latin typeface="Gabriola" panose="04040605051002020D02" pitchFamily="82" charset="0"/>
                <a:ea typeface="+mj-ea"/>
                <a:cs typeface="+mj-cs"/>
              </a:rPr>
              <a:t> «МАН-Юніор Дослідник»</a:t>
            </a:r>
            <a:r>
              <a:rPr lang="uk-UA" sz="2400" b="1" dirty="0">
                <a:solidFill>
                  <a:prstClr val="black"/>
                </a:solidFill>
                <a:latin typeface="Gabriola" panose="04040605051002020D02" pitchFamily="82" charset="0"/>
                <a:ea typeface="+mj-ea"/>
                <a:cs typeface="+mj-cs"/>
              </a:rPr>
              <a:t/>
            </a:r>
            <a:br>
              <a:rPr lang="uk-UA" sz="2400" b="1" dirty="0">
                <a:solidFill>
                  <a:prstClr val="black"/>
                </a:solidFill>
                <a:latin typeface="Gabriola" panose="04040605051002020D02" pitchFamily="82" charset="0"/>
                <a:ea typeface="+mj-ea"/>
                <a:cs typeface="+mj-cs"/>
              </a:rPr>
            </a:b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«Вирощування </a:t>
            </a:r>
            <a:r>
              <a:rPr lang="uk-UA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насіння горіха маньчжурського та шляхи введення його у культуру в умовах міста </a:t>
            </a:r>
            <a:r>
              <a:rPr lang="uk-UA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Радивилів</a:t>
            </a: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>
                <a:solidFill>
                  <a:srgbClr val="C00000"/>
                </a:solidFill>
              </a:rPr>
              <a:t> </a:t>
            </a:r>
            <a:r>
              <a:rPr lang="uk-UA" i="1" dirty="0" smtClean="0">
                <a:solidFill>
                  <a:srgbClr val="C00000"/>
                </a:solidFill>
              </a:rPr>
              <a:t>                                                                           </a:t>
            </a:r>
            <a:r>
              <a:rPr lang="uk-UA" sz="2000" b="1" i="1" dirty="0" smtClean="0">
                <a:solidFill>
                  <a:srgbClr val="C00000"/>
                </a:solidFill>
              </a:rPr>
              <a:t> </a:t>
            </a:r>
            <a:endParaRPr lang="uk-UA" sz="2000" b="1" dirty="0">
              <a:solidFill>
                <a:srgbClr val="C00000"/>
              </a:solidFill>
            </a:endParaRPr>
          </a:p>
          <a:p>
            <a:pPr algn="ctr">
              <a:spcAft>
                <a:spcPts val="0"/>
              </a:spcAft>
            </a:pPr>
            <a:endParaRPr lang="uk-UA" sz="1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8284" y="2525965"/>
            <a:ext cx="4716184" cy="353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Автор:</a:t>
            </a:r>
            <a:endParaRPr lang="ru-RU" dirty="0">
              <a:solidFill>
                <a:prstClr val="black"/>
              </a:solidFill>
              <a:latin typeface="Gabriola" panose="04040605051002020D02" pitchFamily="82" charset="0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Котик Анна </a:t>
            </a:r>
            <a:r>
              <a:rPr lang="ru-RU" dirty="0" err="1" smtClean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Олегівна</a:t>
            </a:r>
            <a:r>
              <a:rPr lang="ru-RU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,</a:t>
            </a:r>
            <a:endParaRPr lang="ru-RU" dirty="0">
              <a:solidFill>
                <a:prstClr val="black"/>
              </a:solidFill>
              <a:latin typeface="Gabriola" panose="04040605051002020D02" pitchFamily="82" charset="0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15000"/>
              </a:lnSpc>
            </a:pPr>
            <a:r>
              <a:rPr lang="uk-UA" sz="1700" b="1" dirty="0" err="1">
                <a:solidFill>
                  <a:prstClr val="black"/>
                </a:solidFill>
                <a:latin typeface="Gabriola" panose="04040605051002020D02" pitchFamily="82" charset="0"/>
              </a:rPr>
              <a:t>Радивилівський</a:t>
            </a:r>
            <a:r>
              <a:rPr lang="uk-UA" sz="1700" b="1" dirty="0">
                <a:solidFill>
                  <a:prstClr val="black"/>
                </a:solidFill>
                <a:latin typeface="Gabriola" panose="04040605051002020D02" pitchFamily="82" charset="0"/>
              </a:rPr>
              <a:t> ліцей №1 </a:t>
            </a:r>
            <a:br>
              <a:rPr lang="uk-UA" sz="1700" b="1" dirty="0">
                <a:solidFill>
                  <a:prstClr val="black"/>
                </a:solidFill>
                <a:latin typeface="Gabriola" panose="04040605051002020D02" pitchFamily="82" charset="0"/>
              </a:rPr>
            </a:br>
            <a:r>
              <a:rPr lang="uk-UA" sz="1700" b="1" dirty="0">
                <a:solidFill>
                  <a:prstClr val="black"/>
                </a:solidFill>
                <a:latin typeface="Gabriola" panose="04040605051002020D02" pitchFamily="82" charset="0"/>
              </a:rPr>
              <a:t>Радивилівської міської ради</a:t>
            </a:r>
            <a:br>
              <a:rPr lang="uk-UA" sz="1700" b="1" dirty="0">
                <a:solidFill>
                  <a:prstClr val="black"/>
                </a:solidFill>
                <a:latin typeface="Gabriola" panose="04040605051002020D02" pitchFamily="82" charset="0"/>
              </a:rPr>
            </a:br>
            <a:r>
              <a:rPr lang="uk-UA" sz="1700" b="1" dirty="0">
                <a:solidFill>
                  <a:prstClr val="black"/>
                </a:solidFill>
                <a:latin typeface="Gabriola" panose="04040605051002020D02" pitchFamily="82" charset="0"/>
              </a:rPr>
              <a:t>Дубенського району Рівненської області,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10 </a:t>
            </a:r>
            <a:r>
              <a:rPr lang="ru-RU" dirty="0" err="1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клас</a:t>
            </a:r>
            <a:endParaRPr lang="ru-RU" dirty="0">
              <a:solidFill>
                <a:prstClr val="black"/>
              </a:solidFill>
              <a:latin typeface="Gabriola" panose="04040605051002020D02" pitchFamily="82" charset="0"/>
              <a:sym typeface="Times New Roman"/>
            </a:endParaRPr>
          </a:p>
          <a:p>
            <a:pPr lvl="0">
              <a:lnSpc>
                <a:spcPct val="115000"/>
              </a:lnSpc>
            </a:pPr>
            <a:r>
              <a:rPr lang="uk-UA" sz="1900" b="1" dirty="0">
                <a:solidFill>
                  <a:prstClr val="black"/>
                </a:solidFill>
                <a:latin typeface="Gabriola" panose="04040605051002020D02" pitchFamily="82" charset="0"/>
              </a:rPr>
              <a:t>Рівненське територіальне відділення МАН</a:t>
            </a:r>
            <a:br>
              <a:rPr lang="uk-UA" sz="1900" b="1" dirty="0">
                <a:solidFill>
                  <a:prstClr val="black"/>
                </a:solidFill>
                <a:latin typeface="Gabriola" panose="04040605051002020D02" pitchFamily="82" charset="0"/>
              </a:rPr>
            </a:br>
            <a:endParaRPr lang="ru-RU" dirty="0">
              <a:solidFill>
                <a:prstClr val="black"/>
              </a:solidFill>
              <a:latin typeface="Gabriola" panose="04040605051002020D02" pitchFamily="82" charset="0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b="1" dirty="0" err="1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Керівники</a:t>
            </a:r>
            <a:r>
              <a:rPr lang="ru-RU" b="1" dirty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:</a:t>
            </a:r>
            <a:endParaRPr lang="ru-RU" b="1" dirty="0">
              <a:solidFill>
                <a:prstClr val="black"/>
              </a:solidFill>
              <a:latin typeface="Gabriola" panose="04040605051002020D02" pitchFamily="82" charset="0"/>
              <a:sym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Бойко Неля </a:t>
            </a:r>
            <a:r>
              <a:rPr lang="ru-RU" dirty="0" err="1" smtClean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Володимирівна</a:t>
            </a:r>
            <a:r>
              <a:rPr lang="ru-RU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вчитель</a:t>
            </a:r>
            <a:endParaRPr lang="ru-RU" dirty="0">
              <a:solidFill>
                <a:prstClr val="black"/>
              </a:solidFill>
              <a:latin typeface="Gabriola" panose="04040605051002020D02" pitchFamily="82" charset="0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15000"/>
              </a:lnSpc>
            </a:pPr>
            <a:r>
              <a:rPr lang="uk-UA" dirty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Фаєвська Тамара Вікторівна, вчитель</a:t>
            </a:r>
            <a:endParaRPr lang="ru-RU" dirty="0">
              <a:solidFill>
                <a:prstClr val="black"/>
              </a:solidFill>
              <a:latin typeface="Gabriola" panose="04040605051002020D02" pitchFamily="82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14734"/>
            <a:ext cx="2736643" cy="304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74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Діаграма висоти сіянців горіха маньчжурського</a:t>
            </a:r>
          </a:p>
        </p:txBody>
      </p:sp>
      <p:graphicFrame>
        <p:nvGraphicFramePr>
          <p:cNvPr id="5" name="Диаграмма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8630318"/>
              </p:ext>
            </p:extLst>
          </p:nvPr>
        </p:nvGraphicFramePr>
        <p:xfrm>
          <a:off x="465699" y="1556792"/>
          <a:ext cx="821359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0304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Діаграма </a:t>
            </a:r>
            <a:r>
              <a:rPr lang="uk-UA" sz="2800" b="1" dirty="0">
                <a:solidFill>
                  <a:srgbClr val="C00000"/>
                </a:solidFill>
              </a:rPr>
              <a:t>діаметру біля кореневої шийки сіянців горіха </a:t>
            </a:r>
            <a:r>
              <a:rPr lang="uk-UA" sz="2800" b="1" dirty="0" smtClean="0">
                <a:solidFill>
                  <a:srgbClr val="C00000"/>
                </a:solidFill>
              </a:rPr>
              <a:t>маньчжурського</a:t>
            </a:r>
            <a:endParaRPr lang="uk-UA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1360081"/>
              </p:ext>
            </p:extLst>
          </p:nvPr>
        </p:nvGraphicFramePr>
        <p:xfrm>
          <a:off x="457200" y="1412776"/>
          <a:ext cx="82192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9475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ВИСНОВКИ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124744"/>
            <a:ext cx="8568952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600" dirty="0" smtClean="0"/>
              <a:t>В ході дослідження ми вивчили біологію та морфологію  та екологію виду горіх маньчжурський  і визначили, що умови міста </a:t>
            </a:r>
            <a:r>
              <a:rPr lang="uk-UA" sz="2600" dirty="0" err="1" smtClean="0"/>
              <a:t>Радивилів</a:t>
            </a:r>
            <a:r>
              <a:rPr lang="uk-UA" sz="2600" dirty="0"/>
              <a:t> </a:t>
            </a:r>
            <a:r>
              <a:rPr lang="uk-UA" sz="2600" dirty="0" smtClean="0"/>
              <a:t>повністю підходять: зокрема наявністю достатньої кількості тепла та вологи.</a:t>
            </a:r>
          </a:p>
          <a:p>
            <a:pPr marL="0" indent="0">
              <a:buNone/>
            </a:pPr>
            <a:r>
              <a:rPr lang="uk-UA" sz="2600" dirty="0" smtClean="0"/>
              <a:t>Заготовили насіння горіха і виявили його ґрунтову схожість, яка </a:t>
            </a:r>
            <a:r>
              <a:rPr lang="uk-UA" sz="2600" dirty="0" err="1" smtClean="0"/>
              <a:t>стоновить</a:t>
            </a:r>
            <a:r>
              <a:rPr lang="uk-UA" sz="2600" dirty="0" smtClean="0"/>
              <a:t> 67% та виростили сіянці виду.</a:t>
            </a:r>
          </a:p>
          <a:p>
            <a:pPr marL="0" indent="0">
              <a:buNone/>
            </a:pPr>
            <a:r>
              <a:rPr lang="uk-UA" sz="2600" dirty="0" smtClean="0"/>
              <a:t>Висота сіянців</a:t>
            </a:r>
            <a:r>
              <a:rPr lang="uk-UA" sz="2600" dirty="0"/>
              <a:t>, вона коливається у межах </a:t>
            </a:r>
            <a:r>
              <a:rPr lang="uk-UA" sz="2600" b="1" dirty="0">
                <a:solidFill>
                  <a:srgbClr val="C00000"/>
                </a:solidFill>
              </a:rPr>
              <a:t>від 50 до 338 мм</a:t>
            </a:r>
            <a:r>
              <a:rPr lang="uk-UA" sz="2600" dirty="0"/>
              <a:t>, хоча найбільша кількість сіянців мають висоту у межах </a:t>
            </a:r>
            <a:r>
              <a:rPr lang="uk-UA" sz="2600" b="1" dirty="0">
                <a:solidFill>
                  <a:srgbClr val="C00000"/>
                </a:solidFill>
              </a:rPr>
              <a:t>від 100 до 300 мм</a:t>
            </a:r>
            <a:r>
              <a:rPr lang="uk-UA" sz="2600" dirty="0"/>
              <a:t>, а середня висота сіянця вирощеного нами  становить – </a:t>
            </a:r>
            <a:r>
              <a:rPr lang="uk-UA" sz="2600" b="1" dirty="0">
                <a:solidFill>
                  <a:srgbClr val="C00000"/>
                </a:solidFill>
              </a:rPr>
              <a:t>217мм. </a:t>
            </a:r>
            <a:r>
              <a:rPr lang="uk-UA" sz="2600" b="1" dirty="0" smtClean="0">
                <a:solidFill>
                  <a:srgbClr val="C00000"/>
                </a:solidFill>
              </a:rPr>
              <a:t> </a:t>
            </a:r>
            <a:r>
              <a:rPr lang="uk-UA" sz="2600" dirty="0" smtClean="0"/>
              <a:t>Діаграма </a:t>
            </a:r>
            <a:r>
              <a:rPr lang="uk-UA" sz="2600" dirty="0"/>
              <a:t>діаметру сіянців біля кореневої шийки показує, що товщина сіянців коливається від </a:t>
            </a:r>
            <a:r>
              <a:rPr lang="uk-UA" sz="2600" b="1" dirty="0">
                <a:solidFill>
                  <a:srgbClr val="C00000"/>
                </a:solidFill>
              </a:rPr>
              <a:t>2 до 7 мм, </a:t>
            </a:r>
            <a:r>
              <a:rPr lang="uk-UA" sz="2600" dirty="0"/>
              <a:t>хоча найбільша їх кількість спостерігається у межах </a:t>
            </a:r>
            <a:r>
              <a:rPr lang="uk-UA" sz="2600" b="1" dirty="0">
                <a:solidFill>
                  <a:srgbClr val="C00000"/>
                </a:solidFill>
              </a:rPr>
              <a:t>від 3 до 5мм</a:t>
            </a:r>
            <a:r>
              <a:rPr lang="uk-UA" sz="2600" dirty="0"/>
              <a:t>, а середнє значення становить </a:t>
            </a:r>
            <a:r>
              <a:rPr lang="uk-UA" sz="2600" b="1" dirty="0">
                <a:solidFill>
                  <a:srgbClr val="C00000"/>
                </a:solidFill>
              </a:rPr>
              <a:t>4,2мм. </a:t>
            </a:r>
            <a:endParaRPr lang="uk-UA" sz="2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dirty="0" smtClean="0"/>
              <a:t>       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9475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dirty="0" smtClean="0"/>
              <a:t>	Проаналізувавши </a:t>
            </a:r>
            <a:r>
              <a:rPr lang="uk-UA" sz="2200" dirty="0"/>
              <a:t>отримані дані, приходимо висновку, що сіянці такої висоти та діаметру у переважній своїй більшості здатні успішно перезимувати і в наступному році дати хороший приріст. </a:t>
            </a:r>
          </a:p>
          <a:p>
            <a:pPr marL="0" indent="0">
              <a:buNone/>
            </a:pPr>
            <a:r>
              <a:rPr lang="uk-UA" sz="2200" dirty="0"/>
              <a:t>           На нашу думку горіх маньчжурський може успішно використовуватися у зелених насадженнях міста. Завдяки своїй бактерицидній та антимікробній дії вид може використовуватись в озеленені навчальних  та </a:t>
            </a:r>
            <a:r>
              <a:rPr lang="uk-UA" sz="2200" dirty="0" err="1"/>
              <a:t>лікувально</a:t>
            </a:r>
            <a:r>
              <a:rPr lang="uk-UA" sz="2200" dirty="0"/>
              <a:t> – оздоровчих закладів, а також у створені лісозахисних смуг по берегах місцевої річки </a:t>
            </a:r>
            <a:r>
              <a:rPr lang="uk-UA" sz="2200" dirty="0" err="1"/>
              <a:t>Слонівки</a:t>
            </a:r>
            <a:r>
              <a:rPr lang="uk-UA" sz="2200" dirty="0"/>
              <a:t>. </a:t>
            </a:r>
            <a:r>
              <a:rPr lang="uk-UA" sz="2200" dirty="0" smtClean="0"/>
              <a:t> </a:t>
            </a:r>
          </a:p>
          <a:p>
            <a:pPr marL="0" indent="0">
              <a:buNone/>
            </a:pPr>
            <a:r>
              <a:rPr lang="uk-UA" sz="2200" dirty="0" smtClean="0"/>
              <a:t>	Також у наших планах є запропонувати міському   голові  М. А. </a:t>
            </a:r>
            <a:r>
              <a:rPr lang="uk-UA" sz="2200" dirty="0" err="1" smtClean="0"/>
              <a:t>Карапетяну</a:t>
            </a:r>
            <a:r>
              <a:rPr lang="uk-UA" sz="2200" dirty="0" smtClean="0"/>
              <a:t>  план озеленення нашого міста використовуючи даний вид горіха. Було </a:t>
            </a:r>
            <a:r>
              <a:rPr lang="uk-UA" sz="2200" dirty="0"/>
              <a:t>б доцільно створювати культури горіха маньчжурського разом з ялиною європейською, яка б захищала його від пізніх весняних заморозків у молодому віці.</a:t>
            </a:r>
          </a:p>
          <a:p>
            <a:pPr marL="0" indent="0" algn="ctr">
              <a:buNone/>
            </a:pPr>
            <a:endParaRPr lang="uk-U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98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7045" y="6165304"/>
            <a:ext cx="8229600" cy="4525963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452251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Актуальність теми: 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800" dirty="0" smtClean="0"/>
              <a:t>Підвищена зацікавленість до горіхів  зумовлена і тим, що крім надзвичайно цінної деревини з них отримують цінні плоди та вони </a:t>
            </a:r>
            <a:r>
              <a:rPr lang="uk-UA" sz="2800" dirty="0" err="1" smtClean="0"/>
              <a:t>середньовибагливі</a:t>
            </a:r>
            <a:r>
              <a:rPr lang="uk-UA" sz="2800" dirty="0"/>
              <a:t> </a:t>
            </a:r>
            <a:r>
              <a:rPr lang="uk-UA" sz="2800" dirty="0" smtClean="0"/>
              <a:t>до родючості та вологості ґрунту</a:t>
            </a:r>
            <a:br>
              <a:rPr lang="uk-UA" sz="2800" dirty="0" smtClean="0"/>
            </a:br>
            <a:r>
              <a:rPr lang="uk-UA" sz="2800" dirty="0"/>
              <a:t>Введення в культуру швидкорослих деревних порід світової дендрофлори є одним з пріоритетів, який  допоможе збільшенню </a:t>
            </a:r>
            <a:r>
              <a:rPr lang="uk-UA" sz="2800" dirty="0" err="1"/>
              <a:t>біорізноманіття</a:t>
            </a:r>
            <a:r>
              <a:rPr lang="uk-UA" sz="2800" dirty="0"/>
              <a:t> деревних рослин та підвищенню стійкості насаджень від хвороб та шкідників.</a:t>
            </a:r>
            <a:br>
              <a:rPr lang="uk-UA" sz="2800" dirty="0"/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407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128792" cy="778098"/>
          </a:xfrm>
        </p:spPr>
        <p:txBody>
          <a:bodyPr>
            <a:noAutofit/>
          </a:bodyPr>
          <a:lstStyle/>
          <a:p>
            <a:pPr algn="l"/>
            <a:r>
              <a:rPr lang="uk-UA" sz="3600" b="1" dirty="0">
                <a:solidFill>
                  <a:srgbClr val="C00000"/>
                </a:solidFill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</a:rPr>
              <a:t>Мета роботи:</a:t>
            </a:r>
            <a:r>
              <a:rPr lang="uk-UA" sz="3600" dirty="0" smtClean="0">
                <a:solidFill>
                  <a:srgbClr val="C00000"/>
                </a:solidFill>
              </a:rPr>
              <a:t> 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46448"/>
            <a:ext cx="8136904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+mj-lt"/>
                <a:cs typeface="Times New Roman" panose="02020603050405020304" pitchFamily="18" charset="0"/>
              </a:rPr>
              <a:t>заготівля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насіння горіха маньчжурського, </a:t>
            </a:r>
            <a:r>
              <a:rPr lang="uk-UA" dirty="0" smtClean="0">
                <a:latin typeface="+mj-lt"/>
                <a:cs typeface="Times New Roman" panose="02020603050405020304" pitchFamily="18" charset="0"/>
              </a:rPr>
              <a:t>вирощування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сіянців та визначення напрямків впровадження його </a:t>
            </a:r>
            <a:r>
              <a:rPr lang="uk-UA" dirty="0" smtClean="0">
                <a:latin typeface="+mj-lt"/>
                <a:cs typeface="Times New Roman" panose="02020603050405020304" pitchFamily="18" charset="0"/>
              </a:rPr>
              <a:t>в культуру міста </a:t>
            </a:r>
            <a:r>
              <a:rPr lang="uk-UA" dirty="0" err="1" smtClean="0">
                <a:latin typeface="+mj-lt"/>
                <a:cs typeface="Times New Roman" panose="02020603050405020304" pitchFamily="18" charset="0"/>
              </a:rPr>
              <a:t>Радивилів</a:t>
            </a:r>
            <a:r>
              <a:rPr lang="uk-UA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</a:rPr>
              <a:t>Об'єкт дослідження</a:t>
            </a:r>
            <a:r>
              <a:rPr lang="uk-UA" dirty="0">
                <a:solidFill>
                  <a:srgbClr val="C00000"/>
                </a:solidFill>
              </a:rPr>
              <a:t>: </a:t>
            </a:r>
            <a:r>
              <a:rPr lang="uk-UA" dirty="0"/>
              <a:t>насіння та сіянці горіха маньчжурського.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</a:rPr>
              <a:t>Предмет дослідження: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/>
              <a:t>екологія виду та вирощування горіха з насіння в умовах міста </a:t>
            </a:r>
            <a:r>
              <a:rPr lang="uk-UA" dirty="0" err="1"/>
              <a:t>Радивилів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840760" cy="778098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Завдання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112568"/>
          </a:xfrm>
        </p:spPr>
        <p:txBody>
          <a:bodyPr>
            <a:normAutofit fontScale="92500"/>
          </a:bodyPr>
          <a:lstStyle/>
          <a:p>
            <a:pPr lvl="0"/>
            <a:r>
              <a:rPr lang="uk-UA" dirty="0" smtClean="0"/>
              <a:t>вивчити  </a:t>
            </a:r>
            <a:r>
              <a:rPr lang="uk-UA" dirty="0"/>
              <a:t>морфологію та екологію видів роду;</a:t>
            </a:r>
          </a:p>
          <a:p>
            <a:pPr lvl="0"/>
            <a:r>
              <a:rPr lang="uk-UA" dirty="0"/>
              <a:t>заготовити насіння горіха маньчжурського, визначити показники його схожості;</a:t>
            </a:r>
          </a:p>
          <a:p>
            <a:pPr lvl="0"/>
            <a:r>
              <a:rPr lang="uk-UA" dirty="0"/>
              <a:t>виростити сіянці горіха, дослідити їх </a:t>
            </a:r>
            <a:r>
              <a:rPr lang="uk-UA" dirty="0" err="1"/>
              <a:t>біоморфологічні</a:t>
            </a:r>
            <a:r>
              <a:rPr lang="uk-UA" dirty="0"/>
              <a:t> особливості, виміряти </a:t>
            </a:r>
            <a:r>
              <a:rPr lang="uk-UA" dirty="0" err="1"/>
              <a:t>морфометричні</a:t>
            </a:r>
            <a:r>
              <a:rPr lang="uk-UA" dirty="0"/>
              <a:t> показники органів рослин та зробити порівняльний аналіз;</a:t>
            </a:r>
          </a:p>
          <a:p>
            <a:pPr lvl="0"/>
            <a:r>
              <a:rPr lang="uk-UA" dirty="0"/>
              <a:t>виявити екологічну нішу, яку б міг зайняти досліджуваний вид у деревних насадженнях району.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514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861048"/>
            <a:ext cx="7704856" cy="532859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	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5040560"/>
          </a:xfrm>
        </p:spPr>
        <p:txBody>
          <a:bodyPr>
            <a:normAutofit fontScale="90000"/>
          </a:bodyPr>
          <a:lstStyle/>
          <a:p>
            <a:r>
              <a:rPr lang="uk-UA" sz="4900" b="1" dirty="0" smtClean="0">
                <a:solidFill>
                  <a:srgbClr val="C00000"/>
                </a:solidFill>
              </a:rPr>
              <a:t>Практичне значення отриманих результатів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Отримані результати можуть бути використанні в роботі загальноосвітніх та позашкільних закладів </a:t>
            </a:r>
            <a:r>
              <a:rPr lang="uk-UA" sz="3600" dirty="0" err="1" smtClean="0"/>
              <a:t>пристворенні</a:t>
            </a:r>
            <a:r>
              <a:rPr lang="uk-UA" sz="3600" dirty="0"/>
              <a:t> </a:t>
            </a:r>
            <a:r>
              <a:rPr lang="uk-UA" sz="3600" dirty="0" smtClean="0"/>
              <a:t>парків, дендропарків, ландшафтних куточків, алей.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520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Дослідження</a:t>
            </a:r>
            <a:r>
              <a:rPr lang="uk-UA" dirty="0" smtClean="0"/>
              <a:t>:</a:t>
            </a:r>
          </a:p>
          <a:p>
            <a:r>
              <a:rPr lang="uk-UA" dirty="0" smtClean="0"/>
              <a:t>Восени 2020 отримали та висадили 100 шт. плодів горіха із національного лісотехнічного університету України ( Львів) та висади тієї ж осені щоб насіння не втратило схожості.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11951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/>
              <a:t>Підготовка ґрунту для посіву горіха </a:t>
            </a:r>
            <a:r>
              <a:rPr lang="uk-UA" sz="3200" b="1" dirty="0" smtClean="0"/>
              <a:t>маньчжурського</a:t>
            </a:r>
            <a:endParaRPr lang="uk-UA" sz="3200" b="1" dirty="0"/>
          </a:p>
        </p:txBody>
      </p:sp>
      <p:pic>
        <p:nvPicPr>
          <p:cNvPr id="5" name="Рисунок 4" descr="C:\віталій\ІРА горіх\Фото09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101340" cy="4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віталій\ІРА горіх\Фото09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47815"/>
            <a:ext cx="3115310" cy="415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8017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/>
              <a:t>Висівання горіха маньчжурського</a:t>
            </a:r>
          </a:p>
        </p:txBody>
      </p:sp>
      <p:pic>
        <p:nvPicPr>
          <p:cNvPr id="5" name="Рисунок 4" descr="C:\віталій\ІРА горіх\Фото09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2492896"/>
            <a:ext cx="4032448" cy="329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віталій\ІРА горіх\Фото09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578" y="1499028"/>
            <a:ext cx="3211830" cy="428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475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err="1"/>
              <a:t>Морфометричні</a:t>
            </a:r>
            <a:r>
              <a:rPr lang="uk-UA" sz="2800" b="1" dirty="0"/>
              <a:t> показники сіянців горіха маньчжурського в кінці вегетаційного періоду</a:t>
            </a:r>
            <a:br>
              <a:rPr lang="uk-UA" sz="2800" b="1" dirty="0"/>
            </a:br>
            <a:endParaRPr lang="uk-UA" sz="2800" b="1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2157997"/>
              </p:ext>
            </p:extLst>
          </p:nvPr>
        </p:nvGraphicFramePr>
        <p:xfrm>
          <a:off x="611560" y="1385230"/>
          <a:ext cx="3824773" cy="499609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27130"/>
                <a:gridCol w="1542091"/>
                <a:gridCol w="1855552"/>
              </a:tblGrid>
              <a:tr h="312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№ з/п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Висота рослини </a:t>
                      </a:r>
                      <a:r>
                        <a:rPr lang="en-US" sz="800">
                          <a:effectLst/>
                        </a:rPr>
                        <a:t>h</a:t>
                      </a:r>
                      <a:r>
                        <a:rPr lang="uk-UA" sz="800">
                          <a:effectLst/>
                        </a:rPr>
                        <a:t>, мм 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Діаметр стовбура біля кореневої шийки </a:t>
                      </a:r>
                      <a:r>
                        <a:rPr lang="en-US" sz="800">
                          <a:effectLst/>
                        </a:rPr>
                        <a:t>d</a:t>
                      </a:r>
                      <a:r>
                        <a:rPr lang="uk-UA" sz="800">
                          <a:effectLst/>
                        </a:rPr>
                        <a:t>,мм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80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255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325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265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300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155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302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153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170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11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260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120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326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265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16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100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255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270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19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125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210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21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225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273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325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338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26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180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310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265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29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110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15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275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4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</a:tbl>
          </a:graphicData>
        </a:graphic>
      </p:graphicFrame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3729722"/>
              </p:ext>
            </p:extLst>
          </p:nvPr>
        </p:nvGraphicFramePr>
        <p:xfrm>
          <a:off x="4644008" y="1385198"/>
          <a:ext cx="3888433" cy="499613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4239"/>
                <a:gridCol w="1567758"/>
                <a:gridCol w="1886436"/>
              </a:tblGrid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31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295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260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140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312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36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310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280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320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39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200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250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41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180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300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290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247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265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46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4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160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3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5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49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275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4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273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51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193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51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198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223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235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260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56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150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240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267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59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132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105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61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120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260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Всього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13477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258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1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Ср. зн.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217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4,2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3594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535</Words>
  <Application>Microsoft Office PowerPoint</Application>
  <PresentationFormat>Экран (4:3)</PresentationFormat>
  <Paragraphs>238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Актуальність теми:  Підвищена зацікавленість до горіхів  зумовлена і тим, що крім надзвичайно цінної деревини з них отримують цінні плоди та вони середньовибагливі до родючості та вологості ґрунту Введення в культуру швидкорослих деревних порід світової дендрофлори є одним з пріоритетів, який  допоможе збільшенню біорізноманіття деревних рослин та підвищенню стійкості насаджень від хвороб та шкідників. </vt:lpstr>
      <vt:lpstr> Мета роботи:  </vt:lpstr>
      <vt:lpstr>Завдання: </vt:lpstr>
      <vt:lpstr>Практичне значення отриманих результатів Отримані результати можуть бути використанні в роботі загальноосвітніх та позашкільних закладів пристворенні парків, дендропарків, ландшафтних куточків, алей.  </vt:lpstr>
      <vt:lpstr>Слайд 6</vt:lpstr>
      <vt:lpstr>Підготовка ґрунту для посіву горіха маньчжурського</vt:lpstr>
      <vt:lpstr>Висівання горіха маньчжурського</vt:lpstr>
      <vt:lpstr>Морфометричні показники сіянців горіха маньчжурського в кінці вегетаційного періоду </vt:lpstr>
      <vt:lpstr>Діаграма висоти сіянців горіха маньчжурського</vt:lpstr>
      <vt:lpstr>Діаграма діаметру біля кореневої шийки сіянців горіха маньчжурського</vt:lpstr>
      <vt:lpstr>ВИСНОВКИ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User</cp:lastModifiedBy>
  <cp:revision>69</cp:revision>
  <dcterms:created xsi:type="dcterms:W3CDTF">2010-02-23T11:30:32Z</dcterms:created>
  <dcterms:modified xsi:type="dcterms:W3CDTF">2022-04-22T08:53:32Z</dcterms:modified>
</cp:coreProperties>
</file>