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76" r:id="rId3"/>
    <p:sldId id="259" r:id="rId4"/>
    <p:sldId id="263" r:id="rId5"/>
    <p:sldId id="264" r:id="rId6"/>
    <p:sldId id="265" r:id="rId7"/>
    <p:sldId id="266" r:id="rId8"/>
    <p:sldId id="277" r:id="rId9"/>
    <p:sldId id="267" r:id="rId10"/>
    <p:sldId id="268" r:id="rId11"/>
    <p:sldId id="269" r:id="rId12"/>
    <p:sldId id="271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57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a.lp.edu.ua:8080/bitstream/ntb/27860/1/026-133-140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31214"/>
            <a:ext cx="8854752" cy="634098"/>
          </a:xfrm>
        </p:spPr>
        <p:txBody>
          <a:bodyPr/>
          <a:lstStyle/>
          <a:p>
            <a:pPr algn="ctr"/>
            <a:r>
              <a:rPr lang="uk-UA" sz="4800" dirty="0" smtClean="0"/>
              <a:t>Врятуймо святиню!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4312568" cy="165618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Роботу </a:t>
            </a:r>
            <a:r>
              <a:rPr lang="ru-RU" sz="1800" dirty="0" err="1">
                <a:solidFill>
                  <a:schemeClr val="tx1"/>
                </a:solidFill>
              </a:rPr>
              <a:t>виконала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1800" b="1" dirty="0" err="1">
                <a:solidFill>
                  <a:schemeClr val="tx1"/>
                </a:solidFill>
              </a:rPr>
              <a:t>Коновалець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Катерина </a:t>
            </a:r>
            <a:r>
              <a:rPr lang="ru-RU" sz="1800" b="1" dirty="0" err="1" smtClean="0">
                <a:solidFill>
                  <a:schemeClr val="tx1"/>
                </a:solidFill>
              </a:rPr>
              <a:t>Петрівна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учениця</a:t>
            </a:r>
            <a:r>
              <a:rPr lang="ru-RU" sz="1800" dirty="0">
                <a:solidFill>
                  <a:schemeClr val="tx1"/>
                </a:solidFill>
              </a:rPr>
              <a:t> 9 </a:t>
            </a:r>
            <a:r>
              <a:rPr lang="ru-RU" sz="1800" dirty="0" err="1" smtClean="0">
                <a:solidFill>
                  <a:schemeClr val="tx1"/>
                </a:solidFill>
              </a:rPr>
              <a:t>класу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Забузької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ЗШ I – III </a:t>
            </a:r>
            <a:r>
              <a:rPr lang="ru-RU" sz="1800" dirty="0" err="1" smtClean="0">
                <a:solidFill>
                  <a:schemeClr val="tx1"/>
                </a:solidFill>
              </a:rPr>
              <a:t>ступенів</a:t>
            </a:r>
            <a:r>
              <a:rPr lang="ru-RU" sz="1800" dirty="0" smtClean="0">
                <a:solidFill>
                  <a:schemeClr val="tx1"/>
                </a:solidFill>
              </a:rPr>
              <a:t>,</a:t>
            </a:r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 err="1" smtClean="0">
                <a:solidFill>
                  <a:schemeClr val="tx1"/>
                </a:solidFill>
              </a:rPr>
              <a:t>слухачка</a:t>
            </a:r>
            <a:r>
              <a:rPr lang="ru-RU" sz="1800" dirty="0" smtClean="0">
                <a:solidFill>
                  <a:schemeClr val="tx1"/>
                </a:solidFill>
              </a:rPr>
              <a:t> КЗ</a:t>
            </a:r>
            <a:r>
              <a:rPr lang="uk-UA" sz="1800" dirty="0" smtClean="0">
                <a:solidFill>
                  <a:schemeClr val="tx1"/>
                </a:solidFill>
              </a:rPr>
              <a:t>» Сокальська Мала академія наук Імені Ігоря </a:t>
            </a:r>
            <a:r>
              <a:rPr lang="uk-UA" sz="1800" dirty="0" err="1" smtClean="0">
                <a:solidFill>
                  <a:schemeClr val="tx1"/>
                </a:solidFill>
              </a:rPr>
              <a:t>Богачевського</a:t>
            </a:r>
            <a:r>
              <a:rPr lang="uk-UA" sz="1800" dirty="0" smtClean="0">
                <a:solidFill>
                  <a:schemeClr val="tx1"/>
                </a:solidFill>
              </a:rPr>
              <a:t>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012" y="5013176"/>
            <a:ext cx="382433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Наукові керівники: </a:t>
            </a:r>
            <a:r>
              <a:rPr lang="uk-UA" b="1" dirty="0" smtClean="0"/>
              <a:t>Багрій Мирослава Степанівна</a:t>
            </a:r>
            <a:r>
              <a:rPr lang="uk-UA" dirty="0" smtClean="0"/>
              <a:t>, </a:t>
            </a:r>
            <a:r>
              <a:rPr lang="uk-UA" b="1" dirty="0" smtClean="0"/>
              <a:t>Мусій Світлана Степанівна</a:t>
            </a:r>
            <a:r>
              <a:rPr lang="uk-UA" dirty="0" smtClean="0"/>
              <a:t>, вчителі КЗ «Сокальська Мала академія наук імені Ігоря </a:t>
            </a:r>
            <a:r>
              <a:rPr lang="uk-UA" dirty="0" err="1" smtClean="0"/>
              <a:t>Богачевського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26722"/>
            <a:ext cx="3096344" cy="2325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152" y="1484784"/>
            <a:ext cx="3294409" cy="2242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474" y="3971636"/>
            <a:ext cx="15580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Так було…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8319" y="3932393"/>
            <a:ext cx="15580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Так стало …</a:t>
            </a:r>
            <a:endParaRPr lang="en-US" dirty="0"/>
          </a:p>
        </p:txBody>
      </p:sp>
      <p:sp>
        <p:nvSpPr>
          <p:cNvPr id="9" name="Прямокутник 8"/>
          <p:cNvSpPr/>
          <p:nvPr/>
        </p:nvSpPr>
        <p:spPr>
          <a:xfrm>
            <a:off x="1259175" y="116631"/>
            <a:ext cx="72732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Львівське</a:t>
            </a:r>
            <a:r>
              <a:rPr lang="ru-RU" b="1" dirty="0"/>
              <a:t> </a:t>
            </a:r>
            <a:r>
              <a:rPr lang="ru-RU" b="1" dirty="0" err="1"/>
              <a:t>територіальне</a:t>
            </a:r>
            <a:r>
              <a:rPr lang="ru-RU" b="1" dirty="0"/>
              <a:t> </a:t>
            </a:r>
            <a:r>
              <a:rPr lang="ru-RU" b="1" dirty="0" err="1"/>
              <a:t>відділення</a:t>
            </a:r>
            <a:r>
              <a:rPr lang="ru-RU" b="1" dirty="0"/>
              <a:t> МАН </a:t>
            </a:r>
            <a:r>
              <a:rPr lang="ru-RU" b="1" dirty="0" err="1"/>
              <a:t>України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005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9458" y="2132855"/>
            <a:ext cx="4240533" cy="288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543"/>
            <a:ext cx="4231512" cy="2673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3861048"/>
            <a:ext cx="75608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>
              <a:latin typeface="AGOptCyrillic" pitchFamily="34" charset="0"/>
            </a:endParaRPr>
          </a:p>
          <a:p>
            <a:endParaRPr lang="uk-UA" sz="2400" dirty="0">
              <a:latin typeface="AGOptCyrillic" pitchFamily="34" charset="0"/>
            </a:endParaRPr>
          </a:p>
          <a:p>
            <a:endParaRPr lang="uk-UA" sz="2400" dirty="0" smtClean="0">
              <a:latin typeface="AGOptCyrillic" pitchFamily="34" charset="0"/>
            </a:endParaRPr>
          </a:p>
          <a:p>
            <a:endParaRPr lang="uk-UA" sz="2400" dirty="0">
              <a:latin typeface="AGOptCyrillic" pitchFamily="34" charset="0"/>
            </a:endParaRPr>
          </a:p>
          <a:p>
            <a:endParaRPr lang="uk-UA" sz="2400" dirty="0" smtClean="0">
              <a:latin typeface="AGOptCyrillic" pitchFamily="34" charset="0"/>
            </a:endParaRPr>
          </a:p>
          <a:p>
            <a:pPr algn="ctr"/>
            <a:r>
              <a:rPr lang="uk-UA" sz="2400" dirty="0">
                <a:latin typeface="AGOptCyrillic" pitchFamily="34" charset="0"/>
              </a:rPr>
              <a:t> </a:t>
            </a:r>
            <a:r>
              <a:rPr lang="uk-UA" sz="2400" dirty="0" smtClean="0">
                <a:latin typeface="AGOptCyrillic" pitchFamily="34" charset="0"/>
              </a:rPr>
              <a:t>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AGOptCyrillic" pitchFamily="34" charset="0"/>
              </a:rPr>
              <a:t>Сучасний вигляд собору Бернардинів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GOptCyrill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40466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>
                <a:latin typeface="AGOptCyrillic" pitchFamily="34" charset="0"/>
              </a:rPr>
              <a:t>виконано</a:t>
            </a:r>
            <a:r>
              <a:rPr lang="ru-RU" dirty="0" smtClean="0">
                <a:latin typeface="AGOptCyrillic" pitchFamily="34" charset="0"/>
              </a:rPr>
              <a:t> </a:t>
            </a:r>
            <a:r>
              <a:rPr lang="ru-RU" dirty="0" err="1">
                <a:latin typeface="AGOptCyrillic" pitchFamily="34" charset="0"/>
              </a:rPr>
              <a:t>консерваційні</a:t>
            </a:r>
            <a:r>
              <a:rPr lang="ru-RU" dirty="0">
                <a:latin typeface="AGOptCyrillic" pitchFamily="34" charset="0"/>
              </a:rPr>
              <a:t> </a:t>
            </a:r>
            <a:r>
              <a:rPr lang="ru-RU" dirty="0" err="1">
                <a:latin typeface="AGOptCyrillic" pitchFamily="34" charset="0"/>
              </a:rPr>
              <a:t>роботи</a:t>
            </a:r>
            <a:r>
              <a:rPr lang="ru-RU" dirty="0">
                <a:latin typeface="AGOptCyrillic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4068" y="2996952"/>
            <a:ext cx="3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Фото автора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88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84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AGOptCyrillic" pitchFamily="34" charset="0"/>
              </a:rPr>
              <a:t>Майбутнє собору Бернардинів</a:t>
            </a:r>
            <a:r>
              <a:rPr lang="en-GB" sz="3200" b="1" dirty="0" smtClean="0">
                <a:solidFill>
                  <a:schemeClr val="accent1"/>
                </a:solidFill>
                <a:latin typeface="AGOptCyrillic" pitchFamily="34" charset="0"/>
              </a:rPr>
              <a:t>:</a:t>
            </a:r>
            <a:endParaRPr lang="ru-RU" sz="3200" b="1" dirty="0">
              <a:solidFill>
                <a:schemeClr val="accent1"/>
              </a:solidFill>
              <a:latin typeface="AGOptCyrill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err="1"/>
              <a:t>м</a:t>
            </a:r>
            <a:r>
              <a:rPr lang="ru-RU" sz="2000" dirty="0" err="1" smtClean="0"/>
              <a:t>онастирський</a:t>
            </a:r>
            <a:r>
              <a:rPr lang="ru-RU" sz="2000" dirty="0" smtClean="0"/>
              <a:t> комплекс у </a:t>
            </a:r>
            <a:r>
              <a:rPr lang="ru-RU" sz="2000" dirty="0" err="1" smtClean="0"/>
              <a:t>руїнах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потребує</a:t>
            </a:r>
            <a:r>
              <a:rPr lang="ru-RU" sz="2000" dirty="0" smtClean="0"/>
              <a:t> </a:t>
            </a:r>
            <a:r>
              <a:rPr lang="ru-RU" sz="2000" dirty="0"/>
              <a:t>до себе </a:t>
            </a:r>
            <a:r>
              <a:rPr lang="ru-RU" sz="2000" dirty="0" err="1" smtClean="0"/>
              <a:t>уваги</a:t>
            </a:r>
            <a:r>
              <a:rPr lang="en-US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популяризація</a:t>
            </a:r>
            <a:r>
              <a:rPr lang="ru-RU" sz="2000" dirty="0"/>
              <a:t> собору </a:t>
            </a:r>
            <a:r>
              <a:rPr lang="ru-RU" sz="2000" dirty="0" err="1" smtClean="0"/>
              <a:t>Бернардинів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розробка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туристичного</a:t>
            </a:r>
            <a:r>
              <a:rPr lang="ru-RU" sz="2000" dirty="0" smtClean="0"/>
              <a:t> маршруту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залучення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пам’ятки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сучасне</a:t>
            </a:r>
            <a:r>
              <a:rPr lang="ru-RU" sz="2000" dirty="0"/>
              <a:t> </a:t>
            </a:r>
            <a:r>
              <a:rPr lang="ru-RU" sz="2000" dirty="0" err="1" smtClean="0"/>
              <a:t>життя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89" y="2636912"/>
            <a:ext cx="3419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6056387"/>
            <a:ext cx="65527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Карта локації собору Бернардинів</a:t>
            </a:r>
            <a:endParaRPr lang="uk-UA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328" y="1988840"/>
            <a:ext cx="8264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3200" dirty="0">
                <a:latin typeface="AGOptCyrillic" pitchFamily="34" charset="0"/>
              </a:rPr>
              <a:t>П</a:t>
            </a:r>
            <a:r>
              <a:rPr lang="ru-RU" sz="3200" dirty="0" smtClean="0">
                <a:latin typeface="AGOptCyrillic" pitchFamily="34" charset="0"/>
              </a:rPr>
              <a:t>ерша </a:t>
            </a:r>
            <a:r>
              <a:rPr lang="ru-RU" sz="3200" dirty="0" err="1">
                <a:latin typeface="AGOptCyrillic" pitchFamily="34" charset="0"/>
              </a:rPr>
              <a:t>спроба</a:t>
            </a:r>
            <a:r>
              <a:rPr lang="ru-RU" sz="3200" dirty="0">
                <a:latin typeface="AGOptCyrillic" pitchFamily="34" charset="0"/>
              </a:rPr>
              <a:t> в </a:t>
            </a:r>
            <a:r>
              <a:rPr lang="ru-RU" sz="3200" dirty="0" err="1">
                <a:latin typeface="AGOptCyrillic" pitchFamily="34" charset="0"/>
              </a:rPr>
              <a:t>учнівському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середовищі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розробити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рекомендації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щодо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порятунку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унікальної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пам’ятки</a:t>
            </a:r>
            <a:r>
              <a:rPr lang="ru-RU" sz="3200" dirty="0">
                <a:latin typeface="AGOptCyrillic" pitchFamily="34" charset="0"/>
              </a:rPr>
              <a:t> Х</a:t>
            </a:r>
            <a:r>
              <a:rPr lang="en-US" sz="3200" dirty="0">
                <a:latin typeface="AGOptCyrillic" pitchFamily="34" charset="0"/>
              </a:rPr>
              <a:t>V</a:t>
            </a:r>
            <a:r>
              <a:rPr lang="ru-RU" sz="3200" dirty="0">
                <a:latin typeface="AGOptCyrillic" pitchFamily="34" charset="0"/>
              </a:rPr>
              <a:t>ІІ </a:t>
            </a:r>
            <a:r>
              <a:rPr lang="ru-RU" sz="3200" dirty="0" err="1">
                <a:latin typeface="AGOptCyrillic" pitchFamily="34" charset="0"/>
              </a:rPr>
              <a:t>століття</a:t>
            </a:r>
            <a:r>
              <a:rPr lang="ru-RU" sz="3200" dirty="0">
                <a:latin typeface="AGOptCyrillic" pitchFamily="34" charset="0"/>
              </a:rPr>
              <a:t>, для </a:t>
            </a:r>
            <a:r>
              <a:rPr lang="ru-RU" sz="3200" dirty="0" err="1">
                <a:latin typeface="AGOptCyrillic" pitchFamily="34" charset="0"/>
              </a:rPr>
              <a:t>привернення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уваги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влади</a:t>
            </a:r>
            <a:r>
              <a:rPr lang="ru-RU" sz="3200" dirty="0">
                <a:latin typeface="AGOptCyrillic" pitchFamily="34" charset="0"/>
              </a:rPr>
              <a:t> та </a:t>
            </a:r>
            <a:r>
              <a:rPr lang="ru-RU" sz="3200" dirty="0" err="1">
                <a:latin typeface="AGOptCyrillic" pitchFamily="34" charset="0"/>
              </a:rPr>
              <a:t>громадськості</a:t>
            </a:r>
            <a:r>
              <a:rPr lang="ru-RU" sz="3200" dirty="0">
                <a:latin typeface="AGOptCyrillic" pitchFamily="34" charset="0"/>
              </a:rPr>
              <a:t> до </a:t>
            </a:r>
            <a:r>
              <a:rPr lang="ru-RU" sz="3200" dirty="0" err="1">
                <a:latin typeface="AGOptCyrillic" pitchFamily="34" charset="0"/>
              </a:rPr>
              <a:t>важливої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проблеми</a:t>
            </a:r>
            <a:r>
              <a:rPr lang="ru-RU" sz="3200" dirty="0">
                <a:latin typeface="AGOptCyrillic" pitchFamily="34" charset="0"/>
              </a:rPr>
              <a:t> </a:t>
            </a:r>
            <a:r>
              <a:rPr lang="ru-RU" sz="3200" dirty="0" err="1">
                <a:latin typeface="AGOptCyrillic" pitchFamily="34" charset="0"/>
              </a:rPr>
              <a:t>сьогодення</a:t>
            </a:r>
            <a:r>
              <a:rPr lang="ru-RU" sz="3200" dirty="0">
                <a:latin typeface="AGOptCyrillic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692696"/>
            <a:ext cx="5157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AGOptCyrillic" pitchFamily="34" charset="0"/>
              </a:rPr>
              <a:t>НОВИЗНА РОБОТИ</a:t>
            </a:r>
            <a:endParaRPr lang="ru-RU" sz="4000" b="1" dirty="0">
              <a:solidFill>
                <a:schemeClr val="accent1"/>
              </a:solidFill>
              <a:latin typeface="AGOptCyrill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9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260648"/>
            <a:ext cx="600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1"/>
                </a:solidFill>
                <a:latin typeface="AGOptCyrillic" pitchFamily="34" charset="0"/>
              </a:rPr>
              <a:t>Список </a:t>
            </a:r>
            <a:r>
              <a:rPr lang="uk-UA" sz="2800" smtClean="0">
                <a:solidFill>
                  <a:schemeClr val="accent1"/>
                </a:solidFill>
                <a:latin typeface="AGOptCyrillic" pitchFamily="34" charset="0"/>
              </a:rPr>
              <a:t>використаних джерел:</a:t>
            </a:r>
            <a:endParaRPr lang="ru-RU" sz="2800" dirty="0">
              <a:solidFill>
                <a:schemeClr val="accent1"/>
              </a:solidFill>
              <a:latin typeface="AGOptCyrill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2862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1.Бетлей </a:t>
            </a:r>
            <a:r>
              <a:rPr lang="ru-RU" dirty="0"/>
              <a:t>А. </a:t>
            </a:r>
            <a:r>
              <a:rPr lang="ru-RU" dirty="0" err="1"/>
              <a:t>Монастир</a:t>
            </a:r>
            <a:r>
              <a:rPr lang="ru-RU" dirty="0"/>
              <a:t> </a:t>
            </a:r>
            <a:r>
              <a:rPr lang="ru-RU" dirty="0" err="1"/>
              <a:t>оо</a:t>
            </a:r>
            <a:r>
              <a:rPr lang="ru-RU" dirty="0"/>
              <a:t>. </a:t>
            </a:r>
            <a:r>
              <a:rPr lang="ru-RU" dirty="0" err="1"/>
              <a:t>Бернардинів</a:t>
            </a:r>
            <a:r>
              <a:rPr lang="ru-RU" dirty="0"/>
              <a:t> в </a:t>
            </a:r>
            <a:r>
              <a:rPr lang="ru-RU" dirty="0" err="1"/>
              <a:t>Сокалі</a:t>
            </a:r>
            <a:r>
              <a:rPr lang="ru-RU" dirty="0"/>
              <a:t>. </a:t>
            </a:r>
            <a:r>
              <a:rPr lang="ru-RU" dirty="0" err="1"/>
              <a:t>Джерела</a:t>
            </a:r>
            <a:r>
              <a:rPr lang="ru-RU" dirty="0"/>
              <a:t> до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 в </a:t>
            </a:r>
            <a:r>
              <a:rPr lang="en-US" dirty="0"/>
              <a:t>XVII-XVIII </a:t>
            </a:r>
            <a:r>
              <a:rPr lang="ru-RU" dirty="0"/>
              <a:t>ст. // 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Урзахідпроектреставрація</a:t>
            </a:r>
            <a:r>
              <a:rPr lang="ru-RU" dirty="0"/>
              <a:t>. – Ч. 6. – </a:t>
            </a:r>
            <a:r>
              <a:rPr lang="ru-RU" dirty="0" err="1"/>
              <a:t>Львів</a:t>
            </a:r>
            <a:r>
              <a:rPr lang="ru-RU" dirty="0"/>
              <a:t>, 1997. – С. 96-106</a:t>
            </a:r>
            <a:r>
              <a:rPr lang="ru-RU" dirty="0" smtClean="0"/>
              <a:t>.</a:t>
            </a:r>
          </a:p>
          <a:p>
            <a:pPr marL="342900" indent="-342900" algn="just">
              <a:buAutoNum type="arabicPeriod"/>
            </a:pPr>
            <a:endParaRPr lang="ru-RU" dirty="0"/>
          </a:p>
          <a:p>
            <a:pPr algn="just"/>
            <a:r>
              <a:rPr lang="ru-RU" dirty="0"/>
              <a:t>2. </a:t>
            </a:r>
            <a:r>
              <a:rPr lang="ru-RU" dirty="0" err="1"/>
              <a:t>Голубець</a:t>
            </a:r>
            <a:r>
              <a:rPr lang="ru-RU" dirty="0"/>
              <a:t> М. 3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Сокаля // </a:t>
            </a:r>
            <a:r>
              <a:rPr lang="ru-RU" dirty="0" err="1"/>
              <a:t>Надбужанщина</a:t>
            </a:r>
            <a:r>
              <a:rPr lang="ru-RU" dirty="0"/>
              <a:t>. – Т. 1. – Нью-Йорк-Париж-Сидней-Торонто, 1986. – С. 165-180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3. Памятники градостроительства и архитектуры Украинской ССР. – </a:t>
            </a:r>
            <a:r>
              <a:rPr lang="ru-RU" dirty="0" err="1" smtClean="0"/>
              <a:t>Киев:Будівельник</a:t>
            </a:r>
            <a:r>
              <a:rPr lang="ru-RU" dirty="0"/>
              <a:t>, 1985. – С. 203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4. </a:t>
            </a:r>
            <a:r>
              <a:rPr lang="en-US" dirty="0"/>
              <a:t>L.S. </a:t>
            </a:r>
            <a:r>
              <a:rPr lang="en-US" dirty="0" err="1"/>
              <a:t>Kościoł</a:t>
            </a:r>
            <a:r>
              <a:rPr lang="en-US" dirty="0"/>
              <a:t> </a:t>
            </a:r>
            <a:r>
              <a:rPr lang="en-US" dirty="0" err="1"/>
              <a:t>ks</a:t>
            </a:r>
            <a:r>
              <a:rPr lang="en-US" dirty="0"/>
              <a:t>. </a:t>
            </a:r>
            <a:r>
              <a:rPr lang="en-US" dirty="0" err="1"/>
              <a:t>Bernardynó</a:t>
            </a:r>
            <a:r>
              <a:rPr lang="en-US" dirty="0"/>
              <a:t> w </a:t>
            </a:r>
            <a:r>
              <a:rPr lang="en-US" dirty="0" err="1"/>
              <a:t>Sokalu</a:t>
            </a:r>
            <a:r>
              <a:rPr lang="en-US" dirty="0"/>
              <a:t> // </a:t>
            </a:r>
            <a:r>
              <a:rPr lang="en-US" dirty="0" err="1"/>
              <a:t>Tygodnik</a:t>
            </a:r>
            <a:r>
              <a:rPr lang="en-US" dirty="0"/>
              <a:t> </a:t>
            </a:r>
            <a:r>
              <a:rPr lang="en-US" dirty="0" err="1"/>
              <a:t>ilustrowany</a:t>
            </a:r>
            <a:r>
              <a:rPr lang="en-US" dirty="0"/>
              <a:t>. – № 143. – Warszawa, 1862. – S. 243-244. (</a:t>
            </a:r>
            <a:r>
              <a:rPr lang="ru-RU" dirty="0" err="1"/>
              <a:t>Ситуаційний</a:t>
            </a:r>
            <a:r>
              <a:rPr lang="ru-RU" dirty="0"/>
              <a:t> план).</a:t>
            </a:r>
          </a:p>
        </p:txBody>
      </p:sp>
    </p:spTree>
    <p:extLst>
      <p:ext uri="{BB962C8B-B14F-4D97-AF65-F5344CB8AC3E}">
        <p14:creationId xmlns:p14="http://schemas.microsoft.com/office/powerpoint/2010/main" val="158811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8605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5. Okolice Galicyi Macieja Bogusza Stęczyńskiego. – Z. VII. – Lwów, 1847. – S. 115-118.</a:t>
            </a:r>
          </a:p>
          <a:p>
            <a:pPr algn="just"/>
            <a:endParaRPr lang="uk-UA" dirty="0" smtClean="0"/>
          </a:p>
          <a:p>
            <a:pPr algn="just"/>
            <a:r>
              <a:rPr lang="pl-PL" dirty="0" smtClean="0"/>
              <a:t>6</a:t>
            </a:r>
            <a:r>
              <a:rPr lang="pl-PL" dirty="0"/>
              <a:t>. Sokalski B. Powiat Sokalski pod względem geograficznym, etnograficznym, historycznym i ekonomicznym. – Lwów, 1893. – S. 318-327</a:t>
            </a:r>
            <a:r>
              <a:rPr lang="pl-PL" dirty="0" smtClean="0"/>
              <a:t>.</a:t>
            </a:r>
            <a:endParaRPr lang="uk-UA" dirty="0" smtClean="0"/>
          </a:p>
          <a:p>
            <a:pPr algn="just"/>
            <a:endParaRPr lang="pl-PL" dirty="0"/>
          </a:p>
          <a:p>
            <a:pPr algn="just"/>
            <a:r>
              <a:rPr lang="pl-PL" dirty="0"/>
              <a:t>7. Zachariewicz J. Wycieczka w powiat Sokalski // Teka konserwatorska. – Lwów, 1892. –S. 133-137.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840" y="2996952"/>
            <a:ext cx="7750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8. </a:t>
            </a:r>
            <a:r>
              <a:rPr lang="ru-RU" dirty="0" err="1"/>
              <a:t>Семенюк</a:t>
            </a:r>
            <a:r>
              <a:rPr lang="ru-RU" dirty="0"/>
              <a:t> А., Бойко О. </a:t>
            </a:r>
            <a:r>
              <a:rPr lang="ru-RU" dirty="0" err="1"/>
              <a:t>Монастир</a:t>
            </a:r>
            <a:r>
              <a:rPr lang="ru-RU" dirty="0"/>
              <a:t> </a:t>
            </a:r>
            <a:r>
              <a:rPr lang="ru-RU" dirty="0" err="1"/>
              <a:t>отців</a:t>
            </a:r>
            <a:r>
              <a:rPr lang="ru-RU" dirty="0"/>
              <a:t> </a:t>
            </a:r>
            <a:r>
              <a:rPr lang="ru-RU" dirty="0" err="1"/>
              <a:t>бернардинів</a:t>
            </a:r>
            <a:r>
              <a:rPr lang="ru-RU" dirty="0"/>
              <a:t> у </a:t>
            </a:r>
            <a:r>
              <a:rPr lang="ru-RU" dirty="0" err="1"/>
              <a:t>Сокалі</a:t>
            </a:r>
            <a:r>
              <a:rPr lang="ru-RU" dirty="0"/>
              <a:t>: </a:t>
            </a:r>
            <a:r>
              <a:rPr lang="ru-RU" dirty="0" err="1"/>
              <a:t>історія</a:t>
            </a:r>
            <a:r>
              <a:rPr lang="ru-RU" dirty="0"/>
              <a:t> та </a:t>
            </a:r>
            <a:r>
              <a:rPr lang="ru-RU" dirty="0" err="1"/>
              <a:t>архітектура</a:t>
            </a:r>
            <a:r>
              <a:rPr lang="ru-RU" dirty="0"/>
              <a:t>. - 2012. - [</a:t>
            </a:r>
            <a:r>
              <a:rPr lang="ru-RU" dirty="0" err="1"/>
              <a:t>Інтернет</a:t>
            </a:r>
            <a:r>
              <a:rPr lang="ru-RU" dirty="0"/>
              <a:t>-ресурс] – режим доступу: </a:t>
            </a:r>
            <a:r>
              <a:rPr lang="en-US" dirty="0">
                <a:hlinkClick r:id="rId2"/>
              </a:rPr>
              <a:t>http://ena.lp.edu.ua:8080/bitstream/ntb/27860/1/026-133-140.pdf</a:t>
            </a:r>
            <a:r>
              <a:rPr lang="en-US" dirty="0" smtClean="0"/>
              <a:t>.</a:t>
            </a:r>
            <a:endParaRPr lang="uk-UA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9. </a:t>
            </a:r>
            <a:r>
              <a:rPr lang="ru-RU" dirty="0" err="1"/>
              <a:t>Кравців</a:t>
            </a:r>
            <a:r>
              <a:rPr lang="ru-RU" dirty="0"/>
              <a:t> В., </a:t>
            </a:r>
            <a:r>
              <a:rPr lang="ru-RU" dirty="0" err="1"/>
              <a:t>Матолич</a:t>
            </a:r>
            <a:r>
              <a:rPr lang="ru-RU" dirty="0"/>
              <a:t> Б., </a:t>
            </a:r>
            <a:r>
              <a:rPr lang="ru-RU" dirty="0" err="1"/>
              <a:t>Гулич</a:t>
            </a:r>
            <a:r>
              <a:rPr lang="ru-RU" dirty="0"/>
              <a:t> О., </a:t>
            </a:r>
            <a:r>
              <a:rPr lang="ru-RU" dirty="0" err="1"/>
              <a:t>Полюга</a:t>
            </a:r>
            <a:r>
              <a:rPr lang="ru-RU" dirty="0"/>
              <a:t> В. </a:t>
            </a:r>
            <a:r>
              <a:rPr lang="ru-RU" dirty="0" err="1"/>
              <a:t>Рекреаційний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Львівської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та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освоєння</a:t>
            </a:r>
            <a:r>
              <a:rPr lang="ru-RU" dirty="0"/>
              <a:t> // </a:t>
            </a:r>
            <a:r>
              <a:rPr lang="ru-RU" dirty="0" err="1"/>
              <a:t>Регіон</a:t>
            </a:r>
            <a:r>
              <a:rPr lang="ru-RU" dirty="0"/>
              <a:t>. </a:t>
            </a:r>
            <a:r>
              <a:rPr lang="ru-RU" dirty="0" err="1"/>
              <a:t>економіка</a:t>
            </a:r>
            <a:r>
              <a:rPr lang="ru-RU" dirty="0"/>
              <a:t>. 2002. № 2. С. 134–143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10.  Лесик О.В. Замки та </a:t>
            </a:r>
            <a:r>
              <a:rPr lang="ru-RU" dirty="0" err="1"/>
              <a:t>монастирі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Львів</a:t>
            </a:r>
            <a:r>
              <a:rPr lang="ru-RU" dirty="0"/>
              <a:t>: </a:t>
            </a:r>
            <a:r>
              <a:rPr lang="ru-RU" dirty="0" err="1"/>
              <a:t>Світ</a:t>
            </a:r>
            <a:r>
              <a:rPr lang="ru-RU" dirty="0"/>
              <a:t>, 1993. 172 с.</a:t>
            </a:r>
          </a:p>
        </p:txBody>
      </p:sp>
    </p:spTree>
    <p:extLst>
      <p:ext uri="{BB962C8B-B14F-4D97-AF65-F5344CB8AC3E}">
        <p14:creationId xmlns:p14="http://schemas.microsoft.com/office/powerpoint/2010/main" val="384377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204864"/>
            <a:ext cx="4467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chemeClr val="accent1"/>
                </a:solidFill>
                <a:latin typeface="AGOptCyrillic" pitchFamily="34" charset="0"/>
              </a:rPr>
              <a:t>Дякую за увагу!</a:t>
            </a:r>
            <a:endParaRPr lang="ru-RU" sz="4400" dirty="0">
              <a:solidFill>
                <a:schemeClr val="accent1"/>
              </a:solidFill>
              <a:latin typeface="AGOptCyrill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1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920880" cy="4699992"/>
          </a:xfrm>
        </p:spPr>
        <p:txBody>
          <a:bodyPr/>
          <a:lstStyle/>
          <a:p>
            <a:r>
              <a:rPr lang="uk-UA" sz="2000" dirty="0" smtClean="0"/>
              <a:t>об'єкт </a:t>
            </a:r>
            <a:r>
              <a:rPr lang="uk-UA" sz="2000" dirty="0" err="1"/>
              <a:t>релігієзнавчого</a:t>
            </a:r>
            <a:r>
              <a:rPr lang="uk-UA" sz="2000" dirty="0"/>
              <a:t> туризму, </a:t>
            </a:r>
            <a:r>
              <a:rPr lang="uk-UA" sz="2000" dirty="0" smtClean="0"/>
              <a:t>пам’ятка </a:t>
            </a:r>
            <a:r>
              <a:rPr lang="uk-UA" sz="2000" dirty="0"/>
              <a:t>церковної історії і </a:t>
            </a:r>
            <a:r>
              <a:rPr lang="uk-UA" sz="2000" dirty="0" smtClean="0"/>
              <a:t>культури 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76672"/>
            <a:ext cx="72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1"/>
                </a:solidFill>
                <a:latin typeface="AGOptCyrillic" pitchFamily="34" charset="0"/>
              </a:rPr>
              <a:t>Монастирський</a:t>
            </a:r>
            <a:r>
              <a:rPr lang="ru-RU" sz="3200" b="1" dirty="0">
                <a:solidFill>
                  <a:schemeClr val="accent1"/>
                </a:solidFill>
                <a:latin typeface="AGOptCyrillic" pitchFamily="34" charset="0"/>
              </a:rPr>
              <a:t> комплекс </a:t>
            </a:r>
            <a:r>
              <a:rPr lang="ru-RU" sz="3200" b="1" dirty="0" err="1">
                <a:solidFill>
                  <a:schemeClr val="accent1"/>
                </a:solidFill>
                <a:latin typeface="AGOptCyrillic" pitchFamily="34" charset="0"/>
              </a:rPr>
              <a:t>бернардинів</a:t>
            </a:r>
            <a:r>
              <a:rPr lang="ru-RU" sz="3200" b="1" dirty="0">
                <a:solidFill>
                  <a:schemeClr val="accent1"/>
                </a:solidFill>
                <a:latin typeface="AGOptCyrillic" pitchFamily="34" charset="0"/>
              </a:rPr>
              <a:t>  </a:t>
            </a:r>
            <a:endParaRPr lang="ru-RU" sz="3200" b="1" dirty="0" smtClean="0">
              <a:solidFill>
                <a:schemeClr val="accent1"/>
              </a:solidFill>
              <a:latin typeface="AGOptCyrill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/>
                </a:solidFill>
                <a:latin typeface="AGOptCyrillic" pitchFamily="34" charset="0"/>
              </a:rPr>
              <a:t>(</a:t>
            </a:r>
            <a:r>
              <a:rPr lang="ru-RU" sz="2000" dirty="0" err="1">
                <a:solidFill>
                  <a:schemeClr val="accent1"/>
                </a:solidFill>
                <a:latin typeface="AGOptCyrillic" pitchFamily="34" charset="0"/>
              </a:rPr>
              <a:t>монастир</a:t>
            </a:r>
            <a:r>
              <a:rPr lang="ru-RU" sz="2000" dirty="0">
                <a:solidFill>
                  <a:schemeClr val="accent1"/>
                </a:solidFill>
                <a:latin typeface="AGOptCyrillic" pitchFamily="34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AGOptCyrillic" pitchFamily="34" charset="0"/>
              </a:rPr>
              <a:t>бернардинів</a:t>
            </a:r>
            <a:r>
              <a:rPr lang="ru-RU" sz="2000" dirty="0">
                <a:solidFill>
                  <a:schemeClr val="accent1"/>
                </a:solidFill>
                <a:latin typeface="AGOptCyrillic" pitchFamily="34" charset="0"/>
              </a:rPr>
              <a:t> з костелом </a:t>
            </a:r>
            <a:r>
              <a:rPr lang="ru-RU" sz="2000" dirty="0" err="1">
                <a:solidFill>
                  <a:schemeClr val="accent1"/>
                </a:solidFill>
                <a:latin typeface="AGOptCyrillic" pitchFamily="34" charset="0"/>
              </a:rPr>
              <a:t>Діви</a:t>
            </a:r>
            <a:r>
              <a:rPr lang="ru-RU" sz="2000" dirty="0">
                <a:solidFill>
                  <a:schemeClr val="accent1"/>
                </a:solidFill>
                <a:latin typeface="AGOptCyrillic" pitchFamily="34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AGOptCyrillic" pitchFamily="34" charset="0"/>
              </a:rPr>
              <a:t>Марії</a:t>
            </a:r>
            <a:r>
              <a:rPr lang="ru-RU" sz="2000" dirty="0">
                <a:solidFill>
                  <a:schemeClr val="accent1"/>
                </a:solidFill>
                <a:latin typeface="AGOptCyrillic" pitchFamily="34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AGOptCyrillic" pitchFamily="34" charset="0"/>
              </a:rPr>
              <a:t>дзвіниця</a:t>
            </a:r>
            <a:r>
              <a:rPr lang="ru-RU" sz="2000" dirty="0">
                <a:solidFill>
                  <a:schemeClr val="accent1"/>
                </a:solidFill>
                <a:latin typeface="AGOptCyrillic" pitchFamily="34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AGOptCyrillic" pitchFamily="34" charset="0"/>
              </a:rPr>
              <a:t>келії</a:t>
            </a:r>
            <a:r>
              <a:rPr lang="ru-RU" sz="2000" dirty="0">
                <a:solidFill>
                  <a:schemeClr val="accent1"/>
                </a:solidFill>
                <a:latin typeface="AGOptCyrillic" pitchFamily="34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AGOptCyrillic" pitchFamily="34" charset="0"/>
              </a:rPr>
              <a:t>та </a:t>
            </a:r>
            <a:r>
              <a:rPr lang="ru-RU" sz="2000" dirty="0" err="1" smtClean="0">
                <a:solidFill>
                  <a:schemeClr val="accent1"/>
                </a:solidFill>
                <a:latin typeface="AGOptCyrillic" pitchFamily="34" charset="0"/>
              </a:rPr>
              <a:t>оборонні</a:t>
            </a:r>
            <a:r>
              <a:rPr lang="ru-RU" sz="2000" dirty="0" smtClean="0">
                <a:solidFill>
                  <a:schemeClr val="accent1"/>
                </a:solidFill>
                <a:latin typeface="AGOptCyrillic" pitchFamily="34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AGOptCyrillic" pitchFamily="34" charset="0"/>
              </a:rPr>
              <a:t>мури</a:t>
            </a:r>
            <a:r>
              <a:rPr lang="ru-RU" sz="2000" dirty="0">
                <a:solidFill>
                  <a:schemeClr val="accent1"/>
                </a:solidFill>
                <a:latin typeface="AGOptCyrillic" pitchFamily="34" charset="0"/>
              </a:rPr>
              <a:t> (з XVII ст.) </a:t>
            </a:r>
            <a:endParaRPr lang="uk-UA" sz="2000" dirty="0">
              <a:solidFill>
                <a:schemeClr val="accent1"/>
              </a:solidFill>
              <a:latin typeface="AGOptCyrill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402263" cy="3035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42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73" y="633562"/>
            <a:ext cx="8890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1"/>
                </a:solidFill>
                <a:latin typeface="AGOptCyrillic" pitchFamily="34" charset="0"/>
              </a:rPr>
              <a:t>Мета дослідження</a:t>
            </a:r>
            <a:r>
              <a:rPr lang="uk-UA" sz="2000" dirty="0" smtClean="0"/>
              <a:t>: крізь призму вивчення історії ансамблю бернардинів  на </a:t>
            </a:r>
            <a:r>
              <a:rPr lang="uk-UA" sz="2000" dirty="0" err="1" smtClean="0"/>
              <a:t>Сокальщині</a:t>
            </a:r>
            <a:r>
              <a:rPr lang="uk-UA" sz="2000" dirty="0" smtClean="0"/>
              <a:t> проаналізувати  проблему збереження та відновлення архітектурних </a:t>
            </a:r>
            <a:r>
              <a:rPr lang="uk-UA" sz="2000" dirty="0" err="1" smtClean="0"/>
              <a:t>пам</a:t>
            </a:r>
            <a:r>
              <a:rPr lang="en-US" sz="2000" dirty="0" smtClean="0"/>
              <a:t>’</a:t>
            </a:r>
            <a:r>
              <a:rPr lang="uk-UA" sz="2000" dirty="0" smtClean="0"/>
              <a:t>яток.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473" y="2060848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chemeClr val="accent1"/>
                </a:solidFill>
                <a:latin typeface="AGOptCyrillic" pitchFamily="34" charset="0"/>
              </a:rPr>
              <a:t>Завдання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ставимо</a:t>
            </a:r>
            <a:r>
              <a:rPr lang="ru-RU" sz="2000" dirty="0"/>
              <a:t> в </a:t>
            </a:r>
            <a:r>
              <a:rPr lang="ru-RU" sz="2000" dirty="0" err="1"/>
              <a:t>ході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 smtClean="0"/>
              <a:t>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 err="1"/>
              <a:t>вивчити</a:t>
            </a:r>
            <a:r>
              <a:rPr lang="ru-RU" sz="2000" dirty="0"/>
              <a:t> </a:t>
            </a:r>
            <a:r>
              <a:rPr lang="ru-RU" sz="2000" dirty="0" err="1"/>
              <a:t>історіографію</a:t>
            </a:r>
            <a:r>
              <a:rPr lang="ru-RU" sz="2000" dirty="0"/>
              <a:t> </a:t>
            </a:r>
            <a:r>
              <a:rPr lang="ru-RU" sz="2000" dirty="0" err="1"/>
              <a:t>даного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err="1" smtClean="0"/>
              <a:t>дослідити</a:t>
            </a:r>
            <a:r>
              <a:rPr lang="ru-RU" sz="2000" dirty="0" smtClean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 ансамблю </a:t>
            </a:r>
            <a:r>
              <a:rPr lang="ru-RU" sz="2000" dirty="0" err="1"/>
              <a:t>бернардинів</a:t>
            </a:r>
            <a:r>
              <a:rPr lang="ru-RU" sz="2000" dirty="0"/>
              <a:t> в </a:t>
            </a:r>
            <a:r>
              <a:rPr lang="ru-RU" sz="2000" dirty="0" err="1"/>
              <a:t>історичному</a:t>
            </a:r>
            <a:r>
              <a:rPr lang="ru-RU" sz="2000" dirty="0"/>
              <a:t> </a:t>
            </a:r>
            <a:r>
              <a:rPr lang="ru-RU" sz="2000" dirty="0" err="1"/>
              <a:t>вимірі</a:t>
            </a:r>
            <a:r>
              <a:rPr lang="ru-RU" sz="2000" dirty="0"/>
              <a:t>; 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err="1" smtClean="0"/>
              <a:t>визначити</a:t>
            </a:r>
            <a:r>
              <a:rPr lang="ru-RU" sz="2000" dirty="0" smtClean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збереження</a:t>
            </a:r>
            <a:r>
              <a:rPr lang="ru-RU" sz="2000" dirty="0"/>
              <a:t> </a:t>
            </a:r>
            <a:r>
              <a:rPr lang="ru-RU" sz="2000" dirty="0" err="1"/>
              <a:t>архітектурної</a:t>
            </a:r>
            <a:r>
              <a:rPr lang="ru-RU" sz="2000" dirty="0"/>
              <a:t> </a:t>
            </a:r>
            <a:r>
              <a:rPr lang="ru-RU" sz="2000" dirty="0" err="1"/>
              <a:t>пам'ятки</a:t>
            </a:r>
            <a:r>
              <a:rPr lang="ru-RU" sz="2000" dirty="0"/>
              <a:t> на </a:t>
            </a:r>
            <a:r>
              <a:rPr lang="ru-RU" sz="2000" dirty="0" err="1"/>
              <a:t>сучасному</a:t>
            </a:r>
            <a:r>
              <a:rPr lang="ru-RU" sz="2000" dirty="0"/>
              <a:t> </a:t>
            </a:r>
            <a:r>
              <a:rPr lang="ru-RU" sz="2000" dirty="0" err="1" smtClean="0"/>
              <a:t>етапі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err="1" smtClean="0"/>
              <a:t>запропонувати</a:t>
            </a:r>
            <a:r>
              <a:rPr lang="ru-RU" sz="2000" dirty="0" smtClean="0"/>
              <a:t> </a:t>
            </a:r>
            <a:r>
              <a:rPr lang="ru-RU" sz="2000" dirty="0" err="1"/>
              <a:t>власні</a:t>
            </a:r>
            <a:r>
              <a:rPr lang="ru-RU" sz="2000" dirty="0"/>
              <a:t> </a:t>
            </a:r>
            <a:r>
              <a:rPr lang="ru-RU" sz="2000" dirty="0" err="1"/>
              <a:t>рекомендації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161" y="4214505"/>
            <a:ext cx="88782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1"/>
                </a:solidFill>
              </a:rPr>
              <a:t>Об’єкт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дослідження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архітектурні</a:t>
            </a:r>
            <a:r>
              <a:rPr lang="ru-RU" sz="2400" dirty="0"/>
              <a:t> </a:t>
            </a:r>
            <a:r>
              <a:rPr lang="ru-RU" sz="2400" dirty="0" err="1"/>
              <a:t>історичні</a:t>
            </a:r>
            <a:r>
              <a:rPr lang="ru-RU" sz="2400" dirty="0"/>
              <a:t> </a:t>
            </a:r>
            <a:r>
              <a:rPr lang="ru-RU" sz="2400" dirty="0" err="1"/>
              <a:t>пам'ятки</a:t>
            </a:r>
            <a:r>
              <a:rPr lang="ru-RU" sz="2400" dirty="0"/>
              <a:t> </a:t>
            </a:r>
            <a:r>
              <a:rPr lang="ru-RU" sz="2400" dirty="0" err="1"/>
              <a:t>минулого</a:t>
            </a:r>
            <a:r>
              <a:rPr lang="ru-RU" sz="2400" dirty="0"/>
              <a:t>.     </a:t>
            </a:r>
            <a:endParaRPr lang="ru-RU" sz="2400" dirty="0" smtClean="0"/>
          </a:p>
          <a:p>
            <a:r>
              <a:rPr lang="ru-RU" sz="2400" b="1" dirty="0" smtClean="0">
                <a:solidFill>
                  <a:schemeClr val="accent1"/>
                </a:solidFill>
              </a:rPr>
              <a:t>Предмет </a:t>
            </a:r>
            <a:r>
              <a:rPr lang="ru-RU" sz="2400" b="1" dirty="0" err="1">
                <a:solidFill>
                  <a:schemeClr val="accent1"/>
                </a:solidFill>
              </a:rPr>
              <a:t>дослідження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dirty="0"/>
              <a:t>– ансамбль </a:t>
            </a:r>
            <a:r>
              <a:rPr lang="ru-RU" sz="2400" dirty="0" err="1"/>
              <a:t>бернардинів</a:t>
            </a:r>
            <a:r>
              <a:rPr lang="ru-RU" sz="2400" dirty="0"/>
              <a:t> на </a:t>
            </a:r>
            <a:r>
              <a:rPr lang="ru-RU" sz="2400" dirty="0" err="1"/>
              <a:t>Сокальщині</a:t>
            </a:r>
            <a:r>
              <a:rPr lang="ru-RU" sz="2400" dirty="0"/>
              <a:t>, як </a:t>
            </a:r>
            <a:r>
              <a:rPr lang="ru-RU" sz="2400" dirty="0" err="1"/>
              <a:t>історична</a:t>
            </a:r>
            <a:r>
              <a:rPr lang="ru-RU" sz="2400" dirty="0"/>
              <a:t> </a:t>
            </a:r>
            <a:r>
              <a:rPr lang="ru-RU" sz="2400" dirty="0" err="1"/>
              <a:t>пам'ятка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потребує</a:t>
            </a:r>
            <a:r>
              <a:rPr lang="ru-RU" sz="2400" dirty="0"/>
              <a:t> </a:t>
            </a:r>
            <a:r>
              <a:rPr lang="ru-RU" sz="2400" dirty="0" err="1"/>
              <a:t>порятунку</a:t>
            </a:r>
            <a:r>
              <a:rPr lang="ru-RU" sz="2400" dirty="0" smtClean="0"/>
              <a:t>.</a:t>
            </a:r>
            <a:endParaRPr lang="en-GB" sz="24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8350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3" y="116632"/>
            <a:ext cx="587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/>
                </a:solidFill>
                <a:latin typeface="AGOptCyrillic" pitchFamily="34" charset="0"/>
              </a:rPr>
              <a:t>Історія Собору Бернардинів</a:t>
            </a:r>
            <a:endParaRPr lang="ru-RU" sz="2800" b="1" dirty="0">
              <a:solidFill>
                <a:schemeClr val="accent1"/>
              </a:solidFill>
              <a:latin typeface="AGOptCyrill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42" y="688170"/>
            <a:ext cx="85224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/>
              <a:t>1599 р </a:t>
            </a:r>
            <a:r>
              <a:rPr lang="ru-RU" sz="2000" dirty="0" smtClean="0"/>
              <a:t>у </a:t>
            </a:r>
            <a:r>
              <a:rPr lang="ru-RU" sz="2000" dirty="0"/>
              <a:t>Сокаль запросили орден </a:t>
            </a:r>
            <a:r>
              <a:rPr lang="ru-RU" sz="2000" dirty="0" err="1" smtClean="0"/>
              <a:t>бернардинів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виділено</a:t>
            </a:r>
            <a:r>
              <a:rPr lang="ru-RU" sz="2000" dirty="0" smtClean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будівництво</a:t>
            </a:r>
            <a:r>
              <a:rPr lang="ru-RU" sz="2000" dirty="0"/>
              <a:t> </a:t>
            </a:r>
            <a:r>
              <a:rPr lang="ru-RU" sz="2000" dirty="0" err="1"/>
              <a:t>монастиря</a:t>
            </a:r>
            <a:r>
              <a:rPr lang="ru-RU" sz="2000" dirty="0"/>
              <a:t> на </a:t>
            </a:r>
            <a:r>
              <a:rPr lang="ru-RU" sz="2000" dirty="0" err="1"/>
              <a:t>лівому</a:t>
            </a:r>
            <a:r>
              <a:rPr lang="ru-RU" sz="2000" dirty="0"/>
              <a:t> </a:t>
            </a:r>
            <a:r>
              <a:rPr lang="ru-RU" sz="2000" dirty="0" err="1"/>
              <a:t>березі</a:t>
            </a:r>
            <a:r>
              <a:rPr lang="ru-RU" sz="2000" dirty="0"/>
              <a:t> </a:t>
            </a:r>
            <a:r>
              <a:rPr lang="ru-RU" sz="2000" dirty="0" err="1"/>
              <a:t>Західного</a:t>
            </a:r>
            <a:r>
              <a:rPr lang="ru-RU" sz="2000" dirty="0"/>
              <a:t> </a:t>
            </a:r>
            <a:r>
              <a:rPr lang="ru-RU" sz="2000" dirty="0" smtClean="0"/>
              <a:t>Бугу)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/>
              <a:t>К</a:t>
            </a:r>
            <a:r>
              <a:rPr lang="ru-RU" sz="2000" dirty="0" smtClean="0"/>
              <a:t>нязь </a:t>
            </a:r>
            <a:r>
              <a:rPr lang="ru-RU" sz="2000" dirty="0"/>
              <a:t>Ян </a:t>
            </a:r>
            <a:r>
              <a:rPr lang="ru-RU" sz="2000" dirty="0" err="1"/>
              <a:t>Острозький</a:t>
            </a:r>
            <a:r>
              <a:rPr lang="ru-RU" sz="2000" dirty="0"/>
              <a:t> </a:t>
            </a:r>
            <a:r>
              <a:rPr lang="ru-RU" sz="2000" dirty="0" err="1"/>
              <a:t>пожертвував</a:t>
            </a:r>
            <a:r>
              <a:rPr lang="ru-RU" sz="2000" dirty="0"/>
              <a:t> 5 </a:t>
            </a:r>
            <a:r>
              <a:rPr lang="ru-RU" sz="2000" dirty="0" err="1"/>
              <a:t>тис.злотих</a:t>
            </a:r>
            <a:r>
              <a:rPr lang="ru-RU" sz="2000" dirty="0"/>
              <a:t>, а </a:t>
            </a:r>
            <a:r>
              <a:rPr lang="ru-RU" sz="2000" dirty="0" err="1"/>
              <a:t>Ієронім</a:t>
            </a:r>
            <a:r>
              <a:rPr lang="ru-RU" sz="2000" dirty="0"/>
              <a:t> </a:t>
            </a:r>
            <a:r>
              <a:rPr lang="ru-RU" sz="2000" dirty="0" err="1"/>
              <a:t>Язловецький</a:t>
            </a:r>
            <a:r>
              <a:rPr lang="ru-RU" sz="2000" dirty="0"/>
              <a:t> </a:t>
            </a:r>
            <a:r>
              <a:rPr lang="ru-RU" sz="2000" dirty="0" err="1"/>
              <a:t>подарував</a:t>
            </a:r>
            <a:r>
              <a:rPr lang="ru-RU" sz="2000" dirty="0"/>
              <a:t> </a:t>
            </a:r>
            <a:r>
              <a:rPr lang="ru-RU" sz="2000" dirty="0" err="1"/>
              <a:t>земельну</a:t>
            </a:r>
            <a:r>
              <a:rPr lang="ru-RU" sz="2000" dirty="0"/>
              <a:t> </a:t>
            </a:r>
            <a:r>
              <a:rPr lang="ru-RU" sz="2000" dirty="0" err="1"/>
              <a:t>ділянку</a:t>
            </a:r>
            <a:r>
              <a:rPr lang="ru-RU" sz="2000" dirty="0"/>
              <a:t> для </a:t>
            </a:r>
            <a:r>
              <a:rPr lang="ru-RU" sz="2000" dirty="0" err="1"/>
              <a:t>видобування</a:t>
            </a:r>
            <a:r>
              <a:rPr lang="ru-RU" sz="2000" dirty="0"/>
              <a:t> </a:t>
            </a:r>
            <a:r>
              <a:rPr lang="ru-RU" sz="2000" dirty="0" err="1"/>
              <a:t>глини</a:t>
            </a:r>
            <a:r>
              <a:rPr lang="ru-RU" sz="2000" dirty="0"/>
              <a:t> і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цегли</a:t>
            </a:r>
            <a:r>
              <a:rPr lang="ru-RU" sz="2000" dirty="0" smtClean="0"/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err="1"/>
              <a:t>Будівництвом</a:t>
            </a:r>
            <a:r>
              <a:rPr lang="ru-RU" sz="2000" dirty="0"/>
              <a:t> </a:t>
            </a:r>
            <a:r>
              <a:rPr lang="ru-RU" sz="2000" dirty="0" err="1"/>
              <a:t>керував</a:t>
            </a:r>
            <a:r>
              <a:rPr lang="ru-RU" sz="2000" dirty="0"/>
              <a:t> </a:t>
            </a:r>
            <a:r>
              <a:rPr lang="ru-RU" sz="2000" dirty="0" err="1"/>
              <a:t>чернець</a:t>
            </a:r>
            <a:r>
              <a:rPr lang="ru-RU" sz="2000" dirty="0"/>
              <a:t> Бернард </a:t>
            </a:r>
            <a:r>
              <a:rPr lang="ru-RU" sz="2000" dirty="0" err="1"/>
              <a:t>Авелідес</a:t>
            </a:r>
            <a:r>
              <a:rPr lang="ru-RU" sz="2000" dirty="0"/>
              <a:t>,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окрім</a:t>
            </a:r>
            <a:r>
              <a:rPr lang="ru-RU" sz="2000" dirty="0"/>
              <a:t> того </a:t>
            </a:r>
            <a:r>
              <a:rPr lang="ru-RU" sz="2000" dirty="0" err="1"/>
              <a:t>приписують</a:t>
            </a:r>
            <a:r>
              <a:rPr lang="ru-RU" sz="2000" dirty="0"/>
              <a:t> </a:t>
            </a:r>
            <a:r>
              <a:rPr lang="ru-RU" sz="2000" dirty="0" err="1"/>
              <a:t>будівництво</a:t>
            </a:r>
            <a:r>
              <a:rPr lang="ru-RU" sz="2000" dirty="0"/>
              <a:t> </a:t>
            </a:r>
            <a:r>
              <a:rPr lang="ru-RU" sz="2000" dirty="0" err="1" smtClean="0"/>
              <a:t>костьолів</a:t>
            </a:r>
            <a:r>
              <a:rPr lang="ru-RU" sz="2000" dirty="0" smtClean="0"/>
              <a:t> </a:t>
            </a:r>
            <a:r>
              <a:rPr lang="ru-RU" sz="2000" dirty="0" err="1"/>
              <a:t>бернардинів</a:t>
            </a:r>
            <a:r>
              <a:rPr lang="ru-RU" sz="2000" dirty="0"/>
              <a:t> і </a:t>
            </a:r>
            <a:r>
              <a:rPr lang="ru-RU" sz="2000" dirty="0" err="1"/>
              <a:t>кларисок</a:t>
            </a:r>
            <a:r>
              <a:rPr lang="ru-RU" sz="2000" dirty="0"/>
              <a:t> у </a:t>
            </a:r>
            <a:r>
              <a:rPr lang="ru-RU" sz="2000" dirty="0" err="1"/>
              <a:t>Львові</a:t>
            </a:r>
            <a:r>
              <a:rPr lang="ru-RU" sz="2000" dirty="0"/>
              <a:t>.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8904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endParaRPr lang="ru-RU" sz="2000" dirty="0" smtClean="0">
              <a:solidFill>
                <a:srgbClr val="4D5B6B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>
              <a:solidFill>
                <a:srgbClr val="4D5B6B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 smtClean="0">
              <a:solidFill>
                <a:srgbClr val="4D5B6B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>
              <a:solidFill>
                <a:srgbClr val="4D5B6B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 smtClean="0">
              <a:solidFill>
                <a:srgbClr val="4D5B6B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>
              <a:solidFill>
                <a:srgbClr val="4D5B6B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4D5B6B"/>
                </a:solidFill>
              </a:rPr>
              <a:t>2 </a:t>
            </a:r>
            <a:r>
              <a:rPr lang="ru-RU" sz="2000" dirty="0" err="1">
                <a:solidFill>
                  <a:srgbClr val="4D5B6B"/>
                </a:solidFill>
              </a:rPr>
              <a:t>липня</a:t>
            </a:r>
            <a:r>
              <a:rPr lang="ru-RU" sz="2000" dirty="0">
                <a:solidFill>
                  <a:srgbClr val="4D5B6B"/>
                </a:solidFill>
              </a:rPr>
              <a:t> 1604 </a:t>
            </a:r>
            <a:r>
              <a:rPr lang="ru-RU" sz="2000" dirty="0" smtClean="0">
                <a:solidFill>
                  <a:srgbClr val="4D5B6B"/>
                </a:solidFill>
              </a:rPr>
              <a:t>р.</a:t>
            </a:r>
            <a:r>
              <a:rPr lang="ru-RU" sz="2000" dirty="0"/>
              <a:t> </a:t>
            </a:r>
            <a:r>
              <a:rPr lang="ru-RU" sz="2000" dirty="0" err="1"/>
              <a:t>відбулося</a:t>
            </a:r>
            <a:r>
              <a:rPr lang="ru-RU" sz="2000" dirty="0"/>
              <a:t> </a:t>
            </a:r>
            <a:r>
              <a:rPr lang="ru-RU" sz="2000" dirty="0" err="1" smtClean="0"/>
              <a:t>урочисте</a:t>
            </a:r>
            <a:r>
              <a:rPr lang="ru-RU" sz="2000" dirty="0" smtClean="0"/>
              <a:t> </a:t>
            </a:r>
            <a:r>
              <a:rPr lang="ru-RU" sz="2000" dirty="0" err="1"/>
              <a:t>закладення</a:t>
            </a:r>
            <a:r>
              <a:rPr lang="ru-RU" sz="2000" dirty="0"/>
              <a:t> </a:t>
            </a:r>
            <a:r>
              <a:rPr lang="ru-RU" sz="2000" dirty="0" err="1" smtClean="0"/>
              <a:t>кляштору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err="1" smtClean="0"/>
              <a:t>будівництво</a:t>
            </a:r>
            <a:r>
              <a:rPr lang="ru-RU" sz="2000" dirty="0" smtClean="0"/>
              <a:t> </a:t>
            </a:r>
            <a:r>
              <a:rPr lang="ru-RU" sz="2000" dirty="0" err="1"/>
              <a:t>тривало</a:t>
            </a:r>
            <a:r>
              <a:rPr lang="ru-RU" sz="2000" dirty="0"/>
              <a:t> </a:t>
            </a:r>
            <a:r>
              <a:rPr lang="ru-RU" sz="2000" dirty="0" smtClean="0"/>
              <a:t>15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(</a:t>
            </a:r>
            <a:r>
              <a:rPr lang="ru-RU" sz="2000" dirty="0" err="1" smtClean="0"/>
              <a:t>велося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болотяних</a:t>
            </a:r>
            <a:r>
              <a:rPr lang="ru-RU" sz="2000" dirty="0"/>
              <a:t> </a:t>
            </a:r>
            <a:r>
              <a:rPr lang="ru-RU" sz="2000" dirty="0" err="1" smtClean="0"/>
              <a:t>ґрунтах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00" y="2961183"/>
            <a:ext cx="325462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6817" y="5253971"/>
            <a:ext cx="54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</a:t>
            </a:r>
            <a:r>
              <a:rPr lang="uk-UA" dirty="0" err="1" smtClean="0">
                <a:solidFill>
                  <a:schemeClr val="tx1">
                    <a:lumMod val="50000"/>
                  </a:schemeClr>
                </a:solidFill>
              </a:rPr>
              <a:t>Поштівка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 кінця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XIX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 ст.</a:t>
            </a:r>
            <a:endParaRPr lang="uk-UA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1648"/>
            <a:ext cx="88924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GOptCyrillic" pitchFamily="34" charset="0"/>
              </a:rPr>
              <a:t>Храм-</a:t>
            </a:r>
            <a:r>
              <a:rPr lang="ru-RU" sz="3200" b="1" dirty="0" err="1" smtClean="0">
                <a:solidFill>
                  <a:srgbClr val="FF0000"/>
                </a:solidFill>
                <a:latin typeface="AGOptCyrillic" pitchFamily="34" charset="0"/>
              </a:rPr>
              <a:t>фортеця</a:t>
            </a:r>
            <a:endParaRPr lang="ru-RU" sz="3200" b="1" dirty="0" smtClean="0">
              <a:solidFill>
                <a:srgbClr val="FF0000"/>
              </a:solidFill>
              <a:latin typeface="AGOptCyrillic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У XVII ст. оточили </a:t>
            </a:r>
            <a:r>
              <a:rPr lang="ru-RU" sz="2000" dirty="0"/>
              <a:t>великим муром з </a:t>
            </a:r>
            <a:r>
              <a:rPr lang="ru-RU" sz="2000" dirty="0" err="1"/>
              <a:t>чотирма</a:t>
            </a:r>
            <a:r>
              <a:rPr lang="ru-RU" sz="2000" dirty="0"/>
              <a:t> </a:t>
            </a:r>
            <a:r>
              <a:rPr lang="ru-RU" sz="2000" dirty="0" err="1"/>
              <a:t>баштами</a:t>
            </a:r>
            <a:r>
              <a:rPr lang="ru-RU" sz="2000" dirty="0"/>
              <a:t> і </a:t>
            </a:r>
            <a:r>
              <a:rPr lang="ru-RU" sz="2000" dirty="0" err="1"/>
              <a:t>ровом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err="1" smtClean="0"/>
              <a:t>Кляштор</a:t>
            </a:r>
            <a:r>
              <a:rPr lang="ru-RU" sz="2000" dirty="0" smtClean="0"/>
              <a:t> </a:t>
            </a:r>
            <a:r>
              <a:rPr lang="ru-RU" sz="2000" dirty="0" err="1"/>
              <a:t>мав</a:t>
            </a:r>
            <a:r>
              <a:rPr lang="ru-RU" sz="2000" dirty="0"/>
              <a:t> свою залогу, </a:t>
            </a:r>
            <a:r>
              <a:rPr lang="ru-RU" sz="2000" dirty="0" err="1"/>
              <a:t>гармати</a:t>
            </a:r>
            <a:r>
              <a:rPr lang="ru-RU" sz="2000" dirty="0"/>
              <a:t>, </a:t>
            </a:r>
            <a:r>
              <a:rPr lang="ru-RU" sz="2000" dirty="0" err="1"/>
              <a:t>інше</a:t>
            </a:r>
            <a:r>
              <a:rPr lang="ru-RU" sz="2000" dirty="0"/>
              <a:t> </a:t>
            </a:r>
            <a:r>
              <a:rPr lang="ru-RU" sz="2000" dirty="0" err="1"/>
              <a:t>військове</a:t>
            </a:r>
            <a:r>
              <a:rPr lang="ru-RU" sz="2000" dirty="0"/>
              <a:t> </a:t>
            </a:r>
            <a:r>
              <a:rPr lang="ru-RU" sz="2000" dirty="0" err="1" smtClean="0"/>
              <a:t>спорядження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/>
              <a:t>стінах</a:t>
            </a:r>
            <a:r>
              <a:rPr lang="ru-RU" sz="2000" dirty="0"/>
              <a:t> </a:t>
            </a:r>
            <a:r>
              <a:rPr lang="ru-RU" sz="2000" dirty="0" err="1"/>
              <a:t>мешканці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не раз </a:t>
            </a:r>
            <a:r>
              <a:rPr lang="ru-RU" sz="2000" dirty="0" err="1"/>
              <a:t>переховувалися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нападів</a:t>
            </a:r>
            <a:r>
              <a:rPr lang="ru-RU" sz="2000" dirty="0"/>
              <a:t> татар. 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err="1" smtClean="0"/>
              <a:t>Справжня</a:t>
            </a:r>
            <a:r>
              <a:rPr lang="ru-RU" sz="2000" dirty="0" smtClean="0"/>
              <a:t> </a:t>
            </a:r>
            <a:r>
              <a:rPr lang="ru-RU" sz="2000" dirty="0" err="1" smtClean="0"/>
              <a:t>фортеця</a:t>
            </a:r>
            <a:r>
              <a:rPr lang="ru-RU" sz="2000" dirty="0" smtClean="0"/>
              <a:t>, </a:t>
            </a:r>
            <a:r>
              <a:rPr lang="ru-RU" sz="2000" dirty="0"/>
              <a:t>яку </a:t>
            </a:r>
            <a:r>
              <a:rPr lang="ru-RU" sz="2000" dirty="0" err="1"/>
              <a:t>протягом</a:t>
            </a:r>
            <a:r>
              <a:rPr lang="ru-RU" sz="2000" dirty="0"/>
              <a:t> XVII </a:t>
            </a:r>
            <a:r>
              <a:rPr lang="ru-RU" sz="2000" dirty="0" err="1"/>
              <a:t>століття</a:t>
            </a:r>
            <a:r>
              <a:rPr lang="ru-RU" sz="2000" dirty="0"/>
              <a:t> </a:t>
            </a:r>
            <a:r>
              <a:rPr lang="ru-RU" sz="2000" dirty="0" err="1"/>
              <a:t>жодний</a:t>
            </a:r>
            <a:r>
              <a:rPr lang="ru-RU" sz="2000" dirty="0"/>
              <a:t> ворог не </a:t>
            </a:r>
            <a:r>
              <a:rPr lang="ru-RU" sz="2000" dirty="0" err="1"/>
              <a:t>спромігся</a:t>
            </a:r>
            <a:r>
              <a:rPr lang="ru-RU" sz="2000" dirty="0"/>
              <a:t> </a:t>
            </a:r>
            <a:r>
              <a:rPr lang="ru-RU" sz="2000" dirty="0" err="1"/>
              <a:t>захопити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У </a:t>
            </a:r>
            <a:r>
              <a:rPr lang="ru-RU" sz="2000" dirty="0"/>
              <a:t>1732 р. </a:t>
            </a:r>
            <a:r>
              <a:rPr lang="ru-RU" sz="2000" dirty="0" err="1"/>
              <a:t>висоту</a:t>
            </a:r>
            <a:r>
              <a:rPr lang="ru-RU" sz="2000" dirty="0"/>
              <a:t> </a:t>
            </a:r>
            <a:r>
              <a:rPr lang="ru-RU" sz="2000" dirty="0" err="1"/>
              <a:t>стін</a:t>
            </a:r>
            <a:r>
              <a:rPr lang="ru-RU" sz="2000" dirty="0"/>
              <a:t> для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обороноздатності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підвищено</a:t>
            </a:r>
            <a:r>
              <a:rPr lang="ru-RU" sz="2000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2" y="3212976"/>
            <a:ext cx="4162588" cy="3116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5102"/>
            <a:ext cx="3688705" cy="3524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67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3" y="188640"/>
            <a:ext cx="722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GOptCyrillic" pitchFamily="34" charset="0"/>
              </a:rPr>
              <a:t>Архітектура собору Бернардинів</a:t>
            </a:r>
            <a:endParaRPr lang="ru-RU" sz="3200" b="1" dirty="0">
              <a:solidFill>
                <a:srgbClr val="FF0000"/>
              </a:solidFill>
              <a:latin typeface="AGOptCyrill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217" y="1124744"/>
            <a:ext cx="8388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b="1" dirty="0"/>
              <a:t>костелу </a:t>
            </a:r>
            <a:r>
              <a:rPr lang="ru-RU" sz="2000" b="1" dirty="0" err="1"/>
              <a:t>Пресвятої</a:t>
            </a:r>
            <a:r>
              <a:rPr lang="ru-RU" sz="2000" b="1" dirty="0"/>
              <a:t> </a:t>
            </a:r>
            <a:r>
              <a:rPr lang="ru-RU" sz="2000" b="1" dirty="0" err="1"/>
              <a:t>Богородиці</a:t>
            </a:r>
            <a:r>
              <a:rPr lang="ru-RU" sz="2000" b="1" dirty="0"/>
              <a:t>, </a:t>
            </a:r>
            <a:r>
              <a:rPr lang="ru-RU" sz="2000" b="1" dirty="0" err="1"/>
              <a:t>вежі-дзвіниці</a:t>
            </a:r>
            <a:r>
              <a:rPr lang="ru-RU" sz="2000" b="1" dirty="0"/>
              <a:t>, </a:t>
            </a:r>
            <a:r>
              <a:rPr lang="ru-RU" sz="2000" b="1" dirty="0" err="1"/>
              <a:t>келій</a:t>
            </a:r>
            <a:r>
              <a:rPr lang="ru-RU" sz="2000" b="1" dirty="0"/>
              <a:t> та </a:t>
            </a:r>
            <a:r>
              <a:rPr lang="ru-RU" sz="2000" b="1" dirty="0" err="1"/>
              <a:t>оборонних</a:t>
            </a:r>
            <a:r>
              <a:rPr lang="ru-RU" sz="2000" b="1" dirty="0"/>
              <a:t> </a:t>
            </a:r>
            <a:r>
              <a:rPr lang="ru-RU" sz="2000" b="1" dirty="0" err="1"/>
              <a:t>мурів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ru-RU" sz="2000" b="1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err="1" smtClean="0"/>
              <a:t>Монастир</a:t>
            </a:r>
            <a:r>
              <a:rPr lang="ru-RU" sz="2000" dirty="0" smtClean="0"/>
              <a:t> </a:t>
            </a:r>
            <a:r>
              <a:rPr lang="ru-RU" sz="2000" dirty="0" err="1"/>
              <a:t>оточений</a:t>
            </a:r>
            <a:r>
              <a:rPr lang="ru-RU" sz="2000" dirty="0"/>
              <a:t> водами Бугу та </a:t>
            </a:r>
            <a:r>
              <a:rPr lang="ru-RU" sz="2000" dirty="0" err="1"/>
              <a:t>укріплений</a:t>
            </a:r>
            <a:r>
              <a:rPr lang="ru-RU" sz="2000" dirty="0"/>
              <a:t> </a:t>
            </a:r>
            <a:r>
              <a:rPr lang="ru-RU" sz="2000" dirty="0" err="1"/>
              <a:t>оборонними</a:t>
            </a:r>
            <a:r>
              <a:rPr lang="ru-RU" sz="2000" dirty="0"/>
              <a:t> </a:t>
            </a:r>
            <a:r>
              <a:rPr lang="ru-RU" sz="2000" dirty="0" err="1"/>
              <a:t>стінами</a:t>
            </a:r>
            <a:r>
              <a:rPr lang="ru-RU" sz="2000" dirty="0"/>
              <a:t> з </a:t>
            </a:r>
            <a:r>
              <a:rPr lang="ru-RU" sz="2000" dirty="0" err="1"/>
              <a:t>наріжними</a:t>
            </a:r>
            <a:r>
              <a:rPr lang="ru-RU" sz="2000" dirty="0"/>
              <a:t> вежами. 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До </a:t>
            </a:r>
            <a:r>
              <a:rPr lang="ru-RU" sz="2000" dirty="0" err="1"/>
              <a:t>монастиря</a:t>
            </a:r>
            <a:r>
              <a:rPr lang="ru-RU" sz="2000" dirty="0"/>
              <a:t> вело </a:t>
            </a:r>
            <a:r>
              <a:rPr lang="ru-RU" sz="2000" dirty="0" err="1"/>
              <a:t>двоє</a:t>
            </a:r>
            <a:r>
              <a:rPr lang="ru-RU" sz="2000" dirty="0"/>
              <a:t> </a:t>
            </a:r>
            <a:r>
              <a:rPr lang="ru-RU" sz="2000" dirty="0" err="1"/>
              <a:t>в’їзних</a:t>
            </a:r>
            <a:r>
              <a:rPr lang="ru-RU" sz="2000" dirty="0"/>
              <a:t> </a:t>
            </a:r>
            <a:r>
              <a:rPr lang="ru-RU" sz="2000" dirty="0" err="1"/>
              <a:t>воріт</a:t>
            </a:r>
            <a:r>
              <a:rPr lang="ru-RU" sz="2000" dirty="0"/>
              <a:t> – </a:t>
            </a:r>
            <a:r>
              <a:rPr lang="ru-RU" sz="2000" dirty="0" err="1"/>
              <a:t>східні</a:t>
            </a:r>
            <a:r>
              <a:rPr lang="ru-RU" sz="2000" dirty="0"/>
              <a:t> і </a:t>
            </a:r>
            <a:r>
              <a:rPr lang="ru-RU" sz="2000" dirty="0" err="1"/>
              <a:t>південні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err="1" smtClean="0"/>
              <a:t>Територія</a:t>
            </a:r>
            <a:r>
              <a:rPr lang="ru-RU" sz="2000" dirty="0" smtClean="0"/>
              <a:t> </a:t>
            </a:r>
            <a:r>
              <a:rPr lang="ru-RU" sz="2000" dirty="0" err="1"/>
              <a:t>монастиря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поділена</a:t>
            </a:r>
            <a:r>
              <a:rPr lang="ru-RU" sz="2000" dirty="0"/>
              <a:t> на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відгороджені</a:t>
            </a:r>
            <a:r>
              <a:rPr lang="ru-RU" sz="2000" dirty="0"/>
              <a:t> </a:t>
            </a:r>
            <a:r>
              <a:rPr lang="ru-RU" sz="2000" dirty="0" err="1"/>
              <a:t>внутрішніми</a:t>
            </a:r>
            <a:r>
              <a:rPr lang="ru-RU" sz="2000" dirty="0"/>
              <a:t> </a:t>
            </a:r>
            <a:r>
              <a:rPr lang="ru-RU" sz="2000" dirty="0" err="1"/>
              <a:t>мурами</a:t>
            </a:r>
            <a:r>
              <a:rPr lang="ru-RU" sz="2000" dirty="0"/>
              <a:t>: </a:t>
            </a:r>
            <a:r>
              <a:rPr lang="ru-RU" sz="2000" dirty="0" err="1"/>
              <a:t>господарську</a:t>
            </a:r>
            <a:r>
              <a:rPr lang="ru-RU" sz="2000" dirty="0"/>
              <a:t>, садово-</a:t>
            </a:r>
            <a:r>
              <a:rPr lang="ru-RU" sz="2000" dirty="0" err="1"/>
              <a:t>городню</a:t>
            </a:r>
            <a:r>
              <a:rPr lang="ru-RU" sz="2000" dirty="0"/>
              <a:t>, </a:t>
            </a:r>
            <a:r>
              <a:rPr lang="ru-RU" sz="2000" dirty="0" err="1"/>
              <a:t>цвинтарну</a:t>
            </a:r>
            <a:r>
              <a:rPr lang="ru-RU" sz="2000" dirty="0"/>
              <a:t> і </a:t>
            </a:r>
            <a:r>
              <a:rPr lang="ru-RU" sz="2000" dirty="0" err="1"/>
              <a:t>репрезентативну</a:t>
            </a:r>
            <a:r>
              <a:rPr lang="ru-RU" sz="2000" dirty="0"/>
              <a:t> – </a:t>
            </a:r>
            <a:r>
              <a:rPr lang="ru-RU" sz="2000" dirty="0" err="1"/>
              <a:t>партерну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95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03897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/>
              <a:t>у 1843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/>
              <a:t>час </a:t>
            </a:r>
            <a:r>
              <a:rPr lang="ru-RU" sz="2000" dirty="0" err="1"/>
              <a:t>першої</a:t>
            </a:r>
            <a:r>
              <a:rPr lang="ru-RU" sz="2000" dirty="0"/>
              <a:t> </a:t>
            </a:r>
            <a:r>
              <a:rPr lang="ru-RU" sz="2000" dirty="0" err="1"/>
              <a:t>пожежі</a:t>
            </a:r>
            <a:r>
              <a:rPr lang="ru-RU" sz="2000" dirty="0"/>
              <a:t> </a:t>
            </a:r>
            <a:r>
              <a:rPr lang="ru-RU" sz="2000" dirty="0" err="1" smtClean="0"/>
              <a:t>згоріли</a:t>
            </a:r>
            <a:r>
              <a:rPr lang="ru-RU" sz="2000" dirty="0" smtClean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нутрощі</a:t>
            </a:r>
            <a:r>
              <a:rPr lang="ru-RU" sz="2000" dirty="0"/>
              <a:t> костелу разом </a:t>
            </a:r>
            <a:r>
              <a:rPr lang="ru-RU" sz="2000" dirty="0" err="1"/>
              <a:t>із</a:t>
            </a:r>
            <a:r>
              <a:rPr lang="ru-RU" sz="2000" dirty="0"/>
              <a:t> чудотворною </a:t>
            </a:r>
            <a:r>
              <a:rPr lang="ru-RU" sz="2000" dirty="0" err="1"/>
              <a:t>іконою</a:t>
            </a:r>
            <a:r>
              <a:rPr lang="ru-RU" sz="2000" dirty="0"/>
              <a:t> </a:t>
            </a:r>
            <a:r>
              <a:rPr lang="ru-RU" sz="2000" dirty="0" err="1"/>
              <a:t>Сокальської</a:t>
            </a:r>
            <a:r>
              <a:rPr lang="ru-RU" sz="2000" dirty="0"/>
              <a:t> </a:t>
            </a:r>
            <a:r>
              <a:rPr lang="ru-RU" sz="2000" dirty="0" err="1"/>
              <a:t>Богоматері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/>
              <a:t>образ </a:t>
            </a:r>
            <a:r>
              <a:rPr lang="ru-RU" sz="2000" dirty="0" err="1"/>
              <a:t>намалював</a:t>
            </a:r>
            <a:r>
              <a:rPr lang="ru-RU" sz="2000" dirty="0"/>
              <a:t> </a:t>
            </a:r>
            <a:r>
              <a:rPr lang="ru-RU" sz="2000" dirty="0" err="1"/>
              <a:t>львівський</a:t>
            </a:r>
            <a:r>
              <a:rPr lang="ru-RU" sz="2000" dirty="0"/>
              <a:t> художник </a:t>
            </a:r>
            <a:r>
              <a:rPr lang="ru-RU" sz="2000" dirty="0" err="1"/>
              <a:t>Машковський</a:t>
            </a:r>
            <a:r>
              <a:rPr lang="ru-RU" sz="2000" dirty="0"/>
              <a:t>. </a:t>
            </a:r>
            <a:r>
              <a:rPr lang="ru-RU" sz="2000" dirty="0" smtClean="0"/>
              <a:t>У1848 р. </a:t>
            </a:r>
            <a:r>
              <a:rPr lang="ru-RU" sz="2000" dirty="0" err="1"/>
              <a:t>ікона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 smtClean="0"/>
              <a:t>освячена</a:t>
            </a:r>
            <a:r>
              <a:rPr lang="ru-RU" sz="2000" dirty="0" smtClean="0"/>
              <a:t>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У 1870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</a:t>
            </a:r>
            <a:r>
              <a:rPr lang="ru-RU" sz="2000" dirty="0" err="1"/>
              <a:t>згорів</a:t>
            </a:r>
            <a:r>
              <a:rPr lang="ru-RU" sz="2000" dirty="0"/>
              <a:t> костел разом з вежею і </a:t>
            </a:r>
            <a:r>
              <a:rPr lang="ru-RU" sz="2000" dirty="0" err="1"/>
              <a:t>дахом</a:t>
            </a:r>
            <a:r>
              <a:rPr lang="ru-RU" sz="2000" dirty="0"/>
              <a:t> </a:t>
            </a:r>
            <a:r>
              <a:rPr lang="ru-RU" sz="2000" dirty="0" err="1"/>
              <a:t>келій</a:t>
            </a:r>
            <a:r>
              <a:rPr lang="ru-RU" sz="2000" dirty="0"/>
              <a:t>. </a:t>
            </a:r>
            <a:r>
              <a:rPr lang="ru-RU" sz="2000" dirty="0" err="1"/>
              <a:t>Кляштор</a:t>
            </a:r>
            <a:r>
              <a:rPr lang="ru-RU" sz="2000" dirty="0"/>
              <a:t> </a:t>
            </a:r>
            <a:r>
              <a:rPr lang="ru-RU" sz="2000" dirty="0" err="1"/>
              <a:t>відновлено</a:t>
            </a:r>
            <a:r>
              <a:rPr lang="ru-RU" sz="2000" dirty="0"/>
              <a:t> у 1872 </a:t>
            </a:r>
            <a:r>
              <a:rPr lang="ru-RU" sz="2000" dirty="0" err="1"/>
              <a:t>році</a:t>
            </a:r>
            <a:r>
              <a:rPr lang="ru-RU" sz="2000" dirty="0"/>
              <a:t> (</a:t>
            </a:r>
            <a:r>
              <a:rPr lang="ru-RU" sz="2000" dirty="0" err="1"/>
              <a:t>архітектор</a:t>
            </a:r>
            <a:r>
              <a:rPr lang="ru-RU" sz="2000" dirty="0"/>
              <a:t> - </a:t>
            </a:r>
            <a:r>
              <a:rPr lang="ru-RU" sz="2000" dirty="0" err="1"/>
              <a:t>А.Кун</a:t>
            </a:r>
            <a:r>
              <a:rPr lang="ru-RU" sz="2000" dirty="0"/>
              <a:t>, художник - </a:t>
            </a:r>
            <a:r>
              <a:rPr lang="ru-RU" sz="2000" dirty="0" err="1"/>
              <a:t>Ф.Нєдзвєдський</a:t>
            </a:r>
            <a:r>
              <a:rPr lang="ru-RU" sz="2000" dirty="0"/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1" y="3212976"/>
            <a:ext cx="2448273" cy="2656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2474887" cy="2933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7802"/>
            <a:ext cx="2683376" cy="3223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291440"/>
            <a:ext cx="77768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            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Залишки фресок у костелі</a:t>
            </a:r>
            <a:endParaRPr lang="uk-UA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Кляштор був об’єктом паломництва католиків з усієї Речі Посполитої, які приходили сюди, шукаючи зцілення перед чудотворним образом Богородиці. За легендою цей образ був написаний </a:t>
            </a:r>
            <a:r>
              <a:rPr lang="uk-UA" dirty="0" err="1"/>
              <a:t>маляром</a:t>
            </a:r>
            <a:r>
              <a:rPr lang="uk-UA" dirty="0"/>
              <a:t> </a:t>
            </a:r>
            <a:r>
              <a:rPr lang="uk-UA" dirty="0" err="1"/>
              <a:t>Венжиком</a:t>
            </a:r>
            <a:r>
              <a:rPr lang="uk-UA" dirty="0"/>
              <a:t>, який втратив зір і був зцілений перед іконою </a:t>
            </a:r>
            <a:r>
              <a:rPr lang="uk-UA" dirty="0" err="1"/>
              <a:t>Ченстоховської</a:t>
            </a:r>
            <a:r>
              <a:rPr lang="uk-UA" dirty="0"/>
              <a:t> Божої Матері. Він пообіцяв відтворити цей образ і подарувати його церкві, але ніяк не міг її згадати. Чотири рази він приїздив до Ясної </a:t>
            </a:r>
            <a:r>
              <a:rPr lang="uk-UA" dirty="0" err="1"/>
              <a:t>Гури</a:t>
            </a:r>
            <a:r>
              <a:rPr lang="uk-UA" dirty="0"/>
              <a:t>, але ніяк не вдавалося закінчити роботу. А ж як повернувшись після чергової прощі до </a:t>
            </a:r>
            <a:r>
              <a:rPr lang="uk-UA" dirty="0" err="1"/>
              <a:t>Ченстохови</a:t>
            </a:r>
            <a:r>
              <a:rPr lang="uk-UA" dirty="0"/>
              <a:t>, </a:t>
            </a:r>
            <a:r>
              <a:rPr lang="uk-UA" dirty="0" err="1"/>
              <a:t>Венжик</a:t>
            </a:r>
            <a:r>
              <a:rPr lang="uk-UA" dirty="0"/>
              <a:t> знайшов ікону завершеною, яка «сяяла надзвичайною ясністю і красою».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67319"/>
            <a:ext cx="2304256" cy="377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82" y="2443722"/>
            <a:ext cx="23812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6137920"/>
            <a:ext cx="43924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Фото з </a:t>
            </a:r>
            <a:r>
              <a:rPr lang="uk-UA" i="1" dirty="0" err="1" smtClean="0"/>
              <a:t>інтернету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0660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807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AGOptCyrillic" pitchFamily="34" charset="0"/>
              </a:rPr>
              <a:t>Сучасний стан собору Бернардинів</a:t>
            </a:r>
            <a:endParaRPr lang="ru-RU" sz="3200" b="1" dirty="0">
              <a:solidFill>
                <a:schemeClr val="accent1"/>
              </a:solidFill>
              <a:latin typeface="AGOptCyrill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У </a:t>
            </a:r>
            <a:r>
              <a:rPr lang="ru-RU" sz="2000" dirty="0"/>
              <a:t>2012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пожежа</a:t>
            </a:r>
            <a:r>
              <a:rPr lang="ru-RU" sz="2000" dirty="0" smtClean="0"/>
              <a:t>,  </a:t>
            </a:r>
            <a:r>
              <a:rPr lang="ru-RU" sz="2000" dirty="0" err="1"/>
              <a:t>вогонь</a:t>
            </a:r>
            <a:r>
              <a:rPr lang="ru-RU" sz="2000" dirty="0"/>
              <a:t> </a:t>
            </a:r>
            <a:r>
              <a:rPr lang="ru-RU" sz="2000" dirty="0" err="1"/>
              <a:t>понищив</a:t>
            </a:r>
            <a:r>
              <a:rPr lang="ru-RU" sz="2000" dirty="0"/>
              <a:t> комплекс. 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/>
              <a:t>Стан </a:t>
            </a:r>
            <a:r>
              <a:rPr lang="ru-RU" sz="2000" dirty="0" err="1"/>
              <a:t>пам’ятки</a:t>
            </a:r>
            <a:r>
              <a:rPr lang="ru-RU" sz="2000" dirty="0"/>
              <a:t> </a:t>
            </a:r>
            <a:r>
              <a:rPr lang="ru-RU" sz="2000" dirty="0" err="1"/>
              <a:t>тепер</a:t>
            </a:r>
            <a:r>
              <a:rPr lang="ru-RU" sz="2000" dirty="0"/>
              <a:t> – </a:t>
            </a:r>
            <a:r>
              <a:rPr lang="ru-RU" sz="2000" dirty="0" err="1"/>
              <a:t>жалюгідний</a:t>
            </a:r>
            <a:r>
              <a:rPr lang="ru-RU" sz="2000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4784"/>
            <a:ext cx="4230216" cy="3172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768036" cy="3575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4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267</TotalTime>
  <Words>924</Words>
  <Application>Microsoft Office PowerPoint</Application>
  <PresentationFormat>Екран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Thermal</vt:lpstr>
      <vt:lpstr>Врятуймо святиню!</vt:lpstr>
      <vt:lpstr>об'єкт релігієзнавчого туризму, пам’ятка церковної історії і культури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Врятуймо Святиню!</dc:title>
  <dc:creator>Наталя</dc:creator>
  <cp:lastModifiedBy>SVITLANA</cp:lastModifiedBy>
  <cp:revision>29</cp:revision>
  <dcterms:created xsi:type="dcterms:W3CDTF">2022-04-15T15:47:17Z</dcterms:created>
  <dcterms:modified xsi:type="dcterms:W3CDTF">2022-04-19T10:07:09Z</dcterms:modified>
</cp:coreProperties>
</file>