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3" r:id="rId2"/>
    <p:sldId id="257" r:id="rId3"/>
    <p:sldId id="275" r:id="rId4"/>
    <p:sldId id="258" r:id="rId5"/>
    <p:sldId id="256" r:id="rId6"/>
    <p:sldId id="262" r:id="rId7"/>
    <p:sldId id="279" r:id="rId8"/>
    <p:sldId id="264" r:id="rId9"/>
    <p:sldId id="268" r:id="rId10"/>
    <p:sldId id="269" r:id="rId11"/>
    <p:sldId id="270" r:id="rId12"/>
    <p:sldId id="271" r:id="rId13"/>
    <p:sldId id="274" r:id="rId14"/>
    <p:sldId id="273" r:id="rId15"/>
    <p:sldId id="28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E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934D9C-D7B1-944D-B647-78223BD8F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7988" y="4536281"/>
            <a:ext cx="7891272" cy="1908163"/>
          </a:xfrm>
        </p:spPr>
        <p:txBody>
          <a:bodyPr>
            <a:normAutofit/>
          </a:bodyPr>
          <a:lstStyle/>
          <a:p>
            <a:pPr algn="r"/>
            <a:r>
              <a:rPr lang="ru-RU" dirty="0" err="1"/>
              <a:t>Виконав</a:t>
            </a:r>
          </a:p>
          <a:p>
            <a:pPr algn="r"/>
            <a:r>
              <a:rPr lang="ru-RU" dirty="0" err="1"/>
              <a:t>Коломієць Михайло</a:t>
            </a:r>
          </a:p>
          <a:p>
            <a:pPr algn="r"/>
            <a:r>
              <a:rPr lang="ru-RU" dirty="0" err="1"/>
              <a:t>Учень 8-Б класу</a:t>
            </a:r>
          </a:p>
          <a:p>
            <a:pPr algn="r"/>
            <a:r>
              <a:rPr lang="ru-RU" dirty="0" err="1"/>
              <a:t>Одеської ЗОШ №85</a:t>
            </a:r>
            <a:endParaRPr lang="ru-RU" dirty="0"/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EC173AFC-FA85-0E44-A228-93BCA119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260" y="140246"/>
            <a:ext cx="9966960" cy="5589984"/>
          </a:xfrm>
        </p:spPr>
        <p:txBody>
          <a:bodyPr/>
          <a:lstStyle/>
          <a:p>
            <a:r>
              <a:rPr lang="ru-RU" sz="4800" b="1"/>
              <a:t>Люстдорф-місце</a:t>
            </a:r>
            <a:r>
              <a:rPr lang="ru-RU" sz="4400"/>
              <a:t> </a:t>
            </a:r>
            <a:r>
              <a:rPr lang="ru-RU" sz="4800" b="1"/>
              <a:t>З</a:t>
            </a:r>
            <a:r>
              <a:rPr lang="ru-RU" sz="4400"/>
              <a:t> </a:t>
            </a:r>
            <a:r>
              <a:rPr lang="ru-RU" sz="4800" b="1"/>
              <a:t>великим</a:t>
            </a:r>
            <a:r>
              <a:rPr lang="ru-RU" sz="4400"/>
              <a:t> </a:t>
            </a:r>
            <a:r>
              <a:rPr lang="ru-RU" sz="4800" b="1"/>
              <a:t>Туристичним</a:t>
            </a:r>
            <a:r>
              <a:rPr lang="ru-RU" sz="4400"/>
              <a:t> </a:t>
            </a:r>
            <a:r>
              <a:rPr lang="ru-RU" sz="4800" b="1"/>
              <a:t>потенціалом</a:t>
            </a:r>
          </a:p>
        </p:txBody>
      </p:sp>
    </p:spTree>
    <p:extLst>
      <p:ext uri="{BB962C8B-B14F-4D97-AF65-F5344CB8AC3E}">
        <p14:creationId xmlns:p14="http://schemas.microsoft.com/office/powerpoint/2010/main" val="1735552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E486EDCD-4A64-0D4A-A69B-D3202F0A3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788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15419-414C-AD4C-AF71-5CDBF37E0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34" y="256037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К</a:t>
            </a:r>
            <a:r>
              <a:rPr lang="en-US" sz="4000" dirty="0" err="1">
                <a:solidFill>
                  <a:schemeClr val="tx1"/>
                </a:solidFill>
              </a:rPr>
              <a:t>урортна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стежина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Ч</a:t>
            </a:r>
            <a:r>
              <a:rPr lang="uk-UA" sz="4000" dirty="0">
                <a:solidFill>
                  <a:schemeClr val="tx1"/>
                </a:solidFill>
              </a:rPr>
              <a:t>о</a:t>
            </a:r>
            <a:r>
              <a:rPr lang="en-US" sz="4000" dirty="0" err="1">
                <a:solidFill>
                  <a:schemeClr val="tx1"/>
                </a:solidFill>
              </a:rPr>
              <a:t>рноморки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CDCAC-604D-E744-9CF7-AF9B5459E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034" y="1552465"/>
            <a:ext cx="10324214" cy="4524153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Селище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Чорноморка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 живописна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місцевість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морському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березі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давніх-давен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привертала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увагу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поселенців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Тут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мисом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Великий Фонтан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закінчується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Одеська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затока і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безпосередньо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відкриваються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простори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Чорного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моря.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Саме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тому за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радянських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часів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селище і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назване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Чорноморкою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Рідкісне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поєднання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моря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із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степом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роблять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унікальним</a:t>
            </a:r>
            <a:r>
              <a:rPr lang="ru-RU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курортом.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u="sng" dirty="0">
                <a:solidFill>
                  <a:schemeClr val="tx1"/>
                </a:solidFill>
              </a:rPr>
              <a:t>Пляж </a:t>
            </a:r>
            <a:r>
              <a:rPr lang="ru-RU" sz="1800" u="sng" dirty="0" err="1">
                <a:solidFill>
                  <a:schemeClr val="tx1"/>
                </a:solidFill>
              </a:rPr>
              <a:t>Чорноморки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особливий</a:t>
            </a:r>
            <a:r>
              <a:rPr lang="ru-RU" sz="1800" u="sng" dirty="0">
                <a:solidFill>
                  <a:schemeClr val="tx1"/>
                </a:solidFill>
              </a:rPr>
              <a:t>. Перш за все </a:t>
            </a:r>
            <a:r>
              <a:rPr lang="ru-RU" sz="1800" u="sng" dirty="0" err="1">
                <a:solidFill>
                  <a:schemeClr val="tx1"/>
                </a:solidFill>
              </a:rPr>
              <a:t>тим</a:t>
            </a:r>
            <a:r>
              <a:rPr lang="ru-RU" sz="1800" u="sng" dirty="0">
                <a:solidFill>
                  <a:schemeClr val="tx1"/>
                </a:solidFill>
              </a:rPr>
              <a:t>, </a:t>
            </a:r>
            <a:r>
              <a:rPr lang="ru-RU" sz="1800" u="sng" dirty="0" err="1">
                <a:solidFill>
                  <a:schemeClr val="tx1"/>
                </a:solidFill>
              </a:rPr>
              <a:t>що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знаходиться</a:t>
            </a:r>
            <a:r>
              <a:rPr lang="ru-RU" sz="1800" u="sng" dirty="0">
                <a:solidFill>
                  <a:schemeClr val="tx1"/>
                </a:solidFill>
              </a:rPr>
              <a:t> на </a:t>
            </a:r>
            <a:r>
              <a:rPr lang="ru-RU" sz="1800" u="sng" dirty="0" err="1">
                <a:solidFill>
                  <a:schemeClr val="tx1"/>
                </a:solidFill>
              </a:rPr>
              <a:t>березі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відкритого</a:t>
            </a:r>
            <a:r>
              <a:rPr lang="ru-RU" sz="1800" u="sng" dirty="0">
                <a:solidFill>
                  <a:schemeClr val="tx1"/>
                </a:solidFill>
              </a:rPr>
              <a:t> моря. </a:t>
            </a:r>
            <a:r>
              <a:rPr lang="ru-RU" sz="1800" u="sng" dirty="0" err="1">
                <a:solidFill>
                  <a:schemeClr val="tx1"/>
                </a:solidFill>
              </a:rPr>
              <a:t>Потужні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хвилі</a:t>
            </a:r>
            <a:r>
              <a:rPr lang="ru-RU" sz="1800" u="sng" dirty="0">
                <a:solidFill>
                  <a:schemeClr val="tx1"/>
                </a:solidFill>
              </a:rPr>
              <a:t>, </a:t>
            </a:r>
            <a:r>
              <a:rPr lang="ru-RU" sz="1800" u="sng" dirty="0" err="1">
                <a:solidFill>
                  <a:schemeClr val="tx1"/>
                </a:solidFill>
              </a:rPr>
              <a:t>які</a:t>
            </a:r>
            <a:r>
              <a:rPr lang="ru-RU" sz="1800" u="sng" dirty="0">
                <a:solidFill>
                  <a:schemeClr val="tx1"/>
                </a:solidFill>
              </a:rPr>
              <a:t> народились далеко в </a:t>
            </a:r>
            <a:r>
              <a:rPr lang="ru-RU" sz="1800" u="sng" dirty="0" err="1">
                <a:solidFill>
                  <a:schemeClr val="tx1"/>
                </a:solidFill>
              </a:rPr>
              <a:t>морі</a:t>
            </a:r>
            <a:r>
              <a:rPr lang="ru-RU" sz="1800" u="sng" dirty="0">
                <a:solidFill>
                  <a:schemeClr val="tx1"/>
                </a:solidFill>
              </a:rPr>
              <a:t>, </a:t>
            </a:r>
            <a:r>
              <a:rPr lang="ru-RU" sz="1800" u="sng" dirty="0" err="1">
                <a:solidFill>
                  <a:schemeClr val="tx1"/>
                </a:solidFill>
              </a:rPr>
              <a:t>намивають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золотистий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кварцевий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пісок</a:t>
            </a:r>
            <a:r>
              <a:rPr lang="ru-RU" sz="1800" u="sng" dirty="0">
                <a:solidFill>
                  <a:schemeClr val="tx1"/>
                </a:solidFill>
              </a:rPr>
              <a:t>. Пляж </a:t>
            </a:r>
            <a:r>
              <a:rPr lang="ru-RU" sz="1800" u="sng" dirty="0" err="1">
                <a:solidFill>
                  <a:schemeClr val="tx1"/>
                </a:solidFill>
              </a:rPr>
              <a:t>має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ще</a:t>
            </a:r>
            <a:r>
              <a:rPr lang="ru-RU" sz="1800" u="sng" dirty="0">
                <a:solidFill>
                  <a:schemeClr val="tx1"/>
                </a:solidFill>
              </a:rPr>
              <a:t> одну </a:t>
            </a:r>
            <a:r>
              <a:rPr lang="ru-RU" sz="1800" u="sng" dirty="0" err="1">
                <a:solidFill>
                  <a:schemeClr val="tx1"/>
                </a:solidFill>
              </a:rPr>
              <a:t>особливість</a:t>
            </a:r>
            <a:r>
              <a:rPr lang="ru-RU" sz="1800" u="sng" dirty="0">
                <a:solidFill>
                  <a:schemeClr val="tx1"/>
                </a:solidFill>
              </a:rPr>
              <a:t>. Тут </a:t>
            </a:r>
            <a:r>
              <a:rPr lang="ru-RU" sz="1800" u="sng" dirty="0" err="1">
                <a:solidFill>
                  <a:schemeClr val="tx1"/>
                </a:solidFill>
              </a:rPr>
              <a:t>найбільш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відчутно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спостерігаються</a:t>
            </a:r>
            <a:r>
              <a:rPr lang="ru-RU" sz="1800" u="sng" dirty="0">
                <a:solidFill>
                  <a:schemeClr val="tx1"/>
                </a:solidFill>
              </a:rPr>
              <a:t> так </a:t>
            </a:r>
            <a:r>
              <a:rPr lang="ru-RU" sz="1800" u="sng" dirty="0" err="1">
                <a:solidFill>
                  <a:schemeClr val="tx1"/>
                </a:solidFill>
              </a:rPr>
              <a:t>звані</a:t>
            </a:r>
            <a:r>
              <a:rPr lang="ru-RU" sz="1800" u="sng" dirty="0">
                <a:solidFill>
                  <a:schemeClr val="tx1"/>
                </a:solidFill>
              </a:rPr>
              <a:t> “</a:t>
            </a:r>
            <a:r>
              <a:rPr lang="ru-RU" sz="1800" u="sng" dirty="0" err="1">
                <a:solidFill>
                  <a:schemeClr val="tx1"/>
                </a:solidFill>
              </a:rPr>
              <a:t>сгонні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явища</a:t>
            </a:r>
            <a:r>
              <a:rPr lang="ru-RU" sz="1800" u="sng" dirty="0">
                <a:solidFill>
                  <a:schemeClr val="tx1"/>
                </a:solidFill>
              </a:rPr>
              <a:t>”. </a:t>
            </a:r>
            <a:r>
              <a:rPr lang="ru-RU" sz="1800" u="sng" dirty="0" err="1">
                <a:solidFill>
                  <a:schemeClr val="tx1"/>
                </a:solidFill>
              </a:rPr>
              <a:t>Нерідко</a:t>
            </a:r>
            <a:r>
              <a:rPr lang="ru-RU" sz="1800" u="sng" dirty="0">
                <a:solidFill>
                  <a:schemeClr val="tx1"/>
                </a:solidFill>
              </a:rPr>
              <a:t>  люди </a:t>
            </a:r>
            <a:r>
              <a:rPr lang="ru-RU" sz="1800" u="sng" dirty="0" err="1">
                <a:solidFill>
                  <a:schemeClr val="tx1"/>
                </a:solidFill>
              </a:rPr>
              <a:t>звертають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увагу</a:t>
            </a:r>
            <a:r>
              <a:rPr lang="ru-RU" sz="1800" u="sng" dirty="0">
                <a:solidFill>
                  <a:schemeClr val="tx1"/>
                </a:solidFill>
              </a:rPr>
              <a:t> на </a:t>
            </a:r>
            <a:r>
              <a:rPr lang="ru-RU" sz="1800" u="sng" dirty="0" err="1">
                <a:solidFill>
                  <a:schemeClr val="tx1"/>
                </a:solidFill>
              </a:rPr>
              <a:t>різницю</a:t>
            </a:r>
            <a:r>
              <a:rPr lang="ru-RU" sz="1800" u="sng" dirty="0">
                <a:solidFill>
                  <a:schemeClr val="tx1"/>
                </a:solidFill>
              </a:rPr>
              <a:t> температур в </a:t>
            </a:r>
            <a:r>
              <a:rPr lang="ru-RU" sz="1800" u="sng" dirty="0" err="1">
                <a:solidFill>
                  <a:schemeClr val="tx1"/>
                </a:solidFill>
              </a:rPr>
              <a:t>різний</a:t>
            </a:r>
            <a:r>
              <a:rPr lang="ru-RU" sz="1800" u="sng" dirty="0">
                <a:solidFill>
                  <a:schemeClr val="tx1"/>
                </a:solidFill>
              </a:rPr>
              <a:t> шарах моря. </a:t>
            </a:r>
            <a:r>
              <a:rPr lang="ru-RU" sz="1800" u="sng" dirty="0" err="1">
                <a:solidFill>
                  <a:schemeClr val="tx1"/>
                </a:solidFill>
              </a:rPr>
              <a:t>Це</a:t>
            </a:r>
            <a:r>
              <a:rPr lang="ru-RU" sz="1800" u="sng" dirty="0">
                <a:solidFill>
                  <a:schemeClr val="tx1"/>
                </a:solidFill>
              </a:rPr>
              <a:t> до </a:t>
            </a:r>
            <a:r>
              <a:rPr lang="ru-RU" sz="1800" u="sng" dirty="0" err="1">
                <a:solidFill>
                  <a:schemeClr val="tx1"/>
                </a:solidFill>
              </a:rPr>
              <a:t>поверхні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підступають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глибинні</a:t>
            </a:r>
            <a:r>
              <a:rPr lang="ru-RU" sz="1800" u="sng" dirty="0">
                <a:solidFill>
                  <a:schemeClr val="tx1"/>
                </a:solidFill>
              </a:rPr>
              <a:t> води. </a:t>
            </a:r>
            <a:r>
              <a:rPr lang="ru-RU" sz="1800" u="sng" dirty="0" err="1">
                <a:solidFill>
                  <a:schemeClr val="tx1"/>
                </a:solidFill>
              </a:rPr>
              <a:t>Нагріваючись</a:t>
            </a:r>
            <a:r>
              <a:rPr lang="ru-RU" sz="1800" u="sng" dirty="0">
                <a:solidFill>
                  <a:schemeClr val="tx1"/>
                </a:solidFill>
              </a:rPr>
              <a:t>, вони </a:t>
            </a:r>
            <a:r>
              <a:rPr lang="ru-RU" sz="1800" u="sng" dirty="0" err="1">
                <a:solidFill>
                  <a:schemeClr val="tx1"/>
                </a:solidFill>
              </a:rPr>
              <a:t>виділяють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велику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кількість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кисню</a:t>
            </a:r>
            <a:r>
              <a:rPr lang="ru-RU" sz="1800" u="sng" dirty="0">
                <a:solidFill>
                  <a:schemeClr val="tx1"/>
                </a:solidFill>
              </a:rPr>
              <a:t>, </a:t>
            </a:r>
            <a:r>
              <a:rPr lang="ru-RU" sz="1800" u="sng" dirty="0" err="1">
                <a:solidFill>
                  <a:schemeClr val="tx1"/>
                </a:solidFill>
              </a:rPr>
              <a:t>що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робить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повітря</a:t>
            </a:r>
            <a:r>
              <a:rPr lang="ru-RU" sz="1800" u="sng" dirty="0">
                <a:solidFill>
                  <a:schemeClr val="tx1"/>
                </a:solidFill>
              </a:rPr>
              <a:t> особливо </a:t>
            </a:r>
            <a:r>
              <a:rPr lang="ru-RU" sz="1800" u="sng" dirty="0" err="1">
                <a:solidFill>
                  <a:schemeClr val="tx1"/>
                </a:solidFill>
              </a:rPr>
              <a:t>свіжим</a:t>
            </a:r>
            <a:r>
              <a:rPr lang="ru-RU" sz="1800" u="sng" dirty="0">
                <a:solidFill>
                  <a:schemeClr val="tx1"/>
                </a:solidFill>
              </a:rPr>
              <a:t>. В </a:t>
            </a:r>
            <a:r>
              <a:rPr lang="ru-RU" sz="1800" u="sng" dirty="0" err="1">
                <a:solidFill>
                  <a:schemeClr val="tx1"/>
                </a:solidFill>
              </a:rPr>
              <a:t>поєднанні</a:t>
            </a:r>
            <a:r>
              <a:rPr lang="ru-RU" sz="1800" u="sng" dirty="0">
                <a:solidFill>
                  <a:schemeClr val="tx1"/>
                </a:solidFill>
              </a:rPr>
              <a:t> з </a:t>
            </a:r>
            <a:r>
              <a:rPr lang="ru-RU" sz="1800" u="sng" dirty="0" err="1">
                <a:solidFill>
                  <a:schemeClr val="tx1"/>
                </a:solidFill>
              </a:rPr>
              <a:t>тим</a:t>
            </a:r>
            <a:r>
              <a:rPr lang="ru-RU" sz="1800" u="sng" dirty="0">
                <a:solidFill>
                  <a:schemeClr val="tx1"/>
                </a:solidFill>
              </a:rPr>
              <a:t>, </a:t>
            </a:r>
            <a:r>
              <a:rPr lang="ru-RU" sz="1800" u="sng" dirty="0" err="1">
                <a:solidFill>
                  <a:schemeClr val="tx1"/>
                </a:solidFill>
              </a:rPr>
              <a:t>що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повітря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Чорноморки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насичене</a:t>
            </a:r>
            <a:r>
              <a:rPr lang="ru-RU" sz="1800" u="sng" dirty="0">
                <a:solidFill>
                  <a:schemeClr val="tx1"/>
                </a:solidFill>
              </a:rPr>
              <a:t> солями, </a:t>
            </a:r>
            <a:r>
              <a:rPr lang="ru-RU" sz="1800" u="sng" dirty="0" err="1">
                <a:solidFill>
                  <a:schemeClr val="tx1"/>
                </a:solidFill>
              </a:rPr>
              <a:t>це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наділяє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його</a:t>
            </a:r>
            <a:r>
              <a:rPr lang="ru-RU" sz="1800" u="sng" dirty="0">
                <a:solidFill>
                  <a:schemeClr val="tx1"/>
                </a:solidFill>
              </a:rPr>
              <a:t>  </a:t>
            </a:r>
            <a:r>
              <a:rPr lang="ru-RU" sz="1800" u="sng" dirty="0" err="1">
                <a:solidFill>
                  <a:schemeClr val="tx1"/>
                </a:solidFill>
              </a:rPr>
              <a:t>унікальними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цілющими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властивостями</a:t>
            </a:r>
            <a:r>
              <a:rPr lang="ru-RU" sz="1800" u="sng" dirty="0">
                <a:solidFill>
                  <a:schemeClr val="tx1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u="sng" dirty="0">
                <a:solidFill>
                  <a:schemeClr val="tx1"/>
                </a:solidFill>
              </a:rPr>
              <a:t>У </a:t>
            </a:r>
            <a:r>
              <a:rPr lang="ru-RU" sz="1800" u="sng" dirty="0" err="1">
                <a:solidFill>
                  <a:schemeClr val="tx1"/>
                </a:solidFill>
              </a:rPr>
              <a:t>цьому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районі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прохолодні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морські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бризи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поєднуються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степовими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вітрами</a:t>
            </a:r>
            <a:r>
              <a:rPr lang="ru-RU" sz="1800" u="sng" dirty="0">
                <a:solidFill>
                  <a:schemeClr val="tx1"/>
                </a:solidFill>
              </a:rPr>
              <a:t>. Вдень </a:t>
            </a:r>
            <a:r>
              <a:rPr lang="ru-RU" sz="1800" u="sng" dirty="0" err="1">
                <a:solidFill>
                  <a:schemeClr val="tx1"/>
                </a:solidFill>
              </a:rPr>
              <a:t>вітер</a:t>
            </a:r>
            <a:r>
              <a:rPr lang="ru-RU" sz="1800" u="sng" dirty="0">
                <a:solidFill>
                  <a:schemeClr val="tx1"/>
                </a:solidFill>
              </a:rPr>
              <a:t> приносить </a:t>
            </a:r>
            <a:r>
              <a:rPr lang="ru-RU" sz="1800" u="sng" dirty="0" err="1">
                <a:solidFill>
                  <a:schemeClr val="tx1"/>
                </a:solidFill>
              </a:rPr>
              <a:t>прохолоду</a:t>
            </a:r>
            <a:r>
              <a:rPr lang="ru-RU" sz="1800" u="sng" dirty="0">
                <a:solidFill>
                  <a:schemeClr val="tx1"/>
                </a:solidFill>
              </a:rPr>
              <a:t> моря, а </a:t>
            </a:r>
            <a:r>
              <a:rPr lang="ru-RU" sz="1800" u="sng" dirty="0" err="1">
                <a:solidFill>
                  <a:schemeClr val="tx1"/>
                </a:solidFill>
              </a:rPr>
              <a:t>вночі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відчувається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віяння</a:t>
            </a:r>
            <a:r>
              <a:rPr lang="ru-RU" sz="1800" u="sng" dirty="0">
                <a:solidFill>
                  <a:schemeClr val="tx1"/>
                </a:solidFill>
              </a:rPr>
              <a:t> теплого </a:t>
            </a:r>
            <a:r>
              <a:rPr lang="ru-RU" sz="1800" u="sng" dirty="0" err="1">
                <a:solidFill>
                  <a:schemeClr val="tx1"/>
                </a:solidFill>
              </a:rPr>
              <a:t>повітря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причорноморського</a:t>
            </a:r>
            <a:r>
              <a:rPr lang="ru-RU" sz="1800" u="sng" dirty="0">
                <a:solidFill>
                  <a:schemeClr val="tx1"/>
                </a:solidFill>
              </a:rPr>
              <a:t> степу, </a:t>
            </a:r>
            <a:r>
              <a:rPr lang="ru-RU" sz="1800" u="sng" dirty="0" err="1">
                <a:solidFill>
                  <a:schemeClr val="tx1"/>
                </a:solidFill>
              </a:rPr>
              <a:t>насиченого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пахощами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духмяних</a:t>
            </a:r>
            <a:r>
              <a:rPr lang="ru-RU" sz="1800" u="sng" dirty="0">
                <a:solidFill>
                  <a:schemeClr val="tx1"/>
                </a:solidFill>
              </a:rPr>
              <a:t> трав. </a:t>
            </a:r>
            <a:r>
              <a:rPr lang="ru-RU" sz="1800" u="sng" dirty="0" err="1">
                <a:solidFill>
                  <a:schemeClr val="tx1"/>
                </a:solidFill>
              </a:rPr>
              <a:t>Така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зміна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вітрів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цілком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закономірна</a:t>
            </a:r>
            <a:r>
              <a:rPr lang="ru-RU" sz="1800" u="sng" dirty="0">
                <a:solidFill>
                  <a:schemeClr val="tx1"/>
                </a:solidFill>
              </a:rPr>
              <a:t>, тому </a:t>
            </a:r>
            <a:r>
              <a:rPr lang="ru-RU" sz="1800" u="sng" dirty="0" err="1">
                <a:solidFill>
                  <a:schemeClr val="tx1"/>
                </a:solidFill>
              </a:rPr>
              <a:t>що</a:t>
            </a:r>
            <a:r>
              <a:rPr lang="ru-RU" sz="1800" u="sng" dirty="0">
                <a:solidFill>
                  <a:schemeClr val="tx1"/>
                </a:solidFill>
              </a:rPr>
              <a:t> в </a:t>
            </a:r>
            <a:r>
              <a:rPr lang="ru-RU" sz="1800" u="sng" dirty="0" err="1">
                <a:solidFill>
                  <a:schemeClr val="tx1"/>
                </a:solidFill>
              </a:rPr>
              <a:t>цьому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районі</a:t>
            </a:r>
            <a:r>
              <a:rPr lang="ru-RU" sz="1800" u="sng" dirty="0">
                <a:solidFill>
                  <a:schemeClr val="tx1"/>
                </a:solidFill>
              </a:rPr>
              <a:t> проходить межа температур води та суходолу. </a:t>
            </a:r>
            <a:r>
              <a:rPr lang="ru-RU" sz="1800" u="sng" dirty="0" err="1">
                <a:solidFill>
                  <a:schemeClr val="tx1"/>
                </a:solidFill>
              </a:rPr>
              <a:t>Наявність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цих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природних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ресурсів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обумовила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розташування</a:t>
            </a:r>
            <a:r>
              <a:rPr lang="ru-RU" sz="1800" u="sng" dirty="0">
                <a:solidFill>
                  <a:schemeClr val="tx1"/>
                </a:solidFill>
              </a:rPr>
              <a:t> у </a:t>
            </a:r>
            <a:r>
              <a:rPr lang="ru-RU" sz="1800" u="sng" dirty="0" err="1">
                <a:solidFill>
                  <a:schemeClr val="tx1"/>
                </a:solidFill>
              </a:rPr>
              <a:t>Чорноморці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деяких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значних</a:t>
            </a:r>
            <a:r>
              <a:rPr lang="ru-RU" sz="1800" u="sng" dirty="0">
                <a:solidFill>
                  <a:schemeClr val="tx1"/>
                </a:solidFill>
              </a:rPr>
              <a:t>  та </a:t>
            </a:r>
            <a:r>
              <a:rPr lang="ru-RU" sz="1800" u="sng" dirty="0" err="1">
                <a:solidFill>
                  <a:schemeClr val="tx1"/>
                </a:solidFill>
              </a:rPr>
              <a:t>престижних</a:t>
            </a:r>
            <a:r>
              <a:rPr lang="ru-RU" sz="1800" u="sng" dirty="0">
                <a:solidFill>
                  <a:schemeClr val="tx1"/>
                </a:solidFill>
              </a:rPr>
              <a:t> </a:t>
            </a:r>
            <a:r>
              <a:rPr lang="ru-RU" sz="1800" u="sng" dirty="0" err="1">
                <a:solidFill>
                  <a:schemeClr val="tx1"/>
                </a:solidFill>
              </a:rPr>
              <a:t>санаторіїв</a:t>
            </a:r>
            <a:r>
              <a:rPr lang="ru-RU" sz="1800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en-US" sz="1800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068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00909-102F-E046-9CB4-54CE3C4F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484574"/>
            <a:ext cx="1066583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П</a:t>
            </a:r>
            <a:r>
              <a:rPr lang="en-US" sz="4000"/>
              <a:t>еретворення на туристичне місце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DA50B16-0147-9743-A9C8-ECB8DEBD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655" r="13015" b="3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E483039-A4E4-2A42-89C7-62DD7C52F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7888" y="2320412"/>
            <a:ext cx="4960360" cy="3851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До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кінця</a:t>
            </a:r>
            <a:r>
              <a:rPr lang="en-US" sz="1600" dirty="0">
                <a:solidFill>
                  <a:schemeClr val="tx1"/>
                </a:solidFill>
              </a:rPr>
              <a:t> XIX </a:t>
            </a:r>
            <a:r>
              <a:rPr lang="en-US" sz="1600" dirty="0" err="1">
                <a:solidFill>
                  <a:schemeClr val="tx1"/>
                </a:solidFill>
              </a:rPr>
              <a:t>ст</a:t>
            </a:r>
            <a:r>
              <a:rPr lang="en-US" sz="1600" dirty="0">
                <a:solidFill>
                  <a:schemeClr val="tx1"/>
                </a:solidFill>
              </a:rPr>
              <a:t>. і </a:t>
            </a:r>
            <a:r>
              <a:rPr lang="en-US" sz="1600" dirty="0" err="1">
                <a:solidFill>
                  <a:schemeClr val="tx1"/>
                </a:solidFill>
              </a:rPr>
              <a:t>на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початок</a:t>
            </a:r>
            <a:r>
              <a:rPr lang="en-US" sz="1600" dirty="0">
                <a:solidFill>
                  <a:schemeClr val="tx1"/>
                </a:solidFill>
              </a:rPr>
              <a:t> XX </a:t>
            </a:r>
            <a:r>
              <a:rPr lang="en-US" sz="1600" dirty="0" err="1">
                <a:solidFill>
                  <a:schemeClr val="tx1"/>
                </a:solidFill>
              </a:rPr>
              <a:t>ст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Люстдорф</a:t>
            </a:r>
            <a:r>
              <a:rPr lang="en-US" sz="1600" dirty="0">
                <a:solidFill>
                  <a:schemeClr val="tx1"/>
                </a:solidFill>
              </a:rPr>
              <a:t> з </a:t>
            </a:r>
            <a:r>
              <a:rPr lang="en-US" sz="1600" dirty="0" err="1">
                <a:solidFill>
                  <a:schemeClr val="tx1"/>
                </a:solidFill>
              </a:rPr>
              <a:t>сільськогосподарського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передмістя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перетворюється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прекрасне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місце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відпочинку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відкритому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узбережжі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Чорного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моря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Перші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великі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будівництва</a:t>
            </a:r>
            <a:r>
              <a:rPr lang="en-US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Люстдорфі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для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курортного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призначення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відносяться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ще </a:t>
            </a:r>
            <a:r>
              <a:rPr lang="en-US" sz="1600" dirty="0" err="1">
                <a:solidFill>
                  <a:schemeClr val="tx1"/>
                </a:solidFill>
              </a:rPr>
              <a:t>до</a:t>
            </a:r>
            <a:r>
              <a:rPr lang="en-US" sz="1600" dirty="0">
                <a:solidFill>
                  <a:schemeClr val="tx1"/>
                </a:solidFill>
              </a:rPr>
              <a:t> 1907р..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У </a:t>
            </a:r>
            <a:r>
              <a:rPr lang="en-US" sz="1600" dirty="0" err="1">
                <a:solidFill>
                  <a:schemeClr val="tx1"/>
                </a:solidFill>
              </a:rPr>
              <a:t>грудні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цього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року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Артур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Франсович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Волкот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за</a:t>
            </a:r>
            <a:r>
              <a:rPr lang="en-US" sz="1600" dirty="0">
                <a:solidFill>
                  <a:schemeClr val="tx1"/>
                </a:solidFill>
              </a:rPr>
              <a:t> 2500 </a:t>
            </a:r>
            <a:r>
              <a:rPr lang="en-US" sz="1600" dirty="0" err="1">
                <a:solidFill>
                  <a:schemeClr val="tx1"/>
                </a:solidFill>
              </a:rPr>
              <a:t>рублів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викупляє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значну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частину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Ольгино</a:t>
            </a:r>
            <a:r>
              <a:rPr lang="en-US" sz="1600" dirty="0">
                <a:solidFill>
                  <a:schemeClr val="tx1"/>
                </a:solidFill>
              </a:rPr>
              <a:t>, у К.Ф. </a:t>
            </a:r>
            <a:r>
              <a:rPr lang="en-US" sz="1600" dirty="0" err="1">
                <a:solidFill>
                  <a:schemeClr val="tx1"/>
                </a:solidFill>
              </a:rPr>
              <a:t>Данемана</a:t>
            </a:r>
            <a:r>
              <a:rPr lang="en-US" sz="1600" dirty="0">
                <a:solidFill>
                  <a:schemeClr val="tx1"/>
                </a:solidFill>
              </a:rPr>
              <a:t> "</a:t>
            </a:r>
            <a:r>
              <a:rPr lang="en-US" sz="1600" dirty="0" err="1">
                <a:solidFill>
                  <a:schemeClr val="tx1"/>
                </a:solidFill>
              </a:rPr>
              <a:t>дворове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місце</a:t>
            </a:r>
            <a:r>
              <a:rPr lang="en-US" sz="1600" dirty="0">
                <a:solidFill>
                  <a:schemeClr val="tx1"/>
                </a:solidFill>
              </a:rPr>
              <a:t>" і </a:t>
            </a:r>
            <a:r>
              <a:rPr lang="en-US" sz="1600" dirty="0" err="1">
                <a:solidFill>
                  <a:schemeClr val="tx1"/>
                </a:solidFill>
              </a:rPr>
              <a:t>понад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три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десятини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землі</a:t>
            </a:r>
            <a:r>
              <a:rPr lang="en-US" sz="1600" dirty="0">
                <a:solidFill>
                  <a:schemeClr val="tx1"/>
                </a:solidFill>
              </a:rPr>
              <a:t>. У 1909</a:t>
            </a:r>
            <a:r>
              <a:rPr lang="uk-UA" sz="1600" dirty="0">
                <a:solidFill>
                  <a:schemeClr val="tx1"/>
                </a:solidFill>
              </a:rPr>
              <a:t> р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син</a:t>
            </a:r>
            <a:r>
              <a:rPr lang="en-US" sz="1600" dirty="0">
                <a:solidFill>
                  <a:schemeClr val="tx1"/>
                </a:solidFill>
              </a:rPr>
              <a:t> А. </a:t>
            </a:r>
            <a:r>
              <a:rPr lang="en-US" sz="1600" dirty="0" err="1">
                <a:solidFill>
                  <a:schemeClr val="tx1"/>
                </a:solidFill>
              </a:rPr>
              <a:t>Волкота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будує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готель</a:t>
            </a:r>
            <a:r>
              <a:rPr lang="en-US" sz="1600" dirty="0">
                <a:solidFill>
                  <a:schemeClr val="tx1"/>
                </a:solidFill>
              </a:rPr>
              <a:t> "</a:t>
            </a:r>
            <a:r>
              <a:rPr lang="en-US" sz="1600" dirty="0" err="1">
                <a:solidFill>
                  <a:schemeClr val="tx1"/>
                </a:solidFill>
              </a:rPr>
              <a:t>Вилла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Китті</a:t>
            </a:r>
            <a:r>
              <a:rPr lang="en-US" sz="1600" dirty="0">
                <a:solidFill>
                  <a:schemeClr val="tx1"/>
                </a:solidFill>
              </a:rPr>
              <a:t>" (</a:t>
            </a:r>
            <a:r>
              <a:rPr lang="en-US" sz="1600" dirty="0" err="1">
                <a:solidFill>
                  <a:schemeClr val="tx1"/>
                </a:solidFill>
              </a:rPr>
              <a:t>нині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територія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дитячого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санаторію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ім</a:t>
            </a:r>
            <a:r>
              <a:rPr lang="en-US" sz="1600" dirty="0">
                <a:solidFill>
                  <a:schemeClr val="tx1"/>
                </a:solidFill>
              </a:rPr>
              <a:t>. Н.К. </a:t>
            </a:r>
            <a:r>
              <a:rPr lang="en-US" sz="1600" dirty="0" err="1">
                <a:solidFill>
                  <a:schemeClr val="tx1"/>
                </a:solidFill>
              </a:rPr>
              <a:t>Крупс</a:t>
            </a:r>
            <a:r>
              <a:rPr lang="uk-UA" sz="1600" dirty="0">
                <a:solidFill>
                  <a:schemeClr val="tx1"/>
                </a:solidFill>
              </a:rPr>
              <a:t>ь</a:t>
            </a:r>
            <a:r>
              <a:rPr lang="en-US" sz="1600" dirty="0" err="1">
                <a:solidFill>
                  <a:schemeClr val="tx1"/>
                </a:solidFill>
              </a:rPr>
              <a:t>ко</a:t>
            </a:r>
            <a:r>
              <a:rPr lang="uk-UA" sz="1600" dirty="0">
                <a:solidFill>
                  <a:schemeClr val="tx1"/>
                </a:solidFill>
              </a:rPr>
              <a:t>ї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Будівля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вілли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збереглася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але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залишилася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зруйнована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будівля</a:t>
            </a:r>
            <a:r>
              <a:rPr lang="en-US" sz="1600" dirty="0">
                <a:solidFill>
                  <a:schemeClr val="tx1"/>
                </a:solidFill>
              </a:rPr>
              <a:t> 1910р., </a:t>
            </a:r>
            <a:r>
              <a:rPr lang="en-US" sz="1600" dirty="0" err="1">
                <a:solidFill>
                  <a:schemeClr val="tx1"/>
                </a:solidFill>
              </a:rPr>
              <a:t>поряд</a:t>
            </a:r>
            <a:r>
              <a:rPr lang="en-US" sz="1600" dirty="0">
                <a:solidFill>
                  <a:schemeClr val="tx1"/>
                </a:solidFill>
              </a:rPr>
              <a:t> з </a:t>
            </a:r>
            <a:r>
              <a:rPr lang="en-US" sz="1600" dirty="0" err="1">
                <a:solidFill>
                  <a:schemeClr val="tx1"/>
                </a:solidFill>
              </a:rPr>
              <a:t>віллою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Китті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У 1911р. </a:t>
            </a:r>
            <a:r>
              <a:rPr lang="en-US" sz="1600" dirty="0" err="1">
                <a:solidFill>
                  <a:schemeClr val="tx1"/>
                </a:solidFill>
              </a:rPr>
              <a:t>Августин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Вирт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побудував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ряд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одноповерхових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будинків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під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назвою</a:t>
            </a:r>
            <a:r>
              <a:rPr lang="en-US" sz="1600" dirty="0">
                <a:solidFill>
                  <a:schemeClr val="tx1"/>
                </a:solidFill>
              </a:rPr>
              <a:t> "</a:t>
            </a:r>
            <a:r>
              <a:rPr lang="en-US" sz="1600" dirty="0" err="1">
                <a:solidFill>
                  <a:schemeClr val="tx1"/>
                </a:solidFill>
              </a:rPr>
              <a:t>Вили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Неллі</a:t>
            </a:r>
            <a:r>
              <a:rPr lang="en-US" sz="1600" dirty="0">
                <a:solidFill>
                  <a:schemeClr val="tx1"/>
                </a:solidFill>
              </a:rPr>
              <a:t>" (</a:t>
            </a:r>
            <a:r>
              <a:rPr lang="en-US" sz="1600" dirty="0" err="1">
                <a:solidFill>
                  <a:schemeClr val="tx1"/>
                </a:solidFill>
              </a:rPr>
              <a:t>нині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це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санаторій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ім</a:t>
            </a:r>
            <a:r>
              <a:rPr lang="en-US" sz="1600" dirty="0">
                <a:solidFill>
                  <a:schemeClr val="tx1"/>
                </a:solidFill>
              </a:rPr>
              <a:t>. А. </a:t>
            </a:r>
            <a:r>
              <a:rPr lang="en-US" sz="1600" dirty="0" err="1">
                <a:solidFill>
                  <a:schemeClr val="tx1"/>
                </a:solidFill>
              </a:rPr>
              <a:t>Іванова</a:t>
            </a:r>
            <a:r>
              <a:rPr lang="en-US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1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FC804C4-D126-434A-95EA-94DEC2F47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7172" r="9597" b="1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CBD7813-0248-5F40-9D6D-B3B146344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76" y="569935"/>
            <a:ext cx="6092951" cy="608775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err="1">
                <a:solidFill>
                  <a:srgbClr val="000000"/>
                </a:solidFill>
              </a:rPr>
              <a:t>Єдина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незручність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відсутність</a:t>
            </a:r>
            <a:r>
              <a:rPr lang="ru-RU" sz="2000" dirty="0">
                <a:solidFill>
                  <a:srgbClr val="000000"/>
                </a:solidFill>
              </a:rPr>
              <a:t> транспорту (</a:t>
            </a:r>
            <a:r>
              <a:rPr lang="ru-RU" sz="2000" dirty="0" err="1">
                <a:solidFill>
                  <a:srgbClr val="000000"/>
                </a:solidFill>
              </a:rPr>
              <a:t>потрібні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були</a:t>
            </a:r>
            <a:r>
              <a:rPr lang="ru-RU" sz="2000" dirty="0">
                <a:solidFill>
                  <a:srgbClr val="000000"/>
                </a:solidFill>
              </a:rPr>
              <a:t> 3 пересадки з </a:t>
            </a:r>
            <a:r>
              <a:rPr lang="ru-RU" sz="2000" dirty="0" err="1">
                <a:solidFill>
                  <a:srgbClr val="000000"/>
                </a:solidFill>
              </a:rPr>
              <a:t>Одеси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дістатися</a:t>
            </a:r>
            <a:r>
              <a:rPr lang="ru-RU" sz="2000" dirty="0">
                <a:solidFill>
                  <a:srgbClr val="000000"/>
                </a:solidFill>
              </a:rPr>
              <a:t> до </a:t>
            </a:r>
            <a:r>
              <a:rPr lang="ru-RU" sz="2000" dirty="0" err="1">
                <a:solidFill>
                  <a:srgbClr val="000000"/>
                </a:solidFill>
              </a:rPr>
              <a:t>узбережжя</a:t>
            </a:r>
            <a:r>
              <a:rPr lang="ru-RU" sz="2000" dirty="0">
                <a:solidFill>
                  <a:srgbClr val="000000"/>
                </a:solidFill>
              </a:rPr>
              <a:t>). Тому на початку </a:t>
            </a:r>
            <a:r>
              <a:rPr lang="ru-RU" sz="2000" dirty="0" err="1">
                <a:solidFill>
                  <a:srgbClr val="000000"/>
                </a:solidFill>
              </a:rPr>
              <a:t>курортної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історії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Люстдорфа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сюди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літо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приїжджали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небагато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сімей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24 </a:t>
            </a:r>
            <a:r>
              <a:rPr lang="ru-RU" sz="2000" dirty="0" err="1">
                <a:solidFill>
                  <a:schemeClr val="tx1"/>
                </a:solidFill>
              </a:rPr>
              <a:t>вересня</a:t>
            </a:r>
            <a:r>
              <a:rPr lang="ru-RU" sz="2000" dirty="0">
                <a:solidFill>
                  <a:schemeClr val="tx1"/>
                </a:solidFill>
              </a:rPr>
              <a:t> 1910р</a:t>
            </a:r>
            <a:r>
              <a:rPr lang="ru-RU" sz="2000" dirty="0">
                <a:solidFill>
                  <a:srgbClr val="000000"/>
                </a:solidFill>
              </a:rPr>
              <a:t>. перший трамвай маршруту № 32 "</a:t>
            </a:r>
            <a:r>
              <a:rPr lang="ru-RU" sz="2000" dirty="0" err="1">
                <a:solidFill>
                  <a:srgbClr val="000000"/>
                </a:solidFill>
              </a:rPr>
              <a:t>Виставковий</a:t>
            </a:r>
            <a:r>
              <a:rPr lang="ru-RU" sz="2000" dirty="0">
                <a:solidFill>
                  <a:srgbClr val="000000"/>
                </a:solidFill>
              </a:rPr>
              <a:t>" (</a:t>
            </a:r>
            <a:r>
              <a:rPr lang="ru-RU" sz="2000" dirty="0" err="1">
                <a:solidFill>
                  <a:srgbClr val="000000"/>
                </a:solidFill>
              </a:rPr>
              <a:t>будівництво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Бельгійського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акціонерного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товариства</a:t>
            </a:r>
            <a:r>
              <a:rPr lang="ru-RU" sz="2000" dirty="0">
                <a:solidFill>
                  <a:srgbClr val="000000"/>
                </a:solidFill>
              </a:rPr>
              <a:t>) </a:t>
            </a:r>
            <a:r>
              <a:rPr lang="ru-RU" sz="2000" dirty="0" err="1">
                <a:solidFill>
                  <a:srgbClr val="000000"/>
                </a:solidFill>
              </a:rPr>
              <a:t>був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відправлений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Грецького</a:t>
            </a:r>
            <a:r>
              <a:rPr lang="ru-RU" sz="2000" dirty="0">
                <a:solidFill>
                  <a:srgbClr val="000000"/>
                </a:solidFill>
              </a:rPr>
              <a:t> базару (</a:t>
            </a:r>
            <a:r>
              <a:rPr lang="ru-RU" sz="2000" dirty="0" err="1">
                <a:solidFill>
                  <a:srgbClr val="000000"/>
                </a:solidFill>
              </a:rPr>
              <a:t>площі</a:t>
            </a:r>
            <a:r>
              <a:rPr lang="ru-RU" sz="2000" dirty="0">
                <a:solidFill>
                  <a:srgbClr val="000000"/>
                </a:solidFill>
              </a:rPr>
              <a:t>) – до фабрично-</a:t>
            </a:r>
            <a:r>
              <a:rPr lang="ru-RU" sz="2000" dirty="0" err="1">
                <a:solidFill>
                  <a:srgbClr val="000000"/>
                </a:solidFill>
              </a:rPr>
              <a:t>заводської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художньо-промислової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виставки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цей</a:t>
            </a:r>
            <a:r>
              <a:rPr lang="ru-RU" sz="2000" dirty="0">
                <a:solidFill>
                  <a:srgbClr val="000000"/>
                </a:solidFill>
              </a:rPr>
              <a:t> день </a:t>
            </a:r>
            <a:r>
              <a:rPr lang="ru-RU" sz="2000" dirty="0" err="1">
                <a:solidFill>
                  <a:srgbClr val="000000"/>
                </a:solidFill>
              </a:rPr>
              <a:t>вважався</a:t>
            </a:r>
            <a:r>
              <a:rPr lang="ru-RU" sz="2000" dirty="0">
                <a:solidFill>
                  <a:srgbClr val="000000"/>
                </a:solidFill>
              </a:rPr>
              <a:t> днем </a:t>
            </a:r>
            <a:r>
              <a:rPr lang="ru-RU" sz="2000" dirty="0" err="1">
                <a:solidFill>
                  <a:srgbClr val="000000"/>
                </a:solidFill>
              </a:rPr>
              <a:t>відкриття</a:t>
            </a:r>
            <a:r>
              <a:rPr lang="ru-RU" sz="2000" dirty="0">
                <a:solidFill>
                  <a:srgbClr val="000000"/>
                </a:solidFill>
              </a:rPr>
              <a:t> трамвайного </a:t>
            </a:r>
            <a:r>
              <a:rPr lang="ru-RU" sz="2000" dirty="0" err="1">
                <a:solidFill>
                  <a:srgbClr val="000000"/>
                </a:solidFill>
              </a:rPr>
              <a:t>сполучення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Одесі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</a:rPr>
              <a:t>У 1907 р. </a:t>
            </a:r>
            <a:r>
              <a:rPr lang="ru-RU" sz="2000" dirty="0" err="1">
                <a:solidFill>
                  <a:srgbClr val="000000"/>
                </a:solidFill>
              </a:rPr>
              <a:t>була</a:t>
            </a:r>
            <a:r>
              <a:rPr lang="ru-RU" sz="2000" dirty="0">
                <a:solidFill>
                  <a:srgbClr val="000000"/>
                </a:solidFill>
              </a:rPr>
              <a:t> пущена нова </a:t>
            </a:r>
            <a:r>
              <a:rPr lang="ru-RU" sz="2000" dirty="0" err="1">
                <a:solidFill>
                  <a:srgbClr val="000000"/>
                </a:solidFill>
              </a:rPr>
              <a:t>лінія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електричного</a:t>
            </a:r>
            <a:r>
              <a:rPr lang="ru-RU" sz="2000" dirty="0">
                <a:solidFill>
                  <a:srgbClr val="000000"/>
                </a:solidFill>
              </a:rPr>
              <a:t> трамвая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Дачі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Ковалевського</a:t>
            </a:r>
            <a:r>
              <a:rPr lang="ru-RU" sz="2000" dirty="0">
                <a:solidFill>
                  <a:srgbClr val="000000"/>
                </a:solidFill>
              </a:rPr>
              <a:t> до селища Ольгино (так </a:t>
            </a:r>
            <a:r>
              <a:rPr lang="ru-RU" sz="2000" dirty="0" err="1">
                <a:solidFill>
                  <a:srgbClr val="000000"/>
                </a:solidFill>
              </a:rPr>
              <a:t>тоді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іменувався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Люстдорф</a:t>
            </a:r>
            <a:r>
              <a:rPr lang="ru-RU" sz="2000" dirty="0">
                <a:solidFill>
                  <a:srgbClr val="000000"/>
                </a:solidFill>
              </a:rPr>
              <a:t>). Дорога </a:t>
            </a:r>
            <a:r>
              <a:rPr lang="ru-RU" sz="2000" dirty="0" err="1">
                <a:solidFill>
                  <a:srgbClr val="000000"/>
                </a:solidFill>
              </a:rPr>
              <a:t>будувалася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засоби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німецької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колонії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</a:rPr>
              <a:t>У наш час існують й досі проблеми з транспортом. Щоб добратися до узбережжя, треба щонайменше 2 пересадки з Одеси. 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6538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D266665-117F-2146-A21B-474E55899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3" y="1839435"/>
            <a:ext cx="4522408" cy="282650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60183A-0406-A04D-AFEF-021E58BD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302" y="647584"/>
            <a:ext cx="6730276" cy="5810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Чорноморка</a:t>
            </a:r>
            <a:r>
              <a:rPr lang="ru-RU" sz="2400" dirty="0"/>
              <a:t> </a:t>
            </a:r>
            <a:r>
              <a:rPr lang="ru-RU" sz="2400" dirty="0" err="1"/>
              <a:t>володіє</a:t>
            </a:r>
            <a:r>
              <a:rPr lang="ru-RU" sz="2400" dirty="0"/>
              <a:t> великою </a:t>
            </a:r>
            <a:r>
              <a:rPr lang="ru-RU" sz="2400" dirty="0" err="1"/>
              <a:t>кількістю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умов, </a:t>
            </a:r>
            <a:r>
              <a:rPr lang="ru-RU" sz="2400" dirty="0" err="1"/>
              <a:t>сприятливих</a:t>
            </a:r>
            <a:r>
              <a:rPr lang="ru-RU" sz="2400" dirty="0"/>
              <a:t> для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туристично-рекреаційної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підтверджені</a:t>
            </a:r>
            <a:r>
              <a:rPr lang="ru-RU" sz="2400" dirty="0"/>
              <a:t> часом та </a:t>
            </a:r>
            <a:r>
              <a:rPr lang="ru-RU" sz="2400" dirty="0" err="1"/>
              <a:t>історією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dirty="0" err="1"/>
              <a:t>Чорноморці</a:t>
            </a:r>
            <a:r>
              <a:rPr lang="ru-RU" sz="2400" dirty="0"/>
              <a:t> не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берегоукріплень</a:t>
            </a:r>
            <a:r>
              <a:rPr lang="ru-RU" sz="2400" dirty="0"/>
              <a:t> та установки </a:t>
            </a:r>
            <a:r>
              <a:rPr lang="ru-RU" sz="2400" dirty="0" err="1"/>
              <a:t>хвилерізів</a:t>
            </a:r>
            <a:r>
              <a:rPr lang="ru-RU" sz="2400" dirty="0"/>
              <a:t>, як в пляжах </a:t>
            </a:r>
            <a:r>
              <a:rPr lang="ru-RU" sz="2400" dirty="0" err="1"/>
              <a:t>міської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, тому берег </a:t>
            </a:r>
            <a:r>
              <a:rPr lang="ru-RU" sz="2400" dirty="0" err="1"/>
              <a:t>вільно</a:t>
            </a:r>
            <a:r>
              <a:rPr lang="ru-RU" sz="2400" dirty="0"/>
              <a:t> </a:t>
            </a:r>
            <a:r>
              <a:rPr lang="ru-RU" sz="2400" dirty="0" err="1"/>
              <a:t>омивають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 </a:t>
            </a:r>
            <a:r>
              <a:rPr lang="ru-RU" sz="2400" dirty="0" err="1"/>
              <a:t>відкритого</a:t>
            </a:r>
            <a:r>
              <a:rPr lang="ru-RU" sz="2400" dirty="0"/>
              <a:t> моря.  </a:t>
            </a:r>
            <a:r>
              <a:rPr lang="ru-RU" sz="2400" dirty="0" err="1"/>
              <a:t>Що</a:t>
            </a:r>
            <a:r>
              <a:rPr lang="ru-RU" sz="2400" dirty="0"/>
              <a:t> добре для </a:t>
            </a:r>
            <a:r>
              <a:rPr lang="ru-RU" sz="2400" dirty="0" err="1"/>
              <a:t>любителів</a:t>
            </a:r>
            <a:r>
              <a:rPr lang="ru-RU" sz="2400" dirty="0"/>
              <a:t> </a:t>
            </a:r>
            <a:r>
              <a:rPr lang="ru-RU" sz="2400" dirty="0" err="1"/>
              <a:t>поплавати</a:t>
            </a:r>
            <a:r>
              <a:rPr lang="ru-RU" sz="2400" dirty="0"/>
              <a:t> на </a:t>
            </a:r>
            <a:r>
              <a:rPr lang="ru-RU" sz="2400" dirty="0" err="1"/>
              <a:t>хвилях</a:t>
            </a:r>
            <a:r>
              <a:rPr lang="ru-RU" sz="2400" dirty="0"/>
              <a:t>, але не </a:t>
            </a:r>
            <a:r>
              <a:rPr lang="ru-RU" sz="2400" dirty="0" err="1"/>
              <a:t>завжди</a:t>
            </a:r>
            <a:r>
              <a:rPr lang="ru-RU" sz="2400" dirty="0"/>
              <a:t> добре для </a:t>
            </a:r>
            <a:r>
              <a:rPr lang="ru-RU" sz="2400" dirty="0" err="1"/>
              <a:t>змиваємого</a:t>
            </a:r>
            <a:r>
              <a:rPr lang="ru-RU" sz="2400" dirty="0"/>
              <a:t> в море </a:t>
            </a:r>
            <a:r>
              <a:rPr lang="ru-RU" sz="2400" dirty="0" err="1"/>
              <a:t>піску</a:t>
            </a:r>
            <a:r>
              <a:rPr lang="ru-RU" sz="2400" dirty="0"/>
              <a:t>.  Як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говорилося</a:t>
            </a:r>
            <a:r>
              <a:rPr lang="ru-RU" sz="2400" dirty="0"/>
              <a:t>, пляж </a:t>
            </a:r>
            <a:r>
              <a:rPr lang="ru-RU" sz="2400" dirty="0" err="1"/>
              <a:t>Чорноморки</a:t>
            </a:r>
            <a:r>
              <a:rPr lang="ru-RU" sz="2400" dirty="0"/>
              <a:t> </a:t>
            </a:r>
            <a:r>
              <a:rPr lang="ru-RU" sz="2400" dirty="0" err="1"/>
              <a:t>найкраще</a:t>
            </a:r>
            <a:r>
              <a:rPr lang="ru-RU" sz="2400" dirty="0"/>
              <a:t> </a:t>
            </a:r>
            <a:r>
              <a:rPr lang="ru-RU" sz="2400" dirty="0" err="1"/>
              <a:t>відчував</a:t>
            </a:r>
            <a:r>
              <a:rPr lang="ru-RU" sz="2400" dirty="0"/>
              <a:t> себе в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розквіту</a:t>
            </a:r>
            <a:r>
              <a:rPr lang="ru-RU" sz="2400" dirty="0"/>
              <a:t> </a:t>
            </a:r>
            <a:r>
              <a:rPr lang="ru-RU" sz="2400" dirty="0" err="1"/>
              <a:t>радянського</a:t>
            </a:r>
            <a:r>
              <a:rPr lang="ru-RU" sz="2400" dirty="0"/>
              <a:t> санаторного </a:t>
            </a:r>
            <a:r>
              <a:rPr lang="ru-RU" sz="2400" dirty="0" err="1"/>
              <a:t>господарства</a:t>
            </a:r>
            <a:r>
              <a:rPr lang="ru-RU" sz="2400" dirty="0"/>
              <a:t>, в 70-80-х роках.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59C7A8-9F3A-4BFD-AB69-3F23A8D9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FA09C-1B86-4BC1-8793-3DC3ECCC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939E1-41DA-E54E-A63B-A7E543903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01" y="2525956"/>
            <a:ext cx="11140440" cy="1472224"/>
          </a:xfrm>
        </p:spPr>
        <p:txBody>
          <a:bodyPr anchor="b"/>
          <a:lstStyle/>
          <a:p>
            <a:r>
              <a:rPr lang="en-US" sz="4000" dirty="0" err="1"/>
              <a:t>ЧОрноморка</a:t>
            </a:r>
            <a:r>
              <a:rPr lang="en-US" sz="4000" dirty="0"/>
              <a:t> </a:t>
            </a:r>
            <a:r>
              <a:rPr lang="en-US" sz="4000" dirty="0" err="1"/>
              <a:t>Сьогодні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4785AA-E4D8-184B-821E-E27B23923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620" y="3985587"/>
            <a:ext cx="10361301" cy="2098721"/>
          </a:xfrm>
        </p:spPr>
        <p:txBody>
          <a:bodyPr>
            <a:noAutofit/>
          </a:bodyPr>
          <a:lstStyle/>
          <a:p>
            <a:pPr algn="ctr"/>
            <a:r>
              <a:rPr lang="ru-RU" sz="1700" dirty="0"/>
              <a:t>Катастрофою для </a:t>
            </a:r>
            <a:r>
              <a:rPr lang="ru-RU" sz="1700" dirty="0" err="1"/>
              <a:t>Люстдорфа</a:t>
            </a:r>
            <a:r>
              <a:rPr lang="ru-RU" sz="1700" dirty="0"/>
              <a:t> стала </a:t>
            </a:r>
            <a:r>
              <a:rPr lang="ru-RU" sz="1700" dirty="0" err="1"/>
              <a:t>трагедія</a:t>
            </a:r>
            <a:r>
              <a:rPr lang="ru-RU" sz="1700" dirty="0"/>
              <a:t> з </a:t>
            </a:r>
            <a:r>
              <a:rPr lang="ru-RU" sz="1700" dirty="0" err="1"/>
              <a:t>узбережжям</a:t>
            </a:r>
            <a:r>
              <a:rPr lang="ru-RU" sz="1700" dirty="0"/>
              <a:t> . За </a:t>
            </a:r>
            <a:r>
              <a:rPr lang="ru-RU" sz="1700" dirty="0" err="1"/>
              <a:t>останні</a:t>
            </a:r>
            <a:r>
              <a:rPr lang="ru-RU" sz="1700" dirty="0"/>
              <a:t> 10 </a:t>
            </a:r>
            <a:r>
              <a:rPr lang="ru-RU" sz="1700" dirty="0" err="1"/>
              <a:t>років</a:t>
            </a:r>
            <a:r>
              <a:rPr lang="ru-RU" sz="1700" dirty="0"/>
              <a:t> </a:t>
            </a:r>
            <a:r>
              <a:rPr lang="ru-RU" sz="1700" dirty="0" err="1"/>
              <a:t>смуга</a:t>
            </a:r>
            <a:r>
              <a:rPr lang="ru-RU" sz="1700" dirty="0"/>
              <a:t> </a:t>
            </a:r>
            <a:r>
              <a:rPr lang="ru-RU" sz="1700" dirty="0" err="1"/>
              <a:t>пляжів</a:t>
            </a:r>
            <a:r>
              <a:rPr lang="ru-RU" sz="1700" dirty="0"/>
              <a:t> </a:t>
            </a:r>
            <a:r>
              <a:rPr lang="ru-RU" sz="1700" dirty="0" err="1"/>
              <a:t>змінилася</a:t>
            </a:r>
            <a:r>
              <a:rPr lang="ru-RU" sz="1700" dirty="0"/>
              <a:t> до </a:t>
            </a:r>
            <a:r>
              <a:rPr lang="ru-RU" sz="1700" dirty="0" err="1"/>
              <a:t>невпізнання</a:t>
            </a:r>
            <a:r>
              <a:rPr lang="ru-RU" sz="1700" dirty="0"/>
              <a:t>. Колись, в 70х - 90х роках </a:t>
            </a:r>
            <a:r>
              <a:rPr lang="af-ZA" sz="1700" dirty="0"/>
              <a:t>XX </a:t>
            </a:r>
            <a:r>
              <a:rPr lang="ru-RU" sz="1700" dirty="0"/>
              <a:t>ст., </a:t>
            </a:r>
            <a:r>
              <a:rPr lang="ru-RU" sz="1700" dirty="0" err="1"/>
              <a:t>це</a:t>
            </a:r>
            <a:r>
              <a:rPr lang="ru-RU" sz="1700" dirty="0"/>
              <a:t> </a:t>
            </a:r>
            <a:r>
              <a:rPr lang="ru-RU" sz="1700" dirty="0" err="1"/>
              <a:t>був</a:t>
            </a:r>
            <a:r>
              <a:rPr lang="ru-RU" sz="1700" dirty="0"/>
              <a:t> </a:t>
            </a:r>
            <a:r>
              <a:rPr lang="ru-RU" sz="1700" dirty="0" err="1"/>
              <a:t>чудовий</a:t>
            </a:r>
            <a:r>
              <a:rPr lang="ru-RU" sz="1700" dirty="0"/>
              <a:t> пляж з чистою водою. </a:t>
            </a:r>
            <a:r>
              <a:rPr lang="ru-RU" sz="1800" dirty="0" err="1"/>
              <a:t>Ще</a:t>
            </a:r>
            <a:r>
              <a:rPr lang="ru-RU" sz="1800" dirty="0"/>
              <a:t> на початку 2000-х </a:t>
            </a:r>
            <a:r>
              <a:rPr lang="ru-RU" sz="1800" dirty="0" err="1"/>
              <a:t>рр</a:t>
            </a:r>
            <a:r>
              <a:rPr lang="ru-RU" sz="1800" dirty="0"/>
              <a:t>. </a:t>
            </a:r>
            <a:r>
              <a:rPr lang="ru-RU" sz="1800" dirty="0" err="1"/>
              <a:t>берегову</a:t>
            </a:r>
            <a:r>
              <a:rPr lang="ru-RU" sz="1800" dirty="0"/>
              <a:t> зону </a:t>
            </a:r>
            <a:r>
              <a:rPr lang="ru-RU" sz="1800" dirty="0" err="1"/>
              <a:t>намагалися</a:t>
            </a:r>
            <a:r>
              <a:rPr lang="ru-RU" sz="1800" dirty="0"/>
              <a:t> </a:t>
            </a:r>
            <a:r>
              <a:rPr lang="ru-RU" sz="1800" dirty="0" err="1"/>
              <a:t>реанімувати</a:t>
            </a:r>
            <a:r>
              <a:rPr lang="ru-RU" sz="1800" dirty="0"/>
              <a:t> і </a:t>
            </a:r>
            <a:r>
              <a:rPr lang="ru-RU" sz="1800" dirty="0" err="1"/>
              <a:t>відновити</a:t>
            </a:r>
            <a:r>
              <a:rPr lang="ru-RU" sz="1800" dirty="0"/>
              <a:t> </a:t>
            </a:r>
            <a:r>
              <a:rPr lang="ru-RU" sz="1800" dirty="0" err="1"/>
              <a:t>колишню</a:t>
            </a:r>
            <a:r>
              <a:rPr lang="ru-RU" sz="1800" dirty="0"/>
              <a:t> славу, </a:t>
            </a:r>
            <a:r>
              <a:rPr lang="ru-RU" sz="1800" dirty="0" err="1"/>
              <a:t>облагородити</a:t>
            </a:r>
            <a:r>
              <a:rPr lang="ru-RU" sz="1800" dirty="0"/>
              <a:t> </a:t>
            </a:r>
            <a:r>
              <a:rPr lang="ru-RU" sz="1800" dirty="0" err="1"/>
              <a:t>прилеглі</a:t>
            </a:r>
            <a:r>
              <a:rPr lang="ru-RU" sz="1800" dirty="0"/>
              <a:t> </a:t>
            </a:r>
            <a:r>
              <a:rPr lang="ru-RU" sz="1800" dirty="0" err="1"/>
              <a:t>території</a:t>
            </a:r>
            <a:r>
              <a:rPr lang="ru-RU" sz="1800" dirty="0"/>
              <a:t>.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700" dirty="0"/>
              <a:t>ми </a:t>
            </a:r>
            <a:r>
              <a:rPr lang="ru-RU" sz="1700" dirty="0" err="1"/>
              <a:t>бачимо</a:t>
            </a:r>
            <a:r>
              <a:rPr lang="ru-RU" sz="1700" dirty="0"/>
              <a:t> </a:t>
            </a:r>
            <a:r>
              <a:rPr lang="ru-RU" sz="1700" dirty="0" err="1"/>
              <a:t>повну</a:t>
            </a:r>
            <a:r>
              <a:rPr lang="ru-RU" sz="1700" dirty="0"/>
              <a:t> картину </a:t>
            </a:r>
            <a:r>
              <a:rPr lang="ru-RU" sz="1700" dirty="0" err="1"/>
              <a:t>руйнування</a:t>
            </a:r>
            <a:r>
              <a:rPr lang="ru-RU" sz="1700" dirty="0"/>
              <a:t>, </a:t>
            </a:r>
            <a:r>
              <a:rPr lang="ru-RU" sz="1700" dirty="0" err="1"/>
              <a:t>залишки</a:t>
            </a:r>
            <a:r>
              <a:rPr lang="ru-RU" sz="1700" dirty="0"/>
              <a:t> </a:t>
            </a:r>
            <a:r>
              <a:rPr lang="ru-RU" sz="1700" dirty="0" err="1"/>
              <a:t>металевих</a:t>
            </a:r>
            <a:r>
              <a:rPr lang="ru-RU" sz="1700" dirty="0"/>
              <a:t> паль </a:t>
            </a:r>
            <a:r>
              <a:rPr lang="ru-RU" sz="1700" dirty="0" err="1"/>
              <a:t>від</a:t>
            </a:r>
            <a:r>
              <a:rPr lang="ru-RU" sz="1700" dirty="0"/>
              <a:t> причалу, </a:t>
            </a:r>
            <a:r>
              <a:rPr lang="ru-RU" sz="1700" dirty="0" err="1"/>
              <a:t>зруйнований</a:t>
            </a:r>
            <a:r>
              <a:rPr lang="ru-RU" sz="1700" dirty="0"/>
              <a:t> берег, </a:t>
            </a:r>
            <a:r>
              <a:rPr lang="ru-RU" sz="1700" dirty="0" err="1"/>
              <a:t>завалений</a:t>
            </a:r>
            <a:r>
              <a:rPr lang="ru-RU" sz="1700" dirty="0"/>
              <a:t> </a:t>
            </a:r>
            <a:r>
              <a:rPr lang="ru-RU" sz="1700" dirty="0" err="1"/>
              <a:t>сміттям</a:t>
            </a:r>
            <a:r>
              <a:rPr lang="ru-RU" sz="1700" dirty="0"/>
              <a:t>, </a:t>
            </a:r>
            <a:r>
              <a:rPr lang="ru-RU" sz="1700" dirty="0" err="1"/>
              <a:t>зруйнований</a:t>
            </a:r>
            <a:r>
              <a:rPr lang="ru-RU" sz="1700" dirty="0"/>
              <a:t> асфальт на 19 </a:t>
            </a:r>
            <a:r>
              <a:rPr lang="ru-RU" sz="1700" dirty="0" err="1"/>
              <a:t>доріжках</a:t>
            </a:r>
            <a:r>
              <a:rPr lang="ru-RU" sz="1700" dirty="0"/>
              <a:t>, </a:t>
            </a:r>
            <a:r>
              <a:rPr lang="ru-RU" sz="1700" dirty="0" err="1"/>
              <a:t>зруйнований</a:t>
            </a:r>
            <a:r>
              <a:rPr lang="ru-RU" sz="1700" dirty="0"/>
              <a:t> </a:t>
            </a:r>
            <a:r>
              <a:rPr lang="ru-RU" sz="1700" dirty="0" err="1"/>
              <a:t>міст</a:t>
            </a:r>
            <a:r>
              <a:rPr lang="ru-RU" sz="1700" dirty="0"/>
              <a:t> у </a:t>
            </a:r>
            <a:r>
              <a:rPr lang="ru-RU" sz="1700" dirty="0" err="1"/>
              <a:t>балці</a:t>
            </a:r>
            <a:r>
              <a:rPr lang="ru-RU" sz="1700" dirty="0"/>
              <a:t> і так </a:t>
            </a:r>
            <a:r>
              <a:rPr lang="ru-RU" sz="1700" dirty="0" err="1"/>
              <a:t>далі</a:t>
            </a:r>
            <a:r>
              <a:rPr lang="ru-RU" sz="1700" dirty="0"/>
              <a:t>. </a:t>
            </a:r>
            <a:r>
              <a:rPr lang="ru-RU" sz="1700" dirty="0" err="1"/>
              <a:t>Окрім</a:t>
            </a:r>
            <a:r>
              <a:rPr lang="ru-RU" sz="1700" dirty="0"/>
              <a:t> </a:t>
            </a:r>
            <a:r>
              <a:rPr lang="ru-RU" sz="1700" dirty="0" err="1"/>
              <a:t>змін</a:t>
            </a:r>
            <a:r>
              <a:rPr lang="ru-RU" sz="1700" dirty="0"/>
              <a:t> </a:t>
            </a:r>
            <a:r>
              <a:rPr lang="ru-RU" sz="1700" dirty="0" err="1"/>
              <a:t>біля</a:t>
            </a:r>
            <a:r>
              <a:rPr lang="ru-RU" sz="1700" dirty="0"/>
              <a:t> берега моря </a:t>
            </a:r>
            <a:r>
              <a:rPr lang="ru-RU" sz="1700" dirty="0" err="1"/>
              <a:t>серйозну</a:t>
            </a:r>
            <a:r>
              <a:rPr lang="ru-RU" sz="1700" dirty="0"/>
              <a:t> </a:t>
            </a:r>
            <a:r>
              <a:rPr lang="ru-RU" sz="1700" dirty="0" err="1"/>
              <a:t>тривогу</a:t>
            </a:r>
            <a:r>
              <a:rPr lang="ru-RU" sz="1700" dirty="0"/>
              <a:t> </a:t>
            </a:r>
            <a:r>
              <a:rPr lang="ru-RU" sz="1700" dirty="0" err="1"/>
              <a:t>викликають</a:t>
            </a:r>
            <a:r>
              <a:rPr lang="ru-RU" sz="1700" dirty="0"/>
              <a:t> </a:t>
            </a:r>
            <a:r>
              <a:rPr lang="ru-RU" sz="1700" dirty="0" err="1"/>
              <a:t>зсуви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забирають</a:t>
            </a:r>
            <a:r>
              <a:rPr lang="ru-RU" sz="1700" dirty="0"/>
              <a:t> у плато в </a:t>
            </a:r>
            <a:r>
              <a:rPr lang="ru-RU" sz="1700" dirty="0" err="1"/>
              <a:t>районі</a:t>
            </a:r>
            <a:r>
              <a:rPr lang="ru-RU" sz="1700" dirty="0"/>
              <a:t> </a:t>
            </a:r>
            <a:r>
              <a:rPr lang="ru-RU" sz="1700" dirty="0" err="1"/>
              <a:t>Чорноморки</a:t>
            </a:r>
            <a:r>
              <a:rPr lang="ru-RU" sz="1700" dirty="0"/>
              <a:t> по </a:t>
            </a:r>
            <a:r>
              <a:rPr lang="ru-RU" sz="1700" dirty="0" err="1"/>
              <a:t>декілька</a:t>
            </a:r>
            <a:r>
              <a:rPr lang="ru-RU" sz="1700" dirty="0"/>
              <a:t> </a:t>
            </a:r>
            <a:r>
              <a:rPr lang="ru-RU" sz="1700" dirty="0" err="1"/>
              <a:t>метрів</a:t>
            </a:r>
            <a:r>
              <a:rPr lang="ru-RU" sz="1700" dirty="0"/>
              <a:t> грунту на </a:t>
            </a:r>
            <a:r>
              <a:rPr lang="ru-RU" sz="1700" dirty="0" err="1"/>
              <a:t>рік</a:t>
            </a:r>
            <a:r>
              <a:rPr lang="ru-RU" sz="1700" dirty="0"/>
              <a:t>. </a:t>
            </a:r>
            <a:r>
              <a:rPr lang="ru-RU" sz="1700" dirty="0" err="1"/>
              <a:t>Ще</a:t>
            </a:r>
            <a:r>
              <a:rPr lang="ru-RU" sz="1700" dirty="0"/>
              <a:t> одна </a:t>
            </a:r>
            <a:r>
              <a:rPr lang="ru-RU" sz="1700" dirty="0" err="1"/>
              <a:t>сучасна</a:t>
            </a:r>
            <a:r>
              <a:rPr lang="ru-RU" sz="1700" dirty="0"/>
              <a:t> проблема </a:t>
            </a:r>
            <a:r>
              <a:rPr lang="ru-RU" sz="1700" dirty="0" err="1"/>
              <a:t>Чорноморки</a:t>
            </a:r>
            <a:r>
              <a:rPr lang="ru-RU" sz="1700" dirty="0"/>
              <a:t> – </a:t>
            </a:r>
            <a:r>
              <a:rPr lang="ru-RU" sz="1700" dirty="0" err="1"/>
              <a:t>загроза</a:t>
            </a:r>
            <a:r>
              <a:rPr lang="ru-RU" sz="1700" dirty="0"/>
              <a:t> </a:t>
            </a:r>
            <a:r>
              <a:rPr lang="ru-RU" sz="1700" dirty="0" err="1"/>
              <a:t>забудувати</a:t>
            </a:r>
            <a:r>
              <a:rPr lang="ru-RU" sz="1700" dirty="0"/>
              <a:t> </a:t>
            </a:r>
            <a:r>
              <a:rPr lang="ru-RU" sz="1700" dirty="0" err="1"/>
              <a:t>її</a:t>
            </a:r>
            <a:r>
              <a:rPr lang="ru-RU" sz="1700" dirty="0"/>
              <a:t> </a:t>
            </a:r>
            <a:r>
              <a:rPr lang="ru-RU" sz="1700" dirty="0" err="1"/>
              <a:t>котеджами</a:t>
            </a:r>
            <a:r>
              <a:rPr lang="ru-RU" sz="1700" dirty="0"/>
              <a:t>.</a:t>
            </a:r>
          </a:p>
          <a:p>
            <a:pPr algn="ctr"/>
            <a:r>
              <a:rPr lang="ru-RU" sz="1700" dirty="0"/>
              <a:t>Ми, </a:t>
            </a:r>
            <a:r>
              <a:rPr lang="ru-RU" sz="1700" dirty="0" err="1"/>
              <a:t>учні</a:t>
            </a:r>
            <a:r>
              <a:rPr lang="ru-RU" sz="1700" dirty="0"/>
              <a:t> </a:t>
            </a:r>
            <a:r>
              <a:rPr lang="ru-RU" sz="1700" dirty="0" err="1"/>
              <a:t>школи</a:t>
            </a:r>
            <a:r>
              <a:rPr lang="ru-RU" sz="1700" dirty="0"/>
              <a:t> </a:t>
            </a:r>
            <a:r>
              <a:rPr lang="ru-RU" sz="1700" dirty="0" err="1"/>
              <a:t>Чорноморки</a:t>
            </a:r>
            <a:r>
              <a:rPr lang="ru-RU" sz="1700" dirty="0"/>
              <a:t>, не </a:t>
            </a:r>
            <a:r>
              <a:rPr lang="ru-RU" sz="1700" dirty="0" err="1"/>
              <a:t>можемо</a:t>
            </a:r>
            <a:r>
              <a:rPr lang="ru-RU" sz="1700" dirty="0"/>
              <a:t> не </a:t>
            </a:r>
            <a:r>
              <a:rPr lang="ru-RU" sz="1700" dirty="0" err="1"/>
              <a:t>поставити</a:t>
            </a:r>
            <a:r>
              <a:rPr lang="ru-RU" sz="1700" dirty="0"/>
              <a:t> </a:t>
            </a:r>
            <a:r>
              <a:rPr lang="ru-RU" sz="1700" dirty="0" err="1"/>
              <a:t>собі</a:t>
            </a:r>
            <a:r>
              <a:rPr lang="ru-RU" sz="1700" dirty="0"/>
              <a:t> </a:t>
            </a:r>
            <a:r>
              <a:rPr lang="ru-RU" sz="1700" dirty="0" err="1"/>
              <a:t>питання</a:t>
            </a:r>
            <a:r>
              <a:rPr lang="ru-RU" sz="1700" dirty="0"/>
              <a:t>: у </a:t>
            </a:r>
            <a:r>
              <a:rPr lang="ru-RU" sz="1700" dirty="0" err="1"/>
              <a:t>чому</a:t>
            </a:r>
            <a:r>
              <a:rPr lang="ru-RU" sz="1700" dirty="0"/>
              <a:t> причина </a:t>
            </a:r>
            <a:r>
              <a:rPr lang="ru-RU" sz="1700" dirty="0" err="1"/>
              <a:t>цих</a:t>
            </a:r>
            <a:r>
              <a:rPr lang="ru-RU" sz="1700" dirty="0"/>
              <a:t> </a:t>
            </a:r>
            <a:r>
              <a:rPr lang="ru-RU" sz="1700" dirty="0" err="1"/>
              <a:t>катастрофічних</a:t>
            </a:r>
            <a:r>
              <a:rPr lang="ru-RU" sz="1700" dirty="0"/>
              <a:t> </a:t>
            </a:r>
            <a:r>
              <a:rPr lang="ru-RU" sz="1700" dirty="0" err="1"/>
              <a:t>явищ</a:t>
            </a:r>
            <a:r>
              <a:rPr lang="ru-RU" sz="1700" dirty="0"/>
              <a:t> і </a:t>
            </a:r>
            <a:r>
              <a:rPr lang="ru-RU" sz="1700" dirty="0" err="1"/>
              <a:t>що</a:t>
            </a:r>
            <a:r>
              <a:rPr lang="ru-RU" sz="1700" dirty="0"/>
              <a:t> треба </a:t>
            </a:r>
            <a:r>
              <a:rPr lang="ru-RU" sz="1700" dirty="0" err="1"/>
              <a:t>негайно</a:t>
            </a:r>
            <a:r>
              <a:rPr lang="ru-RU" sz="1700" dirty="0"/>
              <a:t> </a:t>
            </a:r>
            <a:r>
              <a:rPr lang="ru-RU" sz="1700" dirty="0" err="1"/>
              <a:t>робити</a:t>
            </a:r>
            <a:r>
              <a:rPr lang="ru-RU" sz="1700" dirty="0"/>
              <a:t>, </a:t>
            </a:r>
            <a:r>
              <a:rPr lang="ru-RU" sz="1700" dirty="0" err="1"/>
              <a:t>щоб</a:t>
            </a:r>
            <a:r>
              <a:rPr lang="ru-RU" sz="1700" dirty="0"/>
              <a:t> </a:t>
            </a:r>
            <a:r>
              <a:rPr lang="ru-RU" sz="1700" dirty="0" err="1"/>
              <a:t>уникнути</a:t>
            </a:r>
            <a:r>
              <a:rPr lang="ru-RU" sz="1700" dirty="0"/>
              <a:t> </a:t>
            </a:r>
            <a:r>
              <a:rPr lang="ru-RU" sz="1700" dirty="0" err="1"/>
              <a:t>подальшого</a:t>
            </a:r>
            <a:r>
              <a:rPr lang="ru-RU" sz="1700" dirty="0"/>
              <a:t> </a:t>
            </a:r>
            <a:r>
              <a:rPr lang="ru-RU" sz="1700" dirty="0" err="1"/>
              <a:t>руйнування</a:t>
            </a:r>
            <a:r>
              <a:rPr lang="ru-RU" sz="1700" dirty="0"/>
              <a:t> і </a:t>
            </a:r>
            <a:r>
              <a:rPr lang="ru-RU" sz="1700" dirty="0" err="1"/>
              <a:t>відновити</a:t>
            </a:r>
            <a:r>
              <a:rPr lang="ru-RU" sz="1700" dirty="0"/>
              <a:t> </a:t>
            </a:r>
            <a:r>
              <a:rPr lang="ru-RU" sz="1700" dirty="0" err="1"/>
              <a:t>загублене</a:t>
            </a:r>
            <a:r>
              <a:rPr lang="ru-RU" sz="1700" dirty="0"/>
              <a:t>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B445D11-AC37-F841-A2E1-7962C6875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42" y="185763"/>
            <a:ext cx="4996842" cy="314801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0501E46-C56F-6E49-AF33-9BE3CFFD6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546" y="185763"/>
            <a:ext cx="5630095" cy="2829122"/>
          </a:xfrm>
          <a:prstGeom prst="rect">
            <a:avLst/>
          </a:prstGeom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A560C308-AF88-4E6B-B601-74A5B889E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C989C99-37FA-4068-B9DC-2E0199A2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DA07CC-C857-4245-BE87-DBEDE8BC6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56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659" y="439257"/>
            <a:ext cx="10058400" cy="4050792"/>
          </a:xfrm>
        </p:spPr>
        <p:txBody>
          <a:bodyPr/>
          <a:lstStyle/>
          <a:p>
            <a:r>
              <a:rPr lang="ru-RU" dirty="0"/>
              <a:t>На превеликий жаль, на </a:t>
            </a:r>
            <a:r>
              <a:rPr lang="ru-RU" dirty="0" err="1"/>
              <a:t>сьогоднішній</a:t>
            </a:r>
            <a:r>
              <a:rPr lang="ru-RU" dirty="0"/>
              <a:t> день, </a:t>
            </a:r>
            <a:r>
              <a:rPr lang="ru-RU" dirty="0" err="1"/>
              <a:t>ні</a:t>
            </a:r>
            <a:r>
              <a:rPr lang="ru-RU" dirty="0"/>
              <a:t> держава,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не </a:t>
            </a:r>
            <a:r>
              <a:rPr lang="ru-RU" dirty="0" err="1"/>
              <a:t>приділяють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  <a:r>
              <a:rPr lang="ru-RU" dirty="0" err="1"/>
              <a:t>Останніми</a:t>
            </a:r>
            <a:r>
              <a:rPr lang="ru-RU" dirty="0"/>
              <a:t> роками у </a:t>
            </a:r>
            <a:r>
              <a:rPr lang="ru-RU" dirty="0" err="1"/>
              <a:t>селищі</a:t>
            </a:r>
            <a:r>
              <a:rPr lang="ru-RU" dirty="0"/>
              <a:t> </a:t>
            </a:r>
            <a:r>
              <a:rPr lang="ru-RU" dirty="0" err="1"/>
              <a:t>Чорноморка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проблем. Перш за все, </a:t>
            </a:r>
            <a:r>
              <a:rPr lang="ru-RU" dirty="0" err="1"/>
              <a:t>дошкуляють</a:t>
            </a:r>
            <a:r>
              <a:rPr lang="ru-RU" dirty="0"/>
              <a:t> обвали — ось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, селище,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Одеси</a:t>
            </a:r>
            <a:r>
              <a:rPr lang="ru-RU" dirty="0"/>
              <a:t>, </a:t>
            </a:r>
            <a:r>
              <a:rPr lang="ru-RU" dirty="0" err="1"/>
              <a:t>сповзає</a:t>
            </a:r>
            <a:r>
              <a:rPr lang="ru-RU" dirty="0"/>
              <a:t> у море.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сучасна</a:t>
            </a:r>
            <a:r>
              <a:rPr lang="ru-RU" dirty="0"/>
              <a:t> проблема –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забудувати</a:t>
            </a:r>
            <a:r>
              <a:rPr lang="ru-RU" dirty="0"/>
              <a:t> </a:t>
            </a:r>
            <a:r>
              <a:rPr lang="ru-RU" dirty="0" err="1"/>
              <a:t>Чорноморку</a:t>
            </a:r>
            <a:r>
              <a:rPr lang="ru-RU" dirty="0"/>
              <a:t> </a:t>
            </a:r>
            <a:r>
              <a:rPr lang="ru-RU" dirty="0" err="1"/>
              <a:t>котеджами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D183A76F-4D82-6D4B-9050-537C0F220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9" r="415" b="14798"/>
          <a:stretch/>
        </p:blipFill>
        <p:spPr>
          <a:xfrm>
            <a:off x="681659" y="2122097"/>
            <a:ext cx="4092903" cy="2671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910" t="24204" r="438" b="21844"/>
          <a:stretch/>
        </p:blipFill>
        <p:spPr>
          <a:xfrm>
            <a:off x="4893476" y="3364574"/>
            <a:ext cx="2779088" cy="3234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0278" b="19651"/>
          <a:stretch/>
        </p:blipFill>
        <p:spPr>
          <a:xfrm>
            <a:off x="7791478" y="1958196"/>
            <a:ext cx="3067495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EB90E-BFCC-8842-81D8-D072A8F6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71" y="-5199"/>
            <a:ext cx="6393093" cy="1971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0" dirty="0" err="1"/>
              <a:t>Щ</a:t>
            </a:r>
            <a:r>
              <a:rPr lang="en-US" sz="4000" b="0" dirty="0" err="1"/>
              <a:t>о</a:t>
            </a:r>
            <a:r>
              <a:rPr lang="en-US" sz="4000" dirty="0"/>
              <a:t> </a:t>
            </a:r>
            <a:r>
              <a:rPr lang="en-US" sz="4000" b="0" dirty="0" err="1"/>
              <a:t>Таке</a:t>
            </a:r>
            <a:r>
              <a:rPr lang="en-US" sz="4000" b="0" dirty="0"/>
              <a:t> </a:t>
            </a:r>
            <a:r>
              <a:rPr lang="uk-UA" sz="4000" b="0" dirty="0"/>
              <a:t> </a:t>
            </a:r>
            <a:r>
              <a:rPr lang="uk-UA" sz="4000" b="0" dirty="0" err="1"/>
              <a:t>Люстдорф</a:t>
            </a:r>
            <a:r>
              <a:rPr lang="uk-UA" sz="4000" b="0" dirty="0"/>
              <a:t> (</a:t>
            </a:r>
            <a:r>
              <a:rPr lang="en-US" sz="4400" b="0" dirty="0"/>
              <a:t>Ч</a:t>
            </a:r>
            <a:r>
              <a:rPr lang="uk-UA" sz="4000" b="0" dirty="0"/>
              <a:t>о</a:t>
            </a:r>
            <a:r>
              <a:rPr lang="en-US" sz="4000" b="0" dirty="0" err="1"/>
              <a:t>рноморка</a:t>
            </a:r>
            <a:r>
              <a:rPr lang="uk-UA" sz="4000" b="0" dirty="0"/>
              <a:t>)</a:t>
            </a:r>
            <a:r>
              <a:rPr lang="en-US" sz="4000" b="0" dirty="0"/>
              <a:t>? </a:t>
            </a:r>
            <a:endParaRPr lang="en-US" sz="4000" dirty="0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B4F149F3-C2FE-C847-AE13-60270AB6E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543" r="13014" b="-2"/>
          <a:stretch/>
        </p:blipFill>
        <p:spPr>
          <a:xfrm>
            <a:off x="14596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6A2FD0-A366-054D-8587-7AB0FC62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6793" y="1689627"/>
            <a:ext cx="5264125" cy="4510862"/>
          </a:xfrm>
        </p:spPr>
        <p:txBody>
          <a:bodyPr vert="horz" lIns="91440" tIns="45720" rIns="91440" bIns="45720" numCol="1" rtlCol="0">
            <a:normAutofit lnSpcReduction="10000"/>
          </a:bodyPr>
          <a:lstStyle/>
          <a:p>
            <a:pPr marL="342900" indent="-342900" algn="thaiDi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У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нашій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школі</a:t>
            </a:r>
            <a:r>
              <a:rPr lang="en-US" sz="200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яка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розташована</a:t>
            </a:r>
            <a:r>
              <a:rPr lang="en-US" sz="2000" dirty="0">
                <a:solidFill>
                  <a:schemeClr val="tx1"/>
                </a:solidFill>
                <a:effectLst/>
              </a:rPr>
              <a:t> в </a:t>
            </a:r>
            <a:r>
              <a:rPr lang="uk-UA" sz="2000" dirty="0" err="1">
                <a:solidFill>
                  <a:schemeClr val="tx1"/>
                </a:solidFill>
                <a:effectLst/>
              </a:rPr>
              <a:t>Люстдорфі</a:t>
            </a:r>
            <a:r>
              <a:rPr lang="uk-UA" sz="2000" dirty="0">
                <a:solidFill>
                  <a:schemeClr val="tx1"/>
                </a:solidFill>
                <a:effectLst/>
              </a:rPr>
              <a:t> (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Чорноморці</a:t>
            </a:r>
            <a:r>
              <a:rPr lang="uk-UA" sz="2000" dirty="0">
                <a:solidFill>
                  <a:schemeClr val="tx1"/>
                </a:solidFill>
                <a:effectLst/>
              </a:rPr>
              <a:t>)</a:t>
            </a:r>
            <a:r>
              <a:rPr lang="en-US" sz="200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питаннями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краєзнавства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займаються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багато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років</a:t>
            </a:r>
            <a:r>
              <a:rPr lang="en-US" sz="200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навіть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існує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гурток</a:t>
            </a:r>
            <a:r>
              <a:rPr lang="en-US" sz="2000" dirty="0">
                <a:solidFill>
                  <a:schemeClr val="tx1"/>
                </a:solidFill>
                <a:effectLst/>
              </a:rPr>
              <a:t> «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Пошук</a:t>
            </a:r>
            <a:r>
              <a:rPr lang="en-US" sz="2000" dirty="0">
                <a:solidFill>
                  <a:schemeClr val="tx1"/>
                </a:solidFill>
                <a:effectLst/>
              </a:rPr>
              <a:t>».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Колись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селище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Чорноморка</a:t>
            </a:r>
            <a:r>
              <a:rPr lang="en-US" sz="2000" dirty="0">
                <a:solidFill>
                  <a:schemeClr val="tx1"/>
                </a:solidFill>
                <a:effectLst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живописна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місцевість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на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морському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березі</a:t>
            </a:r>
            <a:r>
              <a:rPr lang="en-US" sz="2000" dirty="0">
                <a:solidFill>
                  <a:schemeClr val="tx1"/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яка</a:t>
            </a:r>
            <a:r>
              <a:rPr lang="en-US" sz="2000" dirty="0">
                <a:solidFill>
                  <a:schemeClr val="tx1"/>
                </a:solidFill>
                <a:effectLst/>
              </a:rPr>
              <a:t> з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давніх-давен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привертала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увагу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поселенців</a:t>
            </a:r>
            <a:r>
              <a:rPr lang="en-US" sz="2000" dirty="0">
                <a:solidFill>
                  <a:schemeClr val="tx1"/>
                </a:solidFill>
                <a:effectLst/>
              </a:rPr>
              <a:t>. </a:t>
            </a:r>
            <a:r>
              <a:rPr lang="en-US" sz="2000" b="1" u="sng" dirty="0">
                <a:solidFill>
                  <a:schemeClr val="tx1"/>
                </a:solidFill>
              </a:rPr>
              <a:t>З </a:t>
            </a:r>
            <a:r>
              <a:rPr lang="en-US" sz="2000" b="1" u="sng" dirty="0" err="1">
                <a:solidFill>
                  <a:schemeClr val="tx1"/>
                </a:solidFill>
              </a:rPr>
              <a:t>часів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Катерини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Великої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уподобали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це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місце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німецькі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колоністи</a:t>
            </a:r>
            <a:r>
              <a:rPr lang="en-US" sz="2000" b="1" u="sng" dirty="0">
                <a:solidFill>
                  <a:schemeClr val="tx1"/>
                </a:solidFill>
              </a:rPr>
              <a:t> і </a:t>
            </a:r>
            <a:r>
              <a:rPr lang="en-US" sz="2000" b="1" u="sng" dirty="0" err="1">
                <a:solidFill>
                  <a:schemeClr val="tx1"/>
                </a:solidFill>
              </a:rPr>
              <a:t>селище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своє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назвали</a:t>
            </a:r>
            <a:r>
              <a:rPr lang="en-US" sz="2000" b="1" u="sng" dirty="0">
                <a:solidFill>
                  <a:schemeClr val="tx1"/>
                </a:solidFill>
              </a:rPr>
              <a:t> "</a:t>
            </a:r>
            <a:r>
              <a:rPr lang="en-US" sz="2000" b="1" u="sng" dirty="0" err="1">
                <a:solidFill>
                  <a:schemeClr val="tx1"/>
                </a:solidFill>
              </a:rPr>
              <a:t>Люстдорф</a:t>
            </a:r>
            <a:r>
              <a:rPr lang="en-US" sz="2000" b="1" u="sng" dirty="0">
                <a:solidFill>
                  <a:schemeClr val="tx1"/>
                </a:solidFill>
              </a:rPr>
              <a:t>". </a:t>
            </a:r>
            <a:r>
              <a:rPr lang="en-US" sz="2000" b="1" u="sng" dirty="0" err="1">
                <a:solidFill>
                  <a:schemeClr val="tx1"/>
                </a:solidFill>
              </a:rPr>
              <a:t>Тут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вони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збудували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для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себе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кирху</a:t>
            </a:r>
            <a:r>
              <a:rPr lang="en-US" sz="2000" b="1" u="sng" dirty="0">
                <a:solidFill>
                  <a:schemeClr val="tx1"/>
                </a:solidFill>
              </a:rPr>
              <a:t>, а </a:t>
            </a:r>
            <a:r>
              <a:rPr lang="en-US" sz="2000" b="1" u="sng" dirty="0" err="1">
                <a:solidFill>
                  <a:schemeClr val="tx1"/>
                </a:solidFill>
              </a:rPr>
              <a:t>для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своїх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дітей</a:t>
            </a:r>
            <a:r>
              <a:rPr lang="en-US" sz="2000" b="1" u="sng" dirty="0">
                <a:solidFill>
                  <a:schemeClr val="tx1"/>
                </a:solidFill>
              </a:rPr>
              <a:t> – </a:t>
            </a:r>
            <a:r>
              <a:rPr lang="en-US" sz="2000" b="1" u="sng" dirty="0" err="1">
                <a:solidFill>
                  <a:schemeClr val="tx1"/>
                </a:solidFill>
              </a:rPr>
              <a:t>школу</a:t>
            </a:r>
            <a:r>
              <a:rPr lang="en-US" sz="2000" b="1" u="sng" dirty="0">
                <a:solidFill>
                  <a:schemeClr val="tx1"/>
                </a:solidFill>
              </a:rPr>
              <a:t>. </a:t>
            </a:r>
          </a:p>
          <a:p>
            <a:pPr marL="342900" indent="-342900" algn="thaiDi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tx1"/>
                </a:solidFill>
              </a:rPr>
              <a:t>А вже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за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радянських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часів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селище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назване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Чорноморкою</a:t>
            </a:r>
            <a:r>
              <a:rPr lang="en-US" sz="2000" dirty="0">
                <a:solidFill>
                  <a:schemeClr val="tx1"/>
                </a:solidFill>
                <a:effectLst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Рідкісне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поєднання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моря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із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степом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роблять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його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унікальним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курортом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</a:rPr>
              <a:t>Причорномор'я</a:t>
            </a:r>
            <a:r>
              <a:rPr lang="en-US" sz="2000" dirty="0">
                <a:solidFill>
                  <a:schemeClr val="tx1"/>
                </a:solidFill>
                <a:effectLst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6363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Мета дослідження: </a:t>
            </a:r>
            <a:r>
              <a:rPr lang="uk-UA" sz="2400" dirty="0"/>
              <a:t>дізнатися історію створення поселення </a:t>
            </a:r>
            <a:r>
              <a:rPr lang="uk-UA" sz="2400" dirty="0" err="1"/>
              <a:t>Люстдорф</a:t>
            </a:r>
            <a:r>
              <a:rPr lang="uk-UA" sz="2400" dirty="0"/>
              <a:t>, яке зараз є невід’ємною частиною м. Одеси. </a:t>
            </a:r>
          </a:p>
          <a:p>
            <a:r>
              <a:rPr lang="uk-UA" sz="2400" b="1" dirty="0"/>
              <a:t>Завдання: </a:t>
            </a:r>
            <a:r>
              <a:rPr lang="uk-UA" sz="2400" dirty="0"/>
              <a:t>привернути увагу громадськості до проблем </a:t>
            </a:r>
            <a:r>
              <a:rPr lang="uk-UA" sz="2400" dirty="0" err="1"/>
              <a:t>Чорноморки</a:t>
            </a:r>
            <a:r>
              <a:rPr lang="uk-UA" sz="2400" dirty="0"/>
              <a:t>, зруйновані пам’ятки </a:t>
            </a:r>
            <a:r>
              <a:rPr lang="ru-RU" sz="2400" dirty="0"/>
              <a:t>архітектури,</a:t>
            </a:r>
            <a:r>
              <a:rPr lang="uk-UA" sz="2400" dirty="0"/>
              <a:t> спалений будинок культури, постійні зсуви та відсутність нормальних пляжів, які колись прославили Одесу.</a:t>
            </a:r>
          </a:p>
          <a:p>
            <a:pPr marL="0" indent="0">
              <a:buNone/>
            </a:pP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 </a:t>
            </a:r>
            <a:r>
              <a:rPr lang="ru-RU" sz="2400" dirty="0" err="1"/>
              <a:t>намагаються</a:t>
            </a:r>
            <a:r>
              <a:rPr lang="ru-RU" sz="2400" dirty="0"/>
              <a:t> активно </a:t>
            </a:r>
            <a:r>
              <a:rPr lang="ru-RU" sz="2400" dirty="0" err="1"/>
              <a:t>привернути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до проблем </a:t>
            </a:r>
            <a:r>
              <a:rPr lang="ru-RU" sz="2400" dirty="0" err="1"/>
              <a:t>рідного</a:t>
            </a:r>
            <a:r>
              <a:rPr lang="ru-RU" sz="2400" dirty="0"/>
              <a:t> краю, </a:t>
            </a:r>
            <a:r>
              <a:rPr lang="ru-RU" sz="2400" dirty="0" err="1"/>
              <a:t>тривалий</a:t>
            </a:r>
            <a:r>
              <a:rPr lang="ru-RU" sz="2400" dirty="0"/>
              <a:t> час </a:t>
            </a:r>
            <a:r>
              <a:rPr lang="ru-RU" sz="2400" dirty="0" err="1"/>
              <a:t>наші</a:t>
            </a:r>
            <a:r>
              <a:rPr lang="ru-RU" sz="2400" dirty="0"/>
              <a:t> </a:t>
            </a:r>
            <a:r>
              <a:rPr lang="ru-RU" sz="2400" dirty="0" err="1"/>
              <a:t>учні</a:t>
            </a:r>
            <a:r>
              <a:rPr lang="ru-RU" sz="2400" dirty="0"/>
              <a:t> </a:t>
            </a:r>
            <a:r>
              <a:rPr lang="ru-RU" sz="2400" dirty="0" err="1"/>
              <a:t>приймають</a:t>
            </a:r>
            <a:r>
              <a:rPr lang="ru-RU" sz="2400" dirty="0"/>
              <a:t> участь в </a:t>
            </a:r>
            <a:r>
              <a:rPr lang="ru-RU" sz="2400" dirty="0" err="1"/>
              <a:t>прибиранні</a:t>
            </a:r>
            <a:r>
              <a:rPr lang="ru-RU" sz="2400" dirty="0"/>
              <a:t> </a:t>
            </a:r>
            <a:r>
              <a:rPr lang="ru-RU" sz="2400" dirty="0" err="1"/>
              <a:t>схилів</a:t>
            </a:r>
            <a:r>
              <a:rPr lang="ru-RU" sz="2400" dirty="0"/>
              <a:t> </a:t>
            </a:r>
            <a:r>
              <a:rPr lang="ru-RU" sz="2400" dirty="0" err="1"/>
              <a:t>Чорноморки</a:t>
            </a:r>
            <a:r>
              <a:rPr lang="ru-RU" sz="2400" dirty="0"/>
              <a:t>,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агіттбригада</a:t>
            </a:r>
            <a:r>
              <a:rPr lang="ru-RU" sz="2400" dirty="0"/>
              <a:t>, яка активно </a:t>
            </a:r>
            <a:r>
              <a:rPr lang="ru-RU" sz="2400" dirty="0" err="1"/>
              <a:t>привертала</a:t>
            </a:r>
            <a:r>
              <a:rPr lang="ru-RU" sz="2400" dirty="0"/>
              <a:t> </a:t>
            </a:r>
            <a:r>
              <a:rPr lang="ru-RU" sz="2400" dirty="0" err="1"/>
              <a:t>увагу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підлітків</a:t>
            </a:r>
            <a:r>
              <a:rPr lang="ru-RU" sz="2400" dirty="0"/>
              <a:t> до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. </a:t>
            </a:r>
            <a:endParaRPr lang="en-US" sz="2400" dirty="0"/>
          </a:p>
          <a:p>
            <a:endParaRPr lang="uk-UA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038" y="415879"/>
            <a:ext cx="4257493" cy="27799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3CF5A5-A650-BB41-8348-033FE8B70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007" y="3662173"/>
            <a:ext cx="3809524" cy="28571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12135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3A722D5-24B6-EF4D-8F86-5B90B5CE7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0982"/>
          <a:stretch/>
        </p:blipFill>
        <p:spPr>
          <a:xfrm>
            <a:off x="5538437" y="4190184"/>
            <a:ext cx="4589424" cy="25815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0D156-0526-4746-8BE5-B33350F7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78" y="79957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Люстдорф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9916A4-F38B-E44A-A70C-F65D2F56E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230" y="1167504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 algn="thaiDi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u="sng" dirty="0" err="1">
                <a:solidFill>
                  <a:schemeClr val="tx1"/>
                </a:solidFill>
              </a:rPr>
              <a:t>Понад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двісті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років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відділяють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нас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від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того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моменту</a:t>
            </a:r>
            <a:r>
              <a:rPr lang="en-US" sz="2000" b="1" u="sng" dirty="0">
                <a:solidFill>
                  <a:schemeClr val="tx1"/>
                </a:solidFill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</a:rPr>
              <a:t>коли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виникло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селище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під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назвою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Люстдорф</a:t>
            </a:r>
            <a:r>
              <a:rPr lang="en-US" sz="2000" b="1" u="sng" dirty="0">
                <a:solidFill>
                  <a:schemeClr val="tx1"/>
                </a:solidFill>
              </a:rPr>
              <a:t>. </a:t>
            </a:r>
            <a:r>
              <a:rPr lang="en-US" sz="2000" b="1" u="sng" dirty="0" err="1">
                <a:solidFill>
                  <a:schemeClr val="tx1"/>
                </a:solidFill>
              </a:rPr>
              <a:t>За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цей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відрізок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часу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сталося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багато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подій</a:t>
            </a:r>
            <a:r>
              <a:rPr lang="en-US" sz="2000" b="1" u="sng" dirty="0">
                <a:solidFill>
                  <a:schemeClr val="tx1"/>
                </a:solidFill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</a:rPr>
              <a:t>пов'язаних</a:t>
            </a:r>
            <a:r>
              <a:rPr lang="en-US" sz="2000" b="1" u="sng" dirty="0">
                <a:solidFill>
                  <a:schemeClr val="tx1"/>
                </a:solidFill>
              </a:rPr>
              <a:t> з </a:t>
            </a:r>
            <a:r>
              <a:rPr lang="en-US" sz="2000" b="1" u="sng" dirty="0" err="1">
                <a:solidFill>
                  <a:schemeClr val="tx1"/>
                </a:solidFill>
              </a:rPr>
              <a:t>діяльністю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людини</a:t>
            </a:r>
            <a:r>
              <a:rPr lang="en-US" sz="2000" b="1" u="sng" dirty="0">
                <a:solidFill>
                  <a:schemeClr val="tx1"/>
                </a:solidFill>
              </a:rPr>
              <a:t>.</a:t>
            </a:r>
          </a:p>
          <a:p>
            <a:pPr indent="-182880" algn="thaiDist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b="1" u="sng" dirty="0" err="1">
                <a:solidFill>
                  <a:schemeClr val="tx1"/>
                </a:solidFill>
              </a:rPr>
              <a:t>Люстдорф</a:t>
            </a:r>
            <a:r>
              <a:rPr lang="en-US" sz="2000" b="1" u="sng" dirty="0">
                <a:solidFill>
                  <a:schemeClr val="tx1"/>
                </a:solidFill>
              </a:rPr>
              <a:t> (в </a:t>
            </a:r>
            <a:r>
              <a:rPr lang="en-US" sz="2000" b="1" u="sng" dirty="0" err="1">
                <a:solidFill>
                  <a:schemeClr val="tx1"/>
                </a:solidFill>
              </a:rPr>
              <a:t>перекладі</a:t>
            </a:r>
            <a:r>
              <a:rPr lang="en-US" sz="2000" b="1" u="sng" dirty="0">
                <a:solidFill>
                  <a:schemeClr val="tx1"/>
                </a:solidFill>
              </a:rPr>
              <a:t> з </a:t>
            </a:r>
            <a:r>
              <a:rPr lang="en-US" sz="2000" b="1" u="sng" dirty="0" err="1">
                <a:solidFill>
                  <a:schemeClr val="tx1"/>
                </a:solidFill>
              </a:rPr>
              <a:t>нім</a:t>
            </a:r>
            <a:r>
              <a:rPr lang="en-US" sz="2000" b="1" u="sng" dirty="0">
                <a:solidFill>
                  <a:schemeClr val="tx1"/>
                </a:solidFill>
              </a:rPr>
              <a:t>. "</a:t>
            </a:r>
            <a:r>
              <a:rPr lang="en-US" sz="2000" b="1" u="sng" dirty="0" err="1">
                <a:solidFill>
                  <a:schemeClr val="tx1"/>
                </a:solidFill>
              </a:rPr>
              <a:t>Веселе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село</a:t>
            </a:r>
            <a:r>
              <a:rPr lang="en-US" sz="2000" b="1" u="sng" dirty="0">
                <a:solidFill>
                  <a:schemeClr val="tx1"/>
                </a:solidFill>
              </a:rPr>
              <a:t>") -  </a:t>
            </a:r>
            <a:r>
              <a:rPr lang="en-US" sz="2000" b="1" u="sng" dirty="0" err="1">
                <a:solidFill>
                  <a:schemeClr val="tx1"/>
                </a:solidFill>
              </a:rPr>
              <a:t>став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одним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із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перших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поселень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німецьких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переселенців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півдні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Російської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імперії</a:t>
            </a:r>
            <a:r>
              <a:rPr lang="en-US" sz="2000" b="1" u="sng" dirty="0">
                <a:solidFill>
                  <a:schemeClr val="tx1"/>
                </a:solidFill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</a:rPr>
              <a:t>створений</a:t>
            </a:r>
            <a:r>
              <a:rPr lang="en-US" sz="2000" b="1" u="sng" dirty="0">
                <a:solidFill>
                  <a:schemeClr val="tx1"/>
                </a:solidFill>
              </a:rPr>
              <a:t> у 1802р.,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як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слобода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під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час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генерального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межування</a:t>
            </a:r>
            <a:r>
              <a:rPr lang="en-US" sz="2000" b="1" u="sng" dirty="0">
                <a:solidFill>
                  <a:srgbClr val="FFFF00"/>
                </a:solidFill>
              </a:rPr>
              <a:t> «</a:t>
            </a:r>
            <a:r>
              <a:rPr lang="en-US" sz="2000" b="1" u="sng" dirty="0" err="1">
                <a:solidFill>
                  <a:srgbClr val="FFFF00"/>
                </a:solidFill>
              </a:rPr>
              <a:t>всемилостиво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подарованої</a:t>
            </a:r>
            <a:r>
              <a:rPr lang="en-US" sz="2000" b="1" u="sng" dirty="0">
                <a:solidFill>
                  <a:srgbClr val="FFFF00"/>
                </a:solidFill>
              </a:rPr>
              <a:t>» </a:t>
            </a:r>
            <a:r>
              <a:rPr lang="en-US" sz="2000" b="1" u="sng" dirty="0" err="1">
                <a:solidFill>
                  <a:srgbClr val="FFFF00"/>
                </a:solidFill>
              </a:rPr>
              <a:t>місту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землі</a:t>
            </a:r>
            <a:r>
              <a:rPr lang="en-US" sz="2000" b="1" u="sng" dirty="0">
                <a:solidFill>
                  <a:srgbClr val="FFFF00"/>
                </a:solidFill>
              </a:rPr>
              <a:t>, в 12 </a:t>
            </a:r>
            <a:r>
              <a:rPr lang="en-US" sz="2000" b="1" u="sng" dirty="0" err="1">
                <a:solidFill>
                  <a:srgbClr val="FFFF00"/>
                </a:solidFill>
              </a:rPr>
              <a:t>верстах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на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південь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від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Одеси</a:t>
            </a:r>
            <a:r>
              <a:rPr lang="en-US" sz="2000" b="1" u="sng" dirty="0">
                <a:solidFill>
                  <a:srgbClr val="FFFF00"/>
                </a:solidFill>
              </a:rPr>
              <a:t>, в </a:t>
            </a:r>
            <a:r>
              <a:rPr lang="en-US" sz="2000" b="1" u="sng" dirty="0" err="1">
                <a:solidFill>
                  <a:srgbClr val="FFFF00"/>
                </a:solidFill>
              </a:rPr>
              <a:t>межах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Одеського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градоначальства</a:t>
            </a:r>
            <a:r>
              <a:rPr lang="en-US" sz="2000" b="1" u="sng" dirty="0">
                <a:solidFill>
                  <a:srgbClr val="FFFF00"/>
                </a:solidFill>
              </a:rPr>
              <a:t>, </a:t>
            </a:r>
            <a:r>
              <a:rPr lang="en-US" sz="2000" b="1" u="sng" dirty="0" err="1">
                <a:solidFill>
                  <a:srgbClr val="FFFF00"/>
                </a:solidFill>
              </a:rPr>
              <a:t>на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пологій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височині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біля</a:t>
            </a:r>
            <a:r>
              <a:rPr lang="en-US" sz="2000" b="1" u="sng" dirty="0">
                <a:solidFill>
                  <a:srgbClr val="FFFF00"/>
                </a:solidFill>
              </a:rPr>
              <a:t> </a:t>
            </a:r>
            <a:r>
              <a:rPr lang="en-US" sz="2000" b="1" u="sng" dirty="0" err="1">
                <a:solidFill>
                  <a:srgbClr val="FFFF00"/>
                </a:solidFill>
              </a:rPr>
              <a:t>моря</a:t>
            </a:r>
            <a:r>
              <a:rPr lang="en-US" sz="2000" b="1" u="sng" dirty="0">
                <a:solidFill>
                  <a:srgbClr val="FFFF00"/>
                </a:solidFill>
              </a:rPr>
              <a:t>.</a:t>
            </a:r>
            <a:r>
              <a:rPr lang="en-US" sz="2000" b="1" u="sng" dirty="0">
                <a:solidFill>
                  <a:schemeClr val="tx1"/>
                </a:solidFill>
              </a:rPr>
              <a:t> </a:t>
            </a:r>
            <a:r>
              <a:rPr lang="uk-UA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У 1804р. </a:t>
            </a:r>
            <a:r>
              <a:rPr lang="en-US" sz="2000" b="1" u="sng" dirty="0" err="1">
                <a:solidFill>
                  <a:schemeClr val="tx1"/>
                </a:solidFill>
              </a:rPr>
              <a:t>колонія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отримала</a:t>
            </a:r>
            <a:r>
              <a:rPr lang="en-US" sz="2000" b="1" u="sng" dirty="0">
                <a:solidFill>
                  <a:schemeClr val="tx1"/>
                </a:solidFill>
              </a:rPr>
              <a:t> у </a:t>
            </a:r>
            <a:r>
              <a:rPr lang="en-US" sz="2000" b="1" u="sng" dirty="0" err="1">
                <a:solidFill>
                  <a:schemeClr val="tx1"/>
                </a:solidFill>
              </a:rPr>
              <a:t>власність</a:t>
            </a:r>
            <a:r>
              <a:rPr lang="en-US" sz="2000" b="1" u="sng" dirty="0">
                <a:solidFill>
                  <a:schemeClr val="tx1"/>
                </a:solidFill>
              </a:rPr>
              <a:t> 1053 </a:t>
            </a:r>
            <a:r>
              <a:rPr lang="en-US" sz="2000" b="1" u="sng" dirty="0" err="1">
                <a:solidFill>
                  <a:schemeClr val="tx1"/>
                </a:solidFill>
              </a:rPr>
              <a:t>десятин</a:t>
            </a:r>
            <a:r>
              <a:rPr lang="uk-UA" sz="2000" b="1" u="sng" dirty="0">
                <a:solidFill>
                  <a:schemeClr val="tx1"/>
                </a:solidFill>
              </a:rPr>
              <a:t>и</a:t>
            </a:r>
            <a:r>
              <a:rPr lang="en-US" sz="2000" b="1" u="sng" dirty="0">
                <a:solidFill>
                  <a:schemeClr val="tx1"/>
                </a:solidFill>
              </a:rPr>
              <a:t> </a:t>
            </a:r>
            <a:r>
              <a:rPr lang="en-US" sz="2000" b="1" u="sng" dirty="0" err="1">
                <a:solidFill>
                  <a:schemeClr val="tx1"/>
                </a:solidFill>
              </a:rPr>
              <a:t>землі</a:t>
            </a:r>
            <a:r>
              <a:rPr lang="en-US" sz="2000" b="1" u="sng" dirty="0">
                <a:solidFill>
                  <a:schemeClr val="tx1"/>
                </a:solidFill>
              </a:rPr>
              <a:t>, з 1805р. </a:t>
            </a:r>
            <a:r>
              <a:rPr lang="en-US" sz="2000" b="1" u="sng" dirty="0" err="1">
                <a:solidFill>
                  <a:schemeClr val="tx1"/>
                </a:solidFill>
              </a:rPr>
              <a:t>стала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називатися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Кайзерхайм</a:t>
            </a:r>
            <a:r>
              <a:rPr lang="en-US" sz="2000" b="1" u="sng" dirty="0">
                <a:solidFill>
                  <a:schemeClr val="tx1"/>
                </a:solidFill>
              </a:rPr>
              <a:t>, з 1835р. – </a:t>
            </a:r>
            <a:r>
              <a:rPr lang="en-US" sz="2000" b="1" u="sng" dirty="0" err="1">
                <a:solidFill>
                  <a:schemeClr val="tx1"/>
                </a:solidFill>
              </a:rPr>
              <a:t>Луїздорф</a:t>
            </a:r>
            <a:r>
              <a:rPr lang="en-US" sz="2000" b="1" u="sng" dirty="0">
                <a:solidFill>
                  <a:schemeClr val="tx1"/>
                </a:solidFill>
              </a:rPr>
              <a:t>, а з 1899р. – </a:t>
            </a:r>
            <a:r>
              <a:rPr lang="en-US" sz="2000" b="1" u="sng" dirty="0" err="1">
                <a:solidFill>
                  <a:schemeClr val="tx1"/>
                </a:solidFill>
              </a:rPr>
              <a:t>Ольгін</a:t>
            </a:r>
            <a:r>
              <a:rPr lang="uk-UA" sz="2000" b="1" u="sng" dirty="0">
                <a:solidFill>
                  <a:schemeClr val="tx1"/>
                </a:solidFill>
              </a:rPr>
              <a:t>о</a:t>
            </a:r>
            <a:r>
              <a:rPr lang="en-US" sz="2000" b="1" u="sng" dirty="0">
                <a:solidFill>
                  <a:schemeClr val="tx1"/>
                </a:solidFill>
              </a:rPr>
              <a:t>, </a:t>
            </a:r>
            <a:r>
              <a:rPr lang="en-US" sz="2000" b="1" u="sng" dirty="0" err="1">
                <a:solidFill>
                  <a:schemeClr val="tx1"/>
                </a:solidFill>
              </a:rPr>
              <a:t>паралельно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вживалася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назва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Люстдорф</a:t>
            </a:r>
            <a:r>
              <a:rPr lang="en-US" sz="2000" b="1" u="sng" dirty="0">
                <a:solidFill>
                  <a:schemeClr val="tx1"/>
                </a:solidFill>
              </a:rPr>
              <a:t>.</a:t>
            </a:r>
            <a:endParaRPr lang="en-US" sz="2000" b="1" u="sng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4122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96F06119-546F-214C-AF4F-201946BD3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4072" y="83113"/>
            <a:ext cx="5308324" cy="3455097"/>
          </a:xfrm>
        </p:spPr>
        <p:txBody>
          <a:bodyPr>
            <a:no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Спочатку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мало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привабливий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вигляд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Німці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будували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очеретяні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як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місцеві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жителі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відрізнялися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теплом. 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 30-х - 50-х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колонії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стали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добротні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каменю-вапняку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добували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тут же,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численні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коридори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катакомб.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фасадом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будинку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обов'язково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квітник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висаджені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дерева.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Використовувалася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посадок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усе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невибаглива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акація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яку за наказом герцога 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Рішельє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доставляли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Італії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з'явилася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алея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уздовж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центральної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вулиці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дерева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висаджені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безкоштовно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CF498D1D-40A9-8341-AE3A-4142A8894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0" b="11064"/>
          <a:stretch/>
        </p:blipFill>
        <p:spPr>
          <a:xfrm>
            <a:off x="8151628" y="3375837"/>
            <a:ext cx="3415709" cy="3482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177CA-A834-114C-9EB5-19E3EB522360}"/>
              </a:ext>
            </a:extLst>
          </p:cNvPr>
          <p:cNvSpPr txBox="1"/>
          <p:nvPr/>
        </p:nvSpPr>
        <p:spPr>
          <a:xfrm>
            <a:off x="301933" y="3954282"/>
            <a:ext cx="69785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труднощі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все ж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залишалися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жителі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могли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повністю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розгорнути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господарство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-за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недостатньої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води.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Доводилося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колодязі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кам'яні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мармуру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цистерни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збирати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дощову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воду,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жолоби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Свідоцтвом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колодязі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цистерни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добре продумана.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колодязь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зливалася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вода 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дахів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двору).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колодязя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викладався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гравій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фільтру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колодязі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пам'ятники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архітектурної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Дотепер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Чорноморці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збереглося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мармурових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2 </a:t>
            </a:r>
            <a:r>
              <a:rPr lang="ru-R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чавунних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44B85E9-8A71-7146-9502-5137F673D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10"/>
            <a:ext cx="6409282" cy="37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977C8A8-7B51-694D-8345-DA87AA55B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9065"/>
          <a:stretch/>
        </p:blipFill>
        <p:spPr>
          <a:xfrm>
            <a:off x="6064370" y="1945336"/>
            <a:ext cx="6003840" cy="33771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24015-09B1-B541-867A-700F5E0C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92" y="-129397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Р</a:t>
            </a:r>
            <a:r>
              <a:rPr lang="en-US" sz="4400" dirty="0" err="1">
                <a:solidFill>
                  <a:schemeClr val="tx1"/>
                </a:solidFill>
              </a:rPr>
              <a:t>ятувальна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станція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AEAA5-8EB2-C94C-845E-9BEAA68C9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092" y="1164371"/>
            <a:ext cx="5486278" cy="5522510"/>
          </a:xfr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</a:rPr>
              <a:t>17 </a:t>
            </a:r>
            <a:r>
              <a:rPr lang="ru-RU" sz="2000" dirty="0" err="1">
                <a:solidFill>
                  <a:schemeClr val="tx1"/>
                </a:solidFill>
              </a:rPr>
              <a:t>жовтня</a:t>
            </a:r>
            <a:r>
              <a:rPr lang="ru-RU" sz="2000" dirty="0">
                <a:solidFill>
                  <a:schemeClr val="tx1"/>
                </a:solidFill>
              </a:rPr>
              <a:t> 1888 року у </a:t>
            </a:r>
            <a:r>
              <a:rPr lang="ru-RU" sz="2000" dirty="0" err="1">
                <a:solidFill>
                  <a:schemeClr val="tx1"/>
                </a:solidFill>
              </a:rPr>
              <a:t>Люстдорфі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побудована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рятувальна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станція</a:t>
            </a:r>
            <a:r>
              <a:rPr lang="ru-RU" sz="2000" dirty="0">
                <a:solidFill>
                  <a:schemeClr val="tx1"/>
                </a:solidFill>
              </a:rPr>
              <a:t>, у </a:t>
            </a:r>
            <a:r>
              <a:rPr lang="ru-RU" sz="2000" dirty="0" err="1">
                <a:solidFill>
                  <a:schemeClr val="tx1"/>
                </a:solidFill>
              </a:rPr>
              <a:t>якій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зал для </a:t>
            </a:r>
            <a:r>
              <a:rPr lang="ru-RU" sz="2000" dirty="0" err="1">
                <a:solidFill>
                  <a:schemeClr val="tx1"/>
                </a:solidFill>
              </a:rPr>
              <a:t>глядачів</a:t>
            </a:r>
            <a:r>
              <a:rPr lang="ru-RU" sz="2000" dirty="0">
                <a:solidFill>
                  <a:schemeClr val="tx1"/>
                </a:solidFill>
              </a:rPr>
              <a:t>, названий </a:t>
            </a:r>
            <a:r>
              <a:rPr lang="ru-RU" sz="2000" dirty="0" err="1">
                <a:solidFill>
                  <a:schemeClr val="tx1"/>
                </a:solidFill>
              </a:rPr>
              <a:t>іменем</a:t>
            </a:r>
            <a:r>
              <a:rPr lang="ru-RU" sz="2000" dirty="0">
                <a:solidFill>
                  <a:schemeClr val="tx1"/>
                </a:solidFill>
              </a:rPr>
              <a:t> Гоголя. </a:t>
            </a:r>
            <a:r>
              <a:rPr lang="ru-RU" sz="2000" dirty="0" err="1">
                <a:solidFill>
                  <a:schemeClr val="tx1"/>
                </a:solidFill>
              </a:rPr>
              <a:t>Дореволюційні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одеські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путівники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пишуть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залі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влаштовувалися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спектаклі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концерти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щосуботи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танцювальні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вечори</a:t>
            </a:r>
            <a:r>
              <a:rPr lang="ru-RU" sz="2000" dirty="0">
                <a:solidFill>
                  <a:schemeClr val="tx1"/>
                </a:solidFill>
              </a:rPr>
              <a:t>. Зал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дуже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популярний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серед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жителів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відпочиваючих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Згодом</a:t>
            </a:r>
            <a:r>
              <a:rPr lang="ru-RU" sz="2000" dirty="0">
                <a:solidFill>
                  <a:schemeClr val="tx1"/>
                </a:solidFill>
              </a:rPr>
              <a:t>, там же, у </a:t>
            </a:r>
            <a:r>
              <a:rPr lang="ru-RU" sz="2000" dirty="0" err="1">
                <a:solidFill>
                  <a:schemeClr val="tx1"/>
                </a:solidFill>
              </a:rPr>
              <a:t>кінозалі</a:t>
            </a:r>
            <a:r>
              <a:rPr lang="ru-RU" sz="2000" dirty="0">
                <a:solidFill>
                  <a:schemeClr val="tx1"/>
                </a:solidFill>
              </a:rPr>
              <a:t> “</a:t>
            </a:r>
            <a:r>
              <a:rPr lang="ru-RU" sz="2000" dirty="0" err="1">
                <a:solidFill>
                  <a:schemeClr val="tx1"/>
                </a:solidFill>
              </a:rPr>
              <a:t>Ілюзіон</a:t>
            </a:r>
            <a:r>
              <a:rPr lang="ru-RU" sz="2000" dirty="0">
                <a:solidFill>
                  <a:schemeClr val="tx1"/>
                </a:solidFill>
              </a:rPr>
              <a:t>”, </a:t>
            </a:r>
            <a:r>
              <a:rPr lang="ru-RU" sz="2000" dirty="0" err="1">
                <a:solidFill>
                  <a:schemeClr val="tx1"/>
                </a:solidFill>
              </a:rPr>
              <a:t>показували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іноземні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фільми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переважно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американські</a:t>
            </a:r>
            <a:r>
              <a:rPr lang="ru-RU" sz="2000" dirty="0">
                <a:solidFill>
                  <a:schemeClr val="tx1"/>
                </a:solidFill>
              </a:rPr>
              <a:t>. На </a:t>
            </a:r>
            <a:r>
              <a:rPr lang="ru-RU" sz="2000" dirty="0" err="1">
                <a:solidFill>
                  <a:schemeClr val="tx1"/>
                </a:solidFill>
              </a:rPr>
              <a:t>сцені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люстдорфського</a:t>
            </a:r>
            <a:r>
              <a:rPr lang="ru-RU" sz="2000" dirty="0">
                <a:solidFill>
                  <a:schemeClr val="tx1"/>
                </a:solidFill>
              </a:rPr>
              <a:t> театру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часто </a:t>
            </a:r>
            <a:r>
              <a:rPr lang="ru-RU" sz="2000" dirty="0" err="1">
                <a:solidFill>
                  <a:schemeClr val="tx1"/>
                </a:solidFill>
              </a:rPr>
              <a:t>виступали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артисти</a:t>
            </a:r>
            <a:r>
              <a:rPr lang="ru-RU" sz="2000" dirty="0">
                <a:solidFill>
                  <a:schemeClr val="tx1"/>
                </a:solidFill>
              </a:rPr>
              <a:t> з </a:t>
            </a:r>
            <a:r>
              <a:rPr lang="ru-RU" sz="2000" dirty="0" err="1">
                <a:solidFill>
                  <a:schemeClr val="tx1"/>
                </a:solidFill>
              </a:rPr>
              <a:t>українського</a:t>
            </a:r>
            <a:r>
              <a:rPr lang="ru-RU" sz="2000" dirty="0">
                <a:solidFill>
                  <a:schemeClr val="tx1"/>
                </a:solidFill>
              </a:rPr>
              <a:t> драматичного театру,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почав </a:t>
            </a:r>
            <a:r>
              <a:rPr lang="ru-RU" sz="2000" dirty="0" err="1">
                <a:solidFill>
                  <a:schemeClr val="tx1"/>
                </a:solidFill>
              </a:rPr>
              <a:t>свій</a:t>
            </a:r>
            <a:r>
              <a:rPr lang="ru-RU" sz="2000" dirty="0">
                <a:solidFill>
                  <a:schemeClr val="tx1"/>
                </a:solidFill>
              </a:rPr>
              <a:t> перший сезон у </a:t>
            </a:r>
            <a:r>
              <a:rPr lang="ru-RU" sz="2000" dirty="0" err="1">
                <a:solidFill>
                  <a:schemeClr val="tx1"/>
                </a:solidFill>
              </a:rPr>
              <a:t>дні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жовтневих</a:t>
            </a:r>
            <a:r>
              <a:rPr lang="ru-RU" sz="2000" dirty="0">
                <a:solidFill>
                  <a:schemeClr val="tx1"/>
                </a:solidFill>
              </a:rPr>
              <a:t> свят 1925 року. Дружба з </a:t>
            </a:r>
            <a:r>
              <a:rPr lang="ru-RU" sz="2000" dirty="0" err="1">
                <a:solidFill>
                  <a:schemeClr val="tx1"/>
                </a:solidFill>
              </a:rPr>
              <a:t>українським</a:t>
            </a:r>
            <a:r>
              <a:rPr lang="ru-RU" sz="2000" dirty="0">
                <a:solidFill>
                  <a:schemeClr val="tx1"/>
                </a:solidFill>
              </a:rPr>
              <a:t> театром </a:t>
            </a:r>
            <a:r>
              <a:rPr lang="ru-RU" sz="2000" dirty="0" err="1">
                <a:solidFill>
                  <a:schemeClr val="tx1"/>
                </a:solidFill>
              </a:rPr>
              <a:t>тривала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довгі</a:t>
            </a:r>
            <a:r>
              <a:rPr lang="ru-RU" sz="2000" dirty="0">
                <a:solidFill>
                  <a:schemeClr val="tx1"/>
                </a:solidFill>
              </a:rPr>
              <a:t> роки, </a:t>
            </a:r>
            <a:r>
              <a:rPr lang="ru-RU" sz="2000" dirty="0" err="1">
                <a:solidFill>
                  <a:schemeClr val="tx1"/>
                </a:solidFill>
              </a:rPr>
              <a:t>артисти</a:t>
            </a:r>
            <a:r>
              <a:rPr lang="ru-RU" sz="2000" dirty="0">
                <a:solidFill>
                  <a:schemeClr val="tx1"/>
                </a:solidFill>
              </a:rPr>
              <a:t> часто </a:t>
            </a:r>
            <a:r>
              <a:rPr lang="ru-RU" sz="2000" dirty="0" err="1">
                <a:solidFill>
                  <a:schemeClr val="tx1"/>
                </a:solidFill>
              </a:rPr>
              <a:t>приїжджали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Люстдорфу</a:t>
            </a:r>
            <a:r>
              <a:rPr lang="ru-RU" sz="2000" dirty="0">
                <a:solidFill>
                  <a:schemeClr val="tx1"/>
                </a:solidFill>
              </a:rPr>
              <a:t> і </a:t>
            </a:r>
            <a:r>
              <a:rPr lang="ru-RU" sz="2000" dirty="0" err="1">
                <a:solidFill>
                  <a:schemeClr val="tx1"/>
                </a:solidFill>
              </a:rPr>
              <a:t>допомагали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місцевому</a:t>
            </a:r>
            <a:r>
              <a:rPr lang="ru-RU" sz="2000" dirty="0">
                <a:solidFill>
                  <a:schemeClr val="tx1"/>
                </a:solidFill>
              </a:rPr>
              <a:t> драматичному та хоровому </a:t>
            </a:r>
            <a:r>
              <a:rPr lang="ru-RU" sz="2000" dirty="0" err="1">
                <a:solidFill>
                  <a:schemeClr val="tx1"/>
                </a:solidFill>
              </a:rPr>
              <a:t>гурткам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8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80626" y="707259"/>
            <a:ext cx="3475583" cy="5122620"/>
          </a:xfrm>
        </p:spPr>
        <p:txBody>
          <a:bodyPr>
            <a:noAutofit/>
          </a:bodyPr>
          <a:lstStyle/>
          <a:p>
            <a:r>
              <a:rPr lang="ru-RU" sz="1900" dirty="0" err="1">
                <a:solidFill>
                  <a:schemeClr val="tx1"/>
                </a:solidFill>
              </a:rPr>
              <a:t>Заможні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двієчники</a:t>
            </a:r>
            <a:r>
              <a:rPr lang="ru-RU" sz="1900" dirty="0">
                <a:solidFill>
                  <a:schemeClr val="tx1"/>
                </a:solidFill>
              </a:rPr>
              <a:t> почали </a:t>
            </a:r>
            <a:r>
              <a:rPr lang="ru-RU" sz="1900" dirty="0" err="1">
                <a:solidFill>
                  <a:schemeClr val="tx1"/>
                </a:solidFill>
              </a:rPr>
              <a:t>зносити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рятувальну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станцію</a:t>
            </a:r>
            <a:r>
              <a:rPr lang="ru-RU" sz="1900" dirty="0">
                <a:solidFill>
                  <a:schemeClr val="tx1"/>
                </a:solidFill>
              </a:rPr>
              <a:t> в </a:t>
            </a:r>
            <a:r>
              <a:rPr lang="ru-RU" sz="1900" dirty="0" err="1">
                <a:solidFill>
                  <a:schemeClr val="tx1"/>
                </a:solidFill>
              </a:rPr>
              <a:t>пам'ять</a:t>
            </a:r>
            <a:r>
              <a:rPr lang="ru-RU" sz="1900" dirty="0">
                <a:solidFill>
                  <a:schemeClr val="tx1"/>
                </a:solidFill>
              </a:rPr>
              <a:t> чудесного </a:t>
            </a:r>
            <a:r>
              <a:rPr lang="ru-RU" sz="1900" dirty="0" err="1">
                <a:solidFill>
                  <a:schemeClr val="tx1"/>
                </a:solidFill>
              </a:rPr>
              <a:t>порятунку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царської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сім'ї</a:t>
            </a:r>
            <a:r>
              <a:rPr lang="ru-RU" sz="1900" dirty="0">
                <a:solidFill>
                  <a:schemeClr val="tx1"/>
                </a:solidFill>
              </a:rPr>
              <a:t>  17 </a:t>
            </a:r>
            <a:r>
              <a:rPr lang="ru-RU" sz="1900" dirty="0" err="1">
                <a:solidFill>
                  <a:schemeClr val="tx1"/>
                </a:solidFill>
              </a:rPr>
              <a:t>жовтня</a:t>
            </a:r>
            <a:r>
              <a:rPr lang="ru-RU" sz="1900" dirty="0">
                <a:solidFill>
                  <a:schemeClr val="tx1"/>
                </a:solidFill>
              </a:rPr>
              <a:t> 1888 року »в </a:t>
            </a:r>
            <a:r>
              <a:rPr lang="ru-RU" sz="1900" dirty="0" err="1">
                <a:solidFill>
                  <a:schemeClr val="tx1"/>
                </a:solidFill>
              </a:rPr>
              <a:t>Чорноморці</a:t>
            </a:r>
            <a:r>
              <a:rPr lang="ru-RU" sz="1900" dirty="0">
                <a:solidFill>
                  <a:schemeClr val="tx1"/>
                </a:solidFill>
              </a:rPr>
              <a:t> (</a:t>
            </a:r>
            <a:r>
              <a:rPr lang="ru-RU" sz="1900" dirty="0" err="1">
                <a:solidFill>
                  <a:schemeClr val="tx1"/>
                </a:solidFill>
              </a:rPr>
              <a:t>Люстдорф</a:t>
            </a:r>
            <a:r>
              <a:rPr lang="ru-RU" sz="1900" dirty="0">
                <a:solidFill>
                  <a:schemeClr val="tx1"/>
                </a:solidFill>
              </a:rPr>
              <a:t>). </a:t>
            </a:r>
            <a:r>
              <a:rPr lang="ru-RU" sz="1900" dirty="0" err="1">
                <a:solidFill>
                  <a:schemeClr val="tx1"/>
                </a:solidFill>
              </a:rPr>
              <a:t>Вірніше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її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залишки</a:t>
            </a:r>
            <a:r>
              <a:rPr lang="ru-RU" sz="1900" dirty="0">
                <a:solidFill>
                  <a:schemeClr val="tx1"/>
                </a:solidFill>
              </a:rPr>
              <a:t> - </a:t>
            </a:r>
            <a:r>
              <a:rPr lang="ru-RU" sz="1900" dirty="0" err="1">
                <a:solidFill>
                  <a:schemeClr val="tx1"/>
                </a:solidFill>
              </a:rPr>
              <a:t>добротний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цегляний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елінг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унікального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капітального</a:t>
            </a:r>
            <a:r>
              <a:rPr lang="ru-RU" sz="1900" dirty="0">
                <a:solidFill>
                  <a:schemeClr val="tx1"/>
                </a:solidFill>
              </a:rPr>
              <a:t> комплексу </a:t>
            </a:r>
            <a:r>
              <a:rPr lang="ru-RU" sz="1900" dirty="0" err="1">
                <a:solidFill>
                  <a:schemeClr val="tx1"/>
                </a:solidFill>
              </a:rPr>
              <a:t>кінця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XIX </a:t>
            </a:r>
            <a:r>
              <a:rPr lang="ru-RU" sz="1900" dirty="0">
                <a:solidFill>
                  <a:schemeClr val="tx1"/>
                </a:solidFill>
              </a:rPr>
              <a:t>ст.,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залишився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від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розкішного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твору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Бернардацці</a:t>
            </a:r>
            <a:r>
              <a:rPr lang="ru-RU" sz="1900" dirty="0">
                <a:solidFill>
                  <a:schemeClr val="tx1"/>
                </a:solidFill>
              </a:rPr>
              <a:t> ... </a:t>
            </a:r>
            <a:r>
              <a:rPr lang="ru-RU" sz="1900" dirty="0" err="1">
                <a:solidFill>
                  <a:schemeClr val="tx1"/>
                </a:solidFill>
              </a:rPr>
              <a:t>Чому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двієчники</a:t>
            </a:r>
            <a:r>
              <a:rPr lang="ru-RU" sz="1900" dirty="0">
                <a:solidFill>
                  <a:schemeClr val="tx1"/>
                </a:solidFill>
              </a:rPr>
              <a:t>? Тому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не </a:t>
            </a:r>
            <a:r>
              <a:rPr lang="ru-RU" sz="1900" dirty="0" err="1">
                <a:solidFill>
                  <a:schemeClr val="tx1"/>
                </a:solidFill>
              </a:rPr>
              <a:t>зрозуміли</a:t>
            </a:r>
            <a:r>
              <a:rPr lang="ru-RU" sz="1900" dirty="0">
                <a:solidFill>
                  <a:schemeClr val="tx1"/>
                </a:solidFill>
              </a:rPr>
              <a:t>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те, </a:t>
            </a:r>
            <a:r>
              <a:rPr lang="ru-RU" sz="1900" dirty="0" err="1">
                <a:solidFill>
                  <a:schemeClr val="tx1"/>
                </a:solidFill>
              </a:rPr>
              <a:t>що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зносять</a:t>
            </a:r>
            <a:r>
              <a:rPr lang="ru-RU" sz="1900" dirty="0">
                <a:solidFill>
                  <a:schemeClr val="tx1"/>
                </a:solidFill>
              </a:rPr>
              <a:t> - </a:t>
            </a:r>
            <a:r>
              <a:rPr lang="ru-RU" sz="1900" dirty="0" err="1">
                <a:solidFill>
                  <a:schemeClr val="tx1"/>
                </a:solidFill>
              </a:rPr>
              <a:t>куди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дорожче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запланованого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діла</a:t>
            </a:r>
            <a:r>
              <a:rPr lang="ru-RU" sz="1900" dirty="0">
                <a:solidFill>
                  <a:schemeClr val="tx1"/>
                </a:solidFill>
              </a:rPr>
              <a:t>», - </a:t>
            </a:r>
            <a:r>
              <a:rPr lang="ru-RU" sz="1900" dirty="0" err="1">
                <a:solidFill>
                  <a:schemeClr val="tx1"/>
                </a:solidFill>
              </a:rPr>
              <a:t>каже</a:t>
            </a:r>
            <a:r>
              <a:rPr lang="ru-RU" sz="1900" dirty="0">
                <a:solidFill>
                  <a:schemeClr val="tx1"/>
                </a:solidFill>
              </a:rPr>
              <a:t> </a:t>
            </a:r>
            <a:r>
              <a:rPr lang="ru-RU" sz="1900" dirty="0" err="1">
                <a:solidFill>
                  <a:schemeClr val="tx1"/>
                </a:solidFill>
              </a:rPr>
              <a:t>історик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s://dumskaya.net/pics/b6/picturepicture_1538769716897682236787_647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3" y="1138688"/>
            <a:ext cx="7217779" cy="48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80626" y="5735096"/>
            <a:ext cx="35359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50000"/>
                  </a:schemeClr>
                </a:solidFill>
              </a:rPr>
              <a:t>https://dumskaya.net/news/v-chernomorke-varvarski-snosyat-130-letnyuyu-spa-090817/</a:t>
            </a:r>
          </a:p>
        </p:txBody>
      </p:sp>
    </p:spTree>
    <p:extLst>
      <p:ext uri="{BB962C8B-B14F-4D97-AF65-F5344CB8AC3E}">
        <p14:creationId xmlns:p14="http://schemas.microsoft.com/office/powerpoint/2010/main" val="92911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A4EAF-C88A-7340-A7CC-ADB09E34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200" y="-511294"/>
            <a:ext cx="5862124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П</a:t>
            </a:r>
            <a:r>
              <a:rPr lang="en-US" sz="4400" dirty="0" err="1">
                <a:solidFill>
                  <a:schemeClr val="tx1"/>
                </a:solidFill>
              </a:rPr>
              <a:t>алац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культури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B2982A80-009E-9E4B-9E35-96AED42B1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4292" r="16821" b="-1"/>
          <a:stretch/>
        </p:blipFill>
        <p:spPr>
          <a:xfrm>
            <a:off x="1" y="2"/>
            <a:ext cx="6245351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A4680B5C-EF8B-0246-9BAF-B30E02181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847" y="871721"/>
            <a:ext cx="5974032" cy="2345932"/>
          </a:xfr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000" dirty="0" err="1">
                <a:solidFill>
                  <a:schemeClr val="tx1"/>
                </a:solidFill>
              </a:rPr>
              <a:t>Культурне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життя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Люстдорфі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продовжувалось</a:t>
            </a:r>
            <a:r>
              <a:rPr lang="ru-RU" sz="2000" dirty="0">
                <a:solidFill>
                  <a:schemeClr val="tx1"/>
                </a:solidFill>
              </a:rPr>
              <a:t> і в </a:t>
            </a:r>
            <a:r>
              <a:rPr lang="ru-RU" sz="2000" dirty="0" err="1">
                <a:solidFill>
                  <a:schemeClr val="tx1"/>
                </a:solidFill>
              </a:rPr>
              <a:t>радянські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часи</a:t>
            </a:r>
            <a:r>
              <a:rPr lang="ru-RU" sz="2000" dirty="0">
                <a:solidFill>
                  <a:schemeClr val="tx1"/>
                </a:solidFill>
              </a:rPr>
              <a:t>. В 1958 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заснований</a:t>
            </a:r>
            <a:r>
              <a:rPr lang="ru-RU" sz="2000" dirty="0">
                <a:solidFill>
                  <a:schemeClr val="tx1"/>
                </a:solidFill>
              </a:rPr>
              <a:t> Палац </a:t>
            </a:r>
            <a:r>
              <a:rPr lang="ru-RU" sz="2000" dirty="0" err="1">
                <a:solidFill>
                  <a:schemeClr val="tx1"/>
                </a:solidFill>
              </a:rPr>
              <a:t>Культури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Чорноморки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, на жаль, </a:t>
            </a:r>
            <a:r>
              <a:rPr lang="ru-RU" sz="2000" dirty="0" err="1">
                <a:solidFill>
                  <a:schemeClr val="tx1"/>
                </a:solidFill>
              </a:rPr>
              <a:t>припинив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 err="1">
                <a:solidFill>
                  <a:schemeClr val="tx1"/>
                </a:solidFill>
              </a:rPr>
              <a:t>своє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існування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ще</a:t>
            </a:r>
            <a:r>
              <a:rPr lang="ru-RU" sz="2000" dirty="0">
                <a:solidFill>
                  <a:schemeClr val="tx1"/>
                </a:solidFill>
              </a:rPr>
              <a:t> в 2016 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. Палац </a:t>
            </a:r>
            <a:r>
              <a:rPr lang="ru-RU" sz="2000" dirty="0" err="1">
                <a:solidFill>
                  <a:schemeClr val="tx1"/>
                </a:solidFill>
              </a:rPr>
              <a:t>Культури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привертав</a:t>
            </a:r>
            <a:r>
              <a:rPr lang="ru-RU" sz="2000" dirty="0">
                <a:solidFill>
                  <a:schemeClr val="tx1"/>
                </a:solidFill>
              </a:rPr>
              <a:t> до себе </a:t>
            </a:r>
            <a:r>
              <a:rPr lang="ru-RU" sz="2000" dirty="0" err="1">
                <a:solidFill>
                  <a:schemeClr val="tx1"/>
                </a:solidFill>
              </a:rPr>
              <a:t>увагу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знімальних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груп</a:t>
            </a:r>
            <a:r>
              <a:rPr lang="ru-RU" sz="2000" dirty="0">
                <a:solidFill>
                  <a:schemeClr val="tx1"/>
                </a:solidFill>
              </a:rPr>
              <a:t> таких </a:t>
            </a:r>
            <a:r>
              <a:rPr lang="ru-RU" sz="2000" dirty="0" err="1">
                <a:solidFill>
                  <a:schemeClr val="tx1"/>
                </a:solidFill>
              </a:rPr>
              <a:t>проектів</a:t>
            </a:r>
            <a:r>
              <a:rPr lang="ru-RU" sz="2000" dirty="0">
                <a:solidFill>
                  <a:schemeClr val="tx1"/>
                </a:solidFill>
              </a:rPr>
              <a:t>, як „</a:t>
            </a:r>
            <a:r>
              <a:rPr lang="ru-RU" sz="2000" dirty="0" err="1">
                <a:solidFill>
                  <a:schemeClr val="tx1"/>
                </a:solidFill>
              </a:rPr>
              <a:t>Ліквідація</a:t>
            </a:r>
            <a:r>
              <a:rPr lang="ru-RU" sz="2000" dirty="0">
                <a:solidFill>
                  <a:schemeClr val="tx1"/>
                </a:solidFill>
              </a:rPr>
              <a:t>”, „Золоте теля” та </a:t>
            </a:r>
            <a:r>
              <a:rPr lang="ru-RU" sz="2000" dirty="0" err="1">
                <a:solidFill>
                  <a:schemeClr val="tx1"/>
                </a:solidFill>
              </a:rPr>
              <a:t>ін</a:t>
            </a:r>
            <a:r>
              <a:rPr lang="ru-RU" sz="2000" dirty="0">
                <a:solidFill>
                  <a:schemeClr val="tx1"/>
                </a:solidFill>
              </a:rPr>
              <a:t>.  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252" y="2714881"/>
            <a:ext cx="2963072" cy="397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77363" y="4598465"/>
            <a:ext cx="2421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err="1"/>
              <a:t>Т</a:t>
            </a:r>
            <a:r>
              <a:rPr lang="en-US" sz="2000" dirty="0" err="1"/>
              <a:t>ак</a:t>
            </a:r>
            <a:r>
              <a:rPr lang="en-US" sz="2000" dirty="0"/>
              <a:t> </a:t>
            </a:r>
            <a:r>
              <a:rPr lang="en-US" sz="2000" dirty="0" err="1"/>
              <a:t>виглядає</a:t>
            </a:r>
            <a:r>
              <a:rPr lang="en-US" sz="2000" dirty="0"/>
              <a:t> </a:t>
            </a:r>
            <a:r>
              <a:rPr lang="en-US" sz="2000" dirty="0" err="1"/>
              <a:t>палац</a:t>
            </a:r>
            <a:r>
              <a:rPr lang="en-US" sz="2000" dirty="0"/>
              <a:t> </a:t>
            </a:r>
            <a:r>
              <a:rPr lang="en-US" sz="2000" dirty="0" err="1"/>
              <a:t>культури</a:t>
            </a:r>
            <a:r>
              <a:rPr lang="en-US" sz="2000" dirty="0"/>
              <a:t> з </a:t>
            </a:r>
            <a:r>
              <a:rPr lang="en-US" sz="2000" dirty="0" err="1"/>
              <a:t>середини</a:t>
            </a:r>
            <a:r>
              <a:rPr lang="en-US" sz="2000" dirty="0"/>
              <a:t>, </a:t>
            </a:r>
            <a:r>
              <a:rPr lang="en-US" sz="2000" dirty="0" err="1"/>
              <a:t>після</a:t>
            </a:r>
            <a:r>
              <a:rPr lang="en-US" sz="2000" dirty="0"/>
              <a:t> </a:t>
            </a:r>
            <a:r>
              <a:rPr lang="en-US" sz="2000" dirty="0" err="1"/>
              <a:t>підпалу</a:t>
            </a:r>
            <a:r>
              <a:rPr lang="en-US" sz="2000" dirty="0"/>
              <a:t> в 2016 </a:t>
            </a:r>
            <a:r>
              <a:rPr lang="en-US" sz="2000" dirty="0" err="1"/>
              <a:t>році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67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C671B7-6C3A-3F45-80CA-238DAE7A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076" y="132907"/>
            <a:ext cx="11377448" cy="1169582"/>
          </a:xfrm>
        </p:spPr>
        <p:txBody>
          <a:bodyPr>
            <a:normAutofit/>
          </a:bodyPr>
          <a:lstStyle/>
          <a:p>
            <a:r>
              <a:rPr lang="ru-RU" sz="1800"/>
              <a:t>У Люстдорфі в 30-і роки відпочивали, любили ловити рибу, бродити уздовж узбережжя Валентин Катаєв, Костянтин Паустовський. До них з міста приїжджав у гості Ісак Бабель. Дача Катаєвих була поблизу Люстдорфа. Письменники відобразили свою любов до моря в незабутніх творах. Повість Катаєва "Белеет парус одинокий" назавжди зафіксувала, як виглядав берег, пляж, життя людей під Одесою.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77B1E-D695-2B44-925D-BBB4CD0B9196}"/>
              </a:ext>
            </a:extLst>
          </p:cNvPr>
          <p:cNvSpPr txBox="1"/>
          <p:nvPr/>
        </p:nvSpPr>
        <p:spPr>
          <a:xfrm>
            <a:off x="2525231" y="1302489"/>
            <a:ext cx="7668733" cy="175432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/>
              <a:t>«Низкое солнце ослепительно било в глаза. Море под ним во всю ширину горело, как магний. Степь обрывалась сразу. Серебряные кусты дикой маслины, окруженные кипящим воздухом, дрожали над пропастью…» </a:t>
            </a:r>
            <a:endParaRPr lang="en-US"/>
          </a:p>
          <a:p>
            <a:pPr algn="l"/>
            <a:endParaRPr lang="ru-RU"/>
          </a:p>
          <a:p>
            <a:pPr algn="l"/>
            <a:r>
              <a:rPr lang="ru-RU" i="1"/>
              <a:t>(Москва, Д.Л., 1984г., стр. 10)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33DFBA7-440D-1B43-90E7-5422909C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4" y="3109695"/>
            <a:ext cx="2427767" cy="3234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62D0D1-5E08-F24E-A922-C311B53B7078}"/>
              </a:ext>
            </a:extLst>
          </p:cNvPr>
          <p:cNvSpPr txBox="1"/>
          <p:nvPr/>
        </p:nvSpPr>
        <p:spPr>
          <a:xfrm>
            <a:off x="4460386" y="6319800"/>
            <a:ext cx="3066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Костянтин</a:t>
            </a:r>
            <a:r>
              <a:rPr lang="en-US" dirty="0"/>
              <a:t> </a:t>
            </a:r>
            <a:r>
              <a:rPr lang="en-US" dirty="0" err="1"/>
              <a:t>Паустовський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6DB3CD-E47F-4041-8820-C2243EB54AD3}"/>
              </a:ext>
            </a:extLst>
          </p:cNvPr>
          <p:cNvSpPr txBox="1"/>
          <p:nvPr/>
        </p:nvSpPr>
        <p:spPr>
          <a:xfrm>
            <a:off x="1140768" y="6319800"/>
            <a:ext cx="266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Валентин</a:t>
            </a:r>
            <a:r>
              <a:rPr lang="en-US" dirty="0"/>
              <a:t> </a:t>
            </a:r>
            <a:r>
              <a:rPr lang="en-US" dirty="0" err="1"/>
              <a:t>Катаєв</a:t>
            </a:r>
            <a:endParaRPr lang="ru-RU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DA1B42A-5CC3-A540-A9AB-DC78C2D0E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14" y="3124892"/>
            <a:ext cx="2423643" cy="32355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7B61906D-026E-1B47-B0BE-6DF04D8D7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940"/>
          <a:stretch/>
        </p:blipFill>
        <p:spPr>
          <a:xfrm>
            <a:off x="8348522" y="3109695"/>
            <a:ext cx="2742620" cy="32659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16576F-E09D-3E41-86D2-7AB11481E67F}"/>
              </a:ext>
            </a:extLst>
          </p:cNvPr>
          <p:cNvSpPr txBox="1"/>
          <p:nvPr/>
        </p:nvSpPr>
        <p:spPr>
          <a:xfrm>
            <a:off x="9063165" y="6376119"/>
            <a:ext cx="167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Ісак</a:t>
            </a:r>
            <a:r>
              <a:rPr lang="en-US" dirty="0"/>
              <a:t> </a:t>
            </a:r>
            <a:r>
              <a:rPr lang="en-US" dirty="0" err="1"/>
              <a:t>Бабель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41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1656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Rockwell</vt:lpstr>
      <vt:lpstr>Rockwell Condensed</vt:lpstr>
      <vt:lpstr>Rockwell Extra Bold</vt:lpstr>
      <vt:lpstr>Times New Roman</vt:lpstr>
      <vt:lpstr>Wingdings</vt:lpstr>
      <vt:lpstr>Дерево</vt:lpstr>
      <vt:lpstr>Люстдорф-місце З великим Туристичним потенціалом</vt:lpstr>
      <vt:lpstr>Що Таке  Люстдорф (Чорноморка)? </vt:lpstr>
      <vt:lpstr>Презентация PowerPoint</vt:lpstr>
      <vt:lpstr>Люстдорф</vt:lpstr>
      <vt:lpstr>Презентация PowerPoint</vt:lpstr>
      <vt:lpstr>Рятувальна станція </vt:lpstr>
      <vt:lpstr>Презентация PowerPoint</vt:lpstr>
      <vt:lpstr>Палац культури </vt:lpstr>
      <vt:lpstr>Презентация PowerPoint</vt:lpstr>
      <vt:lpstr>Курортна стежина Чорноморки </vt:lpstr>
      <vt:lpstr>Перетворення на туристичне місце </vt:lpstr>
      <vt:lpstr>Презентация PowerPoint</vt:lpstr>
      <vt:lpstr>Презентация PowerPoint</vt:lpstr>
      <vt:lpstr>ЧОрноморка Сьогодні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Work</cp:lastModifiedBy>
  <cp:revision>98</cp:revision>
  <dcterms:modified xsi:type="dcterms:W3CDTF">2022-04-21T18:30:57Z</dcterms:modified>
</cp:coreProperties>
</file>