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57" r:id="rId4"/>
    <p:sldId id="265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75;&#1091;&#1088;&#1090;&#1086;&#1082;\2021-2022\&#1041;&#1086;&#1075;&#1076;&#1072;&#1085;\&#1050;&#1086;&#1084;&#1072;&#1093;&#1080;%20&#1087;&#1096;&#1077;&#1085;&#1080;&#1094;&#1103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75;&#1091;&#1088;&#1090;&#1086;&#1082;\2021-2022\&#1041;&#1086;&#1075;&#1076;&#1072;&#1085;\&#1050;&#1086;&#1084;&#1072;&#1093;&#1080;%20&#1087;&#1096;&#1077;&#1085;&#1080;&#1094;&#1103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75;&#1091;&#1088;&#1090;&#1086;&#1082;\2021-2022\&#1041;&#1086;&#1075;&#1076;&#1072;&#1085;\&#1050;&#1086;&#1084;&#1072;&#1093;&#1080;%20&#1087;&#1096;&#1077;&#1085;&#1080;&#1094;&#1103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'[Комахи пшениця.xlsx]Лист1'!$K$2</c:f>
              <c:strCache>
                <c:ptCount val="1"/>
                <c:pt idx="0">
                  <c:v>Orthoptera</c:v>
                </c:pt>
              </c:strCache>
            </c:strRef>
          </c:tx>
          <c:invertIfNegative val="0"/>
          <c:cat>
            <c:strRef>
              <c:f>'[Комахи пшениця.xlsx]Лист1'!$L$1:$N$1</c:f>
              <c:strCache>
                <c:ptCount val="3"/>
                <c:pt idx="0">
                  <c:v>05 червня</c:v>
                </c:pt>
                <c:pt idx="1">
                  <c:v>28 червня</c:v>
                </c:pt>
                <c:pt idx="2">
                  <c:v>13 липня</c:v>
                </c:pt>
              </c:strCache>
            </c:strRef>
          </c:cat>
          <c:val>
            <c:numRef>
              <c:f>'[Комахи пшениця.xlsx]Лист1'!$L$2:$N$2</c:f>
              <c:numCache>
                <c:formatCode>General</c:formatCode>
                <c:ptCount val="3"/>
                <c:pt idx="0">
                  <c:v>4</c:v>
                </c:pt>
              </c:numCache>
            </c:numRef>
          </c:val>
        </c:ser>
        <c:ser>
          <c:idx val="1"/>
          <c:order val="1"/>
          <c:tx>
            <c:strRef>
              <c:f>'[Комахи пшениця.xlsx]Лист1'!$K$3</c:f>
              <c:strCache>
                <c:ptCount val="1"/>
                <c:pt idx="0">
                  <c:v>Hemiptera, Heteroptera</c:v>
                </c:pt>
              </c:strCache>
            </c:strRef>
          </c:tx>
          <c:invertIfNegative val="0"/>
          <c:cat>
            <c:strRef>
              <c:f>'[Комахи пшениця.xlsx]Лист1'!$L$1:$N$1</c:f>
              <c:strCache>
                <c:ptCount val="3"/>
                <c:pt idx="0">
                  <c:v>05 червня</c:v>
                </c:pt>
                <c:pt idx="1">
                  <c:v>28 червня</c:v>
                </c:pt>
                <c:pt idx="2">
                  <c:v>13 липня</c:v>
                </c:pt>
              </c:strCache>
            </c:strRef>
          </c:cat>
          <c:val>
            <c:numRef>
              <c:f>'[Комахи пшениця.xlsx]Лист1'!$L$3:$N$3</c:f>
              <c:numCache>
                <c:formatCode>General</c:formatCode>
                <c:ptCount val="3"/>
                <c:pt idx="0">
                  <c:v>8</c:v>
                </c:pt>
                <c:pt idx="1">
                  <c:v>9</c:v>
                </c:pt>
                <c:pt idx="2">
                  <c:v>16</c:v>
                </c:pt>
              </c:numCache>
            </c:numRef>
          </c:val>
        </c:ser>
        <c:ser>
          <c:idx val="2"/>
          <c:order val="2"/>
          <c:tx>
            <c:strRef>
              <c:f>'[Комахи пшениця.xlsx]Лист1'!$K$4</c:f>
              <c:strCache>
                <c:ptCount val="1"/>
                <c:pt idx="0">
                  <c:v>Hemiptera, Homoptera</c:v>
                </c:pt>
              </c:strCache>
            </c:strRef>
          </c:tx>
          <c:invertIfNegative val="0"/>
          <c:cat>
            <c:strRef>
              <c:f>'[Комахи пшениця.xlsx]Лист1'!$L$1:$N$1</c:f>
              <c:strCache>
                <c:ptCount val="3"/>
                <c:pt idx="0">
                  <c:v>05 червня</c:v>
                </c:pt>
                <c:pt idx="1">
                  <c:v>28 червня</c:v>
                </c:pt>
                <c:pt idx="2">
                  <c:v>13 липня</c:v>
                </c:pt>
              </c:strCache>
            </c:strRef>
          </c:cat>
          <c:val>
            <c:numRef>
              <c:f>'[Комахи пшениця.xlsx]Лист1'!$L$4:$N$4</c:f>
              <c:numCache>
                <c:formatCode>General</c:formatCode>
                <c:ptCount val="3"/>
                <c:pt idx="0">
                  <c:v>11</c:v>
                </c:pt>
                <c:pt idx="1">
                  <c:v>253</c:v>
                </c:pt>
              </c:numCache>
            </c:numRef>
          </c:val>
        </c:ser>
        <c:ser>
          <c:idx val="3"/>
          <c:order val="3"/>
          <c:tx>
            <c:strRef>
              <c:f>'[Комахи пшениця.xlsx]Лист1'!$K$5</c:f>
              <c:strCache>
                <c:ptCount val="1"/>
                <c:pt idx="0">
                  <c:v>Coleoptera</c:v>
                </c:pt>
              </c:strCache>
            </c:strRef>
          </c:tx>
          <c:invertIfNegative val="0"/>
          <c:cat>
            <c:strRef>
              <c:f>'[Комахи пшениця.xlsx]Лист1'!$L$1:$N$1</c:f>
              <c:strCache>
                <c:ptCount val="3"/>
                <c:pt idx="0">
                  <c:v>05 червня</c:v>
                </c:pt>
                <c:pt idx="1">
                  <c:v>28 червня</c:v>
                </c:pt>
                <c:pt idx="2">
                  <c:v>13 липня</c:v>
                </c:pt>
              </c:strCache>
            </c:strRef>
          </c:cat>
          <c:val>
            <c:numRef>
              <c:f>'[Комахи пшениця.xlsx]Лист1'!$L$5:$N$5</c:f>
              <c:numCache>
                <c:formatCode>General</c:formatCode>
                <c:ptCount val="3"/>
                <c:pt idx="0">
                  <c:v>2</c:v>
                </c:pt>
                <c:pt idx="1">
                  <c:v>30</c:v>
                </c:pt>
                <c:pt idx="2">
                  <c:v>39</c:v>
                </c:pt>
              </c:numCache>
            </c:numRef>
          </c:val>
        </c:ser>
        <c:ser>
          <c:idx val="4"/>
          <c:order val="4"/>
          <c:tx>
            <c:strRef>
              <c:f>'[Комахи пшениця.xlsx]Лист1'!$K$6</c:f>
              <c:strCache>
                <c:ptCount val="1"/>
                <c:pt idx="0">
                  <c:v>Thysanoptera</c:v>
                </c:pt>
              </c:strCache>
            </c:strRef>
          </c:tx>
          <c:invertIfNegative val="0"/>
          <c:cat>
            <c:strRef>
              <c:f>'[Комахи пшениця.xlsx]Лист1'!$L$1:$N$1</c:f>
              <c:strCache>
                <c:ptCount val="3"/>
                <c:pt idx="0">
                  <c:v>05 червня</c:v>
                </c:pt>
                <c:pt idx="1">
                  <c:v>28 червня</c:v>
                </c:pt>
                <c:pt idx="2">
                  <c:v>13 липня</c:v>
                </c:pt>
              </c:strCache>
            </c:strRef>
          </c:cat>
          <c:val>
            <c:numRef>
              <c:f>'[Комахи пшениця.xlsx]Лист1'!$L$6:$N$6</c:f>
              <c:numCache>
                <c:formatCode>General</c:formatCode>
                <c:ptCount val="3"/>
                <c:pt idx="0">
                  <c:v>94</c:v>
                </c:pt>
              </c:numCache>
            </c:numRef>
          </c:val>
        </c:ser>
        <c:ser>
          <c:idx val="5"/>
          <c:order val="5"/>
          <c:tx>
            <c:strRef>
              <c:f>'[Комахи пшениця.xlsx]Лист1'!$K$7</c:f>
              <c:strCache>
                <c:ptCount val="1"/>
                <c:pt idx="0">
                  <c:v>Hymenoptera</c:v>
                </c:pt>
              </c:strCache>
            </c:strRef>
          </c:tx>
          <c:invertIfNegative val="0"/>
          <c:cat>
            <c:strRef>
              <c:f>'[Комахи пшениця.xlsx]Лист1'!$L$1:$N$1</c:f>
              <c:strCache>
                <c:ptCount val="3"/>
                <c:pt idx="0">
                  <c:v>05 червня</c:v>
                </c:pt>
                <c:pt idx="1">
                  <c:v>28 червня</c:v>
                </c:pt>
                <c:pt idx="2">
                  <c:v>13 липня</c:v>
                </c:pt>
              </c:strCache>
            </c:strRef>
          </c:cat>
          <c:val>
            <c:numRef>
              <c:f>'[Комахи пшениця.xlsx]Лист1'!$L$7:$N$7</c:f>
              <c:numCache>
                <c:formatCode>General</c:formatCode>
                <c:ptCount val="3"/>
                <c:pt idx="0">
                  <c:v>11</c:v>
                </c:pt>
                <c:pt idx="2">
                  <c:v>10</c:v>
                </c:pt>
              </c:numCache>
            </c:numRef>
          </c:val>
        </c:ser>
        <c:ser>
          <c:idx val="6"/>
          <c:order val="6"/>
          <c:tx>
            <c:strRef>
              <c:f>'[Комахи пшениця.xlsx]Лист1'!$K$8</c:f>
              <c:strCache>
                <c:ptCount val="1"/>
                <c:pt idx="0">
                  <c:v>Diptera</c:v>
                </c:pt>
              </c:strCache>
            </c:strRef>
          </c:tx>
          <c:invertIfNegative val="0"/>
          <c:cat>
            <c:strRef>
              <c:f>'[Комахи пшениця.xlsx]Лист1'!$L$1:$N$1</c:f>
              <c:strCache>
                <c:ptCount val="3"/>
                <c:pt idx="0">
                  <c:v>05 червня</c:v>
                </c:pt>
                <c:pt idx="1">
                  <c:v>28 червня</c:v>
                </c:pt>
                <c:pt idx="2">
                  <c:v>13 липня</c:v>
                </c:pt>
              </c:strCache>
            </c:strRef>
          </c:cat>
          <c:val>
            <c:numRef>
              <c:f>'[Комахи пшениця.xlsx]Лист1'!$L$8:$N$8</c:f>
              <c:numCache>
                <c:formatCode>General</c:formatCode>
                <c:ptCount val="3"/>
                <c:pt idx="0">
                  <c:v>4</c:v>
                </c:pt>
                <c:pt idx="1">
                  <c:v>1</c:v>
                </c:pt>
                <c:pt idx="2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7917568"/>
        <c:axId val="137919104"/>
        <c:axId val="0"/>
      </c:bar3DChart>
      <c:catAx>
        <c:axId val="137917568"/>
        <c:scaling>
          <c:orientation val="minMax"/>
        </c:scaling>
        <c:delete val="0"/>
        <c:axPos val="b"/>
        <c:majorTickMark val="out"/>
        <c:minorTickMark val="none"/>
        <c:tickLblPos val="nextTo"/>
        <c:crossAx val="137919104"/>
        <c:crosses val="autoZero"/>
        <c:auto val="1"/>
        <c:lblAlgn val="ctr"/>
        <c:lblOffset val="100"/>
        <c:noMultiLvlLbl val="0"/>
      </c:catAx>
      <c:valAx>
        <c:axId val="1379191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uk-UA" b="0"/>
                  <a:t>Кількість особин / 100 п.с.</a:t>
                </a:r>
              </a:p>
            </c:rich>
          </c:tx>
          <c:layout>
            <c:manualLayout>
              <c:xMode val="edge"/>
              <c:yMode val="edge"/>
              <c:x val="2.6876416328428531E-2"/>
              <c:y val="0.2702462414173810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379175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ln>
      <a:solidFill>
        <a:schemeClr val="tx2">
          <a:lumMod val="40000"/>
          <a:lumOff val="60000"/>
        </a:schemeClr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Лист2!$K$2</c:f>
              <c:strCache>
                <c:ptCount val="1"/>
                <c:pt idx="0">
                  <c:v>Orthoptera</c:v>
                </c:pt>
              </c:strCache>
            </c:strRef>
          </c:tx>
          <c:invertIfNegative val="0"/>
          <c:cat>
            <c:strRef>
              <c:f>Лист2!$L$1:$N$1</c:f>
              <c:strCache>
                <c:ptCount val="3"/>
                <c:pt idx="0">
                  <c:v>05 червня</c:v>
                </c:pt>
                <c:pt idx="1">
                  <c:v>28 червня</c:v>
                </c:pt>
                <c:pt idx="2">
                  <c:v>13 липня</c:v>
                </c:pt>
              </c:strCache>
            </c:strRef>
          </c:cat>
          <c:val>
            <c:numRef>
              <c:f>Лист2!$L$2:$N$2</c:f>
              <c:numCache>
                <c:formatCode>General</c:formatCode>
                <c:ptCount val="3"/>
                <c:pt idx="0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Лист2!$K$3</c:f>
              <c:strCache>
                <c:ptCount val="1"/>
                <c:pt idx="0">
                  <c:v>Hemiptera, Heteroptera</c:v>
                </c:pt>
              </c:strCache>
            </c:strRef>
          </c:tx>
          <c:invertIfNegative val="0"/>
          <c:cat>
            <c:strRef>
              <c:f>Лист2!$L$1:$N$1</c:f>
              <c:strCache>
                <c:ptCount val="3"/>
                <c:pt idx="0">
                  <c:v>05 червня</c:v>
                </c:pt>
                <c:pt idx="1">
                  <c:v>28 червня</c:v>
                </c:pt>
                <c:pt idx="2">
                  <c:v>13 липня</c:v>
                </c:pt>
              </c:strCache>
            </c:strRef>
          </c:cat>
          <c:val>
            <c:numRef>
              <c:f>Лист2!$L$3:$N$3</c:f>
              <c:numCache>
                <c:formatCode>General</c:formatCode>
                <c:ptCount val="3"/>
                <c:pt idx="0">
                  <c:v>4</c:v>
                </c:pt>
                <c:pt idx="1">
                  <c:v>30</c:v>
                </c:pt>
                <c:pt idx="2">
                  <c:v>2</c:v>
                </c:pt>
              </c:numCache>
            </c:numRef>
          </c:val>
        </c:ser>
        <c:ser>
          <c:idx val="2"/>
          <c:order val="2"/>
          <c:tx>
            <c:strRef>
              <c:f>Лист2!$K$4</c:f>
              <c:strCache>
                <c:ptCount val="1"/>
                <c:pt idx="0">
                  <c:v>Hemiptera, Homoptera</c:v>
                </c:pt>
              </c:strCache>
            </c:strRef>
          </c:tx>
          <c:invertIfNegative val="0"/>
          <c:cat>
            <c:strRef>
              <c:f>Лист2!$L$1:$N$1</c:f>
              <c:strCache>
                <c:ptCount val="3"/>
                <c:pt idx="0">
                  <c:v>05 червня</c:v>
                </c:pt>
                <c:pt idx="1">
                  <c:v>28 червня</c:v>
                </c:pt>
                <c:pt idx="2">
                  <c:v>13 липня</c:v>
                </c:pt>
              </c:strCache>
            </c:strRef>
          </c:cat>
          <c:val>
            <c:numRef>
              <c:f>Лист2!$L$4:$N$4</c:f>
              <c:numCache>
                <c:formatCode>General</c:formatCode>
                <c:ptCount val="3"/>
                <c:pt idx="0">
                  <c:v>10</c:v>
                </c:pt>
                <c:pt idx="1">
                  <c:v>276</c:v>
                </c:pt>
              </c:numCache>
            </c:numRef>
          </c:val>
        </c:ser>
        <c:ser>
          <c:idx val="3"/>
          <c:order val="3"/>
          <c:tx>
            <c:strRef>
              <c:f>Лист2!$K$5</c:f>
              <c:strCache>
                <c:ptCount val="1"/>
                <c:pt idx="0">
                  <c:v>Thysanoptera</c:v>
                </c:pt>
              </c:strCache>
            </c:strRef>
          </c:tx>
          <c:invertIfNegative val="0"/>
          <c:cat>
            <c:strRef>
              <c:f>Лист2!$L$1:$N$1</c:f>
              <c:strCache>
                <c:ptCount val="3"/>
                <c:pt idx="0">
                  <c:v>05 червня</c:v>
                </c:pt>
                <c:pt idx="1">
                  <c:v>28 червня</c:v>
                </c:pt>
                <c:pt idx="2">
                  <c:v>13 липня</c:v>
                </c:pt>
              </c:strCache>
            </c:strRef>
          </c:cat>
          <c:val>
            <c:numRef>
              <c:f>Лист2!$L$5:$N$5</c:f>
              <c:numCache>
                <c:formatCode>General</c:formatCode>
                <c:ptCount val="3"/>
                <c:pt idx="0">
                  <c:v>29</c:v>
                </c:pt>
              </c:numCache>
            </c:numRef>
          </c:val>
        </c:ser>
        <c:ser>
          <c:idx val="4"/>
          <c:order val="4"/>
          <c:tx>
            <c:strRef>
              <c:f>Лист2!$K$6</c:f>
              <c:strCache>
                <c:ptCount val="1"/>
                <c:pt idx="0">
                  <c:v>Hymenoptera</c:v>
                </c:pt>
              </c:strCache>
            </c:strRef>
          </c:tx>
          <c:invertIfNegative val="0"/>
          <c:cat>
            <c:strRef>
              <c:f>Лист2!$L$1:$N$1</c:f>
              <c:strCache>
                <c:ptCount val="3"/>
                <c:pt idx="0">
                  <c:v>05 червня</c:v>
                </c:pt>
                <c:pt idx="1">
                  <c:v>28 червня</c:v>
                </c:pt>
                <c:pt idx="2">
                  <c:v>13 липня</c:v>
                </c:pt>
              </c:strCache>
            </c:strRef>
          </c:cat>
          <c:val>
            <c:numRef>
              <c:f>Лист2!$L$6:$N$6</c:f>
              <c:numCache>
                <c:formatCode>General</c:formatCode>
                <c:ptCount val="3"/>
                <c:pt idx="0">
                  <c:v>6</c:v>
                </c:pt>
                <c:pt idx="1">
                  <c:v>12</c:v>
                </c:pt>
                <c:pt idx="2">
                  <c:v>4</c:v>
                </c:pt>
              </c:numCache>
            </c:numRef>
          </c:val>
        </c:ser>
        <c:ser>
          <c:idx val="5"/>
          <c:order val="5"/>
          <c:tx>
            <c:strRef>
              <c:f>Лист2!$K$7</c:f>
              <c:strCache>
                <c:ptCount val="1"/>
                <c:pt idx="0">
                  <c:v>Diptera</c:v>
                </c:pt>
              </c:strCache>
            </c:strRef>
          </c:tx>
          <c:invertIfNegative val="0"/>
          <c:cat>
            <c:strRef>
              <c:f>Лист2!$L$1:$N$1</c:f>
              <c:strCache>
                <c:ptCount val="3"/>
                <c:pt idx="0">
                  <c:v>05 червня</c:v>
                </c:pt>
                <c:pt idx="1">
                  <c:v>28 червня</c:v>
                </c:pt>
                <c:pt idx="2">
                  <c:v>13 липня</c:v>
                </c:pt>
              </c:strCache>
            </c:strRef>
          </c:cat>
          <c:val>
            <c:numRef>
              <c:f>Лист2!$L$7:$N$7</c:f>
              <c:numCache>
                <c:formatCode>General</c:formatCode>
                <c:ptCount val="3"/>
                <c:pt idx="0">
                  <c:v>4</c:v>
                </c:pt>
                <c:pt idx="1">
                  <c:v>6</c:v>
                </c:pt>
                <c:pt idx="2">
                  <c:v>1</c:v>
                </c:pt>
              </c:numCache>
            </c:numRef>
          </c:val>
        </c:ser>
        <c:ser>
          <c:idx val="6"/>
          <c:order val="6"/>
          <c:tx>
            <c:strRef>
              <c:f>Лист2!$K$8</c:f>
              <c:strCache>
                <c:ptCount val="1"/>
                <c:pt idx="0">
                  <c:v>Coleoptera</c:v>
                </c:pt>
              </c:strCache>
            </c:strRef>
          </c:tx>
          <c:invertIfNegative val="0"/>
          <c:cat>
            <c:strRef>
              <c:f>Лист2!$L$1:$N$1</c:f>
              <c:strCache>
                <c:ptCount val="3"/>
                <c:pt idx="0">
                  <c:v>05 червня</c:v>
                </c:pt>
                <c:pt idx="1">
                  <c:v>28 червня</c:v>
                </c:pt>
                <c:pt idx="2">
                  <c:v>13 липня</c:v>
                </c:pt>
              </c:strCache>
            </c:strRef>
          </c:cat>
          <c:val>
            <c:numRef>
              <c:f>Лист2!$L$8:$N$8</c:f>
              <c:numCache>
                <c:formatCode>General</c:formatCode>
                <c:ptCount val="3"/>
                <c:pt idx="1">
                  <c:v>7</c:v>
                </c:pt>
                <c:pt idx="2">
                  <c:v>8</c:v>
                </c:pt>
              </c:numCache>
            </c:numRef>
          </c:val>
        </c:ser>
        <c:ser>
          <c:idx val="7"/>
          <c:order val="7"/>
          <c:tx>
            <c:strRef>
              <c:f>Лист2!$K$9</c:f>
              <c:strCache>
                <c:ptCount val="1"/>
                <c:pt idx="0">
                  <c:v>Neuroptera</c:v>
                </c:pt>
              </c:strCache>
            </c:strRef>
          </c:tx>
          <c:invertIfNegative val="0"/>
          <c:cat>
            <c:strRef>
              <c:f>Лист2!$L$1:$N$1</c:f>
              <c:strCache>
                <c:ptCount val="3"/>
                <c:pt idx="0">
                  <c:v>05 червня</c:v>
                </c:pt>
                <c:pt idx="1">
                  <c:v>28 червня</c:v>
                </c:pt>
                <c:pt idx="2">
                  <c:v>13 липня</c:v>
                </c:pt>
              </c:strCache>
            </c:strRef>
          </c:cat>
          <c:val>
            <c:numRef>
              <c:f>Лист2!$L$9:$N$9</c:f>
              <c:numCache>
                <c:formatCode>General</c:formatCode>
                <c:ptCount val="3"/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7843456"/>
        <c:axId val="137844992"/>
        <c:axId val="0"/>
      </c:bar3DChart>
      <c:catAx>
        <c:axId val="137843456"/>
        <c:scaling>
          <c:orientation val="minMax"/>
        </c:scaling>
        <c:delete val="0"/>
        <c:axPos val="b"/>
        <c:majorTickMark val="out"/>
        <c:minorTickMark val="none"/>
        <c:tickLblPos val="nextTo"/>
        <c:crossAx val="137844992"/>
        <c:crosses val="autoZero"/>
        <c:auto val="1"/>
        <c:lblAlgn val="ctr"/>
        <c:lblOffset val="100"/>
        <c:noMultiLvlLbl val="0"/>
      </c:catAx>
      <c:valAx>
        <c:axId val="1378449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uk-UA" b="0"/>
                  <a:t>Кількість особин/100 п.с.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78434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ln>
      <a:solidFill>
        <a:schemeClr val="tx2">
          <a:lumMod val="40000"/>
          <a:lumOff val="60000"/>
        </a:schemeClr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Лист6!$J$12</c:f>
              <c:strCache>
                <c:ptCount val="1"/>
                <c:pt idx="0">
                  <c:v>антофаги</c:v>
                </c:pt>
              </c:strCache>
            </c:strRef>
          </c:tx>
          <c:invertIfNegative val="0"/>
          <c:cat>
            <c:multiLvlStrRef>
              <c:f>Лист6!$K$10:$P$11</c:f>
              <c:multiLvlStrCache>
                <c:ptCount val="6"/>
                <c:lvl>
                  <c:pt idx="0">
                    <c:v>05.06.2022</c:v>
                  </c:pt>
                  <c:pt idx="1">
                    <c:v>28.06.2022</c:v>
                  </c:pt>
                  <c:pt idx="2">
                    <c:v>13.07.2022</c:v>
                  </c:pt>
                  <c:pt idx="3">
                    <c:v>05.06.2022</c:v>
                  </c:pt>
                  <c:pt idx="4">
                    <c:v>28.06.2022</c:v>
                  </c:pt>
                  <c:pt idx="5">
                    <c:v>13.07.2022</c:v>
                  </c:pt>
                </c:lvl>
                <c:lvl>
                  <c:pt idx="0">
                    <c:v>поле 1</c:v>
                  </c:pt>
                  <c:pt idx="3">
                    <c:v>поле 2</c:v>
                  </c:pt>
                </c:lvl>
              </c:multiLvlStrCache>
            </c:multiLvlStrRef>
          </c:cat>
          <c:val>
            <c:numRef>
              <c:f>Лист6!$K$12:$P$12</c:f>
              <c:numCache>
                <c:formatCode>General</c:formatCode>
                <c:ptCount val="6"/>
                <c:pt idx="1">
                  <c:v>1</c:v>
                </c:pt>
                <c:pt idx="2">
                  <c:v>4</c:v>
                </c:pt>
                <c:pt idx="3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Лист6!$J$13</c:f>
              <c:strCache>
                <c:ptCount val="1"/>
                <c:pt idx="0">
                  <c:v>паразити</c:v>
                </c:pt>
              </c:strCache>
            </c:strRef>
          </c:tx>
          <c:invertIfNegative val="0"/>
          <c:cat>
            <c:multiLvlStrRef>
              <c:f>Лист6!$K$10:$P$11</c:f>
              <c:multiLvlStrCache>
                <c:ptCount val="6"/>
                <c:lvl>
                  <c:pt idx="0">
                    <c:v>05.06.2022</c:v>
                  </c:pt>
                  <c:pt idx="1">
                    <c:v>28.06.2022</c:v>
                  </c:pt>
                  <c:pt idx="2">
                    <c:v>13.07.2022</c:v>
                  </c:pt>
                  <c:pt idx="3">
                    <c:v>05.06.2022</c:v>
                  </c:pt>
                  <c:pt idx="4">
                    <c:v>28.06.2022</c:v>
                  </c:pt>
                  <c:pt idx="5">
                    <c:v>13.07.2022</c:v>
                  </c:pt>
                </c:lvl>
                <c:lvl>
                  <c:pt idx="0">
                    <c:v>поле 1</c:v>
                  </c:pt>
                  <c:pt idx="3">
                    <c:v>поле 2</c:v>
                  </c:pt>
                </c:lvl>
              </c:multiLvlStrCache>
            </c:multiLvlStrRef>
          </c:cat>
          <c:val>
            <c:numRef>
              <c:f>Лист6!$K$13:$P$13</c:f>
              <c:numCache>
                <c:formatCode>General</c:formatCode>
                <c:ptCount val="6"/>
                <c:pt idx="0">
                  <c:v>6</c:v>
                </c:pt>
                <c:pt idx="2">
                  <c:v>10</c:v>
                </c:pt>
                <c:pt idx="3">
                  <c:v>6</c:v>
                </c:pt>
                <c:pt idx="4">
                  <c:v>3</c:v>
                </c:pt>
                <c:pt idx="5">
                  <c:v>4</c:v>
                </c:pt>
              </c:numCache>
            </c:numRef>
          </c:val>
        </c:ser>
        <c:ser>
          <c:idx val="2"/>
          <c:order val="2"/>
          <c:tx>
            <c:strRef>
              <c:f>Лист6!$J$14</c:f>
              <c:strCache>
                <c:ptCount val="1"/>
                <c:pt idx="0">
                  <c:v>сапрофаги</c:v>
                </c:pt>
              </c:strCache>
            </c:strRef>
          </c:tx>
          <c:invertIfNegative val="0"/>
          <c:cat>
            <c:multiLvlStrRef>
              <c:f>Лист6!$K$10:$P$11</c:f>
              <c:multiLvlStrCache>
                <c:ptCount val="6"/>
                <c:lvl>
                  <c:pt idx="0">
                    <c:v>05.06.2022</c:v>
                  </c:pt>
                  <c:pt idx="1">
                    <c:v>28.06.2022</c:v>
                  </c:pt>
                  <c:pt idx="2">
                    <c:v>13.07.2022</c:v>
                  </c:pt>
                  <c:pt idx="3">
                    <c:v>05.06.2022</c:v>
                  </c:pt>
                  <c:pt idx="4">
                    <c:v>28.06.2022</c:v>
                  </c:pt>
                  <c:pt idx="5">
                    <c:v>13.07.2022</c:v>
                  </c:pt>
                </c:lvl>
                <c:lvl>
                  <c:pt idx="0">
                    <c:v>поле 1</c:v>
                  </c:pt>
                  <c:pt idx="3">
                    <c:v>поле 2</c:v>
                  </c:pt>
                </c:lvl>
              </c:multiLvlStrCache>
            </c:multiLvlStrRef>
          </c:cat>
          <c:val>
            <c:numRef>
              <c:f>Лист6!$K$14:$P$14</c:f>
              <c:numCache>
                <c:formatCode>General</c:formatCode>
                <c:ptCount val="6"/>
                <c:pt idx="2">
                  <c:v>5</c:v>
                </c:pt>
                <c:pt idx="5">
                  <c:v>3</c:v>
                </c:pt>
              </c:numCache>
            </c:numRef>
          </c:val>
        </c:ser>
        <c:ser>
          <c:idx val="3"/>
          <c:order val="3"/>
          <c:tx>
            <c:strRef>
              <c:f>Лист6!$J$15</c:f>
              <c:strCache>
                <c:ptCount val="1"/>
                <c:pt idx="0">
                  <c:v>фітофаги</c:v>
                </c:pt>
              </c:strCache>
            </c:strRef>
          </c:tx>
          <c:invertIfNegative val="0"/>
          <c:cat>
            <c:multiLvlStrRef>
              <c:f>Лист6!$K$10:$P$11</c:f>
              <c:multiLvlStrCache>
                <c:ptCount val="6"/>
                <c:lvl>
                  <c:pt idx="0">
                    <c:v>05.06.2022</c:v>
                  </c:pt>
                  <c:pt idx="1">
                    <c:v>28.06.2022</c:v>
                  </c:pt>
                  <c:pt idx="2">
                    <c:v>13.07.2022</c:v>
                  </c:pt>
                  <c:pt idx="3">
                    <c:v>05.06.2022</c:v>
                  </c:pt>
                  <c:pt idx="4">
                    <c:v>28.06.2022</c:v>
                  </c:pt>
                  <c:pt idx="5">
                    <c:v>13.07.2022</c:v>
                  </c:pt>
                </c:lvl>
                <c:lvl>
                  <c:pt idx="0">
                    <c:v>поле 1</c:v>
                  </c:pt>
                  <c:pt idx="3">
                    <c:v>поле 2</c:v>
                  </c:pt>
                </c:lvl>
              </c:multiLvlStrCache>
            </c:multiLvlStrRef>
          </c:cat>
          <c:val>
            <c:numRef>
              <c:f>Лист6!$K$15:$P$15</c:f>
              <c:numCache>
                <c:formatCode>General</c:formatCode>
                <c:ptCount val="6"/>
                <c:pt idx="0">
                  <c:v>122</c:v>
                </c:pt>
                <c:pt idx="1">
                  <c:v>289</c:v>
                </c:pt>
                <c:pt idx="2">
                  <c:v>17</c:v>
                </c:pt>
                <c:pt idx="3">
                  <c:v>46</c:v>
                </c:pt>
                <c:pt idx="4">
                  <c:v>10</c:v>
                </c:pt>
                <c:pt idx="5">
                  <c:v>5</c:v>
                </c:pt>
              </c:numCache>
            </c:numRef>
          </c:val>
        </c:ser>
        <c:ser>
          <c:idx val="4"/>
          <c:order val="4"/>
          <c:tx>
            <c:strRef>
              <c:f>Лист6!$J$16</c:f>
              <c:strCache>
                <c:ptCount val="1"/>
                <c:pt idx="0">
                  <c:v>хижаки</c:v>
                </c:pt>
              </c:strCache>
            </c:strRef>
          </c:tx>
          <c:invertIfNegative val="0"/>
          <c:cat>
            <c:multiLvlStrRef>
              <c:f>Лист6!$K$10:$P$11</c:f>
              <c:multiLvlStrCache>
                <c:ptCount val="6"/>
                <c:lvl>
                  <c:pt idx="0">
                    <c:v>05.06.2022</c:v>
                  </c:pt>
                  <c:pt idx="1">
                    <c:v>28.06.2022</c:v>
                  </c:pt>
                  <c:pt idx="2">
                    <c:v>13.07.2022</c:v>
                  </c:pt>
                  <c:pt idx="3">
                    <c:v>05.06.2022</c:v>
                  </c:pt>
                  <c:pt idx="4">
                    <c:v>28.06.2022</c:v>
                  </c:pt>
                  <c:pt idx="5">
                    <c:v>13.07.2022</c:v>
                  </c:pt>
                </c:lvl>
                <c:lvl>
                  <c:pt idx="0">
                    <c:v>поле 1</c:v>
                  </c:pt>
                  <c:pt idx="3">
                    <c:v>поле 2</c:v>
                  </c:pt>
                </c:lvl>
              </c:multiLvlStrCache>
            </c:multiLvlStrRef>
          </c:cat>
          <c:val>
            <c:numRef>
              <c:f>Лист6!$K$16:$P$16</c:f>
              <c:numCache>
                <c:formatCode>General</c:formatCode>
                <c:ptCount val="6"/>
                <c:pt idx="0">
                  <c:v>6</c:v>
                </c:pt>
                <c:pt idx="1">
                  <c:v>3</c:v>
                </c:pt>
                <c:pt idx="2">
                  <c:v>33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7878912"/>
        <c:axId val="139068544"/>
        <c:axId val="0"/>
      </c:bar3DChart>
      <c:catAx>
        <c:axId val="137878912"/>
        <c:scaling>
          <c:orientation val="minMax"/>
        </c:scaling>
        <c:delete val="0"/>
        <c:axPos val="b"/>
        <c:majorTickMark val="out"/>
        <c:minorTickMark val="none"/>
        <c:tickLblPos val="nextTo"/>
        <c:crossAx val="139068544"/>
        <c:crosses val="autoZero"/>
        <c:auto val="1"/>
        <c:lblAlgn val="ctr"/>
        <c:lblOffset val="100"/>
        <c:noMultiLvlLbl val="0"/>
      </c:catAx>
      <c:valAx>
        <c:axId val="13906854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uk-UA" b="0"/>
                  <a:t>Кількість особин/100 п.с.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787891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uk-UA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nbuv.gov.ua/UJRN/agrog_2017_2_26" TargetMode="External"/><Relationship Id="rId2" Type="http://schemas.openxmlformats.org/officeDocument/2006/relationships/hyperlink" Target="http://nbuv.gov.ua/UJRN/nvnau_biol_2016_234_12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3457743"/>
            <a:ext cx="46440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Автор: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Злочевський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Богдан Віталійович, вихованець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гуртка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«Вартові довкілля»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КЗ КОР «Центр творчості та юнацтва Київщини»,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учень 7-Г класу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Білоцерківської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загальноосвітньої школи І–ІІІ ступенів №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17</a:t>
            </a:r>
          </a:p>
          <a:p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Керівник: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Грабовська Тетяна Олександрівна,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кандидат сільськогосподарських наук,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керівник гуртка “Вартові довкілля” КЗ КОР «Центр творчості та юнацтва Київщини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Міністерство освіти і науки України</a:t>
            </a:r>
          </a:p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Департамент освіти і науки Київської обласної державної адміністрації</a:t>
            </a:r>
          </a:p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Комунальний заклад Київської обласної ради 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«Центр творчості дітей та юнацтва Київщини»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1988840"/>
            <a:ext cx="46622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Ентоморізноманіття</a:t>
            </a:r>
            <a:r>
              <a:rPr lang="uk-UA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органічної пшениці озимої</a:t>
            </a:r>
            <a:endParaRPr lang="uk-UA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30" y="1410647"/>
            <a:ext cx="3889813" cy="518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046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2508686"/>
              </p:ext>
            </p:extLst>
          </p:nvPr>
        </p:nvGraphicFramePr>
        <p:xfrm>
          <a:off x="827584" y="1196752"/>
          <a:ext cx="7416824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012757" y="692696"/>
            <a:ext cx="3111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Харчова спеціалізація комах </a:t>
            </a:r>
            <a:endParaRPr lang="uk-UA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46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34151"/>
            <a:ext cx="4866226" cy="3649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304754"/>
              </p:ext>
            </p:extLst>
          </p:nvPr>
        </p:nvGraphicFramePr>
        <p:xfrm>
          <a:off x="683568" y="1268760"/>
          <a:ext cx="7920880" cy="158417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872208"/>
                <a:gridCol w="2016224"/>
                <a:gridCol w="2016224"/>
                <a:gridCol w="2016224"/>
              </a:tblGrid>
              <a:tr h="786700"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Ділянка</a:t>
                      </a:r>
                      <a:endParaRPr lang="uk-UA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05.06.2022</a:t>
                      </a:r>
                      <a:endParaRPr lang="uk-UA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28.06.2022</a:t>
                      </a:r>
                      <a:endParaRPr lang="uk-UA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13.07.2022</a:t>
                      </a:r>
                      <a:endParaRPr lang="uk-UA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398738"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Поле 1</a:t>
                      </a:r>
                      <a:endParaRPr lang="uk-UA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1,80</a:t>
                      </a:r>
                      <a:endParaRPr lang="uk-UA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</a:t>
                      </a:r>
                      <a:endParaRPr lang="uk-UA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1,55</a:t>
                      </a:r>
                      <a:endParaRPr lang="uk-UA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</a:tr>
              <a:tr h="398738"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Поле 2</a:t>
                      </a:r>
                      <a:endParaRPr lang="uk-UA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1,96</a:t>
                      </a:r>
                      <a:endParaRPr lang="uk-UA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0,88</a:t>
                      </a:r>
                      <a:endParaRPr lang="uk-UA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2,19</a:t>
                      </a:r>
                      <a:endParaRPr lang="uk-UA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99592" y="580218"/>
            <a:ext cx="7544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Індекс різноманітності </a:t>
            </a:r>
            <a:r>
              <a:rPr lang="uk-UA" dirty="0" err="1" smtClean="0">
                <a:solidFill>
                  <a:schemeClr val="accent1">
                    <a:lumMod val="50000"/>
                  </a:schemeClr>
                </a:solidFill>
              </a:rPr>
              <a:t>Шеннона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комах на полях органічної пшениці озимої</a:t>
            </a:r>
            <a:endParaRPr lang="uk-UA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46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8640"/>
            <a:ext cx="4917756" cy="6557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71511"/>
            <a:ext cx="3816424" cy="678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500" b="1" dirty="0" smtClean="0">
                <a:latin typeface="Times New Roman" pitchFamily="18" charset="0"/>
                <a:cs typeface="Times New Roman" pitchFamily="18" charset="0"/>
              </a:rPr>
              <a:t>Пшениця озима – поле 1</a:t>
            </a:r>
          </a:p>
          <a:p>
            <a:r>
              <a:rPr lang="uk-UA" sz="1500" i="1" dirty="0" err="1" smtClean="0">
                <a:latin typeface="Times New Roman" pitchFamily="18" charset="0"/>
                <a:cs typeface="Times New Roman" pitchFamily="18" charset="0"/>
              </a:rPr>
              <a:t>Aelia</a:t>
            </a:r>
            <a:r>
              <a:rPr lang="uk-UA" sz="1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acuminata</a:t>
            </a:r>
            <a:r>
              <a:rPr lang="uk-UA" sz="1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1500" dirty="0" err="1">
                <a:latin typeface="Times New Roman" pitchFamily="18" charset="0"/>
                <a:cs typeface="Times New Roman" pitchFamily="18" charset="0"/>
              </a:rPr>
              <a:t>Linnaeus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, 1758),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Eurygaster</a:t>
            </a:r>
            <a:r>
              <a:rPr lang="uk-UA" sz="1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integriceps</a:t>
            </a:r>
            <a:r>
              <a:rPr lang="uk-UA" sz="1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1500" dirty="0" err="1">
                <a:latin typeface="Times New Roman" pitchFamily="18" charset="0"/>
                <a:cs typeface="Times New Roman" pitchFamily="18" charset="0"/>
              </a:rPr>
              <a:t>Puton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, 1881),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Coreus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Stenodema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Lygus</a:t>
            </a:r>
            <a:r>
              <a:rPr lang="uk-UA" sz="1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rugulipennis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1500" dirty="0" err="1">
                <a:latin typeface="Times New Roman" pitchFamily="18" charset="0"/>
                <a:cs typeface="Times New Roman" pitchFamily="18" charset="0"/>
              </a:rPr>
              <a:t>Poppius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, 1911),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Lygus</a:t>
            </a:r>
            <a:r>
              <a:rPr lang="uk-UA" sz="1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pratensis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1500" dirty="0" err="1">
                <a:latin typeface="Times New Roman" pitchFamily="18" charset="0"/>
                <a:cs typeface="Times New Roman" pitchFamily="18" charset="0"/>
              </a:rPr>
              <a:t>Linnaeus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, 1758),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Nabis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Anisoplia</a:t>
            </a:r>
            <a:r>
              <a:rPr lang="uk-UA" sz="1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austriaca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1500" dirty="0" err="1">
                <a:latin typeface="Times New Roman" pitchFamily="18" charset="0"/>
                <a:cs typeface="Times New Roman" pitchFamily="18" charset="0"/>
              </a:rPr>
              <a:t>Herbst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, 1783),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Cantharis</a:t>
            </a:r>
            <a:r>
              <a:rPr lang="uk-UA" sz="1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rustica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1500" dirty="0" err="1">
                <a:latin typeface="Times New Roman" pitchFamily="18" charset="0"/>
                <a:cs typeface="Times New Roman" pitchFamily="18" charset="0"/>
              </a:rPr>
              <a:t>Fallen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, 1807),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Tytthaspis</a:t>
            </a:r>
            <a:r>
              <a:rPr lang="uk-UA" sz="1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sedecimpunctata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1500" dirty="0" err="1">
                <a:latin typeface="Times New Roman" pitchFamily="18" charset="0"/>
                <a:cs typeface="Times New Roman" pitchFamily="18" charset="0"/>
              </a:rPr>
              <a:t>Linnaeus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, 1758),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Hippodamia</a:t>
            </a:r>
            <a:r>
              <a:rPr lang="uk-UA" sz="1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variegata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1500" dirty="0" err="1">
                <a:latin typeface="Times New Roman" pitchFamily="18" charset="0"/>
                <a:cs typeface="Times New Roman" pitchFamily="18" charset="0"/>
              </a:rPr>
              <a:t>Goeze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, 1777),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Propylea</a:t>
            </a:r>
            <a:r>
              <a:rPr lang="uk-UA" sz="1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quatordecimpunctata</a:t>
            </a:r>
            <a:r>
              <a:rPr lang="uk-UA" sz="1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1500" dirty="0" err="1">
                <a:latin typeface="Times New Roman" pitchFamily="18" charset="0"/>
                <a:cs typeface="Times New Roman" pitchFamily="18" charset="0"/>
              </a:rPr>
              <a:t>Linnaeus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, 1758),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Coccinella</a:t>
            </a:r>
            <a:r>
              <a:rPr lang="uk-UA" sz="1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septempunctata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1500" dirty="0" err="1">
                <a:latin typeface="Times New Roman" pitchFamily="18" charset="0"/>
                <a:cs typeface="Times New Roman" pitchFamily="18" charset="0"/>
              </a:rPr>
              <a:t>Linnaeus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, 1758),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Harmonia</a:t>
            </a:r>
            <a:r>
              <a:rPr lang="uk-UA" sz="1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axyridis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1500" dirty="0" err="1">
                <a:latin typeface="Times New Roman" pitchFamily="18" charset="0"/>
                <a:cs typeface="Times New Roman" pitchFamily="18" charset="0"/>
              </a:rPr>
              <a:t>Pallas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, 1773),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Notoxus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Haplothrips</a:t>
            </a:r>
            <a:r>
              <a:rPr lang="uk-UA" sz="1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tritici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1500" dirty="0" err="1">
                <a:latin typeface="Times New Roman" pitchFamily="18" charset="0"/>
                <a:cs typeface="Times New Roman" pitchFamily="18" charset="0"/>
              </a:rPr>
              <a:t>Kurdjumov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, 1912),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Aeolothrips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Cephus</a:t>
            </a:r>
            <a:r>
              <a:rPr lang="uk-UA" sz="1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pygmeus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1500" dirty="0" err="1">
                <a:latin typeface="Times New Roman" pitchFamily="18" charset="0"/>
                <a:cs typeface="Times New Roman" pitchFamily="18" charset="0"/>
              </a:rPr>
              <a:t>Linnaeus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, 1767),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Dolerus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Pipunculidae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Tomosvariella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Sphaerophoria</a:t>
            </a:r>
            <a:r>
              <a:rPr lang="uk-UA" sz="1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scripta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1500" dirty="0" err="1">
                <a:latin typeface="Times New Roman" pitchFamily="18" charset="0"/>
                <a:cs typeface="Times New Roman" pitchFamily="18" charset="0"/>
              </a:rPr>
              <a:t>Linnaeus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, 1875),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Trupanea</a:t>
            </a:r>
            <a:r>
              <a:rPr lang="uk-UA" sz="1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amoena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1500" dirty="0" err="1">
                <a:latin typeface="Times New Roman" pitchFamily="18" charset="0"/>
                <a:cs typeface="Times New Roman" pitchFamily="18" charset="0"/>
              </a:rPr>
              <a:t>Frauenfeld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, 1857),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Oscinella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uk-UA" sz="1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sz="1500" b="1" dirty="0" smtClean="0">
                <a:latin typeface="Times New Roman" pitchFamily="18" charset="0"/>
                <a:cs typeface="Times New Roman" pitchFamily="18" charset="0"/>
              </a:rPr>
              <a:t>Пшениця озима – поле 2</a:t>
            </a:r>
          </a:p>
          <a:p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Trigonotylus</a:t>
            </a:r>
            <a:r>
              <a:rPr lang="uk-UA" sz="1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ruficornis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1500" dirty="0" err="1">
                <a:latin typeface="Times New Roman" pitchFamily="18" charset="0"/>
                <a:cs typeface="Times New Roman" pitchFamily="18" charset="0"/>
              </a:rPr>
              <a:t>Geoffroy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, 1785),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Lygus</a:t>
            </a:r>
            <a:r>
              <a:rPr lang="uk-UA" sz="1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rugulipennis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1500" dirty="0" err="1">
                <a:latin typeface="Times New Roman" pitchFamily="18" charset="0"/>
                <a:cs typeface="Times New Roman" pitchFamily="18" charset="0"/>
              </a:rPr>
              <a:t>Poppius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, 1911),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Eurygaster</a:t>
            </a:r>
            <a:r>
              <a:rPr lang="uk-UA" sz="1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integriceps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1500" dirty="0" err="1">
                <a:latin typeface="Times New Roman" pitchFamily="18" charset="0"/>
                <a:cs typeface="Times New Roman" pitchFamily="18" charset="0"/>
              </a:rPr>
              <a:t>Puton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, 1881),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Nabis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Haplothrips</a:t>
            </a:r>
            <a:r>
              <a:rPr lang="uk-UA" sz="1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tritici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1500" dirty="0" err="1">
                <a:latin typeface="Times New Roman" pitchFamily="18" charset="0"/>
                <a:cs typeface="Times New Roman" pitchFamily="18" charset="0"/>
              </a:rPr>
              <a:t>Kurdjumov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, 1912),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Aeolothrips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Tipula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Platypalpus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Oscinella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Notoxus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Anisoplia</a:t>
            </a:r>
            <a:r>
              <a:rPr lang="uk-UA" sz="1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austriaca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1500" dirty="0" err="1">
                <a:latin typeface="Times New Roman" pitchFamily="18" charset="0"/>
                <a:cs typeface="Times New Roman" pitchFamily="18" charset="0"/>
              </a:rPr>
              <a:t>Herbst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, 1783),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Agriotes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Coccinella</a:t>
            </a:r>
            <a:r>
              <a:rPr lang="uk-UA" sz="1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septempunctata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1500" dirty="0" err="1">
                <a:latin typeface="Times New Roman" pitchFamily="18" charset="0"/>
                <a:cs typeface="Times New Roman" pitchFamily="18" charset="0"/>
              </a:rPr>
              <a:t>Linnaeus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, 1758),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Propylea</a:t>
            </a:r>
            <a:r>
              <a:rPr lang="uk-UA" sz="1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quatuordecimpunctata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1500" dirty="0" err="1">
                <a:latin typeface="Times New Roman" pitchFamily="18" charset="0"/>
                <a:cs typeface="Times New Roman" pitchFamily="18" charset="0"/>
              </a:rPr>
              <a:t>Linnaeus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, 1758),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Lasius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dirty="0" err="1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uk-UA" sz="1500" i="1" dirty="0" err="1">
                <a:latin typeface="Times New Roman" pitchFamily="18" charset="0"/>
                <a:cs typeface="Times New Roman" pitchFamily="18" charset="0"/>
              </a:rPr>
              <a:t>Formica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dirty="0" err="1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uk-UA" sz="15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79449" y="1196752"/>
            <a:ext cx="4878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Визначені</a:t>
            </a:r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види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3046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1124744"/>
            <a:ext cx="7560840" cy="466281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Висновки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Автор вперше прослідкував зміни у різноманітності комах впродовж вегетаційного періоду на полях пшениці озимої та порівняв результати. Було з’ясовано, що на органічних полях різноманітність комах налічує 4-7 рядів, 8-17 родин, 16-331 особин/100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п.с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На полях домінували комахи родин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Aphididae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Phlaeothripidae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Coccinellidae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Найчастіше зустрічалися комахи родин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Scutelleridae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Miridae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На двох полях спостерігали різницю у харчовій спеціалізації – найбільше фітофагів та найменші індекси різноманітності були на полі №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з розрідженою лісосмугою. Тому щоб захистити поля пшениці озимої та збільшити різноманіття комах та зменшити кількість фітофагів, не використовуючи пестициди, потрібно насаджувати поряд повноцінні лісосмуги.</a:t>
            </a:r>
          </a:p>
        </p:txBody>
      </p:sp>
    </p:spTree>
    <p:extLst>
      <p:ext uri="{BB962C8B-B14F-4D97-AF65-F5344CB8AC3E}">
        <p14:creationId xmlns:p14="http://schemas.microsoft.com/office/powerpoint/2010/main" val="613046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764704"/>
            <a:ext cx="3428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Список використаних джерел</a:t>
            </a:r>
            <a:endParaRPr lang="uk-UA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268760"/>
            <a:ext cx="72008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Гродзінський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Д.М. Збереження біорізноманіття України і світу – неодмінна основа стабільного розвитку цивілізації. Наука та наукознавство, 2010, № 3. С. 3-11.</a:t>
            </a:r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err="1">
                <a:latin typeface="Times New Roman" pitchFamily="18" charset="0"/>
                <a:cs typeface="Times New Roman" pitchFamily="18" charset="0"/>
              </a:rPr>
              <a:t>Вагалюк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Л.В., Міняйло А.А., Чайка В.М. Різноманіття і трофічні зв’язки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ентомофауни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агроландшафтів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Лісостепу України. Науковий вісник Національного університету біоресурсів і природокористування України. Серія: Біологія, біотехнологія, екологія. 2016. Вип. 234. С. 78-89. Режим доступу: </a:t>
            </a:r>
            <a:r>
              <a:rPr lang="uk-UA" dirty="0">
                <a:latin typeface="Times New Roman" pitchFamily="18" charset="0"/>
                <a:cs typeface="Times New Roman" pitchFamily="18" charset="0"/>
                <a:hlinkClick r:id="rId2"/>
              </a:rPr>
              <a:t>http://nbuv.gov.ua/UJRN/nvnau_biol_2016_234_12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err="1">
                <a:latin typeface="Times New Roman" pitchFamily="18" charset="0"/>
                <a:cs typeface="Times New Roman" pitchFamily="18" charset="0"/>
              </a:rPr>
              <a:t>Стовбчатий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В.М. Видове різноманіття комах (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insecta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) в агроценозах України (експертна оцінка). В кн.: Перспективи використання, збереження та відтворення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агробіорізноманіття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в Україні. Київ: «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Хімджест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». 2003. 255 c.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Лісовий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М.М., Чайка В.М. Концептуальні підходи досліджень ентомологічного різноманіття агроценозів України. Агроекологічний журнал. 2017. № 2. С. 188-194. </a:t>
            </a:r>
            <a:r>
              <a:rPr lang="uk-UA" dirty="0">
                <a:latin typeface="Times New Roman" pitchFamily="18" charset="0"/>
                <a:cs typeface="Times New Roman" pitchFamily="18" charset="0"/>
                <a:hlinkClick r:id="rId3"/>
              </a:rPr>
              <a:t>http://</a:t>
            </a:r>
            <a:r>
              <a:rPr lang="uk-UA" dirty="0" smtClean="0">
                <a:latin typeface="Times New Roman" pitchFamily="18" charset="0"/>
                <a:cs typeface="Times New Roman" pitchFamily="18" charset="0"/>
                <a:hlinkClick r:id="rId3"/>
              </a:rPr>
              <a:t>nbuv.gov.ua/UJRN/agrog_2017_2_26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046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6" y="12535"/>
            <a:ext cx="9147456" cy="686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980728"/>
            <a:ext cx="47900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Дякую за увагу!</a:t>
            </a:r>
            <a:endParaRPr lang="uk-UA" sz="5400" b="0" cap="none" spc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3046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359674"/>
            <a:ext cx="31683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Мета дослідження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– проаналізувати різноманіття таксонів та харчової спеціалізації комах у полях пшениці озимої, вирощеної за органічного сільського господарства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Дослідження проводилося в рамках чеського проекту: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160" y="116632"/>
            <a:ext cx="4992974" cy="6657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7" t="18969" r="24459" b="16289"/>
          <a:stretch/>
        </p:blipFill>
        <p:spPr bwMode="auto">
          <a:xfrm>
            <a:off x="92908" y="3861048"/>
            <a:ext cx="3929252" cy="280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17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35580"/>
            <a:ext cx="396044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Для досягнення мети були поставлені наступні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вивчити таксономічну структуру комах, які мешкають на органічних полях пшениці озимої;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проаналізувати домінантність окремих родин комах впродовж вегетаційного періоду культури;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розрахувати частоту родин у посівах;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розрахувати індекси різноманітності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Шеннона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комах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зібраних на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полях;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визначити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харчову спеціалізацію комах впродовж червня та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липня;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проаналізувати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різницю у показниках між двома полями органічної пшениці озимої.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8639"/>
            <a:ext cx="4894646" cy="652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4479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3528" y="260648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Комах вивчали у 2021 р. впродовж вегетаційного періоду у червні (5.06.2021 та 28.06.2021)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 липні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(13.07) на Сквирській дослідній станції органічного виробництва ІАП НААН на двох полях пшениці.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71800" y="4365104"/>
            <a:ext cx="8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Поле 1</a:t>
            </a:r>
            <a:endParaRPr lang="uk-UA" dirty="0"/>
          </a:p>
        </p:txBody>
      </p:sp>
      <p:sp>
        <p:nvSpPr>
          <p:cNvPr id="12" name="TextBox 11"/>
          <p:cNvSpPr txBox="1"/>
          <p:nvPr/>
        </p:nvSpPr>
        <p:spPr>
          <a:xfrm>
            <a:off x="4597160" y="2708920"/>
            <a:ext cx="8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Поле 2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13046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44208" y="287618"/>
            <a:ext cx="2459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Поле пшениці озимої 1</a:t>
            </a:r>
            <a:endParaRPr lang="uk-UA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6309320"/>
            <a:ext cx="2459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Поле пшениці озимої 2</a:t>
            </a:r>
            <a:endParaRPr lang="uk-UA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9632" y="3284984"/>
            <a:ext cx="7271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Кількість особин комах (на 100 </a:t>
            </a:r>
            <a:r>
              <a:rPr lang="uk-UA" dirty="0" err="1" smtClean="0">
                <a:solidFill>
                  <a:schemeClr val="accent3">
                    <a:lumMod val="50000"/>
                  </a:schemeClr>
                </a:solidFill>
              </a:rPr>
              <a:t>п.с</a:t>
            </a:r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.) за рядами у посівах пшениці озимої</a:t>
            </a:r>
            <a:endParaRPr lang="uk-UA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4784942"/>
              </p:ext>
            </p:extLst>
          </p:nvPr>
        </p:nvGraphicFramePr>
        <p:xfrm>
          <a:off x="107504" y="172502"/>
          <a:ext cx="6408712" cy="2968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9077515"/>
              </p:ext>
            </p:extLst>
          </p:nvPr>
        </p:nvGraphicFramePr>
        <p:xfrm>
          <a:off x="3071400" y="3717032"/>
          <a:ext cx="5965095" cy="3069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13046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403439"/>
              </p:ext>
            </p:extLst>
          </p:nvPr>
        </p:nvGraphicFramePr>
        <p:xfrm>
          <a:off x="827584" y="1268760"/>
          <a:ext cx="7725544" cy="20162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1386"/>
                <a:gridCol w="1931386"/>
                <a:gridCol w="1931386"/>
                <a:gridCol w="1931386"/>
              </a:tblGrid>
              <a:tr h="5040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Кількість</a:t>
                      </a:r>
                      <a:endParaRPr lang="uk-UA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5.06</a:t>
                      </a:r>
                      <a:endParaRPr lang="uk-UA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28.06</a:t>
                      </a:r>
                      <a:endParaRPr lang="uk-UA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13.07</a:t>
                      </a:r>
                      <a:endParaRPr lang="uk-UA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40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Особин</a:t>
                      </a:r>
                      <a:endParaRPr lang="uk-UA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134</a:t>
                      </a:r>
                      <a:endParaRPr lang="uk-UA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293</a:t>
                      </a:r>
                      <a:endParaRPr lang="uk-UA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uk-UA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40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Родин</a:t>
                      </a:r>
                      <a:endParaRPr lang="uk-UA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uk-UA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uk-UA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uk-UA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40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Рядів</a:t>
                      </a:r>
                      <a:endParaRPr lang="uk-UA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uk-UA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uk-UA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uk-UA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370739"/>
              </p:ext>
            </p:extLst>
          </p:nvPr>
        </p:nvGraphicFramePr>
        <p:xfrm>
          <a:off x="827584" y="3933056"/>
          <a:ext cx="7725544" cy="1800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1386"/>
                <a:gridCol w="1931386"/>
                <a:gridCol w="1931386"/>
                <a:gridCol w="1931386"/>
              </a:tblGrid>
              <a:tr h="4500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Кількість</a:t>
                      </a:r>
                      <a:endParaRPr lang="uk-UA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5.06</a:t>
                      </a:r>
                      <a:endParaRPr lang="uk-UA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28.06</a:t>
                      </a:r>
                      <a:endParaRPr lang="uk-UA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13.07</a:t>
                      </a:r>
                      <a:endParaRPr lang="uk-UA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500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Особин</a:t>
                      </a:r>
                      <a:endParaRPr lang="uk-UA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uk-UA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331</a:t>
                      </a:r>
                      <a:endParaRPr lang="uk-UA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uk-UA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500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Родин</a:t>
                      </a:r>
                      <a:endParaRPr lang="uk-UA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uk-UA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uk-UA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uk-UA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500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Рядів</a:t>
                      </a:r>
                      <a:endParaRPr lang="uk-UA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uk-UA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uk-UA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uk-UA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03648" y="332656"/>
            <a:ext cx="7286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Кількість комах (на 100 </a:t>
            </a:r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п.с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.) за таксонами у посівах пшениці озимої</a:t>
            </a:r>
            <a:endParaRPr lang="uk-UA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88570" y="836712"/>
            <a:ext cx="2459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Поле пшениці озимої 1</a:t>
            </a: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8570" y="3501008"/>
            <a:ext cx="2459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Поле пшениці озимої 2</a:t>
            </a: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46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388366"/>
              </p:ext>
            </p:extLst>
          </p:nvPr>
        </p:nvGraphicFramePr>
        <p:xfrm>
          <a:off x="179512" y="188640"/>
          <a:ext cx="5688632" cy="65053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34715"/>
                <a:gridCol w="784639"/>
                <a:gridCol w="784639"/>
                <a:gridCol w="784639"/>
              </a:tblGrid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uk-UA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Таксони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05.06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28.06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13.07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Orthoptera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Tettigonidae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Hemiptera</a:t>
                      </a:r>
                      <a:r>
                        <a:rPr lang="en-GB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GB" sz="12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Heteroptera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Pentatomidae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Scutelleridae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Coreidae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Miridae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Nabidae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Hemiptera</a:t>
                      </a:r>
                      <a:r>
                        <a:rPr lang="en-GB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GB" sz="12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Homoptera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Aphididae</a:t>
                      </a:r>
                      <a:r>
                        <a:rPr lang="en-GB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EU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Cicadellidae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/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Coleoptera</a:t>
                      </a:r>
                    </a:p>
                  </a:txBody>
                  <a:tcPr marL="7620" marR="7620" marT="762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Scarabaeidae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</a:t>
                      </a:r>
                    </a:p>
                  </a:txBody>
                  <a:tcPr marL="7620" marR="7620" marT="7620" marB="0" anchor="b"/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Cantharidae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Staphilinidae 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Coccinellidae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EU</a:t>
                      </a:r>
                    </a:p>
                  </a:txBody>
                  <a:tcPr marL="7620" marR="7620" marT="7620" marB="0" anchor="b"/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Anthicidae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</a:t>
                      </a:r>
                    </a:p>
                  </a:txBody>
                  <a:tcPr marL="7620" marR="7620" marT="7620" marB="0" anchor="b"/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Thysanoptera</a:t>
                      </a:r>
                    </a:p>
                  </a:txBody>
                  <a:tcPr marL="7620" marR="7620" marT="762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Phlaeothripidae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EU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Aeolothripidae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Hymenoptera</a:t>
                      </a:r>
                    </a:p>
                  </a:txBody>
                  <a:tcPr marL="7620" marR="7620" marT="762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Chalcidoidea 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</a:t>
                      </a:r>
                    </a:p>
                  </a:txBody>
                  <a:tcPr marL="7620" marR="7620" marT="7620" marB="0" anchor="b"/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Ichneumonidae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</a:t>
                      </a:r>
                    </a:p>
                  </a:txBody>
                  <a:tcPr marL="7620" marR="7620" marT="7620" marB="0" anchor="b"/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Cephidae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Tenthredinidae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Chalcidoidea 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</a:t>
                      </a:r>
                    </a:p>
                  </a:txBody>
                  <a:tcPr marL="7620" marR="7620" marT="7620" marB="0" anchor="b"/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Aphidiidae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Ichneumonidae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</a:t>
                      </a:r>
                    </a:p>
                  </a:txBody>
                  <a:tcPr marL="7620" marR="7620" marT="7620" marB="0" anchor="b"/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Diptera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Empididae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</a:p>
                  </a:txBody>
                  <a:tcPr marL="7620" marR="7620" marT="7620" marB="0" anchor="b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Chamaemyiidae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</a:p>
                  </a:txBody>
                  <a:tcPr marL="7620" marR="7620" marT="7620" marB="0" anchor="b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Syrphidae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</a:t>
                      </a:r>
                    </a:p>
                  </a:txBody>
                  <a:tcPr marL="7620" marR="7620" marT="7620" marB="0" anchor="b"/>
                </a:tc>
              </a:tr>
              <a:tr h="1913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Chloropidae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</a:t>
                      </a: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805400"/>
              </p:ext>
            </p:extLst>
          </p:nvPr>
        </p:nvGraphicFramePr>
        <p:xfrm>
          <a:off x="6156176" y="4653136"/>
          <a:ext cx="2746648" cy="208133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315644"/>
                <a:gridCol w="1431004"/>
              </a:tblGrid>
              <a:tr h="3156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Рівень домінування</a:t>
                      </a:r>
                      <a:endParaRPr lang="uk-UA" sz="11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Кількість особин/100 п.с.</a:t>
                      </a:r>
                      <a:endParaRPr lang="uk-UA" sz="11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1568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EU</a:t>
                      </a:r>
                      <a:r>
                        <a:rPr lang="uk-UA" sz="1100" b="0" spc="-1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еудомінанти</a:t>
                      </a:r>
                      <a:endParaRPr lang="uk-UA" sz="11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та більше</a:t>
                      </a:r>
                      <a:endParaRPr lang="uk-UA" sz="11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1568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lang="uk-UA" sz="1100" b="0" spc="-1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домінанти</a:t>
                      </a:r>
                      <a:endParaRPr lang="uk-UA" sz="11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20-30</a:t>
                      </a:r>
                      <a:endParaRPr lang="uk-UA" sz="11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1568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SD</a:t>
                      </a:r>
                      <a:r>
                        <a:rPr lang="uk-UA" sz="1100" b="0" spc="-1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субдомінанти</a:t>
                      </a:r>
                      <a:endParaRPr lang="uk-UA" sz="11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10-20</a:t>
                      </a:r>
                      <a:endParaRPr lang="uk-UA" sz="11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1568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r>
                        <a:rPr lang="uk-UA" sz="1100" b="0" spc="-1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рецеденти</a:t>
                      </a:r>
                      <a:endParaRPr lang="uk-UA" sz="11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1-10</a:t>
                      </a:r>
                      <a:endParaRPr lang="uk-UA" sz="11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1568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</a:t>
                      </a:r>
                      <a:r>
                        <a:rPr lang="uk-UA" sz="1100" b="0" spc="-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100" b="0" spc="-1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субрецеденти</a:t>
                      </a:r>
                      <a:endParaRPr lang="uk-UA" sz="11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0-1</a:t>
                      </a:r>
                      <a:endParaRPr lang="uk-UA" sz="11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40152" y="188640"/>
            <a:ext cx="284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Домінантність комах на полі пшениці озимої 1</a:t>
            </a:r>
            <a:endParaRPr lang="uk-UA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46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407824"/>
              </p:ext>
            </p:extLst>
          </p:nvPr>
        </p:nvGraphicFramePr>
        <p:xfrm>
          <a:off x="323528" y="20600"/>
          <a:ext cx="5400600" cy="67927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15341"/>
                <a:gridCol w="756412"/>
                <a:gridCol w="756412"/>
                <a:gridCol w="972435"/>
              </a:tblGrid>
              <a:tr h="199118"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uk-UA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Таксони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05.06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28.06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13.07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Orthoptera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Tettigonidae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Hemiptera</a:t>
                      </a:r>
                      <a:r>
                        <a:rPr lang="en-GB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GB" sz="12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Heteroptera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Miridae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Scutelleridae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Nabidae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Pentatomidae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Hemiptera</a:t>
                      </a:r>
                      <a:r>
                        <a:rPr lang="en-GB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GB" sz="12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Homoptera</a:t>
                      </a:r>
                      <a:endParaRPr lang="en-GB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Aphididae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GB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SD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EU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Psyllidae</a:t>
                      </a:r>
                      <a:endParaRPr lang="en-GB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Cicadellidae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Thysanoptera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Phlaeothripidae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EU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Aeolothripidae</a:t>
                      </a:r>
                      <a:endParaRPr lang="en-GB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SD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Diptera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Anthomyiidae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Tipulidae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Cecidomyiidae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Empididae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Chloropidae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Coleoptera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Anthicidae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SD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Scarabaeidae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Elateridae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SD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Coccinellidae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SD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Chrysomelidae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Neuroptera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Chrysopidae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Hymenoptera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Aphidiidae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Chalcidoidea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SD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Formicidae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Braconidae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Eulophidae</a:t>
                      </a:r>
                      <a:endParaRPr lang="en-GB" sz="1200" b="1" i="0" u="none" strike="noStrike">
                        <a:solidFill>
                          <a:srgbClr val="5F6368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  <a:tr h="18839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Torymidae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63" marR="4963" marT="4963" marB="0" anchor="b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467920"/>
              </p:ext>
            </p:extLst>
          </p:nvPr>
        </p:nvGraphicFramePr>
        <p:xfrm>
          <a:off x="6156176" y="4653136"/>
          <a:ext cx="2746648" cy="208133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315644"/>
                <a:gridCol w="1431004"/>
              </a:tblGrid>
              <a:tr h="3156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Рівень домінування</a:t>
                      </a:r>
                      <a:endParaRPr lang="uk-UA" sz="11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Кількість особин/100 п.с.</a:t>
                      </a:r>
                      <a:endParaRPr lang="uk-UA" sz="11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1568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EU</a:t>
                      </a:r>
                      <a:r>
                        <a:rPr lang="uk-UA" sz="1100" b="0" spc="-1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еудомінанти</a:t>
                      </a:r>
                      <a:endParaRPr lang="uk-UA" sz="11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та більше</a:t>
                      </a:r>
                      <a:endParaRPr lang="uk-UA" sz="11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1568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lang="uk-UA" sz="1100" b="0" spc="-1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домінанти</a:t>
                      </a:r>
                      <a:endParaRPr lang="uk-UA" sz="11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20-30</a:t>
                      </a:r>
                      <a:endParaRPr lang="uk-UA" sz="11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1568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SD</a:t>
                      </a:r>
                      <a:r>
                        <a:rPr lang="uk-UA" sz="1100" b="0" spc="-1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субдомінанти</a:t>
                      </a:r>
                      <a:endParaRPr lang="uk-UA" sz="11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10-20</a:t>
                      </a:r>
                      <a:endParaRPr lang="uk-UA" sz="11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1568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r>
                        <a:rPr lang="uk-UA" sz="1100" b="0" spc="-1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рецеденти</a:t>
                      </a:r>
                      <a:endParaRPr lang="uk-UA" sz="11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1-10</a:t>
                      </a:r>
                      <a:endParaRPr lang="uk-UA" sz="11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1568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</a:t>
                      </a:r>
                      <a:r>
                        <a:rPr lang="uk-UA" sz="1100" b="0" spc="-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100" b="0" spc="-1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субрецеденти</a:t>
                      </a:r>
                      <a:endParaRPr lang="uk-UA" sz="11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0-1</a:t>
                      </a:r>
                      <a:endParaRPr lang="uk-UA" sz="11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40152" y="188640"/>
            <a:ext cx="284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Домінантність комах на полі пшениці озимої 2</a:t>
            </a:r>
            <a:endParaRPr lang="uk-UA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46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305807"/>
              </p:ext>
            </p:extLst>
          </p:nvPr>
        </p:nvGraphicFramePr>
        <p:xfrm>
          <a:off x="539552" y="-36184"/>
          <a:ext cx="3600400" cy="68941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36304"/>
                <a:gridCol w="864096"/>
              </a:tblGrid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uk-UA" sz="1000" u="none" strike="noStrike" dirty="0">
                          <a:effectLst/>
                        </a:rPr>
                        <a:t> </a:t>
                      </a:r>
                      <a:r>
                        <a:rPr lang="uk-UA" sz="1000" u="none" strike="noStrike" dirty="0" smtClean="0">
                          <a:effectLst/>
                        </a:rPr>
                        <a:t>Таксон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Частота, %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 err="1">
                          <a:effectLst/>
                        </a:rPr>
                        <a:t>Orthoptera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Tettigonidae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33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 err="1">
                          <a:effectLst/>
                        </a:rPr>
                        <a:t>Hemiptera</a:t>
                      </a:r>
                      <a:r>
                        <a:rPr lang="en-GB" sz="1000" u="none" strike="noStrike" dirty="0">
                          <a:effectLst/>
                        </a:rPr>
                        <a:t>, </a:t>
                      </a:r>
                      <a:r>
                        <a:rPr lang="en-GB" sz="1000" u="none" strike="noStrike" dirty="0" err="1">
                          <a:effectLst/>
                        </a:rPr>
                        <a:t>Heteroptera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Pentatomidae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50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 err="1">
                          <a:effectLst/>
                        </a:rPr>
                        <a:t>Scutelleridae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83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Coreidae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17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 err="1">
                          <a:effectLst/>
                        </a:rPr>
                        <a:t>Miridae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83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 err="1">
                          <a:effectLst/>
                        </a:rPr>
                        <a:t>Nabidae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67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 err="1">
                          <a:effectLst/>
                        </a:rPr>
                        <a:t>Hemiptera</a:t>
                      </a:r>
                      <a:r>
                        <a:rPr lang="en-GB" sz="1000" u="none" strike="noStrike" dirty="0">
                          <a:effectLst/>
                        </a:rPr>
                        <a:t>, </a:t>
                      </a:r>
                      <a:r>
                        <a:rPr lang="en-GB" sz="1000" u="none" strike="noStrike" dirty="0" err="1">
                          <a:effectLst/>
                        </a:rPr>
                        <a:t>Homoptera</a:t>
                      </a:r>
                      <a:endParaRPr lang="en-GB" sz="10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86" marR="4286" marT="428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 err="1">
                          <a:effectLst/>
                        </a:rPr>
                        <a:t>Aphididae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67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Psyllidae</a:t>
                      </a:r>
                      <a:endParaRPr lang="en-GB" sz="10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17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Cicadellidae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50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 err="1">
                          <a:effectLst/>
                        </a:rPr>
                        <a:t>Coleoptera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86" marR="4286" marT="428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 err="1">
                          <a:effectLst/>
                        </a:rPr>
                        <a:t>Scarabaeidae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67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Cantharidae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17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Staphilinidae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17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 err="1">
                          <a:effectLst/>
                        </a:rPr>
                        <a:t>Coccinellidae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67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Elateridae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17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Chrysomelidae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17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Anthicidae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33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 err="1">
                          <a:effectLst/>
                        </a:rPr>
                        <a:t>Thysanoptera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Phlaeothripidae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33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Aeolothripidae</a:t>
                      </a:r>
                      <a:endParaRPr lang="en-GB" sz="10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33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Hymenoptera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Cephidae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17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Tenthredinidae</a:t>
                      </a:r>
                      <a:endParaRPr lang="en-GB" sz="1000" b="0" i="1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17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 err="1">
                          <a:effectLst/>
                        </a:rPr>
                        <a:t>Chalcidoidea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67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Aphidiidae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50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Ichneumonidae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17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Formicidae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17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Braconidae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17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Eulophidae</a:t>
                      </a:r>
                      <a:endParaRPr lang="en-GB" sz="1000" b="1" i="0" u="none" strike="noStrike">
                        <a:solidFill>
                          <a:srgbClr val="5F6368"/>
                        </a:solidFill>
                        <a:effectLst/>
                        <a:latin typeface="Arial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17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Torymidae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17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 err="1">
                          <a:effectLst/>
                        </a:rPr>
                        <a:t>Diptera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Empididae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33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Chamaemyiidae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17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Syrphidae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33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Anthomyiidae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17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Tipulidae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33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Chloropidae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50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Cecidomyiidae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>
                          <a:effectLst/>
                        </a:rPr>
                        <a:t>17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 err="1">
                          <a:effectLst/>
                        </a:rPr>
                        <a:t>Neuroptera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  <a:tr h="15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Chrysopidae 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00" u="none" strike="noStrike" dirty="0">
                          <a:effectLst/>
                        </a:rPr>
                        <a:t>17</a:t>
                      </a:r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86" marR="4286" marT="4286" marB="0" anchor="b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499992" y="5229649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Частота (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) надає інформацію про розподіл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комах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виборці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її розраховували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за формулою:</a:t>
            </a:r>
          </a:p>
          <a:p>
            <a:r>
              <a:rPr lang="de-DE" sz="1400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= (</a:t>
            </a:r>
            <a:r>
              <a:rPr lang="de-DE" sz="1400" dirty="0" err="1"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× 100)/</a:t>
            </a:r>
            <a:r>
              <a:rPr lang="de-DE" sz="14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де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– кількість зафіксованих ділянок для родини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; </a:t>
            </a:r>
            <a:endParaRPr lang="uk-UA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– число всіх ділянок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За ділянки приймали розташування полів та дати збору комах.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1166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>
                <a:solidFill>
                  <a:schemeClr val="accent6">
                    <a:lumMod val="75000"/>
                  </a:schemeClr>
                </a:solidFill>
              </a:rPr>
              <a:t>Частота комах за родинами впродовж вегетаційного </a:t>
            </a: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періоду у посівах органічної пшениці озимої</a:t>
            </a:r>
            <a:endParaRPr lang="uk-UA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462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3036</TotalTime>
  <Words>1176</Words>
  <Application>Microsoft Office PowerPoint</Application>
  <PresentationFormat>Экран (4:3)</PresentationFormat>
  <Paragraphs>489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27</cp:revision>
  <dcterms:created xsi:type="dcterms:W3CDTF">2022-03-31T18:45:16Z</dcterms:created>
  <dcterms:modified xsi:type="dcterms:W3CDTF">2022-04-07T13:32:15Z</dcterms:modified>
</cp:coreProperties>
</file>