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70" r:id="rId1"/>
  </p:sldMasterIdLst>
  <p:notesMasterIdLst>
    <p:notesMasterId r:id="rId18"/>
  </p:notesMasterIdLst>
  <p:sldIdLst>
    <p:sldId id="274" r:id="rId2"/>
    <p:sldId id="352" r:id="rId3"/>
    <p:sldId id="342" r:id="rId4"/>
    <p:sldId id="344" r:id="rId5"/>
    <p:sldId id="304" r:id="rId6"/>
    <p:sldId id="343" r:id="rId7"/>
    <p:sldId id="346" r:id="rId8"/>
    <p:sldId id="348" r:id="rId9"/>
    <p:sldId id="350" r:id="rId10"/>
    <p:sldId id="330" r:id="rId11"/>
    <p:sldId id="333" r:id="rId12"/>
    <p:sldId id="335" r:id="rId13"/>
    <p:sldId id="349" r:id="rId14"/>
    <p:sldId id="353" r:id="rId15"/>
    <p:sldId id="354" r:id="rId16"/>
    <p:sldId id="35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FF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1" autoAdjust="0"/>
    <p:restoredTop sz="94737" autoAdjust="0"/>
  </p:normalViewPr>
  <p:slideViewPr>
    <p:cSldViewPr>
      <p:cViewPr>
        <p:scale>
          <a:sx n="80" d="100"/>
          <a:sy n="80" d="100"/>
        </p:scale>
        <p:origin x="168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0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3DFC06-DBF3-48E4-A846-652732CF7195}" type="datetimeFigureOut">
              <a:rPr lang="uk-UA" smtClean="0"/>
              <a:t>20.04.2022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74D24-3BA8-40A4-A562-FED8194AFEB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5614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74D24-3BA8-40A4-A562-FED8194AFEB7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3270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74D24-3BA8-40A4-A562-FED8194AFEB7}" type="slidenum">
              <a:rPr lang="uk-UA" smtClean="0"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2543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76BB8-DE82-4B2E-AC05-B8016AD80CD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слайд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377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E02D-D889-4A02-AE2B-BB349E329F1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слайд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000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813BE-550B-48ED-8D8C-E9933B2FADF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слайд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667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D28E2-FFEA-4A42-90E6-16E1EAFB428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слайд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208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AAE4-FCE1-4A1B-9FDC-41ADC63E9E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слайд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705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B3E24-38C9-48FD-A2D4-FCE5EB93503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слайд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566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EBFF1-5F14-44FB-B211-5D7F52ED17F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слайд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681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37E6C-DBB8-4124-9D3E-834141E71B0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слайд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966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4971F-3714-4250-BA95-A0E66D0DAA9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слайд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243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B257-DB22-4095-8B43-EF4490EAE12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слайд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362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D3426-0AB9-4C84-A49C-E579DFD626A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слайд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092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FC67793-76C0-417C-8F8E-48CDEB760B2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слайд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B1F8080-ACA8-4870-8677-967CB3573D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481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calc.ch/" TargetMode="External"/><Relationship Id="rId3" Type="http://schemas.openxmlformats.org/officeDocument/2006/relationships/hyperlink" Target="https://texty.org.ua/fragments/71186/V_Ukrajini_najvyshha_u_sviti_smertnist_vid-71186/" TargetMode="External"/><Relationship Id="rId7" Type="http://schemas.openxmlformats.org/officeDocument/2006/relationships/hyperlink" Target="http://kxtp.kpi.ua/komarysta/sd07.pdf" TargetMode="External"/><Relationship Id="rId12" Type="http://schemas.openxmlformats.org/officeDocument/2006/relationships/image" Target="../media/image5.png"/><Relationship Id="rId2" Type="http://schemas.openxmlformats.org/officeDocument/2006/relationships/hyperlink" Target="https://zakon.rada.gov.ua/laws/show/2697-19#Text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zakon.rada.gov.ua/laws/show/695-2020-%D0%BF#Text" TargetMode="External"/><Relationship Id="rId11" Type="http://schemas.openxmlformats.org/officeDocument/2006/relationships/hyperlink" Target="http://forum.rcdesign.ru/blogs/174358/blog18412.html" TargetMode="External"/><Relationship Id="rId5" Type="http://schemas.openxmlformats.org/officeDocument/2006/relationships/hyperlink" Target="http://www3.weforum.org/docs/WEF_Global_Risk_Report_2020.pdf" TargetMode="External"/><Relationship Id="rId10" Type="http://schemas.openxmlformats.org/officeDocument/2006/relationships/hyperlink" Target="https://epicentrk.ua/ua/shop/gazoanalizatory/filter/prop_8058-is-e0vjiguu-or-inkco8xx-or-lo9lzjhmwrhuxygn-or-irvtyymy-or-foonbzol-or-e2rmhphi/apply/" TargetMode="External"/><Relationship Id="rId4" Type="http://schemas.openxmlformats.org/officeDocument/2006/relationships/hyperlink" Target="https://www.kmu.gov.ua/npas/10717911" TargetMode="External"/><Relationship Id="rId9" Type="http://schemas.openxmlformats.org/officeDocument/2006/relationships/hyperlink" Target="https://mepr.gov.ua/content/ekologichniy-monitoring-dovkillya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215299" y="1152794"/>
            <a:ext cx="5681333" cy="2016224"/>
          </a:xfrm>
        </p:spPr>
        <p:txBody>
          <a:bodyPr>
            <a:noAutofit/>
          </a:bodyPr>
          <a:lstStyle/>
          <a:p>
            <a:pPr algn="r"/>
            <a:r>
              <a:rPr lang="ru-RU" sz="3200" b="1" i="1" dirty="0" smtClean="0">
                <a:solidFill>
                  <a:srgbClr val="00B050"/>
                </a:solidFill>
                <a:latin typeface="+mn-lt"/>
              </a:rPr>
              <a:t>ПРОЄКТ </a:t>
            </a:r>
            <a:r>
              <a:rPr lang="ru-RU" sz="3200" b="1" i="1" dirty="0">
                <a:solidFill>
                  <a:srgbClr val="00B050"/>
                </a:solidFill>
                <a:latin typeface="+mn-lt"/>
              </a:rPr>
              <a:t>ВИКОРИСТАННЯ БЕЗПІЛОТНИХ ЛІТАЛЬНИХ АПАРАТІВ У СИСТЕМІ ЕКОЛОГІЧНОГО МОНІТОРИНГУ СТАНУ ПОВІТРЯ</a:t>
            </a:r>
            <a:endParaRPr lang="uk-UA" sz="3200" b="1" i="1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3" name="Рисунок 2" descr="C:\Users\Lena\Desktop\160215849_149460927034559_1435583567609981287_n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" t="15850" r="-757" b="6178"/>
          <a:stretch/>
        </p:blipFill>
        <p:spPr bwMode="auto">
          <a:xfrm>
            <a:off x="6386417" y="2376011"/>
            <a:ext cx="2502032" cy="2105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Lena\Desktop\160219515_931343550941301_4558382598533231512_n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68" t="13672" r="1568" b="3046"/>
          <a:stretch/>
        </p:blipFill>
        <p:spPr bwMode="auto">
          <a:xfrm>
            <a:off x="6876064" y="4555768"/>
            <a:ext cx="2012385" cy="2217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Lena\Desktop\159763842_444716220070753_8004002086198480090_n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384" y="167181"/>
            <a:ext cx="2839065" cy="21117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44894" y="3336112"/>
            <a:ext cx="36268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effectLst/>
                <a:ea typeface="Times New Roman" panose="02020603050405020304" pitchFamily="18" charset="0"/>
              </a:rPr>
              <a:t>Роботу виконав:</a:t>
            </a:r>
            <a:endParaRPr lang="en-US" sz="1400" b="1" dirty="0" smtClean="0">
              <a:effectLst/>
              <a:ea typeface="Times New Roman" panose="02020603050405020304" pitchFamily="18" charset="0"/>
            </a:endParaRPr>
          </a:p>
          <a:p>
            <a:r>
              <a:rPr lang="uk-UA" sz="1400" b="1" dirty="0" smtClean="0">
                <a:effectLst/>
                <a:ea typeface="Times New Roman" panose="02020603050405020304" pitchFamily="18" charset="0"/>
              </a:rPr>
              <a:t>ЗАПОРОЖЕЦЬ ВЛАДИСЛАВ МИКОЛАЙОВИЧ,</a:t>
            </a:r>
            <a:endParaRPr lang="en-US" sz="1400" b="1" dirty="0">
              <a:effectLst/>
              <a:ea typeface="Times New Roman" panose="02020603050405020304" pitchFamily="18" charset="0"/>
            </a:endParaRPr>
          </a:p>
          <a:p>
            <a:r>
              <a:rPr lang="uk-UA" sz="1400" dirty="0">
                <a:effectLst/>
                <a:ea typeface="Times New Roman" panose="02020603050405020304" pitchFamily="18" charset="0"/>
              </a:rPr>
              <a:t>учень </a:t>
            </a:r>
            <a:r>
              <a:rPr lang="uk-UA" sz="1400" dirty="0" smtClean="0">
                <a:effectLst/>
                <a:ea typeface="Times New Roman" panose="02020603050405020304" pitchFamily="18" charset="0"/>
              </a:rPr>
              <a:t>1</a:t>
            </a:r>
            <a:r>
              <a:rPr lang="en-US" sz="1400" dirty="0" smtClean="0">
                <a:effectLst/>
                <a:ea typeface="Times New Roman" panose="02020603050405020304" pitchFamily="18" charset="0"/>
              </a:rPr>
              <a:t>1</a:t>
            </a:r>
            <a:r>
              <a:rPr lang="uk-UA" sz="1400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uk-UA" sz="1400" dirty="0">
                <a:effectLst/>
                <a:ea typeface="Times New Roman" panose="02020603050405020304" pitchFamily="18" charset="0"/>
              </a:rPr>
              <a:t>класу комунального закладу «Центральноукраїнський науковий ліцей-інтернат Кіровоградської обласної ради»</a:t>
            </a:r>
            <a:endParaRPr lang="en-US" sz="1400" dirty="0">
              <a:effectLst/>
              <a:ea typeface="Times New Roman" panose="02020603050405020304" pitchFamily="18" charset="0"/>
            </a:endParaRPr>
          </a:p>
          <a:p>
            <a:r>
              <a:rPr lang="uk-UA" sz="1400" dirty="0">
                <a:effectLst/>
                <a:ea typeface="Times New Roman" panose="02020603050405020304" pitchFamily="18" charset="0"/>
              </a:rPr>
              <a:t>м. </a:t>
            </a:r>
            <a:r>
              <a:rPr lang="uk-UA" sz="1400" dirty="0" smtClean="0">
                <a:effectLst/>
                <a:ea typeface="Times New Roman" panose="02020603050405020304" pitchFamily="18" charset="0"/>
              </a:rPr>
              <a:t>Кропивницький</a:t>
            </a:r>
            <a:endParaRPr lang="uk-UA" sz="1400" b="1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E2F2BB8-E1CB-4590-817A-2A070BE5ABAB}"/>
              </a:ext>
            </a:extLst>
          </p:cNvPr>
          <p:cNvSpPr txBox="1"/>
          <p:nvPr/>
        </p:nvSpPr>
        <p:spPr>
          <a:xfrm>
            <a:off x="871947" y="476672"/>
            <a:ext cx="53315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КІРОВОГРАДСЬКА МАЛА АКАДЕМІЯ </a:t>
            </a:r>
            <a:r>
              <a:rPr lang="ru-RU" altLang="ru-RU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НАУК УЧНІВСЬОЇ </a:t>
            </a:r>
            <a:r>
              <a:rPr lang="ru-RU" altLang="ru-RU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МОЛОДІ</a:t>
            </a:r>
            <a:endParaRPr lang="ru-RU" altLang="ru-RU" sz="14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DB861BC-C674-4DB7-85C7-664B014746A2}"/>
              </a:ext>
            </a:extLst>
          </p:cNvPr>
          <p:cNvSpPr txBox="1"/>
          <p:nvPr/>
        </p:nvSpPr>
        <p:spPr>
          <a:xfrm>
            <a:off x="3250544" y="4649011"/>
            <a:ext cx="352839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400" b="1" dirty="0">
                <a:effectLst/>
                <a:latin typeface="+mj-lt"/>
                <a:ea typeface="Times New Roman" panose="02020603050405020304" pitchFamily="18" charset="0"/>
              </a:rPr>
              <a:t>Наукові керівники:</a:t>
            </a:r>
            <a:endParaRPr lang="en-US" sz="1400" b="1" dirty="0">
              <a:effectLst/>
              <a:latin typeface="+mj-lt"/>
              <a:ea typeface="Times New Roman" panose="02020603050405020304" pitchFamily="18" charset="0"/>
            </a:endParaRPr>
          </a:p>
          <a:p>
            <a:r>
              <a:rPr lang="uk-UA" sz="1400" b="1" dirty="0" smtClean="0">
                <a:effectLst/>
                <a:latin typeface="+mj-lt"/>
                <a:ea typeface="Times New Roman" panose="02020603050405020304" pitchFamily="18" charset="0"/>
              </a:rPr>
              <a:t>КОВАЛЬОВ ЮРІЙ ГРИГОРОВИЧ, </a:t>
            </a:r>
            <a:r>
              <a:rPr lang="uk-UA" sz="1400" dirty="0">
                <a:effectLst/>
                <a:latin typeface="+mj-lt"/>
                <a:ea typeface="Times New Roman" panose="02020603050405020304" pitchFamily="18" charset="0"/>
              </a:rPr>
              <a:t>доцент кафедри фізико-математичних дисциплін Льотної академії Національного авіаційного університету, кандидат технічних наук; </a:t>
            </a:r>
            <a:endParaRPr lang="ru-RU" sz="1400" dirty="0">
              <a:effectLst/>
              <a:latin typeface="+mj-lt"/>
              <a:ea typeface="Times New Roman" panose="02020603050405020304" pitchFamily="18" charset="0"/>
            </a:endParaRPr>
          </a:p>
          <a:p>
            <a:r>
              <a:rPr lang="uk-UA" sz="1400" b="1" dirty="0" smtClean="0">
                <a:effectLst/>
                <a:latin typeface="+mj-lt"/>
                <a:ea typeface="Times New Roman" panose="02020603050405020304" pitchFamily="18" charset="0"/>
              </a:rPr>
              <a:t>ДЕНИСОВ ДЕНИС ОЛЕКСАНДРОВИЧ, </a:t>
            </a:r>
          </a:p>
          <a:p>
            <a:r>
              <a:rPr lang="uk-UA" sz="1400" dirty="0" smtClean="0">
                <a:effectLst/>
                <a:latin typeface="+mj-lt"/>
                <a:ea typeface="Times New Roman" panose="02020603050405020304" pitchFamily="18" charset="0"/>
              </a:rPr>
              <a:t>вчитель </a:t>
            </a:r>
            <a:r>
              <a:rPr lang="uk-UA" sz="1400" dirty="0">
                <a:effectLst/>
                <a:latin typeface="+mj-lt"/>
                <a:ea typeface="Times New Roman" panose="02020603050405020304" pitchFamily="18" charset="0"/>
              </a:rPr>
              <a:t>фізики комунального закладу «Центральноукраїнський науковий ліцей-інтернат Кіровоградської обласної ради»</a:t>
            </a:r>
            <a:endParaRPr lang="ru-RU" sz="14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5894497"/>
            <a:ext cx="1280271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07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131297"/>
              </p:ext>
            </p:extLst>
          </p:nvPr>
        </p:nvGraphicFramePr>
        <p:xfrm>
          <a:off x="467544" y="1653182"/>
          <a:ext cx="6552726" cy="23762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58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44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16023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154258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Напрям використання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Час польоту, хв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Вага вантажу чи обладнання, кг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Швидкість польоту, км/год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Дальність польоту, км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Особливості</a:t>
                      </a:r>
                      <a:endParaRPr lang="ru-RU" sz="1400" dirty="0">
                        <a:effectLst/>
                      </a:endParaRPr>
                    </a:p>
                    <a:p>
                      <a:pPr algn="ctr"/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22006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Екологічний моніторинг стану повітря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 до 20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До 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До 30 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≥</a:t>
                      </a:r>
                      <a:r>
                        <a:rPr lang="uk-UA" sz="1400" dirty="0">
                          <a:effectLst/>
                        </a:rPr>
                        <a:t>3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noProof="0" dirty="0">
                          <a:effectLst/>
                        </a:rPr>
                        <a:t>- телеметрія; </a:t>
                      </a:r>
                    </a:p>
                    <a:p>
                      <a:pPr algn="ctr"/>
                      <a:r>
                        <a:rPr lang="uk-UA" sz="1400" noProof="0" dirty="0">
                          <a:effectLst/>
                        </a:rPr>
                        <a:t>- GPS модуль; </a:t>
                      </a:r>
                    </a:p>
                    <a:p>
                      <a:pPr algn="ctr"/>
                      <a:r>
                        <a:rPr lang="uk-UA" sz="1400" noProof="0" dirty="0">
                          <a:effectLst/>
                        </a:rPr>
                        <a:t>- польотних контролерів з відкритим програмним кодом, сумісних з </a:t>
                      </a:r>
                      <a:r>
                        <a:rPr lang="uk-UA" sz="1400" noProof="0" dirty="0" err="1">
                          <a:effectLst/>
                        </a:rPr>
                        <a:t>Arduino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67544" y="1066296"/>
            <a:ext cx="65527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450215"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altLang="ru-RU" sz="2400" b="1" i="1" dirty="0">
                <a:solidFill>
                  <a:srgbClr val="00B050"/>
                </a:solidFill>
                <a:latin typeface="+mn-lt"/>
                <a:ea typeface="+mj-ea"/>
                <a:cs typeface="+mj-cs"/>
              </a:rPr>
              <a:t>НАЙБІЛЬШ СУТТЄВІ ВИМОГИ ДО ЛТХ</a:t>
            </a:r>
            <a:r>
              <a:rPr lang="en-US" altLang="ru-RU" sz="2400" b="1" i="1" dirty="0">
                <a:solidFill>
                  <a:srgbClr val="00B050"/>
                </a:solidFill>
                <a:latin typeface="+mn-lt"/>
                <a:ea typeface="+mj-ea"/>
                <a:cs typeface="+mj-cs"/>
              </a:rPr>
              <a:t> </a:t>
            </a:r>
            <a:r>
              <a:rPr lang="ru-RU" altLang="ru-RU" sz="2400" b="1" i="1" dirty="0">
                <a:solidFill>
                  <a:srgbClr val="00B050"/>
                </a:solidFill>
                <a:latin typeface="+mn-lt"/>
                <a:ea typeface="+mj-ea"/>
                <a:cs typeface="+mj-cs"/>
              </a:rPr>
              <a:t>ДРОНА</a:t>
            </a:r>
            <a:endParaRPr lang="uk-UA" sz="2400" b="1" i="1" dirty="0">
              <a:solidFill>
                <a:srgbClr val="00B05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05472" y="4078804"/>
            <a:ext cx="6336704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2000" b="1" i="1" dirty="0">
                <a:solidFill>
                  <a:srgbClr val="00B050"/>
                </a:solidFill>
                <a:ea typeface="+mj-ea"/>
                <a:cs typeface="+mj-cs"/>
              </a:rPr>
              <a:t>МОЖЛИВИЙ НАБІР ОКРЕМИХ КОМПОНЕНТ КОНСТРУКЦІЇ ДРОНУ ДЛЯ ЗАБЕЗПЕЧЕННЯ МОЖЛИВОСТІ ЗДІЙСНЕННЯ АВТОМАТИЧНИХ ПОЛЬОТІВ</a:t>
            </a:r>
          </a:p>
          <a:p>
            <a:pPr algn="just"/>
            <a:r>
              <a:rPr lang="ru-RU" sz="1600" dirty="0" smtClean="0"/>
              <a:t>1</a:t>
            </a:r>
            <a:r>
              <a:rPr lang="ru-RU" sz="1600" dirty="0"/>
              <a:t>. Контролер </a:t>
            </a:r>
            <a:r>
              <a:rPr lang="ru-RU" sz="1600" dirty="0" err="1"/>
              <a:t>польоту</a:t>
            </a:r>
            <a:r>
              <a:rPr lang="ru-RU" sz="1600" dirty="0"/>
              <a:t> </a:t>
            </a:r>
            <a:r>
              <a:rPr lang="en-GB" sz="1600" dirty="0" err="1"/>
              <a:t>Pixhawk</a:t>
            </a:r>
            <a:r>
              <a:rPr lang="en-GB" sz="1600" dirty="0"/>
              <a:t> PX4 PIX 2.4.8 M8N GPS </a:t>
            </a:r>
            <a:r>
              <a:rPr lang="ru-RU" sz="1600" dirty="0" err="1"/>
              <a:t>Телеметрія</a:t>
            </a:r>
            <a:r>
              <a:rPr lang="ru-RU" sz="1600" dirty="0"/>
              <a:t> 433 МГц / 915 МГц </a:t>
            </a:r>
            <a:r>
              <a:rPr lang="en-GB" sz="1600" dirty="0"/>
              <a:t>Minim OSD PM RGB PPM I2C</a:t>
            </a:r>
            <a:r>
              <a:rPr lang="uk-UA" sz="1600" dirty="0"/>
              <a:t>;</a:t>
            </a:r>
            <a:endParaRPr lang="en-GB" sz="1600" dirty="0"/>
          </a:p>
          <a:p>
            <a:pPr algn="just"/>
            <a:r>
              <a:rPr lang="en-GB" sz="1600" dirty="0"/>
              <a:t>2. </a:t>
            </a:r>
            <a:r>
              <a:rPr lang="ru-RU" sz="1600" dirty="0"/>
              <a:t>Пульт </a:t>
            </a:r>
            <a:r>
              <a:rPr lang="en-GB" sz="1600" dirty="0"/>
              <a:t>Futaba 8J 8-Channel 2.4GHz Computer Radio System w/ R2008SB Receiver</a:t>
            </a:r>
            <a:r>
              <a:rPr lang="uk-UA" sz="1600" dirty="0"/>
              <a:t>;</a:t>
            </a:r>
            <a:endParaRPr lang="en-GB" sz="1600" dirty="0"/>
          </a:p>
          <a:p>
            <a:pPr algn="just"/>
            <a:r>
              <a:rPr lang="en-GB" sz="1600" dirty="0"/>
              <a:t>3. Futaba R2008SB 2,4 </a:t>
            </a:r>
            <a:r>
              <a:rPr lang="en-GB" sz="1600" dirty="0" err="1"/>
              <a:t>S.Bus</a:t>
            </a:r>
            <a:r>
              <a:rPr lang="en-GB" sz="1600" dirty="0"/>
              <a:t> S-FHSS 8-</a:t>
            </a:r>
            <a:r>
              <a:rPr lang="ru-RU" sz="1600" dirty="0" err="1"/>
              <a:t>канальний</a:t>
            </a:r>
            <a:r>
              <a:rPr lang="ru-RU" sz="1600" dirty="0"/>
              <a:t> </a:t>
            </a:r>
            <a:r>
              <a:rPr lang="ru-RU" sz="1600" dirty="0" err="1"/>
              <a:t>приймач</a:t>
            </a:r>
            <a:r>
              <a:rPr lang="ru-RU" sz="1600" dirty="0" smtClean="0"/>
              <a:t>.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575E5E7-070C-44BD-B12E-79E2C2AFE386}"/>
              </a:ext>
            </a:extLst>
          </p:cNvPr>
          <p:cNvSpPr txBox="1"/>
          <p:nvPr/>
        </p:nvSpPr>
        <p:spPr>
          <a:xfrm>
            <a:off x="3419872" y="369570"/>
            <a:ext cx="5400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uk-UA" sz="2000" dirty="0">
                <a:solidFill>
                  <a:srgbClr val="002060"/>
                </a:solidFill>
              </a:rPr>
              <a:t>Підібрано компоновку </a:t>
            </a:r>
            <a:r>
              <a:rPr lang="uk-UA" sz="2000" dirty="0" err="1">
                <a:solidFill>
                  <a:srgbClr val="002060"/>
                </a:solidFill>
              </a:rPr>
              <a:t>дрону</a:t>
            </a:r>
            <a:r>
              <a:rPr lang="uk-UA" sz="2000" dirty="0">
                <a:solidFill>
                  <a:srgbClr val="002060"/>
                </a:solidFill>
              </a:rPr>
              <a:t>, який може бути використаний в системі збору інформації про стан атмосфери.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861865"/>
            <a:ext cx="1280271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17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1098526" y="476672"/>
                <a:ext cx="7416824" cy="51455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uk-UA" sz="2800" b="1" i="1" dirty="0">
                    <a:solidFill>
                      <a:srgbClr val="00B050"/>
                    </a:solidFill>
                    <a:ea typeface="+mj-ea"/>
                    <a:cs typeface="+mj-cs"/>
                  </a:rPr>
                  <a:t>АЛГОРИТМ ПІДБОРУ </a:t>
                </a:r>
                <a:r>
                  <a:rPr lang="uk-UA" altLang="ru-RU" sz="2800" b="1" i="1" dirty="0">
                    <a:solidFill>
                      <a:srgbClr val="00B050"/>
                    </a:solidFill>
                    <a:ea typeface="+mj-ea"/>
                    <a:cs typeface="+mj-cs"/>
                  </a:rPr>
                  <a:t>ЛТХ</a:t>
                </a:r>
                <a:r>
                  <a:rPr lang="en-US" altLang="ru-RU" sz="2800" b="1" i="1" dirty="0">
                    <a:solidFill>
                      <a:srgbClr val="00B050"/>
                    </a:solidFill>
                    <a:ea typeface="+mj-ea"/>
                    <a:cs typeface="+mj-cs"/>
                  </a:rPr>
                  <a:t> </a:t>
                </a:r>
                <a:r>
                  <a:rPr lang="ru-RU" altLang="ru-RU" sz="2800" b="1" i="1" dirty="0">
                    <a:solidFill>
                      <a:srgbClr val="00B050"/>
                    </a:solidFill>
                    <a:ea typeface="+mj-ea"/>
                    <a:cs typeface="+mj-cs"/>
                  </a:rPr>
                  <a:t>ДРОНА</a:t>
                </a:r>
              </a:p>
              <a:p>
                <a:pPr indent="450215" algn="ctr">
                  <a:lnSpc>
                    <a:spcPct val="150000"/>
                  </a:lnSpc>
                  <a:spcAft>
                    <a:spcPts val="0"/>
                  </a:spcAft>
                </a:pPr>
                <a:endParaRPr lang="ru-RU" sz="800" b="1" i="1" dirty="0">
                  <a:solidFill>
                    <a:srgbClr val="00B050"/>
                  </a:solidFill>
                  <a:ea typeface="+mj-ea"/>
                  <a:cs typeface="+mj-cs"/>
                </a:endParaRPr>
              </a:p>
              <a:p>
                <a:pPr algn="just">
                  <a:spcAft>
                    <a:spcPts val="0"/>
                  </a:spcAft>
                  <a:buAutoNum type="arabicPeriod"/>
                  <a:tabLst>
                    <a:tab pos="360363" algn="l"/>
                    <a:tab pos="5940425" algn="l"/>
                  </a:tabLst>
                </a:pPr>
                <a:r>
                  <a:rPr lang="uk-UA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По швидкості, часу та дальності польоту оцінюємо тип оптимізації.</a:t>
                </a:r>
                <a:endParaRPr lang="ru-RU" dirty="0">
                  <a:effectLst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360363" algn="l"/>
                    <a:tab pos="5940425" algn="l"/>
                  </a:tabLst>
                </a:pPr>
                <a:r>
                  <a:rPr lang="uk-UA" dirty="0">
                    <a:effectLst/>
                    <a:ea typeface="Arial" panose="020B0604020202020204" pitchFamily="34" charset="0"/>
                    <a:cs typeface="Arial" panose="020B0604020202020204" pitchFamily="34" charset="0"/>
                  </a:rPr>
                  <a:t>2. Оцінюємо ймовірну масу платформи (</a:t>
                </a:r>
                <a:r>
                  <a:rPr lang="en-US" i="1" dirty="0"/>
                  <a:t>m</a:t>
                </a:r>
                <a:r>
                  <a:rPr lang="uk-UA" baseline="-25000" dirty="0"/>
                  <a:t>д</a:t>
                </a:r>
                <a:r>
                  <a:rPr lang="ru-RU" dirty="0"/>
                  <a:t>=</a:t>
                </a:r>
                <a:r>
                  <a:rPr lang="uk-UA" dirty="0"/>
                  <a:t>4 кг</a:t>
                </a:r>
                <a:r>
                  <a:rPr lang="uk-UA" dirty="0">
                    <a:effectLst/>
                    <a:ea typeface="Arial" panose="020B0604020202020204" pitchFamily="34" charset="0"/>
                    <a:cs typeface="Arial" panose="020B0604020202020204" pitchFamily="34" charset="0"/>
                  </a:rPr>
                  <a:t>). </a:t>
                </a:r>
                <a:endParaRPr lang="ru-RU" dirty="0">
                  <a:effectLst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360363" algn="l"/>
                    <a:tab pos="5940425" algn="l"/>
                  </a:tabLst>
                </a:pPr>
                <a:r>
                  <a:rPr lang="uk-UA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3. </a:t>
                </a:r>
                <a:r>
                  <a:rPr lang="uk-UA" dirty="0"/>
                  <a:t>Максимальна загальна тяга </a:t>
                </a:r>
                <a:r>
                  <a:rPr lang="en-US" i="1" dirty="0"/>
                  <a:t>T</a:t>
                </a:r>
                <a:r>
                  <a:rPr lang="uk-UA" baseline="-25000" dirty="0" err="1"/>
                  <a:t>заг</a:t>
                </a:r>
                <a:r>
                  <a:rPr lang="uk-UA" dirty="0"/>
                  <a:t> еквівалентна вазі до 8 кг (</a:t>
                </a:r>
                <a:r>
                  <a:rPr lang="en-US" i="1" dirty="0"/>
                  <a:t>T</a:t>
                </a:r>
                <a:r>
                  <a:rPr lang="uk-UA" baseline="-25000" dirty="0" err="1"/>
                  <a:t>заг</a:t>
                </a:r>
                <a:r>
                  <a:rPr lang="uk-UA" dirty="0"/>
                  <a:t> =2</a:t>
                </a:r>
                <a:r>
                  <a:rPr lang="en-US" i="1" dirty="0"/>
                  <a:t>m</a:t>
                </a:r>
                <a:r>
                  <a:rPr lang="uk-UA" baseline="-25000" dirty="0"/>
                  <a:t>д</a:t>
                </a:r>
                <a:r>
                  <a:rPr lang="uk-UA" dirty="0"/>
                  <a:t>) .</a:t>
                </a:r>
              </a:p>
              <a:p>
                <a:pPr algn="just">
                  <a:spcAft>
                    <a:spcPts val="0"/>
                  </a:spcAft>
                  <a:tabLst>
                    <a:tab pos="360363" algn="l"/>
                    <a:tab pos="5940425" algn="l"/>
                  </a:tabLst>
                </a:pPr>
                <a:r>
                  <a:rPr lang="uk-UA" dirty="0"/>
                  <a:t>4. Для питомої тяги </a:t>
                </a:r>
                <a:r>
                  <a:rPr lang="en-US" i="1" dirty="0"/>
                  <a:t>f</a:t>
                </a:r>
                <a:r>
                  <a:rPr lang="uk-UA" dirty="0"/>
                  <a:t>≥</a:t>
                </a:r>
                <a:r>
                  <a:rPr lang="uk-UA" i="1" dirty="0"/>
                  <a:t>4</a:t>
                </a:r>
                <a:r>
                  <a:rPr lang="en-US" i="1" dirty="0"/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i="1">
                            <a:latin typeface="Cambria Math" panose="02040503050406030204" pitchFamily="18" charset="0"/>
                          </a:rPr>
                          <m:t>кг</m:t>
                        </m:r>
                      </m:num>
                      <m:den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м</m:t>
                            </m:r>
                          </m:e>
                          <m:sup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uk-UA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повна площа поверхні</a:t>
                </a:r>
                <a:r>
                  <a:rPr lang="en-US" dirty="0"/>
                  <a:t> S</a:t>
                </a:r>
                <a:r>
                  <a:rPr lang="uk-UA" baseline="-25000" dirty="0"/>
                  <a:t>повна</a:t>
                </a:r>
                <a:r>
                  <a:rPr lang="uk-UA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uk-UA" dirty="0">
                    <a:ea typeface="Times New Roman" panose="02020603050405020304" pitchFamily="18" charset="0"/>
                  </a:rPr>
                  <a:t> 2 м</a:t>
                </a:r>
                <a:r>
                  <a:rPr lang="uk-UA" baseline="30000" dirty="0">
                    <a:ea typeface="Times New Roman" panose="02020603050405020304" pitchFamily="18" charset="0"/>
                  </a:rPr>
                  <a:t>2</a:t>
                </a:r>
                <a:r>
                  <a:rPr lang="uk-UA" dirty="0">
                    <a:ea typeface="Times New Roman" panose="02020603050405020304" pitchFamily="18" charset="0"/>
                  </a:rPr>
                  <a:t>.</a:t>
                </a:r>
                <a:r>
                  <a:rPr lang="uk-UA" baseline="30000" dirty="0">
                    <a:ea typeface="Times New Roman" panose="02020603050405020304" pitchFamily="18" charset="0"/>
                  </a:rPr>
                  <a:t> </a:t>
                </a:r>
                <a:endParaRPr lang="ru-RU" dirty="0">
                  <a:effectLst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65113" indent="-265113">
                  <a:spcAft>
                    <a:spcPts val="0"/>
                  </a:spcAft>
                  <a:tabLst>
                    <a:tab pos="360363" algn="l"/>
                    <a:tab pos="5940425" algn="l"/>
                  </a:tabLst>
                </a:pPr>
                <a:r>
                  <a:rPr lang="en-US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uk-UA" dirty="0" smtClean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uk-UA" dirty="0" smtClean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Обравши </a:t>
                </a:r>
                <a:r>
                  <a:rPr lang="uk-UA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гвинти діаметром </a:t>
                </a:r>
                <a:r>
                  <a:rPr lang="en-US" i="1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D</a:t>
                </a:r>
                <a:r>
                  <a:rPr lang="uk-UA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=10 дюймів, що відповідають 25 см  розраховуємо кількість гвинтів:</a:t>
                </a:r>
              </a:p>
              <a:p>
                <a:pPr algn="just">
                  <a:spcAft>
                    <a:spcPts val="0"/>
                  </a:spcAft>
                  <a:tabLst>
                    <a:tab pos="630555" algn="l"/>
                    <a:tab pos="5941060" algn="l"/>
                  </a:tabLst>
                </a:pPr>
                <a:endParaRPr lang="ru-RU" sz="800" dirty="0">
                  <a:effectLst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uk-UA" dirty="0">
                    <a:effectLst/>
                    <a:ea typeface="Times New Roman" panose="02020603050405020304" pitchFamily="18" charset="0"/>
                  </a:rPr>
                  <a:t> </a:t>
                </a:r>
                <a:r>
                  <a:rPr lang="en-US" dirty="0">
                    <a:effectLst/>
                    <a:ea typeface="Times New Roman" panose="02020603050405020304" pitchFamily="18" charset="0"/>
                  </a:rPr>
                  <a:t>                                    </a:t>
                </a:r>
                <a14:m>
                  <m:oMath xmlns:m="http://schemas.openxmlformats.org/officeDocument/2006/math">
                    <m:r>
                      <a:rPr lang="uk-UA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𝑍</m:t>
                    </m:r>
                    <m:r>
                      <a:rPr lang="uk-UA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≥2∙</m:t>
                    </m:r>
                    <m:rad>
                      <m:radPr>
                        <m:degHide m:val="on"/>
                        <m:ctrlP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dirty="0">
                                <a:solidFill>
                                  <a:prstClr val="black"/>
                                </a:solidFill>
                              </a:rPr>
                              <m:t>S</m:t>
                            </m:r>
                            <m:r>
                              <m:rPr>
                                <m:nor/>
                              </m:rPr>
                              <a:rPr lang="uk-UA" baseline="-25000" dirty="0">
                                <a:solidFill>
                                  <a:prstClr val="black"/>
                                </a:solidFill>
                              </a:rPr>
                              <m:t>повна</m:t>
                            </m:r>
                          </m:num>
                          <m:den>
                            <m:r>
                              <a:rPr lang="uk-UA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  <m:r>
                              <a:rPr lang="uk-UA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lang="ru-RU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uk-UA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uk-UA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uk-UA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=6,4.  </a:t>
                </a:r>
                <a:r>
                  <a:rPr lang="uk-UA" dirty="0">
                    <a:solidFill>
                      <a:srgbClr val="000000"/>
                    </a:solidFill>
                    <a:effectLst/>
                    <a:ea typeface="Cambria Math" panose="02040503050406030204" pitchFamily="18" charset="0"/>
                  </a:rPr>
                  <a:t>⇒</a:t>
                </a:r>
                <a:r>
                  <a:rPr lang="en-US" dirty="0">
                    <a:solidFill>
                      <a:srgbClr val="000000"/>
                    </a:solidFill>
                    <a:effectLst/>
                    <a:ea typeface="Cambria Math" panose="02040503050406030204" pitchFamily="18" charset="0"/>
                  </a:rPr>
                  <a:t> </a:t>
                </a:r>
                <a:r>
                  <a:rPr lang="en-US" i="1" dirty="0">
                    <a:solidFill>
                      <a:srgbClr val="000000"/>
                    </a:solidFill>
                    <a:effectLst/>
                    <a:ea typeface="Cambria Math" panose="02040503050406030204" pitchFamily="18" charset="0"/>
                  </a:rPr>
                  <a:t>Z=</a:t>
                </a:r>
                <a:r>
                  <a:rPr lang="en-US" dirty="0">
                    <a:solidFill>
                      <a:srgbClr val="000000"/>
                    </a:solidFill>
                    <a:effectLst/>
                    <a:ea typeface="Cambria Math" panose="02040503050406030204" pitchFamily="18" charset="0"/>
                  </a:rPr>
                  <a:t>8.</a:t>
                </a:r>
                <a:endParaRPr lang="uk-UA" dirty="0">
                  <a:solidFill>
                    <a:srgbClr val="000000"/>
                  </a:solidFill>
                  <a:effectLst/>
                  <a:ea typeface="Cambria Math" panose="02040503050406030204" pitchFamily="18" charset="0"/>
                </a:endParaRPr>
              </a:p>
              <a:p>
                <a:pPr>
                  <a:spcAft>
                    <a:spcPts val="0"/>
                  </a:spcAft>
                </a:pPr>
                <a:endParaRPr lang="ru-RU" sz="800" dirty="0">
                  <a:effectLst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6.</a:t>
                </a:r>
                <a:r>
                  <a:rPr lang="uk-UA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dirty="0">
                    <a:ea typeface="Times New Roman" panose="02020603050405020304" pitchFamily="18" charset="0"/>
                  </a:rPr>
                  <a:t>Поклавши </a:t>
                </a:r>
                <a:r>
                  <a:rPr lang="en-GB" dirty="0">
                    <a:ea typeface="Times New Roman" panose="02020603050405020304" pitchFamily="18" charset="0"/>
                  </a:rPr>
                  <a:t>E≥6  </a:t>
                </a:r>
                <a:r>
                  <a:rPr lang="uk-UA" dirty="0">
                    <a:ea typeface="Times New Roman" panose="02020603050405020304" pitchFamily="18" charset="0"/>
                  </a:rPr>
                  <a:t>г/Вт оцінимо потужність двигунів </a:t>
                </a:r>
                <a:r>
                  <a:rPr lang="en-GB" dirty="0">
                    <a:ea typeface="Times New Roman" panose="02020603050405020304" pitchFamily="18" charset="0"/>
                  </a:rPr>
                  <a:t>P</a:t>
                </a:r>
                <a:r>
                  <a:rPr lang="en-GB" sz="1400" dirty="0">
                    <a:ea typeface="Times New Roman" panose="02020603050405020304" pitchFamily="18" charset="0"/>
                  </a:rPr>
                  <a:t>0</a:t>
                </a:r>
                <a:r>
                  <a:rPr lang="en-GB" dirty="0">
                    <a:ea typeface="Times New Roman" panose="02020603050405020304" pitchFamily="18" charset="0"/>
                  </a:rPr>
                  <a:t>:</a:t>
                </a:r>
              </a:p>
              <a:p>
                <a:pPr algn="just">
                  <a:spcAft>
                    <a:spcPts val="0"/>
                  </a:spcAft>
                </a:pPr>
                <a:endParaRPr lang="en-GB" dirty="0"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dirty="0">
                    <a:ea typeface="Times New Roman" panose="02020603050405020304" pitchFamily="18" charset="0"/>
                  </a:rPr>
                  <a:t>     </a:t>
                </a:r>
                <a:endParaRPr lang="ru-RU" sz="1600" dirty="0" smtClean="0"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endParaRPr lang="uk-UA" dirty="0" smtClean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dirty="0" smtClean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uk-UA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dirty="0">
                    <a:ea typeface="Times New Roman" panose="02020603050405020304" pitchFamily="18" charset="0"/>
                  </a:rPr>
                  <a:t>Оцінюємо масу батареї </a:t>
                </a:r>
                <a:r>
                  <a:rPr lang="en-US" dirty="0">
                    <a:ea typeface="Times New Roman" panose="02020603050405020304" pitchFamily="18" charset="0"/>
                  </a:rPr>
                  <a:t>(≤40% m </a:t>
                </a:r>
                <a:r>
                  <a:rPr lang="uk-UA" dirty="0">
                    <a:ea typeface="Times New Roman" panose="02020603050405020304" pitchFamily="18" charset="0"/>
                  </a:rPr>
                  <a:t>д</a:t>
                </a:r>
                <a:r>
                  <a:rPr lang="en-US" dirty="0">
                    <a:ea typeface="Times New Roman" panose="02020603050405020304" pitchFamily="18" charset="0"/>
                  </a:rPr>
                  <a:t> ).</a:t>
                </a:r>
                <a:endParaRPr lang="ru-RU" dirty="0"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dirty="0">
                    <a:ea typeface="Times New Roman" panose="02020603050405020304" pitchFamily="18" charset="0"/>
                  </a:rPr>
                  <a:t>8.</a:t>
                </a:r>
                <a:r>
                  <a:rPr lang="uk-UA" dirty="0"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a typeface="Times New Roman" panose="02020603050405020304" pitchFamily="18" charset="0"/>
                  </a:rPr>
                  <a:t>Подальший</a:t>
                </a:r>
                <a:r>
                  <a:rPr lang="ru-RU" dirty="0">
                    <a:ea typeface="Times New Roman" panose="02020603050405020304" pitchFamily="18" charset="0"/>
                  </a:rPr>
                  <a:t> підбір виконуємо за </a:t>
                </a:r>
                <a:r>
                  <a:rPr lang="ru-RU" dirty="0" err="1">
                    <a:ea typeface="Times New Roman" panose="02020603050405020304" pitchFamily="18" charset="0"/>
                  </a:rPr>
                  <a:t>допомогою</a:t>
                </a:r>
                <a:r>
                  <a:rPr lang="ru-RU" dirty="0"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a typeface="Times New Roman" panose="02020603050405020304" pitchFamily="18" charset="0"/>
                  </a:rPr>
                  <a:t>Ecalc</a:t>
                </a:r>
                <a:r>
                  <a:rPr lang="en-US" dirty="0">
                    <a:ea typeface="Times New Roman" panose="02020603050405020304" pitchFamily="18" charset="0"/>
                  </a:rPr>
                  <a:t>.</a:t>
                </a:r>
                <a:endParaRPr lang="ru-RU" dirty="0"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526" y="476672"/>
                <a:ext cx="7416824" cy="5145576"/>
              </a:xfrm>
              <a:prstGeom prst="rect">
                <a:avLst/>
              </a:prstGeom>
              <a:blipFill rotWithShape="0">
                <a:blip r:embed="rId2"/>
                <a:stretch>
                  <a:fillRect l="-657" b="-9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5584" t="1" r="36307" b="-17821"/>
          <a:stretch/>
        </p:blipFill>
        <p:spPr>
          <a:xfrm>
            <a:off x="3419872" y="4149080"/>
            <a:ext cx="2304256" cy="5760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5861865"/>
            <a:ext cx="1280271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18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248" y="1930013"/>
            <a:ext cx="8379702" cy="3305039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296754" y="621718"/>
            <a:ext cx="85504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B050"/>
                </a:solidFill>
                <a:ea typeface="+mj-ea"/>
                <a:cs typeface="+mj-cs"/>
              </a:rPr>
              <a:t>РЕЗУЛЬТАТИ РОЗРАХУНКУ ЛТХ </a:t>
            </a:r>
            <a:endParaRPr lang="en-US" sz="2800" b="1" i="1" dirty="0">
              <a:solidFill>
                <a:srgbClr val="00B050"/>
              </a:solidFill>
              <a:ea typeface="+mj-ea"/>
              <a:cs typeface="+mj-cs"/>
            </a:endParaRPr>
          </a:p>
          <a:p>
            <a:pPr algn="ctr"/>
            <a:r>
              <a:rPr lang="ru-RU" sz="2800" b="1" i="1" dirty="0">
                <a:solidFill>
                  <a:srgbClr val="00B050"/>
                </a:solidFill>
                <a:ea typeface="+mj-ea"/>
                <a:cs typeface="+mj-cs"/>
              </a:rPr>
              <a:t>ЗАПРОПОНОВАНОЇ КОМПОНОВКИ ЕКОДРОНУ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11960" y="5589240"/>
            <a:ext cx="39258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ctr">
              <a:spcAft>
                <a:spcPts val="0"/>
              </a:spcAft>
              <a:tabLst>
                <a:tab pos="2207895" algn="l"/>
              </a:tabLst>
            </a:pPr>
            <a:r>
              <a:rPr lang="uk-UA" dirty="0">
                <a:solidFill>
                  <a:srgbClr val="002060"/>
                </a:solidFill>
              </a:rPr>
              <a:t>Вхідні параметри програми </a:t>
            </a:r>
            <a:r>
              <a:rPr lang="en-US" dirty="0" err="1">
                <a:solidFill>
                  <a:srgbClr val="002060"/>
                </a:solidFill>
              </a:rPr>
              <a:t>Ecalc</a:t>
            </a:r>
            <a:r>
              <a:rPr lang="uk-UA" dirty="0">
                <a:solidFill>
                  <a:srgbClr val="002060"/>
                </a:solidFill>
              </a:rPr>
              <a:t> </a:t>
            </a:r>
            <a:endParaRPr lang="uk-UA" dirty="0" smtClean="0">
              <a:solidFill>
                <a:srgbClr val="002060"/>
              </a:solidFill>
            </a:endParaRPr>
          </a:p>
          <a:p>
            <a:pPr indent="450215" algn="ctr">
              <a:spcAft>
                <a:spcPts val="0"/>
              </a:spcAft>
              <a:tabLst>
                <a:tab pos="2207895" algn="l"/>
              </a:tabLst>
            </a:pPr>
            <a:r>
              <a:rPr lang="uk-UA" i="1" dirty="0" smtClean="0">
                <a:solidFill>
                  <a:srgbClr val="002060"/>
                </a:solidFill>
              </a:rPr>
              <a:t>(власний </a:t>
            </a:r>
            <a:r>
              <a:rPr lang="uk-UA" i="1" dirty="0">
                <a:solidFill>
                  <a:srgbClr val="002060"/>
                </a:solidFill>
              </a:rPr>
              <a:t>скріншот)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754" y="5885021"/>
            <a:ext cx="1280271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39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 rotWithShape="1">
          <a:blip r:embed="rId2"/>
          <a:srcRect l="5198" t="8316" r="6444" b="26313"/>
          <a:stretch/>
        </p:blipFill>
        <p:spPr bwMode="auto">
          <a:xfrm>
            <a:off x="468327" y="798259"/>
            <a:ext cx="8207345" cy="3270356"/>
          </a:xfrm>
          <a:prstGeom prst="rect">
            <a:avLst/>
          </a:prstGeom>
          <a:ln>
            <a:solidFill>
              <a:srgbClr val="00B0F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01336" y="260648"/>
            <a:ext cx="76262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>
                <a:solidFill>
                  <a:srgbClr val="00B050"/>
                </a:solidFill>
                <a:ea typeface="+mj-ea"/>
                <a:cs typeface="+mj-cs"/>
              </a:rPr>
              <a:t>РЕЗУЛЬТАТИ РОЗРАХУНКІВ В ПРОГРАМІ ECALC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603" y="4157987"/>
            <a:ext cx="4806935" cy="2565413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BDB40EBD-94B2-4D6E-B034-EA8DFC45ACE0}"/>
              </a:ext>
            </a:extLst>
          </p:cNvPr>
          <p:cNvSpPr/>
          <p:nvPr/>
        </p:nvSpPr>
        <p:spPr>
          <a:xfrm>
            <a:off x="1115616" y="4437112"/>
            <a:ext cx="23938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207895" algn="l"/>
              </a:tabLst>
            </a:pPr>
            <a:r>
              <a:rPr lang="uk-UA" dirty="0">
                <a:solidFill>
                  <a:srgbClr val="002060"/>
                </a:solidFill>
              </a:rPr>
              <a:t>Результати розрахунку програми </a:t>
            </a:r>
            <a:r>
              <a:rPr lang="en-US" dirty="0" err="1">
                <a:solidFill>
                  <a:srgbClr val="002060"/>
                </a:solidFill>
              </a:rPr>
              <a:t>Ecalc</a:t>
            </a:r>
            <a:r>
              <a:rPr lang="uk-UA" dirty="0">
                <a:solidFill>
                  <a:srgbClr val="002060"/>
                </a:solidFill>
              </a:rPr>
              <a:t> </a:t>
            </a:r>
            <a:endParaRPr lang="uk-UA" dirty="0" smtClean="0">
              <a:solidFill>
                <a:srgbClr val="002060"/>
              </a:solidFill>
            </a:endParaRPr>
          </a:p>
          <a:p>
            <a:pPr algn="ctr">
              <a:spcAft>
                <a:spcPts val="0"/>
              </a:spcAft>
              <a:tabLst>
                <a:tab pos="2207895" algn="l"/>
              </a:tabLst>
            </a:pPr>
            <a:r>
              <a:rPr lang="uk-UA" i="1" dirty="0" smtClean="0">
                <a:solidFill>
                  <a:srgbClr val="002060"/>
                </a:solidFill>
              </a:rPr>
              <a:t>(власні </a:t>
            </a:r>
            <a:r>
              <a:rPr lang="uk-UA" i="1" dirty="0" err="1" smtClean="0">
                <a:solidFill>
                  <a:srgbClr val="002060"/>
                </a:solidFill>
              </a:rPr>
              <a:t>скріншоти</a:t>
            </a:r>
            <a:r>
              <a:rPr lang="uk-UA" i="1" dirty="0" smtClean="0">
                <a:solidFill>
                  <a:srgbClr val="002060"/>
                </a:solidFill>
              </a:rPr>
              <a:t>)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200" y="5861865"/>
            <a:ext cx="1280271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2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A9F4CB41-00A9-4140-828D-E8970AD82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6D3CF93-22BA-407E-8C67-F539A54B61EB}"/>
              </a:ext>
            </a:extLst>
          </p:cNvPr>
          <p:cNvSpPr/>
          <p:nvPr/>
        </p:nvSpPr>
        <p:spPr>
          <a:xfrm>
            <a:off x="1763688" y="345432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B050"/>
                </a:solidFill>
                <a:ea typeface="+mj-ea"/>
                <a:cs typeface="+mj-cs"/>
              </a:rPr>
              <a:t>РЕЗУЛЬТАТИ ТА ВИСНОВКИ</a:t>
            </a:r>
            <a:endParaRPr lang="uk-UA" sz="3600" b="1" dirty="0">
              <a:solidFill>
                <a:srgbClr val="00B050"/>
              </a:solidFill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446059D-848A-4A68-ADDC-FECF7C08809D}"/>
              </a:ext>
            </a:extLst>
          </p:cNvPr>
          <p:cNvSpPr txBox="1"/>
          <p:nvPr/>
        </p:nvSpPr>
        <p:spPr>
          <a:xfrm>
            <a:off x="1907704" y="1019484"/>
            <a:ext cx="6895678" cy="5309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uk-UA" sz="1800" dirty="0" smtClean="0">
                <a:effectLst/>
                <a:latin typeface="+mj-lt"/>
                <a:ea typeface="Times New Roman" panose="02020603050405020304" pitchFamily="18" charset="0"/>
              </a:rPr>
              <a:t>В </a:t>
            </a:r>
            <a:r>
              <a:rPr lang="uk-UA" sz="1800" dirty="0">
                <a:effectLst/>
                <a:latin typeface="+mj-lt"/>
                <a:ea typeface="Times New Roman" panose="02020603050405020304" pitchFamily="18" charset="0"/>
              </a:rPr>
              <a:t>Україні створена Державна система моніторингу довкілля, інструментарій та функціонування якої може бути удосконалено за рахунок впровадження інновацій.</a:t>
            </a:r>
            <a:endParaRPr lang="ru-RU" sz="16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uk-UA" sz="1800" dirty="0" smtClean="0">
                <a:effectLst/>
                <a:latin typeface="+mj-lt"/>
                <a:ea typeface="Times New Roman" panose="02020603050405020304" pitchFamily="18" charset="0"/>
              </a:rPr>
              <a:t>Проаналізовано </a:t>
            </a:r>
            <a:r>
              <a:rPr lang="uk-UA" sz="1800" dirty="0">
                <a:effectLst/>
                <a:latin typeface="+mj-lt"/>
                <a:ea typeface="Times New Roman" panose="02020603050405020304" pitchFamily="18" charset="0"/>
              </a:rPr>
              <a:t>обладнання та стан інструментарію, що використовується в системах екологічного моніторингу. Показана можливість створення універсальних вимірювальних блоків для комплексної оцінки екологічного стану повітря.</a:t>
            </a:r>
            <a:endParaRPr lang="ru-RU" sz="16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uk-UA" sz="1800" dirty="0" smtClean="0">
                <a:effectLst/>
                <a:latin typeface="+mj-lt"/>
                <a:ea typeface="Times New Roman" panose="02020603050405020304" pitchFamily="18" charset="0"/>
              </a:rPr>
              <a:t>Показано</a:t>
            </a:r>
            <a:r>
              <a:rPr lang="uk-UA" sz="1800" dirty="0">
                <a:effectLst/>
                <a:latin typeface="+mj-lt"/>
                <a:ea typeface="Times New Roman" panose="02020603050405020304" pitchFamily="18" charset="0"/>
              </a:rPr>
              <a:t>, що розвиток безпілотних технологій дозволяє на сучасному етапі впровадження </a:t>
            </a:r>
            <a:r>
              <a:rPr lang="uk-UA" sz="1800" dirty="0" err="1">
                <a:effectLst/>
                <a:latin typeface="+mj-lt"/>
                <a:ea typeface="Times New Roman" panose="02020603050405020304" pitchFamily="18" charset="0"/>
              </a:rPr>
              <a:t>дронів</a:t>
            </a:r>
            <a:r>
              <a:rPr lang="uk-UA" sz="1800" dirty="0">
                <a:effectLst/>
                <a:latin typeface="+mj-lt"/>
                <a:ea typeface="Times New Roman" panose="02020603050405020304" pitchFamily="18" charset="0"/>
              </a:rPr>
              <a:t> у вимірювальні комплекси моніторингу стану повітря. Запропоновано концепцію впровадження безпілотних технологій в систему екологічного моніторингу та сформовано вимоги до ЛТХ </a:t>
            </a:r>
            <a:r>
              <a:rPr lang="uk-UA" sz="1800" dirty="0" err="1">
                <a:effectLst/>
                <a:latin typeface="+mj-lt"/>
                <a:ea typeface="Times New Roman" panose="02020603050405020304" pitchFamily="18" charset="0"/>
              </a:rPr>
              <a:t>дронів</a:t>
            </a:r>
            <a:r>
              <a:rPr lang="uk-UA" sz="1800" dirty="0">
                <a:effectLst/>
                <a:latin typeface="+mj-lt"/>
                <a:ea typeface="Times New Roman" panose="02020603050405020304" pitchFamily="18" charset="0"/>
              </a:rPr>
              <a:t> такого типу.</a:t>
            </a:r>
            <a:endParaRPr lang="ru-RU" sz="16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uk-UA" sz="1800" dirty="0" smtClean="0">
                <a:effectLst/>
                <a:latin typeface="+mj-lt"/>
                <a:ea typeface="Times New Roman" panose="02020603050405020304" pitchFamily="18" charset="0"/>
              </a:rPr>
              <a:t>Запропоновано </a:t>
            </a:r>
            <a:r>
              <a:rPr lang="uk-UA" sz="1800" dirty="0">
                <a:effectLst/>
                <a:latin typeface="+mj-lt"/>
                <a:ea typeface="Times New Roman" panose="02020603050405020304" pitchFamily="18" charset="0"/>
              </a:rPr>
              <a:t>конструкцію </a:t>
            </a:r>
            <a:r>
              <a:rPr lang="uk-UA" sz="1800" dirty="0" err="1">
                <a:effectLst/>
                <a:latin typeface="+mj-lt"/>
                <a:ea typeface="Times New Roman" panose="02020603050405020304" pitchFamily="18" charset="0"/>
              </a:rPr>
              <a:t>дрону</a:t>
            </a:r>
            <a:r>
              <a:rPr lang="uk-UA" sz="1800" dirty="0">
                <a:effectLst/>
                <a:latin typeface="+mj-lt"/>
                <a:ea typeface="Times New Roman" panose="02020603050405020304" pitchFamily="18" charset="0"/>
              </a:rPr>
              <a:t>, який міг би використовуватися в системі екологічного моніторингу. Виконано обчислюваний експеримент, що довів відповідність ЛТХ </a:t>
            </a:r>
            <a:r>
              <a:rPr lang="uk-UA" sz="1800" dirty="0" err="1">
                <a:effectLst/>
                <a:latin typeface="+mj-lt"/>
                <a:ea typeface="Times New Roman" panose="02020603050405020304" pitchFamily="18" charset="0"/>
              </a:rPr>
              <a:t>дрону</a:t>
            </a:r>
            <a:r>
              <a:rPr lang="uk-UA" sz="1800" dirty="0">
                <a:effectLst/>
                <a:latin typeface="+mj-lt"/>
                <a:ea typeface="Times New Roman" panose="02020603050405020304" pitchFamily="18" charset="0"/>
              </a:rPr>
              <a:t> запропонованої конструкції встановленим вимогам щодо можливості його використання в системі екологічного моніторингу. </a:t>
            </a:r>
            <a:endParaRPr lang="ru-RU" sz="16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838346"/>
            <a:ext cx="1280271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71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050E89F9-E680-4505-B77F-287A0C3CA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3149E0F0-CAEA-4C1E-A30E-4C8D824B68E2}"/>
              </a:ext>
            </a:extLst>
          </p:cNvPr>
          <p:cNvSpPr/>
          <p:nvPr/>
        </p:nvSpPr>
        <p:spPr>
          <a:xfrm>
            <a:off x="683568" y="260648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rgbClr val="00B050"/>
                </a:solidFill>
                <a:ea typeface="+mj-ea"/>
                <a:cs typeface="+mj-cs"/>
              </a:rPr>
              <a:t>СПИСОК ВИКОРИСТАНИХ ДЖЕРЕЛ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4B303A8-C0DD-479D-8B7B-4BA5E63F4B41}"/>
              </a:ext>
            </a:extLst>
          </p:cNvPr>
          <p:cNvSpPr txBox="1"/>
          <p:nvPr/>
        </p:nvSpPr>
        <p:spPr>
          <a:xfrm>
            <a:off x="901432" y="993588"/>
            <a:ext cx="789515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0510" indent="-270510" algn="just"/>
            <a:r>
              <a:rPr lang="uk-UA" sz="1200" dirty="0">
                <a:effectLst/>
                <a:latin typeface="+mj-lt"/>
                <a:ea typeface="Times New Roman" panose="02020603050405020304" pitchFamily="18" charset="0"/>
              </a:rPr>
              <a:t>1.	</a:t>
            </a:r>
            <a:r>
              <a:rPr lang="uk-UA" sz="1300" dirty="0">
                <a:effectLst/>
                <a:latin typeface="+mj-lt"/>
                <a:ea typeface="Times New Roman" panose="02020603050405020304" pitchFamily="18" charset="0"/>
              </a:rPr>
              <a:t>Матеріал з Вікіпедії «Сталий розвиток». Режим доступу: </a:t>
            </a:r>
            <a:r>
              <a:rPr lang="uk-UA" sz="1300" u="sng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https://uk.wikipedia.org/wiki/Сталий_розвиток</a:t>
            </a:r>
            <a:endParaRPr lang="ru-RU" sz="13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270510" indent="-270510" algn="just"/>
            <a:r>
              <a:rPr lang="uk-UA" sz="1300" dirty="0">
                <a:effectLst/>
                <a:latin typeface="+mj-lt"/>
                <a:ea typeface="Times New Roman" panose="02020603050405020304" pitchFamily="18" charset="0"/>
              </a:rPr>
              <a:t>2.	Закон України від 28 лютого 2019 року № 2697-VIII «Основні засади (стратегія) державної екологічної політики України на період до 2030 року».</a:t>
            </a:r>
            <a:r>
              <a:rPr lang="uk-UA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300" dirty="0">
                <a:effectLst/>
                <a:latin typeface="+mj-lt"/>
                <a:ea typeface="Times New Roman" panose="02020603050405020304" pitchFamily="18" charset="0"/>
              </a:rPr>
              <a:t>Режим доступу: </a:t>
            </a:r>
            <a:r>
              <a:rPr lang="uk-UA" sz="1300" u="sng" dirty="0"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https://zakon.rada.gov.ua/laws/show/2697-19#Text</a:t>
            </a:r>
            <a:endParaRPr lang="ru-RU" sz="13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270510" indent="-270510" algn="just"/>
            <a:r>
              <a:rPr lang="uk-UA" sz="1300" dirty="0">
                <a:effectLst/>
                <a:latin typeface="+mj-lt"/>
                <a:ea typeface="Times New Roman" panose="02020603050405020304" pitchFamily="18" charset="0"/>
              </a:rPr>
              <a:t>3.	Стаття з інтернет ресурсу ТЕКСТИ.org.ua «</a:t>
            </a:r>
            <a:r>
              <a:rPr lang="uk-UA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 Україні найвища у світі смертність від забруднення повітря». </a:t>
            </a:r>
            <a:r>
              <a:rPr lang="uk-UA" sz="1300" dirty="0">
                <a:effectLst/>
                <a:latin typeface="+mj-lt"/>
                <a:ea typeface="Times New Roman" panose="02020603050405020304" pitchFamily="18" charset="0"/>
              </a:rPr>
              <a:t>Режим доступу:</a:t>
            </a:r>
            <a:r>
              <a:rPr lang="uk-UA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300" u="sng" dirty="0"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https://texty.org.ua/fragments/71186/V_Ukrajini_najvyshha_u_sviti_smertnist_vid-71186/</a:t>
            </a:r>
            <a:endParaRPr lang="ru-RU" sz="13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270510" indent="-270510" algn="just"/>
            <a:r>
              <a:rPr lang="uk-UA" sz="1300" dirty="0">
                <a:effectLst/>
                <a:latin typeface="+mj-lt"/>
                <a:ea typeface="Times New Roman" panose="02020603050405020304" pitchFamily="18" charset="0"/>
              </a:rPr>
              <a:t>4.	«</a:t>
            </a:r>
            <a:r>
              <a:rPr lang="uk-UA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Концепція Державної програми проведення моніторингу навколишнього природного середовища» згідно розпорядження Кабінету Міністрів України від 31 грудня 2004 р. № 992-р.</a:t>
            </a:r>
            <a:r>
              <a:rPr lang="uk-UA" sz="1300" dirty="0">
                <a:effectLst/>
                <a:latin typeface="+mj-lt"/>
                <a:ea typeface="Times New Roman" panose="02020603050405020304" pitchFamily="18" charset="0"/>
              </a:rPr>
              <a:t> Режим доступу: </a:t>
            </a:r>
            <a:r>
              <a:rPr lang="uk-UA" sz="1300" u="sng" dirty="0"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https://www.kmu.gov.ua/npas/10717911</a:t>
            </a:r>
            <a:endParaRPr lang="ru-RU" sz="13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270510" indent="-270510" algn="just"/>
            <a:r>
              <a:rPr lang="uk-UA" sz="1300" dirty="0">
                <a:effectLst/>
                <a:latin typeface="+mj-lt"/>
                <a:ea typeface="Times New Roman" panose="02020603050405020304" pitchFamily="18" charset="0"/>
              </a:rPr>
              <a:t>5.	</a:t>
            </a:r>
            <a:r>
              <a:rPr lang="uk-UA" sz="1300" dirty="0" err="1">
                <a:effectLst/>
                <a:latin typeface="+mj-lt"/>
                <a:ea typeface="Times New Roman" panose="02020603050405020304" pitchFamily="18" charset="0"/>
              </a:rPr>
              <a:t>The</a:t>
            </a:r>
            <a:r>
              <a:rPr lang="uk-UA" sz="13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uk-UA" sz="1300" dirty="0" err="1">
                <a:effectLst/>
                <a:latin typeface="+mj-lt"/>
                <a:ea typeface="Times New Roman" panose="02020603050405020304" pitchFamily="18" charset="0"/>
              </a:rPr>
              <a:t>World</a:t>
            </a:r>
            <a:r>
              <a:rPr lang="uk-UA" sz="13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uk-UA" sz="1300" dirty="0" err="1">
                <a:effectLst/>
                <a:latin typeface="+mj-lt"/>
                <a:ea typeface="Times New Roman" panose="02020603050405020304" pitchFamily="18" charset="0"/>
              </a:rPr>
              <a:t>Economic</a:t>
            </a:r>
            <a:r>
              <a:rPr lang="uk-UA" sz="13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uk-UA" sz="1300" dirty="0" err="1">
                <a:effectLst/>
                <a:latin typeface="+mj-lt"/>
                <a:ea typeface="Times New Roman" panose="02020603050405020304" pitchFamily="18" charset="0"/>
              </a:rPr>
              <a:t>Forum</a:t>
            </a:r>
            <a:r>
              <a:rPr lang="uk-UA" sz="1300" dirty="0">
                <a:effectLst/>
                <a:latin typeface="+mj-lt"/>
                <a:ea typeface="Times New Roman" panose="02020603050405020304" pitchFamily="18" charset="0"/>
              </a:rPr>
              <a:t> «</a:t>
            </a:r>
            <a:r>
              <a:rPr lang="uk-UA" sz="1300" dirty="0" err="1">
                <a:effectLst/>
                <a:latin typeface="+mj-lt"/>
                <a:ea typeface="Times New Roman" panose="02020603050405020304" pitchFamily="18" charset="0"/>
              </a:rPr>
              <a:t>The</a:t>
            </a:r>
            <a:r>
              <a:rPr lang="uk-UA" sz="13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uk-UA" sz="1300" dirty="0" err="1">
                <a:effectLst/>
                <a:latin typeface="+mj-lt"/>
                <a:ea typeface="Times New Roman" panose="02020603050405020304" pitchFamily="18" charset="0"/>
              </a:rPr>
              <a:t>Global</a:t>
            </a:r>
            <a:r>
              <a:rPr lang="uk-UA" sz="13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uk-UA" sz="1300" dirty="0" err="1">
                <a:effectLst/>
                <a:latin typeface="+mj-lt"/>
                <a:ea typeface="Times New Roman" panose="02020603050405020304" pitchFamily="18" charset="0"/>
              </a:rPr>
              <a:t>Risks</a:t>
            </a:r>
            <a:r>
              <a:rPr lang="uk-UA" sz="13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uk-UA" sz="1300" dirty="0" err="1">
                <a:effectLst/>
                <a:latin typeface="+mj-lt"/>
                <a:ea typeface="Times New Roman" panose="02020603050405020304" pitchFamily="18" charset="0"/>
              </a:rPr>
              <a:t>Report</a:t>
            </a:r>
            <a:r>
              <a:rPr lang="uk-UA" sz="1300" dirty="0">
                <a:effectLst/>
                <a:latin typeface="+mj-lt"/>
                <a:ea typeface="Times New Roman" panose="02020603050405020304" pitchFamily="18" charset="0"/>
              </a:rPr>
              <a:t> 2020». Режим доступу: </a:t>
            </a:r>
            <a:r>
              <a:rPr lang="uk-UA" sz="1300" u="sng" dirty="0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hlinkClick r:id="rId5"/>
              </a:rPr>
              <a:t>http://www3.weforum.org/docs/WEF_Global_Risk_Report_2020.pdf</a:t>
            </a:r>
            <a:endParaRPr lang="ru-RU" sz="13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270510" indent="-270510" algn="just"/>
            <a:r>
              <a:rPr lang="uk-UA" sz="1300" dirty="0">
                <a:effectLst/>
                <a:latin typeface="+mj-lt"/>
                <a:ea typeface="Times New Roman" panose="02020603050405020304" pitchFamily="18" charset="0"/>
              </a:rPr>
              <a:t>6.	Постанова Кабінету Міністрів України від 5 серпня 2020 р. № 695 Київ «Про затвердження Державної стратегії регіонального розвитку на 2021-2027 роки». Режим доступу: </a:t>
            </a:r>
            <a:r>
              <a:rPr lang="uk-UA" sz="1300" u="sng" dirty="0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hlinkClick r:id="rId6"/>
              </a:rPr>
              <a:t>https://zakon.rada.gov.ua/laws/show/695-2020-%D0%BF#Text</a:t>
            </a:r>
            <a:endParaRPr lang="ru-RU" sz="13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270510" indent="-270510" algn="just"/>
            <a:r>
              <a:rPr lang="uk-UA" sz="1300" dirty="0">
                <a:effectLst/>
                <a:latin typeface="+mj-lt"/>
                <a:ea typeface="Times New Roman" panose="02020603050405020304" pitchFamily="18" charset="0"/>
              </a:rPr>
              <a:t>7.	</a:t>
            </a:r>
            <a:r>
              <a:rPr lang="uk-UA" sz="1300" dirty="0" err="1">
                <a:effectLst/>
                <a:latin typeface="+mj-lt"/>
                <a:ea typeface="Times New Roman" panose="02020603050405020304" pitchFamily="18" charset="0"/>
              </a:rPr>
              <a:t>Комариста</a:t>
            </a:r>
            <a:r>
              <a:rPr lang="uk-UA" sz="1300" dirty="0">
                <a:effectLst/>
                <a:latin typeface="+mj-lt"/>
                <a:ea typeface="Times New Roman" panose="02020603050405020304" pitchFamily="18" charset="0"/>
              </a:rPr>
              <a:t> Богдана Миколаївна</a:t>
            </a:r>
            <a:r>
              <a:rPr lang="ru-RU" sz="1300" dirty="0">
                <a:effectLst/>
                <a:latin typeface="+mj-lt"/>
                <a:ea typeface="Times New Roman" panose="02020603050405020304" pitchFamily="18" charset="0"/>
              </a:rPr>
              <a:t> кандидат </a:t>
            </a:r>
            <a:r>
              <a:rPr lang="ru-RU" sz="1300" dirty="0" err="1">
                <a:effectLst/>
                <a:latin typeface="+mj-lt"/>
                <a:ea typeface="Times New Roman" panose="02020603050405020304" pitchFamily="18" charset="0"/>
              </a:rPr>
              <a:t>технічних</a:t>
            </a:r>
            <a:r>
              <a:rPr lang="ru-RU" sz="1300" dirty="0">
                <a:effectLst/>
                <a:latin typeface="+mj-lt"/>
                <a:ea typeface="Times New Roman" panose="02020603050405020304" pitchFamily="18" charset="0"/>
              </a:rPr>
              <a:t> наук, доцент, доцент </a:t>
            </a:r>
            <a:r>
              <a:rPr lang="ru-RU" sz="1300" dirty="0" err="1">
                <a:effectLst/>
                <a:latin typeface="+mj-lt"/>
                <a:ea typeface="Times New Roman" panose="02020603050405020304" pitchFamily="18" charset="0"/>
              </a:rPr>
              <a:t>кафедри</a:t>
            </a:r>
            <a:r>
              <a:rPr lang="ru-RU" sz="13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300" dirty="0" err="1">
                <a:effectLst/>
                <a:latin typeface="+mj-lt"/>
                <a:ea typeface="Times New Roman" panose="02020603050405020304" pitchFamily="18" charset="0"/>
              </a:rPr>
              <a:t>кібернетики</a:t>
            </a:r>
            <a:r>
              <a:rPr lang="ru-RU" sz="1300" dirty="0">
                <a:effectLst/>
                <a:latin typeface="+mj-lt"/>
                <a:ea typeface="Times New Roman" panose="02020603050405020304" pitchFamily="18" charset="0"/>
              </a:rPr>
              <a:t> ХТП </a:t>
            </a:r>
            <a:r>
              <a:rPr lang="uk-UA" sz="1300" dirty="0">
                <a:effectLst/>
                <a:latin typeface="+mj-lt"/>
                <a:ea typeface="Times New Roman" panose="02020603050405020304" pitchFamily="18" charset="0"/>
              </a:rPr>
              <a:t>«Моніторинг навколишнього природного середовища». Режим доступу: </a:t>
            </a:r>
            <a:r>
              <a:rPr lang="uk-UA" sz="1300" u="sng" dirty="0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hlinkClick r:id="rId7"/>
              </a:rPr>
              <a:t>http://kxtp.kpi.ua/komarysta/sd07.pdf</a:t>
            </a:r>
            <a:endParaRPr lang="ru-RU" sz="13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270510" indent="-270510" algn="just"/>
            <a:r>
              <a:rPr lang="uk-UA" sz="1300" dirty="0">
                <a:effectLst/>
                <a:latin typeface="+mj-lt"/>
                <a:ea typeface="Times New Roman" panose="02020603050405020304" pitchFamily="18" charset="0"/>
              </a:rPr>
              <a:t>8.	Електронний ресурс для визначення ЛТХ. Режим доступу:  </a:t>
            </a:r>
            <a:r>
              <a:rPr lang="uk-UA" sz="1300" u="sng" dirty="0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hlinkClick r:id="rId8"/>
              </a:rPr>
              <a:t>https://www.ecalc.ch/</a:t>
            </a:r>
            <a:endParaRPr lang="ru-RU" sz="13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270510" indent="-270510" algn="just"/>
            <a:r>
              <a:rPr lang="uk-UA" sz="1300" dirty="0">
                <a:effectLst/>
                <a:latin typeface="+mj-lt"/>
                <a:ea typeface="Times New Roman" panose="02020603050405020304" pitchFamily="18" charset="0"/>
              </a:rPr>
              <a:t>9.	Стаття з офіційного сайту Міністерство захисту довкілля та природних ресурсів України «Екологічний моніторинг довкілля» Режим доступу: </a:t>
            </a:r>
            <a:r>
              <a:rPr lang="uk-UA" sz="1300" u="sng" dirty="0"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https://mepr.gov.ua/content/ekologichniy-monitoring-dovkillya.html</a:t>
            </a:r>
            <a:endParaRPr lang="ru-RU" sz="13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270510" indent="-270510" algn="just"/>
            <a:r>
              <a:rPr lang="uk-UA" sz="1300" dirty="0">
                <a:effectLst/>
                <a:latin typeface="+mj-lt"/>
                <a:ea typeface="Times New Roman" panose="02020603050405020304" pitchFamily="18" charset="0"/>
              </a:rPr>
              <a:t>10.	Інтернет-магазин «Епіцентр». Вибірка товарів «Газоаналізатори». Режим доступу: </a:t>
            </a:r>
            <a:r>
              <a:rPr lang="ru-RU" sz="1300" u="sng" dirty="0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hlinkClick r:id="rId10"/>
              </a:rPr>
              <a:t>https://epicentrk.ua/ua/shop/gazoanalizatory/filter/prop_8058-is-e0vjiguu-or-inkco8xx-or-lo9lzjhmwrhuxygn-or-irvtyymy-or-foonbzol-or-e2rmhphi/apply/</a:t>
            </a:r>
            <a:endParaRPr lang="ru-RU" sz="13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270510" indent="-270510" algn="just"/>
            <a:r>
              <a:rPr lang="uk-UA" sz="1300" dirty="0">
                <a:effectLst/>
                <a:latin typeface="+mj-lt"/>
                <a:ea typeface="Times New Roman" panose="02020603050405020304" pitchFamily="18" charset="0"/>
              </a:rPr>
              <a:t>11.	Стаття з форуму «</a:t>
            </a:r>
            <a:r>
              <a:rPr lang="uk-UA" sz="1300" dirty="0" err="1">
                <a:effectLst/>
                <a:latin typeface="+mj-lt"/>
                <a:ea typeface="Times New Roman" panose="02020603050405020304" pitchFamily="18" charset="0"/>
              </a:rPr>
              <a:t>Продолжительность</a:t>
            </a:r>
            <a:r>
              <a:rPr lang="uk-UA" sz="13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uk-UA" sz="1300" dirty="0" err="1">
                <a:effectLst/>
                <a:latin typeface="+mj-lt"/>
                <a:ea typeface="Times New Roman" panose="02020603050405020304" pitchFamily="18" charset="0"/>
              </a:rPr>
              <a:t>полета</a:t>
            </a:r>
            <a:r>
              <a:rPr lang="uk-UA" sz="13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uk-UA" sz="1300" dirty="0" err="1">
                <a:effectLst/>
                <a:latin typeface="+mj-lt"/>
                <a:ea typeface="Times New Roman" panose="02020603050405020304" pitchFamily="18" charset="0"/>
              </a:rPr>
              <a:t>электрическогобеспилотного</a:t>
            </a:r>
            <a:r>
              <a:rPr lang="uk-UA" sz="13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uk-UA" sz="1300" dirty="0" err="1">
                <a:effectLst/>
                <a:latin typeface="+mj-lt"/>
                <a:ea typeface="Times New Roman" panose="02020603050405020304" pitchFamily="18" charset="0"/>
              </a:rPr>
              <a:t>вертолета</a:t>
            </a:r>
            <a:r>
              <a:rPr lang="uk-UA" sz="1300" dirty="0">
                <a:effectLst/>
                <a:latin typeface="+mj-lt"/>
                <a:ea typeface="Times New Roman" panose="02020603050405020304" pitchFamily="18" charset="0"/>
              </a:rPr>
              <a:t>». Режим доступу: </a:t>
            </a:r>
            <a:r>
              <a:rPr lang="uk-UA" sz="1300" u="sng" dirty="0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hlinkClick r:id="rId11"/>
              </a:rPr>
              <a:t>http://forum.rcdesign.ru/blogs/174358/blog18412.html</a:t>
            </a:r>
            <a:endParaRPr lang="ru-RU" sz="1300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1296" y="5888686"/>
            <a:ext cx="1280271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35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215299" y="1152794"/>
            <a:ext cx="5681333" cy="2016224"/>
          </a:xfrm>
        </p:spPr>
        <p:txBody>
          <a:bodyPr>
            <a:noAutofit/>
          </a:bodyPr>
          <a:lstStyle/>
          <a:p>
            <a:pPr algn="r"/>
            <a:r>
              <a:rPr lang="ru-RU" sz="3200" b="1" i="1" dirty="0" smtClean="0">
                <a:solidFill>
                  <a:srgbClr val="00B050"/>
                </a:solidFill>
                <a:latin typeface="+mn-lt"/>
              </a:rPr>
              <a:t>ПРОЄКТ </a:t>
            </a:r>
            <a:r>
              <a:rPr lang="ru-RU" sz="3200" b="1" i="1" dirty="0">
                <a:solidFill>
                  <a:srgbClr val="00B050"/>
                </a:solidFill>
                <a:latin typeface="+mn-lt"/>
              </a:rPr>
              <a:t>ВИКОРИСТАННЯ БЕЗПІЛОТНИХ ЛІТАЛЬНИХ АПАРАТІВ У СИСТЕМІ ЕКОЛОГІЧНОГО МОНІТОРИНГУ СТАНУ ПОВІТРЯ</a:t>
            </a:r>
            <a:endParaRPr lang="uk-UA" sz="3200" b="1" i="1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3" name="Рисунок 2" descr="C:\Users\Lena\Desktop\160215849_149460927034559_1435583567609981287_n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" t="15850" r="-757" b="6178"/>
          <a:stretch/>
        </p:blipFill>
        <p:spPr bwMode="auto">
          <a:xfrm>
            <a:off x="6386417" y="2376011"/>
            <a:ext cx="2502032" cy="2105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Lena\Desktop\160219515_931343550941301_4558382598533231512_n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68" t="13672" r="1568" b="3046"/>
          <a:stretch/>
        </p:blipFill>
        <p:spPr bwMode="auto">
          <a:xfrm>
            <a:off x="6876064" y="4555768"/>
            <a:ext cx="2012385" cy="2217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Lena\Desktop\159763842_444716220070753_8004002086198480090_n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823" y="190472"/>
            <a:ext cx="2839065" cy="21117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44894" y="3336112"/>
            <a:ext cx="36268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effectLst/>
                <a:ea typeface="Times New Roman" panose="02020603050405020304" pitchFamily="18" charset="0"/>
              </a:rPr>
              <a:t>Роботу виконав:</a:t>
            </a:r>
            <a:endParaRPr lang="en-US" sz="1400" b="1" dirty="0" smtClean="0">
              <a:effectLst/>
              <a:ea typeface="Times New Roman" panose="02020603050405020304" pitchFamily="18" charset="0"/>
            </a:endParaRPr>
          </a:p>
          <a:p>
            <a:r>
              <a:rPr lang="uk-UA" sz="1400" b="1" dirty="0" smtClean="0">
                <a:effectLst/>
                <a:ea typeface="Times New Roman" panose="02020603050405020304" pitchFamily="18" charset="0"/>
              </a:rPr>
              <a:t>ЗАПОРОЖЕЦЬ ВЛАДИСЛАВ МИКОЛАЙОВИЧ,</a:t>
            </a:r>
            <a:endParaRPr lang="en-US" sz="1400" b="1" dirty="0">
              <a:effectLst/>
              <a:ea typeface="Times New Roman" panose="02020603050405020304" pitchFamily="18" charset="0"/>
            </a:endParaRPr>
          </a:p>
          <a:p>
            <a:r>
              <a:rPr lang="uk-UA" sz="1400" dirty="0">
                <a:effectLst/>
                <a:ea typeface="Times New Roman" panose="02020603050405020304" pitchFamily="18" charset="0"/>
              </a:rPr>
              <a:t>учень </a:t>
            </a:r>
            <a:r>
              <a:rPr lang="uk-UA" sz="1400" dirty="0" smtClean="0">
                <a:effectLst/>
                <a:ea typeface="Times New Roman" panose="02020603050405020304" pitchFamily="18" charset="0"/>
              </a:rPr>
              <a:t>1</a:t>
            </a:r>
            <a:r>
              <a:rPr lang="en-US" sz="1400" dirty="0" smtClean="0">
                <a:effectLst/>
                <a:ea typeface="Times New Roman" panose="02020603050405020304" pitchFamily="18" charset="0"/>
              </a:rPr>
              <a:t>1</a:t>
            </a:r>
            <a:r>
              <a:rPr lang="uk-UA" sz="1400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uk-UA" sz="1400" dirty="0">
                <a:effectLst/>
                <a:ea typeface="Times New Roman" panose="02020603050405020304" pitchFamily="18" charset="0"/>
              </a:rPr>
              <a:t>класу комунального закладу «Центральноукраїнський науковий ліцей-інтернат Кіровоградської обласної ради»</a:t>
            </a:r>
            <a:endParaRPr lang="en-US" sz="1400" dirty="0">
              <a:effectLst/>
              <a:ea typeface="Times New Roman" panose="02020603050405020304" pitchFamily="18" charset="0"/>
            </a:endParaRPr>
          </a:p>
          <a:p>
            <a:r>
              <a:rPr lang="uk-UA" sz="1400" dirty="0">
                <a:effectLst/>
                <a:ea typeface="Times New Roman" panose="02020603050405020304" pitchFamily="18" charset="0"/>
              </a:rPr>
              <a:t>м. </a:t>
            </a:r>
            <a:r>
              <a:rPr lang="uk-UA" sz="1400" dirty="0" smtClean="0">
                <a:effectLst/>
                <a:ea typeface="Times New Roman" panose="02020603050405020304" pitchFamily="18" charset="0"/>
              </a:rPr>
              <a:t>Кропивницький</a:t>
            </a:r>
            <a:endParaRPr lang="uk-UA" sz="1400" b="1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E2F2BB8-E1CB-4590-817A-2A070BE5ABAB}"/>
              </a:ext>
            </a:extLst>
          </p:cNvPr>
          <p:cNvSpPr txBox="1"/>
          <p:nvPr/>
        </p:nvSpPr>
        <p:spPr>
          <a:xfrm>
            <a:off x="871947" y="476672"/>
            <a:ext cx="53315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КІРОВОГРАДСЬКА МАЛА АКАДЕМІЯ </a:t>
            </a:r>
            <a:r>
              <a:rPr lang="ru-RU" altLang="ru-RU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НАУК УЧНІВСЬОЇ </a:t>
            </a:r>
            <a:r>
              <a:rPr lang="ru-RU" altLang="ru-RU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МОЛОДІ</a:t>
            </a:r>
            <a:endParaRPr lang="ru-RU" altLang="ru-RU" sz="14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DB861BC-C674-4DB7-85C7-664B014746A2}"/>
              </a:ext>
            </a:extLst>
          </p:cNvPr>
          <p:cNvSpPr txBox="1"/>
          <p:nvPr/>
        </p:nvSpPr>
        <p:spPr>
          <a:xfrm>
            <a:off x="3250544" y="4649011"/>
            <a:ext cx="352839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400" b="1" dirty="0">
                <a:effectLst/>
                <a:latin typeface="+mj-lt"/>
                <a:ea typeface="Times New Roman" panose="02020603050405020304" pitchFamily="18" charset="0"/>
              </a:rPr>
              <a:t>Наукові керівники:</a:t>
            </a:r>
            <a:endParaRPr lang="en-US" sz="1400" b="1" dirty="0">
              <a:effectLst/>
              <a:latin typeface="+mj-lt"/>
              <a:ea typeface="Times New Roman" panose="02020603050405020304" pitchFamily="18" charset="0"/>
            </a:endParaRPr>
          </a:p>
          <a:p>
            <a:r>
              <a:rPr lang="uk-UA" sz="1400" b="1" dirty="0" smtClean="0">
                <a:effectLst/>
                <a:latin typeface="+mj-lt"/>
                <a:ea typeface="Times New Roman" panose="02020603050405020304" pitchFamily="18" charset="0"/>
              </a:rPr>
              <a:t>КОВАЛЬОВ ЮРІЙ ГРИГОРОВИЧ, </a:t>
            </a:r>
            <a:r>
              <a:rPr lang="uk-UA" sz="1400" dirty="0">
                <a:effectLst/>
                <a:latin typeface="+mj-lt"/>
                <a:ea typeface="Times New Roman" panose="02020603050405020304" pitchFamily="18" charset="0"/>
              </a:rPr>
              <a:t>доцент кафедри фізико-математичних дисциплін Льотної академії Національного авіаційного університету, кандидат технічних наук; </a:t>
            </a:r>
            <a:endParaRPr lang="ru-RU" sz="1400" dirty="0">
              <a:effectLst/>
              <a:latin typeface="+mj-lt"/>
              <a:ea typeface="Times New Roman" panose="02020603050405020304" pitchFamily="18" charset="0"/>
            </a:endParaRPr>
          </a:p>
          <a:p>
            <a:r>
              <a:rPr lang="uk-UA" sz="1400" b="1" dirty="0" smtClean="0">
                <a:effectLst/>
                <a:latin typeface="+mj-lt"/>
                <a:ea typeface="Times New Roman" panose="02020603050405020304" pitchFamily="18" charset="0"/>
              </a:rPr>
              <a:t>ДЕНИСОВ ДЕНИС ОЛЕКСАНДРОВИЧ, </a:t>
            </a:r>
          </a:p>
          <a:p>
            <a:r>
              <a:rPr lang="uk-UA" sz="1400" dirty="0" smtClean="0">
                <a:effectLst/>
                <a:latin typeface="+mj-lt"/>
                <a:ea typeface="Times New Roman" panose="02020603050405020304" pitchFamily="18" charset="0"/>
              </a:rPr>
              <a:t>вчитель </a:t>
            </a:r>
            <a:r>
              <a:rPr lang="uk-UA" sz="1400" dirty="0">
                <a:effectLst/>
                <a:latin typeface="+mj-lt"/>
                <a:ea typeface="Times New Roman" panose="02020603050405020304" pitchFamily="18" charset="0"/>
              </a:rPr>
              <a:t>фізики комунального закладу «Центральноукраїнський науковий ліцей-інтернат Кіровоградської обласної ради»</a:t>
            </a:r>
            <a:endParaRPr lang="ru-RU" sz="14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5894497"/>
            <a:ext cx="1280271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45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E2DAA067-709F-4E94-AF6E-273AB8440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603591"/>
            <a:ext cx="6589712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B050"/>
                </a:solidFill>
                <a:latin typeface="+mn-lt"/>
              </a:rPr>
              <a:t>МЕТА І ЗАВДАННЯ ДОСЛІДЖЕННЯ: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B220180-38C7-49A0-AFB5-219A7145D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C7B76B5-5620-4BF4-933C-3EB1DCFEF1FA}"/>
              </a:ext>
            </a:extLst>
          </p:cNvPr>
          <p:cNvSpPr/>
          <p:nvPr/>
        </p:nvSpPr>
        <p:spPr>
          <a:xfrm>
            <a:off x="1278124" y="1415234"/>
            <a:ext cx="756084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628650" algn="l"/>
              </a:tabLst>
            </a:pPr>
            <a:r>
              <a:rPr lang="ru-RU" sz="1600" b="1" dirty="0"/>
              <a:t>Мета </a:t>
            </a:r>
            <a:r>
              <a:rPr lang="ru-RU" sz="1600" b="1" dirty="0" err="1"/>
              <a:t>роботи</a:t>
            </a:r>
            <a:r>
              <a:rPr lang="ru-RU" sz="1600" b="1" dirty="0"/>
              <a:t>: </a:t>
            </a:r>
            <a:r>
              <a:rPr lang="ru-RU" sz="1600" dirty="0" err="1"/>
              <a:t>запропонувати</a:t>
            </a:r>
            <a:r>
              <a:rPr lang="ru-RU" sz="1600" dirty="0"/>
              <a:t> та </a:t>
            </a:r>
            <a:r>
              <a:rPr lang="ru-RU" sz="1600" dirty="0" err="1"/>
              <a:t>проаналізувати</a:t>
            </a:r>
            <a:r>
              <a:rPr lang="ru-RU" sz="1600" dirty="0"/>
              <a:t> шляхи </a:t>
            </a:r>
            <a:r>
              <a:rPr lang="ru-RU" sz="1600" dirty="0" err="1"/>
              <a:t>впровадження</a:t>
            </a:r>
            <a:r>
              <a:rPr lang="ru-RU" sz="1600" dirty="0"/>
              <a:t> </a:t>
            </a:r>
            <a:r>
              <a:rPr lang="ru-RU" sz="1600" dirty="0" err="1"/>
              <a:t>безпілотних</a:t>
            </a:r>
            <a:r>
              <a:rPr lang="ru-RU" sz="1600" dirty="0"/>
              <a:t> </a:t>
            </a:r>
            <a:r>
              <a:rPr lang="ru-RU" sz="1600" dirty="0" err="1"/>
              <a:t>авіаційних</a:t>
            </a:r>
            <a:r>
              <a:rPr lang="ru-RU" sz="1600" dirty="0"/>
              <a:t> </a:t>
            </a:r>
            <a:r>
              <a:rPr lang="ru-RU" sz="1600" dirty="0" err="1"/>
              <a:t>технологій</a:t>
            </a:r>
            <a:r>
              <a:rPr lang="ru-RU" sz="1600" dirty="0"/>
              <a:t> у систему </a:t>
            </a:r>
            <a:r>
              <a:rPr lang="ru-RU" sz="1600" dirty="0" err="1"/>
              <a:t>екологічного</a:t>
            </a:r>
            <a:r>
              <a:rPr lang="ru-RU" sz="1600" dirty="0"/>
              <a:t> </a:t>
            </a:r>
            <a:r>
              <a:rPr lang="ru-RU" sz="1600" dirty="0" err="1"/>
              <a:t>моніторингу</a:t>
            </a:r>
            <a:r>
              <a:rPr lang="ru-RU" sz="1600" dirty="0"/>
              <a:t> стану </a:t>
            </a:r>
            <a:r>
              <a:rPr lang="ru-RU" sz="1600" dirty="0" err="1"/>
              <a:t>повітря</a:t>
            </a:r>
            <a:r>
              <a:rPr lang="ru-RU" sz="1600" dirty="0"/>
              <a:t>.</a:t>
            </a:r>
          </a:p>
          <a:p>
            <a:pPr>
              <a:tabLst>
                <a:tab pos="628650" algn="l"/>
              </a:tabLst>
            </a:pPr>
            <a:endParaRPr lang="ru-RU" sz="1600" dirty="0"/>
          </a:p>
          <a:p>
            <a:pPr>
              <a:tabLst>
                <a:tab pos="628650" algn="l"/>
              </a:tabLst>
            </a:pPr>
            <a:r>
              <a:rPr lang="ru-RU" sz="1600" dirty="0" err="1"/>
              <a:t>Досягнення</a:t>
            </a:r>
            <a:r>
              <a:rPr lang="ru-RU" sz="1600" dirty="0"/>
              <a:t> мети </a:t>
            </a:r>
            <a:r>
              <a:rPr lang="ru-RU" sz="1600" dirty="0" err="1"/>
              <a:t>передбачає</a:t>
            </a:r>
            <a:r>
              <a:rPr lang="ru-RU" sz="1600" dirty="0"/>
              <a:t> </a:t>
            </a:r>
            <a:r>
              <a:rPr lang="ru-RU" sz="1600" dirty="0" err="1"/>
              <a:t>поетапне</a:t>
            </a:r>
            <a:r>
              <a:rPr lang="ru-RU" sz="1600" dirty="0"/>
              <a:t> </a:t>
            </a:r>
            <a:r>
              <a:rPr lang="ru-RU" sz="1600" dirty="0" err="1"/>
              <a:t>вирішення</a:t>
            </a:r>
            <a:r>
              <a:rPr lang="ru-RU" sz="1600" dirty="0"/>
              <a:t> таких </a:t>
            </a:r>
            <a:r>
              <a:rPr lang="ru-RU" sz="1600" b="1" dirty="0" err="1"/>
              <a:t>завдань</a:t>
            </a:r>
            <a:r>
              <a:rPr lang="ru-RU" sz="1600" dirty="0"/>
              <a:t>:</a:t>
            </a:r>
          </a:p>
          <a:p>
            <a:pPr marL="342900" indent="-342900">
              <a:buFont typeface="Wingdings" panose="05000000000000000000" pitchFamily="2" charset="2"/>
              <a:buChar char="ü"/>
              <a:tabLst>
                <a:tab pos="628650" algn="l"/>
              </a:tabLst>
            </a:pPr>
            <a:r>
              <a:rPr lang="ru-RU" sz="1600" dirty="0" err="1"/>
              <a:t>Проаналізувати</a:t>
            </a:r>
            <a:r>
              <a:rPr lang="ru-RU" sz="1600" dirty="0"/>
              <a:t> структуру </a:t>
            </a:r>
            <a:r>
              <a:rPr lang="ru-RU" sz="1600" dirty="0" err="1"/>
              <a:t>системи</a:t>
            </a:r>
            <a:r>
              <a:rPr lang="ru-RU" sz="1600" dirty="0"/>
              <a:t> </a:t>
            </a:r>
            <a:r>
              <a:rPr lang="ru-RU" sz="1600" dirty="0" err="1"/>
              <a:t>екологічного</a:t>
            </a:r>
            <a:r>
              <a:rPr lang="ru-RU" sz="1600" dirty="0"/>
              <a:t> </a:t>
            </a:r>
            <a:r>
              <a:rPr lang="ru-RU" sz="1600" dirty="0" err="1"/>
              <a:t>моніторингу</a:t>
            </a:r>
            <a:r>
              <a:rPr lang="ru-RU" sz="1600" dirty="0"/>
              <a:t> стану </a:t>
            </a:r>
            <a:r>
              <a:rPr lang="ru-RU" sz="1600" dirty="0" err="1"/>
              <a:t>повітря</a:t>
            </a:r>
            <a:r>
              <a:rPr lang="ru-RU" sz="1600" dirty="0"/>
              <a:t> в </a:t>
            </a:r>
            <a:r>
              <a:rPr lang="ru-RU" sz="1600" dirty="0" err="1"/>
              <a:t>Україні</a:t>
            </a:r>
            <a:r>
              <a:rPr lang="ru-RU" sz="1600" dirty="0"/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  <a:tabLst>
                <a:tab pos="628650" algn="l"/>
              </a:tabLst>
            </a:pPr>
            <a:r>
              <a:rPr lang="ru-RU" sz="1600" dirty="0" err="1"/>
              <a:t>Проаналізувати</a:t>
            </a:r>
            <a:r>
              <a:rPr lang="ru-RU" sz="1600" dirty="0"/>
              <a:t> </a:t>
            </a:r>
            <a:r>
              <a:rPr lang="ru-RU" sz="1600" dirty="0" err="1"/>
              <a:t>можливі</a:t>
            </a:r>
            <a:r>
              <a:rPr lang="ru-RU" sz="1600" dirty="0"/>
              <a:t> шляхи </a:t>
            </a:r>
            <a:r>
              <a:rPr lang="ru-RU" sz="1600" dirty="0" err="1"/>
              <a:t>модернізації</a:t>
            </a:r>
            <a:r>
              <a:rPr lang="ru-RU" sz="1600" dirty="0"/>
              <a:t> </a:t>
            </a:r>
            <a:r>
              <a:rPr lang="ru-RU" sz="1600" dirty="0" err="1"/>
              <a:t>системи</a:t>
            </a:r>
            <a:r>
              <a:rPr lang="ru-RU" sz="1600" dirty="0"/>
              <a:t> </a:t>
            </a:r>
            <a:r>
              <a:rPr lang="ru-RU" sz="1600" dirty="0" err="1"/>
              <a:t>моніторингу</a:t>
            </a:r>
            <a:r>
              <a:rPr lang="ru-RU" sz="1600" dirty="0"/>
              <a:t> стану </a:t>
            </a:r>
            <a:r>
              <a:rPr lang="ru-RU" sz="1600" dirty="0" err="1"/>
              <a:t>повітря</a:t>
            </a:r>
            <a:r>
              <a:rPr lang="ru-RU" sz="1600" dirty="0"/>
              <a:t> в </a:t>
            </a:r>
            <a:r>
              <a:rPr lang="ru-RU" sz="1600" dirty="0" err="1"/>
              <a:t>Україні</a:t>
            </a:r>
            <a:r>
              <a:rPr lang="ru-RU" sz="1600" dirty="0"/>
              <a:t> </a:t>
            </a:r>
            <a:r>
              <a:rPr lang="ru-RU" sz="1600" dirty="0" err="1"/>
              <a:t>враховуючи</a:t>
            </a:r>
            <a:r>
              <a:rPr lang="ru-RU" sz="1600" dirty="0"/>
              <a:t> </a:t>
            </a:r>
            <a:r>
              <a:rPr lang="ru-RU" sz="1600" dirty="0" err="1"/>
              <a:t>тенденції</a:t>
            </a:r>
            <a:r>
              <a:rPr lang="ru-RU" sz="1600" dirty="0"/>
              <a:t> </a:t>
            </a:r>
            <a:r>
              <a:rPr lang="ru-RU" sz="1600" dirty="0" err="1"/>
              <a:t>розвитку</a:t>
            </a:r>
            <a:r>
              <a:rPr lang="ru-RU" sz="1600" dirty="0"/>
              <a:t> </a:t>
            </a:r>
            <a:r>
              <a:rPr lang="ru-RU" sz="1600" dirty="0" err="1"/>
              <a:t>технологій</a:t>
            </a:r>
            <a:r>
              <a:rPr lang="ru-RU" sz="1600" dirty="0"/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  <a:tabLst>
                <a:tab pos="628650" algn="l"/>
              </a:tabLst>
            </a:pPr>
            <a:r>
              <a:rPr lang="ru-RU" sz="1600" dirty="0" err="1"/>
              <a:t>Розглянути</a:t>
            </a:r>
            <a:r>
              <a:rPr lang="ru-RU" sz="1600" dirty="0"/>
              <a:t> </a:t>
            </a:r>
            <a:r>
              <a:rPr lang="ru-RU" sz="1600" dirty="0" err="1"/>
              <a:t>інструментарій</a:t>
            </a:r>
            <a:r>
              <a:rPr lang="ru-RU" sz="1600" dirty="0"/>
              <a:t> </a:t>
            </a:r>
            <a:r>
              <a:rPr lang="ru-RU" sz="1600" dirty="0" err="1"/>
              <a:t>проведення</a:t>
            </a:r>
            <a:r>
              <a:rPr lang="ru-RU" sz="1600" dirty="0"/>
              <a:t> </a:t>
            </a:r>
            <a:r>
              <a:rPr lang="ru-RU" sz="1600" dirty="0" err="1"/>
              <a:t>екологічного</a:t>
            </a:r>
            <a:r>
              <a:rPr lang="ru-RU" sz="1600" dirty="0"/>
              <a:t> </a:t>
            </a:r>
            <a:r>
              <a:rPr lang="ru-RU" sz="1600" dirty="0" err="1"/>
              <a:t>моніторингу</a:t>
            </a:r>
            <a:r>
              <a:rPr lang="ru-RU" sz="1600" dirty="0"/>
              <a:t> стану </a:t>
            </a:r>
            <a:r>
              <a:rPr lang="ru-RU" sz="1600" dirty="0" err="1"/>
              <a:t>повітря</a:t>
            </a:r>
            <a:r>
              <a:rPr lang="ru-RU" sz="1600" dirty="0"/>
              <a:t>. </a:t>
            </a:r>
          </a:p>
          <a:p>
            <a:pPr marL="342900" indent="-342900">
              <a:buFont typeface="Wingdings" panose="05000000000000000000" pitchFamily="2" charset="2"/>
              <a:buChar char="ü"/>
              <a:tabLst>
                <a:tab pos="628650" algn="l"/>
              </a:tabLst>
            </a:pPr>
            <a:r>
              <a:rPr lang="ru-RU" sz="1600" dirty="0" err="1"/>
              <a:t>Розглянути</a:t>
            </a:r>
            <a:r>
              <a:rPr lang="ru-RU" sz="1600" dirty="0"/>
              <a:t> </a:t>
            </a:r>
            <a:r>
              <a:rPr lang="ru-RU" sz="1600" dirty="0" err="1"/>
              <a:t>особливості</a:t>
            </a:r>
            <a:r>
              <a:rPr lang="ru-RU" sz="1600" dirty="0"/>
              <a:t> компоновки </a:t>
            </a:r>
            <a:r>
              <a:rPr lang="ru-RU" sz="1600" dirty="0" err="1"/>
              <a:t>дронів</a:t>
            </a:r>
            <a:r>
              <a:rPr lang="ru-RU" sz="1600" dirty="0"/>
              <a:t> </a:t>
            </a:r>
            <a:r>
              <a:rPr lang="ru-RU" sz="1600" dirty="0" err="1"/>
              <a:t>мультироторного</a:t>
            </a:r>
            <a:r>
              <a:rPr lang="ru-RU" sz="1600" dirty="0"/>
              <a:t> типу та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льотно-технічні</a:t>
            </a:r>
            <a:r>
              <a:rPr lang="ru-RU" sz="1600" dirty="0"/>
              <a:t> </a:t>
            </a:r>
            <a:r>
              <a:rPr lang="ru-RU" sz="1600" dirty="0" err="1"/>
              <a:t>характери</a:t>
            </a:r>
            <a:r>
              <a:rPr lang="en-US" sz="1600" dirty="0"/>
              <a:t>c</a:t>
            </a:r>
            <a:r>
              <a:rPr lang="ru-RU" sz="1600" dirty="0"/>
              <a:t>тики (ЛТХ).</a:t>
            </a:r>
          </a:p>
          <a:p>
            <a:pPr marL="342900" indent="-342900">
              <a:buFont typeface="Wingdings" panose="05000000000000000000" pitchFamily="2" charset="2"/>
              <a:buChar char="ü"/>
              <a:tabLst>
                <a:tab pos="628650" algn="l"/>
              </a:tabLst>
            </a:pPr>
            <a:r>
              <a:rPr lang="ru-RU" sz="1600" dirty="0" err="1"/>
              <a:t>Запропонувати</a:t>
            </a:r>
            <a:r>
              <a:rPr lang="ru-RU" sz="1600" dirty="0"/>
              <a:t> та </a:t>
            </a:r>
            <a:r>
              <a:rPr lang="uk-UA" sz="1600" dirty="0"/>
              <a:t>проаналізувати</a:t>
            </a:r>
            <a:r>
              <a:rPr lang="ru-RU" sz="1600" dirty="0"/>
              <a:t> проєкт </a:t>
            </a:r>
            <a:r>
              <a:rPr lang="ru-RU" sz="1600" dirty="0" err="1"/>
              <a:t>використання</a:t>
            </a:r>
            <a:r>
              <a:rPr lang="ru-RU" sz="1600" dirty="0"/>
              <a:t> </a:t>
            </a:r>
            <a:r>
              <a:rPr lang="ru-RU" sz="1600" dirty="0" err="1"/>
              <a:t>дронів</a:t>
            </a:r>
            <a:r>
              <a:rPr lang="ru-RU" sz="1600" dirty="0"/>
              <a:t> у </a:t>
            </a:r>
            <a:r>
              <a:rPr lang="ru-RU" sz="1600" dirty="0" err="1"/>
              <a:t>системі</a:t>
            </a:r>
            <a:r>
              <a:rPr lang="ru-RU" sz="1600" dirty="0"/>
              <a:t> </a:t>
            </a:r>
            <a:r>
              <a:rPr lang="ru-RU" sz="1600" dirty="0" err="1"/>
              <a:t>екологічного</a:t>
            </a:r>
            <a:r>
              <a:rPr lang="ru-RU" sz="1600" dirty="0"/>
              <a:t> </a:t>
            </a:r>
            <a:r>
              <a:rPr lang="ru-RU" sz="1600" dirty="0" err="1"/>
              <a:t>моніторингу</a:t>
            </a:r>
            <a:r>
              <a:rPr lang="ru-RU" sz="1600" dirty="0"/>
              <a:t> стану </a:t>
            </a:r>
            <a:r>
              <a:rPr lang="ru-RU" sz="1600" dirty="0" err="1"/>
              <a:t>повітря</a:t>
            </a:r>
            <a:r>
              <a:rPr lang="ru-RU" sz="1600" dirty="0"/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  <a:tabLst>
                <a:tab pos="628650" algn="l"/>
              </a:tabLst>
            </a:pPr>
            <a:r>
              <a:rPr lang="ru-RU" sz="1600" dirty="0" err="1"/>
              <a:t>Виготовити</a:t>
            </a:r>
            <a:r>
              <a:rPr lang="ru-RU" sz="1600" dirty="0"/>
              <a:t> </a:t>
            </a:r>
            <a:r>
              <a:rPr lang="ru-RU" sz="1600" dirty="0" err="1"/>
              <a:t>діючу</a:t>
            </a:r>
            <a:r>
              <a:rPr lang="ru-RU" sz="1600" dirty="0"/>
              <a:t> модель </a:t>
            </a:r>
            <a:r>
              <a:rPr lang="ru-RU" sz="1600" dirty="0" err="1"/>
              <a:t>аналізаторів</a:t>
            </a:r>
            <a:r>
              <a:rPr lang="ru-RU" sz="1600" dirty="0"/>
              <a:t> стану </a:t>
            </a:r>
            <a:r>
              <a:rPr lang="ru-RU" sz="1600" dirty="0" err="1"/>
              <a:t>повітря</a:t>
            </a:r>
            <a:r>
              <a:rPr lang="ru-RU" sz="1600" dirty="0"/>
              <a:t>, яку </a:t>
            </a:r>
            <a:r>
              <a:rPr lang="ru-RU" sz="1600" dirty="0" err="1"/>
              <a:t>можна</a:t>
            </a:r>
            <a:r>
              <a:rPr lang="ru-RU" sz="1600" dirty="0"/>
              <a:t> </a:t>
            </a:r>
            <a:r>
              <a:rPr lang="ru-RU" sz="1600" dirty="0" err="1"/>
              <a:t>інтегрувати</a:t>
            </a:r>
            <a:r>
              <a:rPr lang="ru-RU" sz="1600" dirty="0"/>
              <a:t> в </a:t>
            </a:r>
            <a:r>
              <a:rPr lang="ru-RU" sz="1600" dirty="0" err="1"/>
              <a:t>конструкцію</a:t>
            </a:r>
            <a:r>
              <a:rPr lang="ru-RU" sz="1600" dirty="0"/>
              <a:t> дрону і </a:t>
            </a:r>
            <a:r>
              <a:rPr lang="ru-RU" sz="1600" dirty="0" err="1"/>
              <a:t>оцінити</a:t>
            </a:r>
            <a:r>
              <a:rPr lang="ru-RU" sz="1600" dirty="0"/>
              <a:t> </a:t>
            </a:r>
            <a:r>
              <a:rPr lang="ru-RU" sz="1600" dirty="0" err="1"/>
              <a:t>вимоги</a:t>
            </a:r>
            <a:r>
              <a:rPr lang="ru-RU" sz="1600" dirty="0"/>
              <a:t>, </a:t>
            </a:r>
            <a:r>
              <a:rPr lang="ru-RU" sz="1600" dirty="0" err="1"/>
              <a:t>щодо</a:t>
            </a:r>
            <a:r>
              <a:rPr lang="ru-RU" sz="1600" dirty="0"/>
              <a:t> ЛТХ </a:t>
            </a:r>
            <a:r>
              <a:rPr lang="ru-RU" sz="1600" dirty="0" err="1"/>
              <a:t>такої</a:t>
            </a:r>
            <a:r>
              <a:rPr lang="ru-RU" sz="1600" dirty="0"/>
              <a:t> </a:t>
            </a:r>
            <a:r>
              <a:rPr lang="ru-RU" sz="1600" dirty="0" err="1"/>
              <a:t>мультироторної</a:t>
            </a:r>
            <a:r>
              <a:rPr lang="ru-RU" sz="1600" dirty="0"/>
              <a:t> </a:t>
            </a:r>
            <a:r>
              <a:rPr lang="ru-RU" sz="1600" dirty="0" err="1"/>
              <a:t>системи</a:t>
            </a:r>
            <a:r>
              <a:rPr lang="ru-RU" sz="1600" dirty="0"/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  <a:tabLst>
                <a:tab pos="628650" algn="l"/>
              </a:tabLst>
            </a:pPr>
            <a:r>
              <a:rPr lang="ru-RU" sz="1600" dirty="0" err="1"/>
              <a:t>Запропонувати</a:t>
            </a:r>
            <a:r>
              <a:rPr lang="ru-RU" sz="1600" dirty="0"/>
              <a:t> компоновку БПЛА </a:t>
            </a:r>
            <a:r>
              <a:rPr lang="ru-RU" sz="1600" dirty="0" err="1"/>
              <a:t>мультироторного</a:t>
            </a:r>
            <a:r>
              <a:rPr lang="ru-RU" sz="1600" dirty="0"/>
              <a:t> типу для </a:t>
            </a:r>
            <a:r>
              <a:rPr lang="ru-RU" sz="1600" dirty="0" err="1"/>
              <a:t>екологічного</a:t>
            </a:r>
            <a:r>
              <a:rPr lang="ru-RU" sz="1600" dirty="0"/>
              <a:t> </a:t>
            </a:r>
            <a:r>
              <a:rPr lang="ru-RU" sz="1600" dirty="0" err="1"/>
              <a:t>моніторингу</a:t>
            </a:r>
            <a:r>
              <a:rPr lang="ru-RU" sz="1600" dirty="0"/>
              <a:t> (</a:t>
            </a:r>
            <a:r>
              <a:rPr lang="ru-RU" sz="1600" dirty="0" err="1"/>
              <a:t>екодрона</a:t>
            </a:r>
            <a:r>
              <a:rPr lang="ru-RU" sz="1600" dirty="0"/>
              <a:t>).</a:t>
            </a:r>
            <a:endParaRPr lang="uk-UA" sz="1600" dirty="0">
              <a:solidFill>
                <a:srgbClr val="00B05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805263"/>
            <a:ext cx="1277768" cy="85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99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797" y="1052736"/>
            <a:ext cx="8024667" cy="42043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199" y="653101"/>
            <a:ext cx="1440160" cy="14401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39652" y="500136"/>
            <a:ext cx="62646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>
                <a:solidFill>
                  <a:srgbClr val="00B050"/>
                </a:solidFill>
                <a:ea typeface="+mj-ea"/>
                <a:cs typeface="+mj-cs"/>
              </a:rPr>
              <a:t>ГЛОБАЛЬНІ </a:t>
            </a:r>
            <a:r>
              <a:rPr lang="uk-UA" sz="2800" b="1" i="1" dirty="0">
                <a:solidFill>
                  <a:srgbClr val="00B050"/>
                </a:solidFill>
                <a:ea typeface="+mj-ea"/>
                <a:cs typeface="+mj-cs"/>
              </a:rPr>
              <a:t>РИЗИКИ</a:t>
            </a:r>
            <a:endParaRPr lang="ru-RU" sz="2800" b="1" i="1" dirty="0">
              <a:solidFill>
                <a:srgbClr val="00B050"/>
              </a:solidFill>
              <a:ea typeface="+mj-ea"/>
              <a:cs typeface="+mj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633CED6-C4A9-4C89-A7D5-117C09848E6E}"/>
              </a:ext>
            </a:extLst>
          </p:cNvPr>
          <p:cNvSpPr txBox="1"/>
          <p:nvPr/>
        </p:nvSpPr>
        <p:spPr>
          <a:xfrm>
            <a:off x="3022758" y="5286446"/>
            <a:ext cx="57257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600" dirty="0"/>
              <a:t>У 2020 році </a:t>
            </a:r>
            <a:r>
              <a:rPr lang="ru-RU" sz="1600" dirty="0"/>
              <a:t>на</a:t>
            </a:r>
            <a:r>
              <a:rPr lang="uk-UA" sz="1600" dirty="0"/>
              <a:t> 50-му Всесвітньому економічному форумі у Давосі загрози пов'язані із зміною клімату, посіли перші п'ять рядків з десяти найбільш очікуваних, витіснивши на другий план побоювання з приводу рецесії та економічної нерівності. 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5825055"/>
            <a:ext cx="1280271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69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626" y="1313402"/>
            <a:ext cx="4843803" cy="36328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35696" y="458392"/>
            <a:ext cx="62646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>
                <a:solidFill>
                  <a:srgbClr val="00B050"/>
                </a:solidFill>
                <a:ea typeface="+mj-ea"/>
                <a:cs typeface="+mj-cs"/>
              </a:rPr>
              <a:t>КОНЦЕПЦІЯ СТАЛОГО РОЗВИТКУ</a:t>
            </a:r>
            <a:endParaRPr lang="ru-RU" sz="2800" b="1" i="1" dirty="0">
              <a:solidFill>
                <a:srgbClr val="00B050"/>
              </a:solidFill>
              <a:ea typeface="+mj-ea"/>
              <a:cs typeface="+mj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1525885" cy="1525885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C41E5B4-E17E-46B1-8627-68E81050EFE4}"/>
              </a:ext>
            </a:extLst>
          </p:cNvPr>
          <p:cNvSpPr txBox="1"/>
          <p:nvPr/>
        </p:nvSpPr>
        <p:spPr>
          <a:xfrm>
            <a:off x="5652120" y="1160602"/>
            <a:ext cx="324036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600" dirty="0"/>
              <a:t>Такі результати не є неочікуваними, оскільки обговорюючи екологічні проблеми на всесвітніх </a:t>
            </a:r>
            <a:r>
              <a:rPr lang="uk-UA" sz="1600" dirty="0" err="1"/>
              <a:t>саммітах</a:t>
            </a:r>
            <a:r>
              <a:rPr lang="uk-UA" sz="1600" dirty="0"/>
              <a:t> ООН (у 1992 та 2002 рр.), за участі понад 180 країн світу було сформовано модель сталого розвитку, яка визнана світовою спільнотою як домінантна ідеологія розвитку людської цивілізації у ХХІ ст. Загальновизнаним є розуміння збалансованого розвитку як гармонійного поєднання економічних, соціальних та екологічних складових розвитку.</a:t>
            </a:r>
            <a:endParaRPr lang="ru-RU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803996D-DC01-4612-8AB3-C152752DD6AB}"/>
              </a:ext>
            </a:extLst>
          </p:cNvPr>
          <p:cNvSpPr txBox="1"/>
          <p:nvPr/>
        </p:nvSpPr>
        <p:spPr>
          <a:xfrm>
            <a:off x="2994268" y="5279133"/>
            <a:ext cx="531570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600" b="1" dirty="0">
                <a:solidFill>
                  <a:srgbClr val="00B050"/>
                </a:solidFill>
                <a:effectLst/>
                <a:latin typeface="+mj-lt"/>
                <a:ea typeface="Calibri" panose="020F0502020204030204" pitchFamily="34" charset="0"/>
              </a:rPr>
              <a:t>Безпрецедентні матеріальні цінності, сформовані протягом майже трьох століть індустріалізації, не лише нерівномірно розподілялися між людьми, але й створювалися зі значною шкодою для природних систем Землі.</a:t>
            </a:r>
            <a:endParaRPr lang="ru-RU" sz="1600" b="1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5861865"/>
            <a:ext cx="1280271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2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s://de314v.texty.org.ua/before_christ/orig/71/71184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87"/>
          <a:stretch/>
        </p:blipFill>
        <p:spPr bwMode="auto">
          <a:xfrm>
            <a:off x="552161" y="4517587"/>
            <a:ext cx="4568195" cy="183658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82" y="1153796"/>
            <a:ext cx="4329120" cy="307127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471" y="5380670"/>
            <a:ext cx="955301" cy="955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406" y="2417680"/>
            <a:ext cx="976859" cy="97685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3528" y="338060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>
                <a:solidFill>
                  <a:srgbClr val="00B050"/>
                </a:solidFill>
                <a:ea typeface="+mj-ea"/>
                <a:cs typeface="+mj-cs"/>
              </a:rPr>
              <a:t>СТРУКТУРА ЗАБРУДНЕННЯ АТМОСФЕРНОГО ПОВІТРЯ</a:t>
            </a:r>
            <a:endParaRPr lang="ru-RU" sz="2800" b="1" i="1" dirty="0">
              <a:solidFill>
                <a:srgbClr val="00B050"/>
              </a:solidFill>
              <a:ea typeface="+mj-ea"/>
              <a:cs typeface="+mj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B6AB33D-3258-4FD6-99C2-FA37835F0233}"/>
              </a:ext>
            </a:extLst>
          </p:cNvPr>
          <p:cNvSpPr txBox="1"/>
          <p:nvPr/>
        </p:nvSpPr>
        <p:spPr>
          <a:xfrm>
            <a:off x="6414447" y="1397328"/>
            <a:ext cx="233401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600" b="1" dirty="0"/>
              <a:t>Особливо загрозливою ситуаціє є і в Україні, </a:t>
            </a:r>
            <a:r>
              <a:rPr lang="uk-UA" sz="1600" dirty="0"/>
              <a:t>яка, за даними ВООЗ, є світовим лідером по показнику смертності на 100 тис. населення, пов’язаних з забрудненістю повітря.</a:t>
            </a:r>
            <a:endParaRPr lang="ru-RU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0A142B3-D199-4111-A9A9-E2D1F5F1CA79}"/>
              </a:ext>
            </a:extLst>
          </p:cNvPr>
          <p:cNvSpPr txBox="1"/>
          <p:nvPr/>
        </p:nvSpPr>
        <p:spPr>
          <a:xfrm>
            <a:off x="6414447" y="3925746"/>
            <a:ext cx="233401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600" dirty="0"/>
              <a:t>Фактично </a:t>
            </a:r>
            <a:r>
              <a:rPr lang="uk-UA" sz="1600" b="1" dirty="0"/>
              <a:t>дві третини населення країни </a:t>
            </a:r>
            <a:r>
              <a:rPr lang="uk-UA" sz="1600" dirty="0"/>
              <a:t>проживає на територіях, де стан атмосферного </a:t>
            </a:r>
            <a:r>
              <a:rPr lang="uk-UA" sz="1600" b="1" dirty="0"/>
              <a:t>повітря не відповідає гігієнічним нормативам,</a:t>
            </a:r>
            <a:r>
              <a:rPr lang="uk-UA" sz="1600" dirty="0"/>
              <a:t> що впливає на загальну захворюваність населення.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196752"/>
            <a:ext cx="76328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Інтернет речей (</a:t>
            </a:r>
            <a:r>
              <a:rPr lang="uk-UA" b="1" dirty="0" err="1"/>
              <a:t>Internet</a:t>
            </a:r>
            <a:r>
              <a:rPr lang="uk-UA" b="1" dirty="0"/>
              <a:t> </a:t>
            </a:r>
            <a:r>
              <a:rPr lang="uk-UA" b="1" dirty="0" err="1"/>
              <a:t>of</a:t>
            </a:r>
            <a:r>
              <a:rPr lang="uk-UA" b="1" dirty="0"/>
              <a:t> </a:t>
            </a:r>
            <a:r>
              <a:rPr lang="uk-UA" b="1" dirty="0" err="1"/>
              <a:t>Things</a:t>
            </a:r>
            <a:r>
              <a:rPr lang="uk-UA" b="1" dirty="0"/>
              <a:t>, </a:t>
            </a:r>
            <a:r>
              <a:rPr lang="uk-UA" b="1" dirty="0" err="1"/>
              <a:t>IoT</a:t>
            </a:r>
            <a:r>
              <a:rPr lang="uk-UA" b="1" dirty="0"/>
              <a:t>). </a:t>
            </a:r>
            <a:r>
              <a:rPr lang="uk-UA" dirty="0"/>
              <a:t>У цій технології Інтернет використовується для обміну інформацією не тільки між людьми, але і між різними «речами», тобто машинами, пристроями, датчиками і </a:t>
            </a:r>
            <a:r>
              <a:rPr lang="uk-UA" dirty="0" err="1"/>
              <a:t>т.д</a:t>
            </a:r>
            <a:r>
              <a:rPr lang="uk-UA" dirty="0"/>
              <a:t>. без участі людини.</a:t>
            </a:r>
          </a:p>
          <a:p>
            <a:pPr algn="just"/>
            <a:r>
              <a:rPr lang="uk-UA" b="1" dirty="0"/>
              <a:t>Цифрові екосистеми</a:t>
            </a:r>
            <a:r>
              <a:rPr lang="uk-UA" dirty="0"/>
              <a:t> - системи, що складаються з різних фізичних об'єктів, програмних систем і керуючих контролерів, що дозволяють уявити таке утворення як єдине ціле. </a:t>
            </a:r>
          </a:p>
          <a:p>
            <a:pPr algn="just"/>
            <a:r>
              <a:rPr lang="uk-UA" b="1" dirty="0"/>
              <a:t>Аналітика великих даних </a:t>
            </a:r>
            <a:r>
              <a:rPr lang="uk-UA" dirty="0"/>
              <a:t>(</a:t>
            </a:r>
            <a:r>
              <a:rPr lang="uk-UA" dirty="0" err="1"/>
              <a:t>Data</a:t>
            </a:r>
            <a:r>
              <a:rPr lang="uk-UA" dirty="0"/>
              <a:t> </a:t>
            </a:r>
            <a:r>
              <a:rPr lang="uk-UA" dirty="0" err="1"/>
              <a:t>Driven</a:t>
            </a:r>
            <a:r>
              <a:rPr lang="uk-UA" dirty="0"/>
              <a:t> </a:t>
            </a:r>
            <a:r>
              <a:rPr lang="uk-UA" dirty="0" err="1"/>
              <a:t>Decision</a:t>
            </a:r>
            <a:r>
              <a:rPr lang="uk-UA" dirty="0"/>
              <a:t>) або просто Великі дані (</a:t>
            </a:r>
            <a:r>
              <a:rPr lang="uk-UA" dirty="0" err="1"/>
              <a:t>Big</a:t>
            </a:r>
            <a:r>
              <a:rPr lang="uk-UA" dirty="0"/>
              <a:t> </a:t>
            </a:r>
            <a:r>
              <a:rPr lang="uk-UA" dirty="0" err="1"/>
              <a:t>data</a:t>
            </a:r>
            <a:r>
              <a:rPr lang="uk-UA" dirty="0"/>
              <a:t>). Величезні обсяги інформації, що накопичуються в результаті «</a:t>
            </a:r>
            <a:r>
              <a:rPr lang="uk-UA" dirty="0" err="1"/>
              <a:t>оцифровування</a:t>
            </a:r>
            <a:r>
              <a:rPr lang="uk-UA" dirty="0"/>
              <a:t>» фізичного світу, можуть бути ефективно оброблені тільки комп'ютерами (в майбутньому, можливо, квантовими), із застосуванням хмарних обчислень і технологій штучного інтелекту (Artificial Intelligence). </a:t>
            </a:r>
          </a:p>
          <a:p>
            <a:pPr algn="just"/>
            <a:r>
              <a:rPr lang="uk-UA" b="1" dirty="0"/>
              <a:t>Цифрові платформи. </a:t>
            </a:r>
            <a:r>
              <a:rPr lang="uk-UA" dirty="0"/>
              <a:t>Складні</a:t>
            </a:r>
            <a:r>
              <a:rPr lang="uk-UA" b="1" dirty="0"/>
              <a:t> </a:t>
            </a:r>
            <a:r>
              <a:rPr lang="uk-UA" dirty="0"/>
              <a:t>інформаційні системи, відкриті для використання клієнтами і партнерами.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5049511"/>
            <a:ext cx="1406095" cy="140609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525272"/>
            <a:ext cx="86187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rgbClr val="00B050"/>
                </a:solidFill>
              </a:rPr>
              <a:t> </a:t>
            </a:r>
            <a:r>
              <a:rPr lang="uk-UA" sz="2800" b="1" i="1" dirty="0">
                <a:solidFill>
                  <a:srgbClr val="00B050"/>
                </a:solidFill>
                <a:ea typeface="+mj-ea"/>
                <a:cs typeface="+mj-cs"/>
              </a:rPr>
              <a:t>ЧОТИРИ БАЗОВИХ ІНТЕРНЕТ-ТЕХНОЛОГІЇ ІНДУСТРІЇ 4.0 </a:t>
            </a:r>
            <a:endParaRPr lang="ru-RU" sz="2800" b="1" i="1" dirty="0">
              <a:solidFill>
                <a:srgbClr val="00B050"/>
              </a:solidFill>
              <a:ea typeface="+mj-ea"/>
              <a:cs typeface="+mj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5861865"/>
            <a:ext cx="1280271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81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2105561"/>
            <a:ext cx="33989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B050"/>
                </a:solidFill>
              </a:rPr>
              <a:t>ІЄРАРХІЯ ОРГАНІЗАЦІЇ </a:t>
            </a:r>
          </a:p>
          <a:p>
            <a:r>
              <a:rPr lang="ru-RU" sz="2000" b="1" dirty="0">
                <a:solidFill>
                  <a:srgbClr val="00B050"/>
                </a:solidFill>
              </a:rPr>
              <a:t>ЕКОЛОГІЧНОГО МОНІТОРИНГУ  ЗА РІВНЯМИ: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46601" y="2017810"/>
            <a:ext cx="33123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b="1" dirty="0"/>
              <a:t>ГЛОБАЛЬНИЙ;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b="1" dirty="0"/>
              <a:t>НАЦІОНАЛЬНИЙ;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b="1" dirty="0"/>
              <a:t>РЕГІОНАЛЬНИЙ;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b="1" dirty="0"/>
              <a:t>ЛОКАЛЬНИЙ.</a:t>
            </a:r>
            <a:r>
              <a:rPr lang="ru-RU" sz="2000" b="1" dirty="0">
                <a:solidFill>
                  <a:srgbClr val="00B050"/>
                </a:solidFill>
              </a:rPr>
              <a:t> </a:t>
            </a:r>
            <a:endParaRPr lang="uk-UA" sz="2000" b="1" dirty="0">
              <a:solidFill>
                <a:srgbClr val="00B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37717" y="4708009"/>
            <a:ext cx="30963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B050"/>
                </a:solidFill>
              </a:rPr>
              <a:t>ВИДИ МОНІТОРИНГУ ДОВКІЛЛЯ </a:t>
            </a:r>
          </a:p>
          <a:p>
            <a:r>
              <a:rPr lang="ru-RU" sz="2000" b="1" dirty="0">
                <a:solidFill>
                  <a:srgbClr val="00B050"/>
                </a:solidFill>
              </a:rPr>
              <a:t>ЗА ПРИЗНАЧЕННЯМ 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34061" y="4629328"/>
            <a:ext cx="41044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2000" b="1" dirty="0"/>
              <a:t>ЗАГАЛЬНИЙ (СТАНДАРТНИЙ);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2000" b="1" dirty="0"/>
              <a:t>ОПЕРАТИВНИЙ (КРИЗОВИЙ);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2000" b="1" dirty="0"/>
              <a:t>ФОНОВИЙ (НАУКОВИЙ).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75B29C7-EBDC-4A80-8212-EF2A112414ED}"/>
              </a:ext>
            </a:extLst>
          </p:cNvPr>
          <p:cNvSpPr txBox="1"/>
          <p:nvPr/>
        </p:nvSpPr>
        <p:spPr>
          <a:xfrm>
            <a:off x="359532" y="618437"/>
            <a:ext cx="84249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i="1" dirty="0">
                <a:solidFill>
                  <a:srgbClr val="00B050"/>
                </a:solidFill>
                <a:ea typeface="+mj-ea"/>
                <a:cs typeface="+mj-cs"/>
              </a:rPr>
              <a:t>ВАЖЛИВИМ Є МОНІТОРИНГ СТАНУ ЗАБРУДНЕНОСТІ ПОВІТРЯ </a:t>
            </a:r>
            <a:r>
              <a:rPr lang="uk-UA" sz="2800" b="1" i="1" dirty="0" smtClean="0">
                <a:solidFill>
                  <a:srgbClr val="00B050"/>
                </a:solidFill>
                <a:ea typeface="+mj-ea"/>
                <a:cs typeface="+mj-cs"/>
              </a:rPr>
              <a:t>І </a:t>
            </a:r>
            <a:r>
              <a:rPr lang="uk-UA" sz="2800" b="1" i="1" dirty="0">
                <a:solidFill>
                  <a:srgbClr val="00B050"/>
                </a:solidFill>
                <a:ea typeface="+mj-ea"/>
                <a:cs typeface="+mj-cs"/>
              </a:rPr>
              <a:t>РОЗУМІННЯ СТРУКТУРИ ТАКОЇ </a:t>
            </a:r>
            <a:r>
              <a:rPr lang="uk-UA" sz="2800" b="1" i="1" dirty="0" smtClean="0">
                <a:solidFill>
                  <a:srgbClr val="00B050"/>
                </a:solidFill>
                <a:ea typeface="+mj-ea"/>
                <a:cs typeface="+mj-cs"/>
              </a:rPr>
              <a:t>СИСТЕМИ</a:t>
            </a:r>
            <a:endParaRPr lang="ru-RU" sz="2800" b="1" i="1" dirty="0">
              <a:solidFill>
                <a:srgbClr val="00B050"/>
              </a:solidFill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456" y="5861865"/>
            <a:ext cx="1280271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4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7792" t="8109" r="9098"/>
          <a:stretch/>
        </p:blipFill>
        <p:spPr>
          <a:xfrm>
            <a:off x="3033408" y="1916832"/>
            <a:ext cx="5733129" cy="4235324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51520" y="1869733"/>
            <a:ext cx="277602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k-UA" altLang="ru-RU" sz="2400" b="1" i="1" dirty="0">
                <a:solidFill>
                  <a:srgbClr val="00B050"/>
                </a:solidFill>
                <a:latin typeface="+mn-lt"/>
                <a:ea typeface="+mj-ea"/>
                <a:cs typeface="+mj-cs"/>
              </a:rPr>
              <a:t>ЗРАЗКИ ГАЗОАНАЛІЗАТОРІВ В ІНТЕРНЕТ-МАГАЗИНАХ</a:t>
            </a:r>
            <a:endParaRPr lang="uk-UA" sz="2400" b="1" i="1" dirty="0">
              <a:solidFill>
                <a:srgbClr val="00B050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76C5AD3-F1DE-4317-9D22-64535240EA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971886"/>
            <a:ext cx="1357486" cy="13574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CB9B66F-7507-466A-9951-7941A65E9AEB}"/>
              </a:ext>
            </a:extLst>
          </p:cNvPr>
          <p:cNvSpPr txBox="1"/>
          <p:nvPr/>
        </p:nvSpPr>
        <p:spPr>
          <a:xfrm>
            <a:off x="459153" y="399225"/>
            <a:ext cx="83618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Програма обов`язкового моніторингу якості атмосферного повітря включає сім забруднюючих речовин: пил, двоокис азоту (NO2), двоокис сірки (SO2), оксид вуглецю, формальдегід (H2CO), свинець та </a:t>
            </a:r>
            <a:r>
              <a:rPr lang="uk-UA" b="1" dirty="0" err="1"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бенз</a:t>
            </a:r>
            <a:r>
              <a:rPr lang="uk-UA" b="1" dirty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(а)</a:t>
            </a:r>
            <a:r>
              <a:rPr lang="uk-UA" b="1" dirty="0" err="1"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пірен</a:t>
            </a:r>
            <a:r>
              <a:rPr lang="uk-UA" b="1" dirty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, для визначення вмісту яких є різні методики та обладнання.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5861865"/>
            <a:ext cx="1280271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68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Рисунок 4" descr="C:\Users\Lena\Desktop\159959616_489884705528852_2220657233927285260_n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8" t="13933"/>
          <a:stretch/>
        </p:blipFill>
        <p:spPr bwMode="auto">
          <a:xfrm>
            <a:off x="3059832" y="3448352"/>
            <a:ext cx="3235040" cy="22610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Немає опису.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4" b="28358"/>
          <a:stretch/>
        </p:blipFill>
        <p:spPr bwMode="auto">
          <a:xfrm>
            <a:off x="6563914" y="3468181"/>
            <a:ext cx="2112542" cy="226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8814" y="843429"/>
            <a:ext cx="3355494" cy="24262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817370"/>
            <a:ext cx="3235040" cy="2426281"/>
          </a:xfrm>
          <a:prstGeom prst="rect">
            <a:avLst/>
          </a:prstGeom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67544" y="153502"/>
            <a:ext cx="687676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450215"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altLang="ru-RU" sz="2800" b="1" i="1" dirty="0">
                <a:solidFill>
                  <a:srgbClr val="00B050"/>
                </a:solidFill>
                <a:latin typeface="+mn-lt"/>
                <a:ea typeface="+mj-ea"/>
                <a:cs typeface="+mj-cs"/>
              </a:rPr>
              <a:t>РОБОЧА МОДЕЛЬ ГАЗОАНАЛІЗАТОРА</a:t>
            </a:r>
            <a:endParaRPr lang="uk-UA" sz="2800" b="1" i="1" dirty="0">
              <a:solidFill>
                <a:srgbClr val="00B05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9950115-826D-4FFF-B91E-16978C2EAF64}"/>
              </a:ext>
            </a:extLst>
          </p:cNvPr>
          <p:cNvSpPr txBox="1"/>
          <p:nvPr/>
        </p:nvSpPr>
        <p:spPr>
          <a:xfrm>
            <a:off x="2570217" y="5874633"/>
            <a:ext cx="61926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600" dirty="0">
                <a:solidFill>
                  <a:srgbClr val="002060"/>
                </a:solidFill>
              </a:rPr>
              <a:t>Зразок побудови газоаналізаторів на базі </a:t>
            </a:r>
            <a:r>
              <a:rPr lang="uk-UA" sz="1600" dirty="0" err="1">
                <a:solidFill>
                  <a:srgbClr val="002060"/>
                </a:solidFill>
              </a:rPr>
              <a:t>Arduino</a:t>
            </a:r>
            <a:r>
              <a:rPr lang="uk-UA" sz="1600" dirty="0">
                <a:solidFill>
                  <a:srgbClr val="002060"/>
                </a:solidFill>
              </a:rPr>
              <a:t> сумісній платформі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та </a:t>
            </a:r>
            <a:r>
              <a:rPr lang="uk-UA" sz="1600" dirty="0">
                <a:solidFill>
                  <a:srgbClr val="002060"/>
                </a:solidFill>
              </a:rPr>
              <a:t>інтерфейс застосунку «</a:t>
            </a:r>
            <a:r>
              <a:rPr lang="en-US" sz="1600" dirty="0">
                <a:solidFill>
                  <a:srgbClr val="002060"/>
                </a:solidFill>
              </a:rPr>
              <a:t>Blynk</a:t>
            </a:r>
            <a:r>
              <a:rPr lang="uk-UA" sz="1600" dirty="0">
                <a:solidFill>
                  <a:srgbClr val="002060"/>
                </a:solidFill>
              </a:rPr>
              <a:t>» з показниками з датчиків </a:t>
            </a:r>
            <a:endParaRPr lang="uk-UA" sz="1600" dirty="0" smtClean="0">
              <a:solidFill>
                <a:srgbClr val="002060"/>
              </a:solidFill>
            </a:endParaRPr>
          </a:p>
          <a:p>
            <a:pPr algn="ctr"/>
            <a:r>
              <a:rPr lang="uk-UA" sz="1600" i="1" dirty="0" smtClean="0">
                <a:solidFill>
                  <a:srgbClr val="002060"/>
                </a:solidFill>
              </a:rPr>
              <a:t>(</a:t>
            </a:r>
            <a:r>
              <a:rPr lang="uk-UA" sz="1600" i="1" dirty="0">
                <a:solidFill>
                  <a:srgbClr val="002060"/>
                </a:solidFill>
              </a:rPr>
              <a:t>фото автора)</a:t>
            </a:r>
            <a:endParaRPr lang="ru-RU" sz="1600" i="1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5846019"/>
            <a:ext cx="1280271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80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2385</TotalTime>
  <Words>1070</Words>
  <Application>Microsoft Office PowerPoint</Application>
  <PresentationFormat>Экран (4:3)</PresentationFormat>
  <Paragraphs>138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Times New Roman</vt:lpstr>
      <vt:lpstr>Wingdings</vt:lpstr>
      <vt:lpstr>Тема Office</vt:lpstr>
      <vt:lpstr>ПРОЄКТ ВИКОРИСТАННЯ БЕЗПІЛОТНИХ ЛІТАЛЬНИХ АПАРАТІВ У СИСТЕМІ ЕКОЛОГІЧНОГО МОНІТОРИНГУ СТАНУ ПОВІТРЯ</vt:lpstr>
      <vt:lpstr>МЕТА І ЗАВДАННЯ ДОСЛІДЖЕННЯ: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ПРОЄКТ ВИКОРИСТАННЯ БЕЗПІЛОТНИХ ЛІТАЛЬНИХ АПАРАТІВ У СИСТЕМІ ЕКОЛОГІЧНОГО МОНІТОРИНГУ СТАНУ ПОВІТРЯ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Kovalova Olena</dc:creator>
  <cp:lastModifiedBy>Работники МАНУМ</cp:lastModifiedBy>
  <cp:revision>133</cp:revision>
  <dcterms:created xsi:type="dcterms:W3CDTF">2017-11-17T22:03:00Z</dcterms:created>
  <dcterms:modified xsi:type="dcterms:W3CDTF">2022-04-20T10:09:07Z</dcterms:modified>
</cp:coreProperties>
</file>