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0" r:id="rId11"/>
    <p:sldId id="268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90A66AE-81F5-474A-B74B-EE41E9320F19}" type="datetimeFigureOut">
              <a:rPr lang="uk-UA" smtClean="0"/>
              <a:t>11.04.2022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81Qglkitk&amp;ab_channel=MariK" TargetMode="External"/><Relationship Id="rId2" Type="http://schemas.openxmlformats.org/officeDocument/2006/relationships/hyperlink" Target="https://skv.lviv.ua/blog/vidi-konditsioneriv-i-jihnje-priznachenn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128792" cy="1519809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bg2">
                    <a:lumMod val="50000"/>
                  </a:schemeClr>
                </a:solidFill>
              </a:rPr>
              <a:t> Кондиціонери своїми руками</a:t>
            </a:r>
            <a:endParaRPr lang="uk-UA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25606" y="3212976"/>
            <a:ext cx="7092788" cy="309634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5A5155"/>
              </a:buClr>
              <a:buSzPct val="130000"/>
            </a:pPr>
            <a:r>
              <a:rPr lang="ru-RU" altLang="ru-RU" sz="1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altLang="ru-RU" sz="1600" b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оботу</a:t>
            </a:r>
            <a:r>
              <a:rPr lang="uk-UA" altLang="ru-RU" sz="1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виконала:</a:t>
            </a:r>
            <a:r>
              <a:rPr lang="uk-UA" alt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uk-UA" altLang="ru-RU" sz="1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Дю</a:t>
            </a:r>
            <a:r>
              <a:rPr lang="uk-UA" sz="1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кова</a:t>
            </a:r>
            <a:r>
              <a:rPr lang="uk-UA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Анастасія Миколаївна</a:t>
            </a:r>
            <a:r>
              <a:rPr lang="uk-UA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учениця 7 класу комунального закладу «Устинівське навчально-виховне об’єднання «Загальноосвітня школа І-ІІІ ступенів» Устинівської  </a:t>
            </a: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селищної ради»</a:t>
            </a:r>
            <a:endParaRPr lang="uk-UA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5A5155"/>
              </a:buClr>
              <a:buSzPct val="130000"/>
            </a:pPr>
            <a:r>
              <a:rPr lang="uk-UA" altLang="ru-RU" sz="1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Керівник </a:t>
            </a:r>
            <a:r>
              <a:rPr lang="uk-UA" altLang="ru-RU" sz="1600" b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проєкту</a:t>
            </a:r>
            <a:r>
              <a:rPr lang="uk-UA" altLang="ru-RU" sz="16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alt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alt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Олійник Ольга Миколаївна, </a:t>
            </a:r>
            <a:r>
              <a:rPr lang="uk-UA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вчитель математики, інформатики комунального закладу «Устинівське навчально-виховне об'єднання «Загальноосвітня школа І-ІІІ ступенів» Устинівської селищної </a:t>
            </a: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ради», </a:t>
            </a:r>
            <a:r>
              <a:rPr lang="uk-UA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керівник секції </a:t>
            </a:r>
            <a:r>
              <a:rPr lang="uk-UA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«Екологічно безпечні технології та ресурсозбереження» </a:t>
            </a:r>
            <a:r>
              <a:rPr lang="uk-UA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Кіровоградської Малої академії наук учнівської молоді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5A5155"/>
              </a:buClr>
              <a:buSzPct val="130000"/>
            </a:pPr>
            <a:endParaRPr lang="ru-RU" sz="18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86300" y="350173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latin typeface="Monotype Corsiva" pitchFamily="66" charset="0"/>
              </a:rPr>
              <a:t>Всеукраїнський інтерактивний конкурс юних винахідників </a:t>
            </a:r>
            <a:r>
              <a:rPr lang="uk-UA" sz="2000" b="1" i="1" dirty="0" smtClean="0">
                <a:latin typeface="Monotype Corsiva" pitchFamily="66" charset="0"/>
              </a:rPr>
              <a:t>“</a:t>
            </a:r>
          </a:p>
          <a:p>
            <a:pPr algn="ctr"/>
            <a:r>
              <a:rPr lang="uk-UA" sz="2000" b="1" i="1" dirty="0" smtClean="0">
                <a:latin typeface="Monotype Corsiva" pitchFamily="66" charset="0"/>
              </a:rPr>
              <a:t>МАН- Юніор  </a:t>
            </a:r>
            <a:r>
              <a:rPr lang="uk-UA" sz="2000" b="1" i="1" dirty="0">
                <a:latin typeface="Monotype Corsiva" pitchFamily="66" charset="0"/>
              </a:rPr>
              <a:t>Дослідник – </a:t>
            </a:r>
            <a:r>
              <a:rPr lang="uk-UA" sz="2000" b="1" i="1" dirty="0" smtClean="0">
                <a:latin typeface="Monotype Corsiva" pitchFamily="66" charset="0"/>
              </a:rPr>
              <a:t>2022”</a:t>
            </a:r>
            <a:endParaRPr lang="uk-UA" sz="20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1475656" y="60212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номінація “Технік  - Юніор”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</a:rPr>
              <a:t>ВИСНОВКИ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3648" y="1916832"/>
            <a:ext cx="6255797" cy="417646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cs typeface="Times New Roman" pitchFamily="18" charset="0"/>
              </a:rPr>
              <a:t>Використали</a:t>
            </a:r>
            <a:r>
              <a:rPr lang="ru-RU" sz="3300" dirty="0">
                <a:cs typeface="Times New Roman" pitchFamily="18" charset="0"/>
              </a:rPr>
              <a:t> </a:t>
            </a:r>
            <a:r>
              <a:rPr lang="ru-RU" sz="3300" dirty="0" err="1" smtClean="0">
                <a:cs typeface="Times New Roman" pitchFamily="18" charset="0"/>
              </a:rPr>
              <a:t>ідеї</a:t>
            </a:r>
            <a:r>
              <a:rPr lang="ru-RU" sz="3300" dirty="0" smtClean="0">
                <a:cs typeface="Times New Roman" pitchFamily="18" charset="0"/>
              </a:rPr>
              <a:t> </a:t>
            </a:r>
            <a:r>
              <a:rPr lang="ru-RU" sz="3300" dirty="0" err="1" smtClean="0">
                <a:cs typeface="Times New Roman" pitchFamily="18" charset="0"/>
              </a:rPr>
              <a:t>створення</a:t>
            </a:r>
            <a:r>
              <a:rPr lang="ru-RU" sz="3300" dirty="0" smtClean="0">
                <a:cs typeface="Times New Roman" pitchFamily="18" charset="0"/>
              </a:rPr>
              <a:t> </a:t>
            </a:r>
            <a:r>
              <a:rPr lang="ru-RU" sz="3300" dirty="0">
                <a:cs typeface="Times New Roman" pitchFamily="18" charset="0"/>
              </a:rPr>
              <a:t>простого і дешевого способу </a:t>
            </a:r>
            <a:r>
              <a:rPr lang="ru-RU" sz="3300" dirty="0" err="1">
                <a:cs typeface="Times New Roman" pitchFamily="18" charset="0"/>
              </a:rPr>
              <a:t>охолодження</a:t>
            </a:r>
            <a:r>
              <a:rPr lang="ru-RU" sz="3300" dirty="0">
                <a:cs typeface="Times New Roman" pitchFamily="18" charset="0"/>
              </a:rPr>
              <a:t> </a:t>
            </a:r>
            <a:r>
              <a:rPr lang="ru-RU" sz="3300" dirty="0" err="1">
                <a:cs typeface="Times New Roman" pitchFamily="18" charset="0"/>
              </a:rPr>
              <a:t>повітря</a:t>
            </a:r>
            <a:r>
              <a:rPr lang="ru-RU" sz="3300" dirty="0">
                <a:cs typeface="Times New Roman" pitchFamily="18" charset="0"/>
              </a:rPr>
              <a:t> в </a:t>
            </a:r>
            <a:r>
              <a:rPr lang="ru-RU" sz="3300" dirty="0" err="1">
                <a:cs typeface="Times New Roman" pitchFamily="18" charset="0"/>
              </a:rPr>
              <a:t>кімнаті</a:t>
            </a:r>
            <a:r>
              <a:rPr lang="ru-RU" sz="3300" dirty="0">
                <a:cs typeface="Times New Roman" pitchFamily="18" charset="0"/>
              </a:rPr>
              <a:t> в </a:t>
            </a:r>
            <a:r>
              <a:rPr lang="ru-RU" sz="3300" dirty="0" err="1">
                <a:cs typeface="Times New Roman" pitchFamily="18" charset="0"/>
              </a:rPr>
              <a:t>літню</a:t>
            </a:r>
            <a:r>
              <a:rPr lang="ru-RU" sz="3300" dirty="0">
                <a:cs typeface="Times New Roman" pitchFamily="18" charset="0"/>
              </a:rPr>
              <a:t> спеку</a:t>
            </a:r>
            <a:r>
              <a:rPr lang="ru-RU" sz="3300" dirty="0" smtClean="0">
                <a:cs typeface="Times New Roman" pitchFamily="18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3300" dirty="0">
                <a:cs typeface="Times New Roman" panose="02020603050405020304" pitchFamily="18" charset="0"/>
              </a:rPr>
              <a:t>Для своєї роботи ми обрали конструкцію, в основі якої </a:t>
            </a:r>
            <a:r>
              <a:rPr lang="uk-UA" sz="3300" smtClean="0">
                <a:cs typeface="Times New Roman" panose="02020603050405020304" pitchFamily="18" charset="0"/>
              </a:rPr>
              <a:t>пластикові пляшки. </a:t>
            </a:r>
            <a:endParaRPr lang="ru-RU" sz="33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dirty="0">
                <a:cs typeface="Times New Roman" pitchFamily="18" charset="0"/>
              </a:rPr>
              <a:t>Простота у </a:t>
            </a:r>
            <a:r>
              <a:rPr lang="ru-RU" sz="3300" dirty="0" err="1">
                <a:cs typeface="Times New Roman" pitchFamily="18" charset="0"/>
              </a:rPr>
              <a:t>виготовленні</a:t>
            </a:r>
            <a:r>
              <a:rPr lang="ru-RU" sz="3300" dirty="0">
                <a:cs typeface="Times New Roman" pitchFamily="18" charset="0"/>
              </a:rPr>
              <a:t> </a:t>
            </a:r>
            <a:r>
              <a:rPr lang="ru-RU" sz="3300" dirty="0" err="1" smtClean="0">
                <a:cs typeface="Times New Roman" pitchFamily="18" charset="0"/>
              </a:rPr>
              <a:t>приладів</a:t>
            </a:r>
            <a:r>
              <a:rPr lang="ru-RU" sz="3300" dirty="0" smtClean="0">
                <a:cs typeface="Times New Roman" pitchFamily="18" charset="0"/>
              </a:rPr>
              <a:t>, </a:t>
            </a:r>
            <a:r>
              <a:rPr lang="ru-RU" sz="3300" dirty="0">
                <a:cs typeface="Times New Roman" pitchFamily="18" charset="0"/>
              </a:rPr>
              <a:t>нескладна </a:t>
            </a:r>
            <a:r>
              <a:rPr lang="ru-RU" sz="3300" dirty="0" err="1">
                <a:cs typeface="Times New Roman" pitchFamily="18" charset="0"/>
              </a:rPr>
              <a:t>конструкція</a:t>
            </a:r>
            <a:r>
              <a:rPr lang="ru-RU" sz="3300" dirty="0">
                <a:cs typeface="Times New Roman" pitchFamily="18" charset="0"/>
              </a:rPr>
              <a:t> </a:t>
            </a:r>
            <a:r>
              <a:rPr lang="ru-RU" sz="3300" dirty="0" err="1" smtClean="0">
                <a:cs typeface="Times New Roman" pitchFamily="18" charset="0"/>
              </a:rPr>
              <a:t>кондиціонерів</a:t>
            </a:r>
            <a:r>
              <a:rPr lang="ru-RU" sz="3300" dirty="0" smtClean="0">
                <a:cs typeface="Times New Roman" pitchFamily="18" charset="0"/>
              </a:rPr>
              <a:t>. </a:t>
            </a:r>
            <a:endParaRPr lang="ru-RU" sz="33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 smtClean="0">
                <a:cs typeface="Times New Roman" pitchFamily="18" charset="0"/>
              </a:rPr>
              <a:t>Невимогливість</a:t>
            </a:r>
            <a:r>
              <a:rPr lang="ru-RU" sz="3300" dirty="0" smtClean="0">
                <a:cs typeface="Times New Roman" pitchFamily="18" charset="0"/>
              </a:rPr>
              <a:t> </a:t>
            </a:r>
            <a:r>
              <a:rPr lang="ru-RU" sz="3300" dirty="0">
                <a:cs typeface="Times New Roman" pitchFamily="18" charset="0"/>
              </a:rPr>
              <a:t>в </a:t>
            </a:r>
            <a:r>
              <a:rPr lang="ru-RU" sz="3300" dirty="0" err="1">
                <a:cs typeface="Times New Roman" pitchFamily="18" charset="0"/>
              </a:rPr>
              <a:t>обслуговуванні</a:t>
            </a:r>
            <a:r>
              <a:rPr lang="ru-RU" sz="3300" dirty="0">
                <a:cs typeface="Times New Roman" pitchFamily="18" charset="0"/>
              </a:rPr>
              <a:t>. </a:t>
            </a:r>
            <a:endParaRPr lang="ru-RU" sz="3300" dirty="0" smtClean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 smtClean="0">
                <a:cs typeface="Times New Roman" pitchFamily="18" charset="0"/>
              </a:rPr>
              <a:t>Невеликі</a:t>
            </a:r>
            <a:r>
              <a:rPr lang="ru-RU" sz="3300" dirty="0" smtClean="0">
                <a:cs typeface="Times New Roman" pitchFamily="18" charset="0"/>
              </a:rPr>
              <a:t> </a:t>
            </a:r>
            <a:r>
              <a:rPr lang="ru-RU" sz="3300" dirty="0">
                <a:cs typeface="Times New Roman" pitchFamily="18" charset="0"/>
              </a:rPr>
              <a:t>за вагою та </a:t>
            </a:r>
            <a:r>
              <a:rPr lang="ru-RU" sz="3300" dirty="0" err="1">
                <a:cs typeface="Times New Roman" pitchFamily="18" charset="0"/>
              </a:rPr>
              <a:t>розмірами</a:t>
            </a:r>
            <a:r>
              <a:rPr lang="ru-RU" sz="3300" dirty="0" smtClean="0"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cs typeface="Times New Roman" pitchFamily="18" charset="0"/>
              </a:rPr>
              <a:t> </a:t>
            </a:r>
            <a:r>
              <a:rPr lang="ru-RU" sz="3300" dirty="0">
                <a:cs typeface="Times New Roman" pitchFamily="18" charset="0"/>
              </a:rPr>
              <a:t>Великий </a:t>
            </a:r>
            <a:r>
              <a:rPr lang="ru-RU" sz="3300" dirty="0" err="1">
                <a:cs typeface="Times New Roman" pitchFamily="18" charset="0"/>
              </a:rPr>
              <a:t>термін</a:t>
            </a:r>
            <a:r>
              <a:rPr lang="ru-RU" sz="3300" dirty="0">
                <a:cs typeface="Times New Roman" pitchFamily="18" charset="0"/>
              </a:rPr>
              <a:t> </a:t>
            </a:r>
            <a:r>
              <a:rPr lang="ru-RU" sz="3300" dirty="0" err="1">
                <a:cs typeface="Times New Roman" pitchFamily="18" charset="0"/>
              </a:rPr>
              <a:t>служби</a:t>
            </a:r>
            <a:r>
              <a:rPr lang="ru-RU" sz="3300" dirty="0"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ru-RU" sz="2900" b="1" i="1" u="sng" dirty="0" err="1">
                <a:solidFill>
                  <a:srgbClr val="C00000"/>
                </a:solidFill>
              </a:rPr>
              <a:t>Особистий</a:t>
            </a:r>
            <a:r>
              <a:rPr lang="ru-RU" sz="2900" b="1" i="1" u="sng" dirty="0">
                <a:solidFill>
                  <a:srgbClr val="C00000"/>
                </a:solidFill>
              </a:rPr>
              <a:t> </a:t>
            </a:r>
            <a:r>
              <a:rPr lang="ru-RU" sz="2900" b="1" i="1" u="sng" dirty="0" err="1">
                <a:solidFill>
                  <a:srgbClr val="C00000"/>
                </a:solidFill>
              </a:rPr>
              <a:t>внесок</a:t>
            </a:r>
            <a:r>
              <a:rPr lang="ru-RU" sz="2900" b="1" i="1" u="sng" dirty="0">
                <a:solidFill>
                  <a:srgbClr val="C00000"/>
                </a:solidFill>
              </a:rPr>
              <a:t>  </a:t>
            </a:r>
            <a:r>
              <a:rPr lang="ru-RU" sz="2900" b="1" i="1" u="sng" dirty="0" smtClean="0">
                <a:solidFill>
                  <a:srgbClr val="C00000"/>
                </a:solidFill>
              </a:rPr>
              <a:t>автора</a:t>
            </a:r>
            <a:r>
              <a:rPr lang="ru-RU" sz="2900" i="1" u="sng" dirty="0">
                <a:solidFill>
                  <a:srgbClr val="C00000"/>
                </a:solidFill>
              </a:rPr>
              <a:t>:</a:t>
            </a:r>
            <a:r>
              <a:rPr lang="ru-RU" sz="2900" i="1" dirty="0" smtClean="0">
                <a:solidFill>
                  <a:srgbClr val="002060"/>
                </a:solidFill>
              </a:rPr>
              <a:t> 1) </a:t>
            </a:r>
            <a:r>
              <a:rPr lang="ru-RU" sz="2900" i="1" dirty="0" err="1" smtClean="0">
                <a:solidFill>
                  <a:srgbClr val="002060"/>
                </a:solidFill>
              </a:rPr>
              <a:t>виготовлені</a:t>
            </a:r>
            <a:r>
              <a:rPr lang="ru-RU" sz="2900" i="1" dirty="0" smtClean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власноруч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 smtClean="0">
                <a:solidFill>
                  <a:srgbClr val="002060"/>
                </a:solidFill>
              </a:rPr>
              <a:t>кондиціонери</a:t>
            </a:r>
            <a:r>
              <a:rPr lang="ru-RU" sz="2900" i="1" dirty="0">
                <a:solidFill>
                  <a:srgbClr val="002060"/>
                </a:solidFill>
              </a:rPr>
              <a:t>;</a:t>
            </a:r>
            <a:r>
              <a:rPr lang="ru-RU" sz="2900" i="1" dirty="0" smtClean="0">
                <a:solidFill>
                  <a:srgbClr val="002060"/>
                </a:solidFill>
              </a:rPr>
              <a:t> 2) основною </a:t>
            </a:r>
            <a:r>
              <a:rPr lang="ru-RU" sz="2900" i="1" dirty="0" err="1" smtClean="0">
                <a:solidFill>
                  <a:srgbClr val="002060"/>
                </a:solidFill>
              </a:rPr>
              <a:t>частиною</a:t>
            </a:r>
            <a:r>
              <a:rPr lang="ru-RU" sz="2900" i="1" dirty="0" smtClean="0">
                <a:solidFill>
                  <a:srgbClr val="002060"/>
                </a:solidFill>
              </a:rPr>
              <a:t> </a:t>
            </a:r>
            <a:r>
              <a:rPr lang="ru-RU" sz="2900" i="1" dirty="0" err="1" smtClean="0">
                <a:solidFill>
                  <a:srgbClr val="002060"/>
                </a:solidFill>
              </a:rPr>
              <a:t>кондиціонерів</a:t>
            </a:r>
            <a:r>
              <a:rPr lang="ru-RU" sz="2900" i="1" dirty="0" smtClean="0">
                <a:solidFill>
                  <a:srgbClr val="002060"/>
                </a:solidFill>
              </a:rPr>
              <a:t> є </a:t>
            </a:r>
            <a:r>
              <a:rPr lang="ru-RU" sz="2900" i="1" dirty="0" err="1" smtClean="0">
                <a:solidFill>
                  <a:srgbClr val="002060"/>
                </a:solidFill>
              </a:rPr>
              <a:t>пластикові</a:t>
            </a:r>
            <a:r>
              <a:rPr lang="ru-RU" sz="2900" i="1" dirty="0" smtClean="0">
                <a:solidFill>
                  <a:srgbClr val="002060"/>
                </a:solidFill>
              </a:rPr>
              <a:t>  </a:t>
            </a:r>
            <a:r>
              <a:rPr lang="ru-RU" sz="2900" i="1" dirty="0" err="1" smtClean="0">
                <a:solidFill>
                  <a:srgbClr val="002060"/>
                </a:solidFill>
              </a:rPr>
              <a:t>пляшки</a:t>
            </a:r>
            <a:r>
              <a:rPr lang="ru-RU" sz="2900" i="1" dirty="0">
                <a:solidFill>
                  <a:srgbClr val="002060"/>
                </a:solidFill>
              </a:rPr>
              <a:t>;</a:t>
            </a:r>
            <a:r>
              <a:rPr lang="ru-RU" sz="2900" i="1" dirty="0" smtClean="0">
                <a:solidFill>
                  <a:srgbClr val="002060"/>
                </a:solidFill>
              </a:rPr>
              <a:t> 3) </a:t>
            </a:r>
            <a:r>
              <a:rPr lang="ru-RU" sz="2900" i="1" dirty="0" err="1" smtClean="0">
                <a:solidFill>
                  <a:srgbClr val="002060"/>
                </a:solidFill>
              </a:rPr>
              <a:t>ідея</a:t>
            </a:r>
            <a:r>
              <a:rPr lang="ru-RU" sz="2900" i="1" dirty="0" smtClean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виготовлення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приладів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запозичена</a:t>
            </a:r>
            <a:r>
              <a:rPr lang="ru-RU" sz="2900" i="1" dirty="0">
                <a:solidFill>
                  <a:srgbClr val="002060"/>
                </a:solidFill>
              </a:rPr>
              <a:t>, але </a:t>
            </a:r>
            <a:r>
              <a:rPr lang="ru-RU" sz="2900" i="1" dirty="0" err="1">
                <a:solidFill>
                  <a:srgbClr val="002060"/>
                </a:solidFill>
              </a:rPr>
              <a:t>удосконалена</a:t>
            </a:r>
            <a:r>
              <a:rPr lang="ru-RU" sz="2900" i="1" dirty="0">
                <a:solidFill>
                  <a:srgbClr val="002060"/>
                </a:solidFill>
              </a:rPr>
              <a:t> в </a:t>
            </a:r>
            <a:r>
              <a:rPr lang="ru-RU" sz="2900" i="1" dirty="0" err="1">
                <a:solidFill>
                  <a:srgbClr val="002060"/>
                </a:solidFill>
              </a:rPr>
              <a:t>результаті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нескладних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доопрацювань</a:t>
            </a:r>
            <a:r>
              <a:rPr lang="ru-RU" sz="2900" i="1" dirty="0">
                <a:solidFill>
                  <a:srgbClr val="002060"/>
                </a:solidFill>
              </a:rPr>
              <a:t>. </a:t>
            </a:r>
            <a:endParaRPr lang="uk-UA" sz="2900" i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900" b="1" i="1" u="sng" dirty="0" err="1">
                <a:solidFill>
                  <a:srgbClr val="C00000"/>
                </a:solidFill>
              </a:rPr>
              <a:t>Елемент</a:t>
            </a:r>
            <a:r>
              <a:rPr lang="ru-RU" sz="2900" b="1" i="1" u="sng" dirty="0">
                <a:solidFill>
                  <a:srgbClr val="C00000"/>
                </a:solidFill>
              </a:rPr>
              <a:t> </a:t>
            </a:r>
            <a:r>
              <a:rPr lang="ru-RU" sz="2900" b="1" i="1" u="sng" dirty="0" err="1">
                <a:solidFill>
                  <a:srgbClr val="C00000"/>
                </a:solidFill>
              </a:rPr>
              <a:t>новизни</a:t>
            </a:r>
            <a:r>
              <a:rPr lang="ru-RU" sz="2900" b="1" i="1" u="sng" dirty="0">
                <a:solidFill>
                  <a:srgbClr val="C00000"/>
                </a:solidFill>
              </a:rPr>
              <a:t> </a:t>
            </a:r>
            <a:r>
              <a:rPr lang="ru-RU" sz="2900" b="1" i="1" u="sng" dirty="0" err="1">
                <a:solidFill>
                  <a:srgbClr val="C00000"/>
                </a:solidFill>
              </a:rPr>
              <a:t>полягає</a:t>
            </a:r>
            <a:r>
              <a:rPr lang="ru-RU" sz="2900" i="1" u="sng" dirty="0">
                <a:solidFill>
                  <a:srgbClr val="C00000"/>
                </a:solidFill>
              </a:rPr>
              <a:t> </a:t>
            </a:r>
            <a:r>
              <a:rPr lang="ru-RU" sz="2900" i="1" dirty="0">
                <a:solidFill>
                  <a:srgbClr val="002060"/>
                </a:solidFill>
              </a:rPr>
              <a:t>у тому, </a:t>
            </a:r>
            <a:r>
              <a:rPr lang="ru-RU" sz="2900" i="1" dirty="0" err="1">
                <a:solidFill>
                  <a:srgbClr val="002060"/>
                </a:solidFill>
              </a:rPr>
              <a:t>що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виготовлені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кондиціонери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працюють</a:t>
            </a:r>
            <a:r>
              <a:rPr lang="ru-RU" sz="2900" i="1" dirty="0">
                <a:solidFill>
                  <a:srgbClr val="002060"/>
                </a:solidFill>
              </a:rPr>
              <a:t> з </a:t>
            </a:r>
            <a:r>
              <a:rPr lang="ru-RU" sz="2900" i="1" dirty="0" err="1">
                <a:solidFill>
                  <a:srgbClr val="002060"/>
                </a:solidFill>
              </a:rPr>
              <a:t>найменшими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витратами</a:t>
            </a:r>
            <a:r>
              <a:rPr lang="ru-RU" sz="2900" i="1" dirty="0">
                <a:solidFill>
                  <a:srgbClr val="002060"/>
                </a:solidFill>
              </a:rPr>
              <a:t> та </a:t>
            </a:r>
            <a:r>
              <a:rPr lang="ru-RU" sz="2900" i="1" dirty="0" err="1">
                <a:solidFill>
                  <a:srgbClr val="002060"/>
                </a:solidFill>
              </a:rPr>
              <a:t>виконують</a:t>
            </a:r>
            <a:r>
              <a:rPr lang="ru-RU" sz="2900" i="1" dirty="0">
                <a:solidFill>
                  <a:srgbClr val="002060"/>
                </a:solidFill>
              </a:rPr>
              <a:t> свою </a:t>
            </a:r>
            <a:r>
              <a:rPr lang="ru-RU" sz="2900" i="1" dirty="0" err="1">
                <a:solidFill>
                  <a:srgbClr val="002060"/>
                </a:solidFill>
              </a:rPr>
              <a:t>функцію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охолодження</a:t>
            </a:r>
            <a:r>
              <a:rPr lang="ru-RU" sz="2900" i="1" dirty="0">
                <a:solidFill>
                  <a:srgbClr val="002060"/>
                </a:solidFill>
              </a:rPr>
              <a:t> </a:t>
            </a:r>
            <a:r>
              <a:rPr lang="ru-RU" sz="2900" i="1" dirty="0" err="1">
                <a:solidFill>
                  <a:srgbClr val="002060"/>
                </a:solidFill>
              </a:rPr>
              <a:t>повітря</a:t>
            </a:r>
            <a:r>
              <a:rPr lang="ru-RU" sz="2900" i="1" dirty="0">
                <a:solidFill>
                  <a:srgbClr val="002060"/>
                </a:solidFill>
              </a:rPr>
              <a:t> в </a:t>
            </a:r>
            <a:r>
              <a:rPr lang="ru-RU" sz="2900" i="1" dirty="0" err="1">
                <a:solidFill>
                  <a:srgbClr val="002060"/>
                </a:solidFill>
              </a:rPr>
              <a:t>кімнаті</a:t>
            </a:r>
            <a:r>
              <a:rPr lang="ru-RU" sz="2900" i="1" dirty="0">
                <a:solidFill>
                  <a:srgbClr val="002060"/>
                </a:solidFill>
              </a:rPr>
              <a:t>.</a:t>
            </a:r>
            <a:endParaRPr lang="uk-UA" sz="2900" i="1" dirty="0">
              <a:solidFill>
                <a:srgbClr val="002060"/>
              </a:solidFill>
            </a:endParaRPr>
          </a:p>
          <a:p>
            <a:endParaRPr lang="uk-UA" sz="29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використаних джерел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Види кондиціонерів і їх призначення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skv.lviv.ua/blog/vidi-konditsioneriv-i-jihnje-priznachennja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 smtClean="0"/>
              <a:t>Кондиціонер з пластикових пляшок. Ранок з Україною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www.youtube.com/watch?v=rq81Qglkitk&amp;ab_channel=MariK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87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403648" y="1772816"/>
            <a:ext cx="66967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 ДОСЛІДЖЕННЯ: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Запропонувати побутовий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пристрій, який охолоджує повітря в кімнаті на декілька градусів.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ОБ’ЄКТ ДОСЛІДЖЕННЯ: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фізичні властивості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повітря, льоду.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 ДОСЛІДЖЕННЯ: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пластикова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пляшка</a:t>
            </a:r>
          </a:p>
          <a:p>
            <a:pPr>
              <a:lnSpc>
                <a:spcPct val="150000"/>
              </a:lnSpc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 дослідження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базуються на раціональному використанні ресурсів, енергозбереженні, економії коштів сімейного бюджету.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1331640" y="5805264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номінація “Технік  - Юніор”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63688" y="1340768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ДОСЛІДЖЕННЯ: </a:t>
            </a:r>
          </a:p>
          <a:p>
            <a:pPr marL="342900" indent="-342900">
              <a:buAutoNum type="arabicParenR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Виготовити віконний кондиціонер з пластикових пляшок, що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працює цілодобово без споживання електроенергії; </a:t>
            </a:r>
          </a:p>
          <a:p>
            <a:pPr marL="342900" indent="-342900">
              <a:buAutoNum type="arabicParenR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запропонувати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конструкцію кондиціонера, в основі якого пластикова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пляшка, кулер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AutoNum type="arabicParenR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обґрунтувати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матеріали для зовнішньої оболонки конструкції та рідину для її наповнення; </a:t>
            </a:r>
            <a:endParaRPr lang="uk-UA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зміну температури влітку при працюючому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кондиціонеру;</a:t>
            </a:r>
          </a:p>
          <a:p>
            <a:pPr marL="342900" indent="-342900">
              <a:buAutoNum type="arabicParenR"/>
            </a:pP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створити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нормальний мікроклімат помешкання завдяки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кондиціонерам.</a:t>
            </a:r>
            <a:endParaRPr lang="uk-UA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475656" y="56519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номінація “Технік  - Юніор”</a:t>
            </a:r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 №1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uk-UA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фанери прямокутної форми, ножиці, кілька пластикових пляшок 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однакової форми та об'єму,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наждачний папір, прилад по дереву для утворення отворів у фанері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320" y="2119313"/>
            <a:ext cx="2703909" cy="3605212"/>
          </a:xfrm>
        </p:spPr>
      </p:pic>
    </p:spTree>
    <p:extLst>
      <p:ext uri="{BB962C8B-B14F-4D97-AF65-F5344CB8AC3E}">
        <p14:creationId xmlns:p14="http://schemas.microsoft.com/office/powerpoint/2010/main" val="8786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836712"/>
            <a:ext cx="6965245" cy="895323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uk-UA" sz="4000" dirty="0" smtClean="0"/>
              <a:t> </a:t>
            </a:r>
            <a:endParaRPr lang="uk-UA" sz="40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68295"/>
            <a:ext cx="1372643" cy="1830191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4593348" y="1844824"/>
            <a:ext cx="3200400" cy="4104456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основі віконного кондиціонера  використано пластикові пляшки з відрізаними воронками.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 листі фанери прямокутної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форми (відповідає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розміру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кватирки)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роблять отвори, що збігаються з діаметром горличка пляшки.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Воронки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ставлять густо, так щоб не заважали одна одній.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429000"/>
            <a:ext cx="3587891" cy="2690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128" y="1592516"/>
            <a:ext cx="1377363" cy="183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РОБОТИ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660800"/>
            <a:ext cx="3200400" cy="2400300"/>
          </a:xfrm>
        </p:spPr>
      </p:pic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Перевіримо роботу кондиціонера в літній період. З допомогою термометрів - різницю температур на вході (24˚ С) та виході (20˚С). Охолодження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повітря відбувається із-за того,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 тепле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повітря, яке входить в широку частину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воронки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виходить через вузький отвір.</a:t>
            </a:r>
          </a:p>
          <a:p>
            <a:pPr marL="0" indent="0">
              <a:buNone/>
            </a:pP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 рахунок цієї фізичної властивості відбувається охолодження повітря. Повітря, як і всі гази має високу стисливість – при збільшенні тиску зростає його густина. При зростанні температури розширюється. Тепло є наслідком хаотичного руху молекул повітря.</a:t>
            </a:r>
          </a:p>
          <a:p>
            <a:pPr>
              <a:lnSpc>
                <a:spcPct val="80000"/>
              </a:lnSpc>
            </a:pP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1361982" cy="1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 №2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4932040" y="2119313"/>
            <a:ext cx="3240360" cy="360521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Обладнання: </a:t>
            </a:r>
          </a:p>
          <a:p>
            <a:pPr marL="56007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кулер від блока живлення комп'ютера, </a:t>
            </a:r>
          </a:p>
          <a:p>
            <a:pPr marL="56007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шнур від мобільного телефону, </a:t>
            </a:r>
          </a:p>
          <a:p>
            <a:pPr marL="56007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пластикова пляшка об'ємом 2 </a:t>
            </a:r>
            <a:r>
              <a:rPr lang="uk-UA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дм³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обрізана </a:t>
            </a:r>
          </a:p>
          <a:p>
            <a:pPr marL="560070" indent="-285750">
              <a:buFont typeface="Arial" pitchFamily="34" charset="0"/>
              <a:buChar char="•"/>
            </a:pP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ластикова пляшка об'ємом 0,5 </a:t>
            </a:r>
            <a:r>
              <a:rPr lang="uk-UA" sz="1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дм³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льодом, </a:t>
            </a:r>
          </a:p>
          <a:p>
            <a:pPr marL="560070" indent="-285750">
              <a:buFont typeface="Arial" pitchFamily="34" charset="0"/>
              <a:buChar char="•"/>
            </a:pP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фольга. </a:t>
            </a:r>
            <a:endParaRPr lang="uk-UA" sz="1800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124744"/>
            <a:ext cx="2702718" cy="22167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122" y="2204864"/>
            <a:ext cx="1253970" cy="1138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350" y="5013176"/>
            <a:ext cx="2048481" cy="10081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649" y="3615010"/>
            <a:ext cx="2798149" cy="13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uk-UA" dirty="0"/>
              <a:t> 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575" y="2489819"/>
            <a:ext cx="3200400" cy="2865787"/>
          </a:xfrm>
        </p:spPr>
      </p:pic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508960" cy="360521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ластикова 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пляшка об'ємом 2 л з обрізаною горловиною та дном, діаметром що дорівнює стороні квадрата основи </a:t>
            </a:r>
            <a:r>
              <a:rPr lang="uk-UA" sz="1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кулера</a:t>
            </a:r>
            <a:r>
              <a:rPr lang="uk-UA" sz="1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Закріплюємо кулер так, щоб він не рухався в пляшці. Зверху накриємо конструкцію листом харчової фольги для меншого нагрівання при потраплянні прямого сонячного світла. 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531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РОБОТИ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15616" y="2121407"/>
            <a:ext cx="3383232" cy="3602736"/>
          </a:xfrm>
        </p:spPr>
        <p:txBody>
          <a:bodyPr>
            <a:normAutofit fontScale="70000" lnSpcReduction="20000"/>
          </a:bodyPr>
          <a:lstStyle/>
          <a:p>
            <a:pPr indent="0" algn="just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Всередину пластикового корпуса поміщаємо пляшку з льодом та робимо в корпусі отвір для конденсату.</a:t>
            </a:r>
          </a:p>
          <a:p>
            <a:pPr indent="0" algn="just">
              <a:buNone/>
            </a:pP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Конструкцію закріплюємо на підвіконні в місці роботи, наприклад комп'ютера, щоб відчути його дію з пониження температури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0" algn="just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Вмикається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кулер через блок живлення і через деякий час відбувається охолодження повітря в кімнаті та виділення конденсату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вигляді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крапель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води.</a:t>
            </a:r>
            <a:endParaRPr lang="uk-UA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320" y="2692279"/>
            <a:ext cx="2828032" cy="2304595"/>
          </a:xfrm>
        </p:spPr>
      </p:pic>
    </p:spTree>
    <p:extLst>
      <p:ext uri="{BB962C8B-B14F-4D97-AF65-F5344CB8AC3E}">
        <p14:creationId xmlns:p14="http://schemas.microsoft.com/office/powerpoint/2010/main" val="28560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246</TotalTime>
  <Words>636</Words>
  <Application>Microsoft Office PowerPoint</Application>
  <PresentationFormat>Екран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Кнопка</vt:lpstr>
      <vt:lpstr> Кондиціонери своїми руками</vt:lpstr>
      <vt:lpstr>Презентація PowerPoint</vt:lpstr>
      <vt:lpstr>Презентація PowerPoint</vt:lpstr>
      <vt:lpstr>ДОСЛІД №1</vt:lpstr>
      <vt:lpstr>ВИГОТОВЛЕННЯ </vt:lpstr>
      <vt:lpstr>РЕЗУЛЬТАТ РОБОТИ</vt:lpstr>
      <vt:lpstr>Дослід №2</vt:lpstr>
      <vt:lpstr>ВИГОТОВЛЕННЯ </vt:lpstr>
      <vt:lpstr>РЕЗУЛЬТАТ РОБОТИ</vt:lpstr>
      <vt:lpstr>ВИСНОВКИ</vt:lpstr>
      <vt:lpstr>Список використаних джерел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ВІКОННИЙ КОНДИЦІОНЕР</dc:title>
  <dc:creator>Sara Yasmeen (Wipro Technologies)</dc:creator>
  <cp:lastModifiedBy>Olga</cp:lastModifiedBy>
  <cp:revision>23</cp:revision>
  <dcterms:created xsi:type="dcterms:W3CDTF">2010-02-23T11:30:32Z</dcterms:created>
  <dcterms:modified xsi:type="dcterms:W3CDTF">2022-04-11T11:29:27Z</dcterms:modified>
</cp:coreProperties>
</file>