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5"/>
  </p:notesMasterIdLst>
  <p:sldIdLst>
    <p:sldId id="305" r:id="rId2"/>
    <p:sldId id="308" r:id="rId3"/>
    <p:sldId id="306" r:id="rId4"/>
    <p:sldId id="259" r:id="rId5"/>
    <p:sldId id="257" r:id="rId6"/>
    <p:sldId id="260" r:id="rId7"/>
    <p:sldId id="262" r:id="rId8"/>
    <p:sldId id="302" r:id="rId9"/>
    <p:sldId id="263" r:id="rId10"/>
    <p:sldId id="304" r:id="rId11"/>
    <p:sldId id="283" r:id="rId12"/>
    <p:sldId id="303" r:id="rId13"/>
    <p:sldId id="274" r:id="rId14"/>
  </p:sldIdLst>
  <p:sldSz cx="9144000" cy="5143500" type="screen16x9"/>
  <p:notesSz cx="6858000" cy="9144000"/>
  <p:embeddedFontLst>
    <p:embeddedFont>
      <p:font typeface="Leelawadee UI Semilight" panose="020B0402040204020203" pitchFamily="34" charset="-34"/>
      <p:regular r:id="rId16"/>
    </p:embeddedFont>
    <p:embeddedFont>
      <p:font typeface="Cambria" panose="02040503050406030204" pitchFamily="18" charset="0"/>
      <p:regular r:id="rId17"/>
      <p:bold r:id="rId18"/>
      <p:italic r:id="rId19"/>
      <p:boldItalic r:id="rId20"/>
    </p:embeddedFont>
    <p:embeddedFont>
      <p:font typeface="Roboto Condensed Light" panose="020B0604020202020204" charset="0"/>
      <p:regular r:id="rId21"/>
      <p:italic r:id="rId22"/>
    </p:embeddedFont>
    <p:embeddedFont>
      <p:font typeface="Lobster" panose="020B0604020202020204" charset="0"/>
      <p:regular r:id="rId23"/>
    </p:embeddedFont>
    <p:embeddedFont>
      <p:font typeface="Verdana" panose="020B0604030504040204" pitchFamily="34" charset="0"/>
      <p:regular r:id="rId24"/>
      <p:bold r:id="rId25"/>
      <p:italic r:id="rId26"/>
      <p:boldItalic r:id="rId27"/>
    </p:embeddedFont>
    <p:embeddedFont>
      <p:font typeface="Comfortaa" panose="020B0604020202020204" charset="0"/>
      <p:regular r:id="rId28"/>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79B91C5-202B-4D34-84EE-3A0AF01998C7}">
  <a:tblStyle styleId="{D79B91C5-202B-4D34-84EE-3A0AF01998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086" y="-7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71975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0d54e6a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0d54e6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8f1c61cc85_0_2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8f1c61cc85_0_2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aa798df8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aa798df8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e0d54e6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e0d54e6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e0d54e6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e0d54e6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628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e0d54e6a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8e0d54e6a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0d54e6a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0d54e6a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516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8e54c0095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8e54c009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8e54c0095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8e54c009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7092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rot="10800000" flipH="1">
            <a:off x="-34375" y="-65375"/>
            <a:ext cx="3498600" cy="1459800"/>
          </a:xfrm>
          <a:prstGeom prst="curvedConnector3">
            <a:avLst>
              <a:gd name="adj1" fmla="val 50000"/>
            </a:avLst>
          </a:prstGeom>
          <a:noFill/>
          <a:ln w="28575" cap="flat" cmpd="sng">
            <a:solidFill>
              <a:schemeClr val="lt1"/>
            </a:solidFill>
            <a:prstDash val="dash"/>
            <a:round/>
            <a:headEnd type="none" w="med" len="med"/>
            <a:tailEnd type="none" w="med" len="med"/>
          </a:ln>
        </p:spPr>
      </p:cxnSp>
      <p:pic>
        <p:nvPicPr>
          <p:cNvPr id="23" name="Google Shape;23;p4"/>
          <p:cNvPicPr preferRelativeResize="0"/>
          <p:nvPr/>
        </p:nvPicPr>
        <p:blipFill>
          <a:blip r:embed="rId2">
            <a:alphaModFix/>
          </a:blip>
          <a:stretch>
            <a:fillRect/>
          </a:stretch>
        </p:blipFill>
        <p:spPr>
          <a:xfrm>
            <a:off x="0" y="0"/>
            <a:ext cx="9144001" cy="5143496"/>
          </a:xfrm>
          <a:prstGeom prst="rect">
            <a:avLst/>
          </a:prstGeom>
          <a:noFill/>
          <a:ln>
            <a:noFill/>
          </a:ln>
        </p:spPr>
      </p:pic>
      <p:sp>
        <p:nvSpPr>
          <p:cNvPr id="24" name="Google Shape;24;p4"/>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13250" y="1490925"/>
            <a:ext cx="7717500" cy="31131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chemeClr val="lt2"/>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cxnSp>
        <p:nvCxnSpPr>
          <p:cNvPr id="26" name="Google Shape;26;p4"/>
          <p:cNvCxnSpPr/>
          <p:nvPr/>
        </p:nvCxnSpPr>
        <p:spPr>
          <a:xfrm rot="-5400000">
            <a:off x="7119192" y="3143700"/>
            <a:ext cx="2135100" cy="20145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83"/>
        <p:cNvGrpSpPr/>
        <p:nvPr/>
      </p:nvGrpSpPr>
      <p:grpSpPr>
        <a:xfrm>
          <a:off x="0" y="0"/>
          <a:ext cx="0" cy="0"/>
          <a:chOff x="0" y="0"/>
          <a:chExt cx="0" cy="0"/>
        </a:xfrm>
      </p:grpSpPr>
      <p:pic>
        <p:nvPicPr>
          <p:cNvPr id="284" name="Google Shape;284;p28"/>
          <p:cNvPicPr preferRelativeResize="0"/>
          <p:nvPr/>
        </p:nvPicPr>
        <p:blipFill>
          <a:blip r:embed="rId2">
            <a:alphaModFix/>
          </a:blip>
          <a:stretch>
            <a:fillRect/>
          </a:stretch>
        </p:blipFill>
        <p:spPr>
          <a:xfrm>
            <a:off x="0" y="0"/>
            <a:ext cx="9144001" cy="51434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7_1">
    <p:spTree>
      <p:nvGrpSpPr>
        <p:cNvPr id="1" name="Shape 285"/>
        <p:cNvGrpSpPr/>
        <p:nvPr/>
      </p:nvGrpSpPr>
      <p:grpSpPr>
        <a:xfrm>
          <a:off x="0" y="0"/>
          <a:ext cx="0" cy="0"/>
          <a:chOff x="0" y="0"/>
          <a:chExt cx="0" cy="0"/>
        </a:xfrm>
      </p:grpSpPr>
      <p:pic>
        <p:nvPicPr>
          <p:cNvPr id="286" name="Google Shape;286;p29"/>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287" name="Google Shape;287;p29"/>
          <p:cNvGrpSpPr/>
          <p:nvPr/>
        </p:nvGrpSpPr>
        <p:grpSpPr>
          <a:xfrm flipH="1">
            <a:off x="-175" y="-134800"/>
            <a:ext cx="9144335" cy="1954575"/>
            <a:chOff x="0" y="1629825"/>
            <a:chExt cx="7337775" cy="1954575"/>
          </a:xfrm>
        </p:grpSpPr>
        <p:cxnSp>
          <p:nvCxnSpPr>
            <p:cNvPr id="288" name="Google Shape;288;p29"/>
            <p:cNvCxnSpPr/>
            <p:nvPr/>
          </p:nvCxnSpPr>
          <p:spPr>
            <a:xfrm>
              <a:off x="0" y="1629825"/>
              <a:ext cx="3069300" cy="19545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89" name="Google Shape;289;p29"/>
            <p:cNvCxnSpPr/>
            <p:nvPr/>
          </p:nvCxnSpPr>
          <p:spPr>
            <a:xfrm flipH="1">
              <a:off x="3033975" y="2476500"/>
              <a:ext cx="4303800" cy="1107900"/>
            </a:xfrm>
            <a:prstGeom prst="curvedConnector3">
              <a:avLst>
                <a:gd name="adj1" fmla="val 50000"/>
              </a:avLst>
            </a:prstGeom>
            <a:noFill/>
            <a:ln w="28575" cap="flat" cmpd="sng">
              <a:solidFill>
                <a:schemeClr val="lt1"/>
              </a:solidFill>
              <a:prstDash val="dash"/>
              <a:round/>
              <a:headEnd type="none" w="med" len="med"/>
              <a:tailEnd type="none" w="med" len="med"/>
            </a:ln>
          </p:spPr>
        </p:cxnSp>
      </p:grpSp>
      <p:cxnSp>
        <p:nvCxnSpPr>
          <p:cNvPr id="290" name="Google Shape;290;p29"/>
          <p:cNvCxnSpPr/>
          <p:nvPr/>
        </p:nvCxnSpPr>
        <p:spPr>
          <a:xfrm>
            <a:off x="-121400" y="3532375"/>
            <a:ext cx="5022600" cy="17793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7_1_1">
    <p:spTree>
      <p:nvGrpSpPr>
        <p:cNvPr id="1" name="Shape 291"/>
        <p:cNvGrpSpPr/>
        <p:nvPr/>
      </p:nvGrpSpPr>
      <p:grpSpPr>
        <a:xfrm>
          <a:off x="0" y="0"/>
          <a:ext cx="0" cy="0"/>
          <a:chOff x="0" y="0"/>
          <a:chExt cx="0" cy="0"/>
        </a:xfrm>
      </p:grpSpPr>
      <p:pic>
        <p:nvPicPr>
          <p:cNvPr id="292" name="Google Shape;292;p30"/>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293" name="Google Shape;293;p30"/>
          <p:cNvGrpSpPr/>
          <p:nvPr/>
        </p:nvGrpSpPr>
        <p:grpSpPr>
          <a:xfrm rot="10800000">
            <a:off x="-1880195" y="669155"/>
            <a:ext cx="12904395" cy="3805200"/>
            <a:chOff x="-1867070" y="-959950"/>
            <a:chExt cx="12904395" cy="3805200"/>
          </a:xfrm>
        </p:grpSpPr>
        <p:cxnSp>
          <p:nvCxnSpPr>
            <p:cNvPr id="294" name="Google Shape;294;p30"/>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95" name="Google Shape;295;p30"/>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96" name="Google Shape;296;p30"/>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7_1_1_1">
    <p:spTree>
      <p:nvGrpSpPr>
        <p:cNvPr id="1" name="Shape 297"/>
        <p:cNvGrpSpPr/>
        <p:nvPr/>
      </p:nvGrpSpPr>
      <p:grpSpPr>
        <a:xfrm>
          <a:off x="0" y="0"/>
          <a:ext cx="0" cy="0"/>
          <a:chOff x="0" y="0"/>
          <a:chExt cx="0" cy="0"/>
        </a:xfrm>
      </p:grpSpPr>
      <p:pic>
        <p:nvPicPr>
          <p:cNvPr id="298" name="Google Shape;298;p31"/>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299" name="Google Shape;299;p31"/>
          <p:cNvCxnSpPr/>
          <p:nvPr/>
        </p:nvCxnSpPr>
        <p:spPr>
          <a:xfrm rot="-5400000">
            <a:off x="5611650" y="1802125"/>
            <a:ext cx="5203500" cy="14853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00" name="Google Shape;300;p31"/>
          <p:cNvCxnSpPr/>
          <p:nvPr/>
        </p:nvCxnSpPr>
        <p:spPr>
          <a:xfrm rot="5400000" flipH="1">
            <a:off x="-1030550" y="1535125"/>
            <a:ext cx="4607700" cy="26151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28650" y="4767263"/>
            <a:ext cx="2057400" cy="273844"/>
          </a:xfrm>
          <a:prstGeom prst="rect">
            <a:avLst/>
          </a:prstGeom>
        </p:spPr>
        <p:txBody>
          <a:bodyPr/>
          <a:lstStyle/>
          <a:p>
            <a:fld id="{CC0E4DE9-31B1-4C51-A73F-0874D7AFB300}"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028950" y="4767263"/>
            <a:ext cx="3086100" cy="273844"/>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457950" y="4767263"/>
            <a:ext cx="2057400" cy="273844"/>
          </a:xfrm>
          <a:prstGeom prst="rect">
            <a:avLst/>
          </a:prstGeom>
        </p:spPr>
        <p:txBody>
          <a:bodyPr/>
          <a:lstStyle/>
          <a:p>
            <a:fld id="{57C8D2A7-1243-4AC8-9718-D746BE1BE6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433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4" name="Google Shape;34;p6"/>
          <p:cNvPicPr preferRelativeResize="0"/>
          <p:nvPr/>
        </p:nvPicPr>
        <p:blipFill>
          <a:blip r:embed="rId2">
            <a:alphaModFix/>
          </a:blip>
          <a:stretch>
            <a:fillRect/>
          </a:stretch>
        </p:blipFill>
        <p:spPr>
          <a:xfrm>
            <a:off x="0" y="0"/>
            <a:ext cx="9144001" cy="5143496"/>
          </a:xfrm>
          <a:prstGeom prst="rect">
            <a:avLst/>
          </a:prstGeom>
          <a:noFill/>
          <a:ln>
            <a:noFill/>
          </a:ln>
        </p:spPr>
      </p:pic>
      <p:grpSp>
        <p:nvGrpSpPr>
          <p:cNvPr id="35" name="Google Shape;35;p6"/>
          <p:cNvGrpSpPr/>
          <p:nvPr/>
        </p:nvGrpSpPr>
        <p:grpSpPr>
          <a:xfrm>
            <a:off x="2504660" y="1133688"/>
            <a:ext cx="4134677" cy="221374"/>
            <a:chOff x="729050" y="223975"/>
            <a:chExt cx="6133625" cy="328400"/>
          </a:xfrm>
        </p:grpSpPr>
        <p:sp>
          <p:nvSpPr>
            <p:cNvPr id="36" name="Google Shape;36;p6"/>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6"/>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6"/>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6"/>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6"/>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6"/>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6"/>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6"/>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6"/>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349513" y="2030413"/>
            <a:ext cx="4488600" cy="576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2349513" y="2793438"/>
            <a:ext cx="4488600" cy="11706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8" name="Google Shape;48;p7"/>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49" name="Google Shape;49;p7"/>
          <p:cNvCxnSpPr/>
          <p:nvPr/>
        </p:nvCxnSpPr>
        <p:spPr>
          <a:xfrm>
            <a:off x="-111400" y="3391105"/>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50" name="Google Shape;50;p7"/>
          <p:cNvGrpSpPr/>
          <p:nvPr/>
        </p:nvGrpSpPr>
        <p:grpSpPr>
          <a:xfrm>
            <a:off x="-1867070" y="-959950"/>
            <a:ext cx="12904395" cy="3805200"/>
            <a:chOff x="-1867070" y="-959950"/>
            <a:chExt cx="12904395" cy="3805200"/>
          </a:xfrm>
        </p:grpSpPr>
        <p:cxnSp>
          <p:nvCxnSpPr>
            <p:cNvPr id="51" name="Google Shape;51;p7"/>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52" name="Google Shape;52;p7"/>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53" name="Google Shape;53;p7"/>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pic>
        <p:nvPicPr>
          <p:cNvPr id="55" name="Google Shape;55;p8"/>
          <p:cNvPicPr preferRelativeResize="0"/>
          <p:nvPr/>
        </p:nvPicPr>
        <p:blipFill>
          <a:blip r:embed="rId2">
            <a:alphaModFix/>
          </a:blip>
          <a:stretch>
            <a:fillRect/>
          </a:stretch>
        </p:blipFill>
        <p:spPr>
          <a:xfrm>
            <a:off x="0" y="0"/>
            <a:ext cx="9144001" cy="5143496"/>
          </a:xfrm>
          <a:prstGeom prst="rect">
            <a:avLst/>
          </a:prstGeom>
          <a:noFill/>
          <a:ln>
            <a:noFill/>
          </a:ln>
        </p:spPr>
      </p:pic>
      <p:sp>
        <p:nvSpPr>
          <p:cNvPr id="56" name="Google Shape;5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pic>
        <p:nvPicPr>
          <p:cNvPr id="58" name="Google Shape;58;p9"/>
          <p:cNvPicPr preferRelativeResize="0"/>
          <p:nvPr/>
        </p:nvPicPr>
        <p:blipFill>
          <a:blip r:embed="rId2">
            <a:alphaModFix/>
          </a:blip>
          <a:stretch>
            <a:fillRect/>
          </a:stretch>
        </p:blipFill>
        <p:spPr>
          <a:xfrm>
            <a:off x="0" y="0"/>
            <a:ext cx="9144001" cy="5143496"/>
          </a:xfrm>
          <a:prstGeom prst="rect">
            <a:avLst/>
          </a:prstGeom>
          <a:noFill/>
          <a:ln>
            <a:noFill/>
          </a:ln>
        </p:spPr>
      </p:pic>
      <p:sp>
        <p:nvSpPr>
          <p:cNvPr id="59" name="Google Shape;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3_1">
    <p:spTree>
      <p:nvGrpSpPr>
        <p:cNvPr id="1" name="Shape 133"/>
        <p:cNvGrpSpPr/>
        <p:nvPr/>
      </p:nvGrpSpPr>
      <p:grpSpPr>
        <a:xfrm>
          <a:off x="0" y="0"/>
          <a:ext cx="0" cy="0"/>
          <a:chOff x="0" y="0"/>
          <a:chExt cx="0" cy="0"/>
        </a:xfrm>
      </p:grpSpPr>
      <p:pic>
        <p:nvPicPr>
          <p:cNvPr id="134" name="Google Shape;134;p16"/>
          <p:cNvPicPr preferRelativeResize="0"/>
          <p:nvPr/>
        </p:nvPicPr>
        <p:blipFill>
          <a:blip r:embed="rId2">
            <a:alphaModFix/>
          </a:blip>
          <a:stretch>
            <a:fillRect/>
          </a:stretch>
        </p:blipFill>
        <p:spPr>
          <a:xfrm>
            <a:off x="0" y="0"/>
            <a:ext cx="9144001" cy="5143496"/>
          </a:xfrm>
          <a:prstGeom prst="rect">
            <a:avLst/>
          </a:prstGeom>
          <a:noFill/>
          <a:ln>
            <a:noFill/>
          </a:ln>
        </p:spPr>
      </p:pic>
      <p:sp>
        <p:nvSpPr>
          <p:cNvPr id="135" name="Google Shape;135;p16"/>
          <p:cNvSpPr txBox="1">
            <a:spLocks noGrp="1"/>
          </p:cNvSpPr>
          <p:nvPr>
            <p:ph type="title"/>
          </p:nvPr>
        </p:nvSpPr>
        <p:spPr>
          <a:xfrm>
            <a:off x="1187075" y="1964000"/>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6" name="Google Shape;136;p16"/>
          <p:cNvSpPr txBox="1">
            <a:spLocks noGrp="1"/>
          </p:cNvSpPr>
          <p:nvPr>
            <p:ph type="subTitle" idx="1"/>
          </p:nvPr>
        </p:nvSpPr>
        <p:spPr>
          <a:xfrm>
            <a:off x="1187075" y="2331049"/>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37" name="Google Shape;137;p16"/>
          <p:cNvSpPr txBox="1">
            <a:spLocks noGrp="1"/>
          </p:cNvSpPr>
          <p:nvPr>
            <p:ph type="title" idx="2"/>
          </p:nvPr>
        </p:nvSpPr>
        <p:spPr>
          <a:xfrm>
            <a:off x="4959250" y="1964000"/>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16"/>
          <p:cNvSpPr txBox="1">
            <a:spLocks noGrp="1"/>
          </p:cNvSpPr>
          <p:nvPr>
            <p:ph type="subTitle" idx="3"/>
          </p:nvPr>
        </p:nvSpPr>
        <p:spPr>
          <a:xfrm>
            <a:off x="4959250" y="2331049"/>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39" name="Google Shape;139;p16"/>
          <p:cNvSpPr txBox="1">
            <a:spLocks noGrp="1"/>
          </p:cNvSpPr>
          <p:nvPr>
            <p:ph type="title" idx="4"/>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0" name="Google Shape;140;p16"/>
          <p:cNvSpPr txBox="1">
            <a:spLocks noGrp="1"/>
          </p:cNvSpPr>
          <p:nvPr>
            <p:ph type="title" idx="5"/>
          </p:nvPr>
        </p:nvSpPr>
        <p:spPr>
          <a:xfrm>
            <a:off x="1187075" y="3339688"/>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1" name="Google Shape;141;p16"/>
          <p:cNvSpPr txBox="1">
            <a:spLocks noGrp="1"/>
          </p:cNvSpPr>
          <p:nvPr>
            <p:ph type="subTitle" idx="6"/>
          </p:nvPr>
        </p:nvSpPr>
        <p:spPr>
          <a:xfrm>
            <a:off x="1187075" y="3706734"/>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42" name="Google Shape;142;p16"/>
          <p:cNvSpPr txBox="1">
            <a:spLocks noGrp="1"/>
          </p:cNvSpPr>
          <p:nvPr>
            <p:ph type="title" idx="7"/>
          </p:nvPr>
        </p:nvSpPr>
        <p:spPr>
          <a:xfrm>
            <a:off x="4959250" y="3339688"/>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6"/>
          <p:cNvSpPr txBox="1">
            <a:spLocks noGrp="1"/>
          </p:cNvSpPr>
          <p:nvPr>
            <p:ph type="subTitle" idx="8"/>
          </p:nvPr>
        </p:nvSpPr>
        <p:spPr>
          <a:xfrm>
            <a:off x="4959250" y="3706734"/>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44" name="Google Shape;144;p16"/>
          <p:cNvSpPr txBox="1">
            <a:spLocks noGrp="1"/>
          </p:cNvSpPr>
          <p:nvPr>
            <p:ph type="title" idx="9" hasCustomPrompt="1"/>
          </p:nvPr>
        </p:nvSpPr>
        <p:spPr>
          <a:xfrm>
            <a:off x="2357825" y="1534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5" name="Google Shape;145;p16"/>
          <p:cNvSpPr txBox="1">
            <a:spLocks noGrp="1"/>
          </p:cNvSpPr>
          <p:nvPr>
            <p:ph type="title" idx="13" hasCustomPrompt="1"/>
          </p:nvPr>
        </p:nvSpPr>
        <p:spPr>
          <a:xfrm>
            <a:off x="6130000" y="1534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6" name="Google Shape;146;p16"/>
          <p:cNvSpPr txBox="1">
            <a:spLocks noGrp="1"/>
          </p:cNvSpPr>
          <p:nvPr>
            <p:ph type="title" idx="14" hasCustomPrompt="1"/>
          </p:nvPr>
        </p:nvSpPr>
        <p:spPr>
          <a:xfrm>
            <a:off x="2357825" y="2910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7" name="Google Shape;147;p16"/>
          <p:cNvSpPr txBox="1">
            <a:spLocks noGrp="1"/>
          </p:cNvSpPr>
          <p:nvPr>
            <p:ph type="title" idx="15" hasCustomPrompt="1"/>
          </p:nvPr>
        </p:nvSpPr>
        <p:spPr>
          <a:xfrm>
            <a:off x="6130000" y="2910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cxnSp>
        <p:nvCxnSpPr>
          <p:cNvPr id="148" name="Google Shape;148;p16"/>
          <p:cNvCxnSpPr/>
          <p:nvPr/>
        </p:nvCxnSpPr>
        <p:spPr>
          <a:xfrm>
            <a:off x="-111400" y="3391105"/>
            <a:ext cx="3089700" cy="18867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149" name="Google Shape;149;p16"/>
          <p:cNvGrpSpPr/>
          <p:nvPr/>
        </p:nvGrpSpPr>
        <p:grpSpPr>
          <a:xfrm flipH="1">
            <a:off x="-1867070" y="-426550"/>
            <a:ext cx="12904395" cy="3805200"/>
            <a:chOff x="-1867070" y="-959950"/>
            <a:chExt cx="12904395" cy="3805200"/>
          </a:xfrm>
        </p:grpSpPr>
        <p:cxnSp>
          <p:nvCxnSpPr>
            <p:cNvPr id="150" name="Google Shape;150;p16"/>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151" name="Google Shape;151;p16"/>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152" name="Google Shape;152;p16"/>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grpSp>
        <p:nvGrpSpPr>
          <p:cNvPr id="153" name="Google Shape;153;p16"/>
          <p:cNvGrpSpPr/>
          <p:nvPr/>
        </p:nvGrpSpPr>
        <p:grpSpPr>
          <a:xfrm>
            <a:off x="2504660" y="1133688"/>
            <a:ext cx="4134677" cy="221374"/>
            <a:chOff x="729050" y="223975"/>
            <a:chExt cx="6133625" cy="328400"/>
          </a:xfrm>
        </p:grpSpPr>
        <p:sp>
          <p:nvSpPr>
            <p:cNvPr id="154" name="Google Shape;154;p16"/>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16"/>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16"/>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16"/>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16"/>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6"/>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16"/>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16"/>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16"/>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6_1">
    <p:spTree>
      <p:nvGrpSpPr>
        <p:cNvPr id="1" name="Shape 210"/>
        <p:cNvGrpSpPr/>
        <p:nvPr/>
      </p:nvGrpSpPr>
      <p:grpSpPr>
        <a:xfrm>
          <a:off x="0" y="0"/>
          <a:ext cx="0" cy="0"/>
          <a:chOff x="0" y="0"/>
          <a:chExt cx="0" cy="0"/>
        </a:xfrm>
      </p:grpSpPr>
      <p:pic>
        <p:nvPicPr>
          <p:cNvPr id="211" name="Google Shape;211;p21"/>
          <p:cNvPicPr preferRelativeResize="0"/>
          <p:nvPr/>
        </p:nvPicPr>
        <p:blipFill>
          <a:blip r:embed="rId2">
            <a:alphaModFix/>
          </a:blip>
          <a:stretch>
            <a:fillRect/>
          </a:stretch>
        </p:blipFill>
        <p:spPr>
          <a:xfrm>
            <a:off x="0" y="0"/>
            <a:ext cx="9144001" cy="5143496"/>
          </a:xfrm>
          <a:prstGeom prst="rect">
            <a:avLst/>
          </a:prstGeom>
          <a:noFill/>
          <a:ln>
            <a:noFill/>
          </a:ln>
        </p:spPr>
      </p:pic>
      <p:cxnSp>
        <p:nvCxnSpPr>
          <p:cNvPr id="212" name="Google Shape;212;p21"/>
          <p:cNvCxnSpPr/>
          <p:nvPr/>
        </p:nvCxnSpPr>
        <p:spPr>
          <a:xfrm flipH="1">
            <a:off x="4148875" y="3364325"/>
            <a:ext cx="5022600" cy="17793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13" name="Google Shape;213;p21"/>
          <p:cNvCxnSpPr/>
          <p:nvPr/>
        </p:nvCxnSpPr>
        <p:spPr>
          <a:xfrm rot="10800000">
            <a:off x="1679225" y="-134175"/>
            <a:ext cx="7474800" cy="11427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14" name="Google Shape;214;p21"/>
          <p:cNvCxnSpPr/>
          <p:nvPr/>
        </p:nvCxnSpPr>
        <p:spPr>
          <a:xfrm rot="5400000" flipH="1">
            <a:off x="-1292775" y="1215175"/>
            <a:ext cx="5230500" cy="2645100"/>
          </a:xfrm>
          <a:prstGeom prst="curvedConnector3">
            <a:avLst>
              <a:gd name="adj1" fmla="val 50000"/>
            </a:avLst>
          </a:prstGeom>
          <a:noFill/>
          <a:ln w="28575" cap="flat" cmpd="sng">
            <a:solidFill>
              <a:schemeClr val="lt1"/>
            </a:solidFill>
            <a:prstDash val="dash"/>
            <a:round/>
            <a:headEnd type="none" w="med" len="med"/>
            <a:tailEnd type="none" w="med" len="med"/>
          </a:ln>
        </p:spPr>
      </p:cxnSp>
      <p:sp>
        <p:nvSpPr>
          <p:cNvPr id="215" name="Google Shape;215;p21"/>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6" name="Google Shape;216;p21"/>
          <p:cNvGrpSpPr/>
          <p:nvPr/>
        </p:nvGrpSpPr>
        <p:grpSpPr>
          <a:xfrm>
            <a:off x="2504660" y="1133688"/>
            <a:ext cx="4134677" cy="221374"/>
            <a:chOff x="729050" y="223975"/>
            <a:chExt cx="6133625" cy="328400"/>
          </a:xfrm>
        </p:grpSpPr>
        <p:sp>
          <p:nvSpPr>
            <p:cNvPr id="217" name="Google Shape;217;p21"/>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1"/>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1"/>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1"/>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1"/>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1"/>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1"/>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1"/>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1"/>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column text 2">
  <p:cSld name="CUSTOM_4">
    <p:spTree>
      <p:nvGrpSpPr>
        <p:cNvPr id="1" name="Shape 237"/>
        <p:cNvGrpSpPr/>
        <p:nvPr/>
      </p:nvGrpSpPr>
      <p:grpSpPr>
        <a:xfrm>
          <a:off x="0" y="0"/>
          <a:ext cx="0" cy="0"/>
          <a:chOff x="0" y="0"/>
          <a:chExt cx="0" cy="0"/>
        </a:xfrm>
      </p:grpSpPr>
      <p:pic>
        <p:nvPicPr>
          <p:cNvPr id="238" name="Google Shape;238;p23"/>
          <p:cNvPicPr preferRelativeResize="0"/>
          <p:nvPr/>
        </p:nvPicPr>
        <p:blipFill>
          <a:blip r:embed="rId2">
            <a:alphaModFix/>
          </a:blip>
          <a:stretch>
            <a:fillRect/>
          </a:stretch>
        </p:blipFill>
        <p:spPr>
          <a:xfrm>
            <a:off x="0" y="0"/>
            <a:ext cx="9144001" cy="5143496"/>
          </a:xfrm>
          <a:prstGeom prst="rect">
            <a:avLst/>
          </a:prstGeom>
          <a:noFill/>
          <a:ln>
            <a:noFill/>
          </a:ln>
        </p:spPr>
      </p:pic>
      <p:sp>
        <p:nvSpPr>
          <p:cNvPr id="239" name="Google Shape;239;p23"/>
          <p:cNvSpPr txBox="1">
            <a:spLocks noGrp="1"/>
          </p:cNvSpPr>
          <p:nvPr>
            <p:ph type="subTitle" idx="1"/>
          </p:nvPr>
        </p:nvSpPr>
        <p:spPr>
          <a:xfrm>
            <a:off x="4574700" y="2353200"/>
            <a:ext cx="3622500" cy="11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240" name="Google Shape;240;p23"/>
          <p:cNvSpPr txBox="1">
            <a:spLocks noGrp="1"/>
          </p:cNvSpPr>
          <p:nvPr>
            <p:ph type="title"/>
          </p:nvPr>
        </p:nvSpPr>
        <p:spPr>
          <a:xfrm>
            <a:off x="4341150" y="1532128"/>
            <a:ext cx="4089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41" name="Google Shape;241;p23"/>
          <p:cNvGrpSpPr/>
          <p:nvPr/>
        </p:nvGrpSpPr>
        <p:grpSpPr>
          <a:xfrm rot="10800000">
            <a:off x="-1867070" y="2303605"/>
            <a:ext cx="12904395" cy="3805200"/>
            <a:chOff x="-1867070" y="-959950"/>
            <a:chExt cx="12904395" cy="3805200"/>
          </a:xfrm>
        </p:grpSpPr>
        <p:cxnSp>
          <p:nvCxnSpPr>
            <p:cNvPr id="242" name="Google Shape;242;p23"/>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43" name="Google Shape;243;p23"/>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44" name="Google Shape;244;p23"/>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cxnSp>
        <p:nvCxnSpPr>
          <p:cNvPr id="245" name="Google Shape;245;p23"/>
          <p:cNvCxnSpPr/>
          <p:nvPr/>
        </p:nvCxnSpPr>
        <p:spPr>
          <a:xfrm rot="10800000">
            <a:off x="2988255" y="-45550"/>
            <a:ext cx="6293400" cy="18033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62"/>
        <p:cNvGrpSpPr/>
        <p:nvPr/>
      </p:nvGrpSpPr>
      <p:grpSpPr>
        <a:xfrm>
          <a:off x="0" y="0"/>
          <a:ext cx="0" cy="0"/>
          <a:chOff x="0" y="0"/>
          <a:chExt cx="0" cy="0"/>
        </a:xfrm>
      </p:grpSpPr>
      <p:pic>
        <p:nvPicPr>
          <p:cNvPr id="263" name="Google Shape;263;p26"/>
          <p:cNvPicPr preferRelativeResize="0"/>
          <p:nvPr/>
        </p:nvPicPr>
        <p:blipFill>
          <a:blip r:embed="rId2">
            <a:alphaModFix/>
          </a:blip>
          <a:stretch>
            <a:fillRect/>
          </a:stretch>
        </p:blipFill>
        <p:spPr>
          <a:xfrm>
            <a:off x="0" y="0"/>
            <a:ext cx="9144001" cy="5143496"/>
          </a:xfrm>
          <a:prstGeom prst="rect">
            <a:avLst/>
          </a:prstGeom>
          <a:noFill/>
          <a:ln>
            <a:noFill/>
          </a:ln>
        </p:spPr>
      </p:pic>
      <p:sp>
        <p:nvSpPr>
          <p:cNvPr id="264" name="Google Shape;264;p26"/>
          <p:cNvSpPr txBox="1">
            <a:spLocks noGrp="1"/>
          </p:cNvSpPr>
          <p:nvPr>
            <p:ph type="title"/>
          </p:nvPr>
        </p:nvSpPr>
        <p:spPr>
          <a:xfrm>
            <a:off x="713254" y="3047988"/>
            <a:ext cx="3735900" cy="471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5" name="Google Shape;265;p26"/>
          <p:cNvSpPr txBox="1">
            <a:spLocks noGrp="1"/>
          </p:cNvSpPr>
          <p:nvPr>
            <p:ph type="subTitle" idx="1"/>
          </p:nvPr>
        </p:nvSpPr>
        <p:spPr>
          <a:xfrm>
            <a:off x="713250" y="1555763"/>
            <a:ext cx="3735900" cy="125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800"/>
            </a:lvl1pPr>
            <a:lvl2pPr lvl="1">
              <a:lnSpc>
                <a:spcPct val="100000"/>
              </a:lnSpc>
              <a:spcBef>
                <a:spcPts val="0"/>
              </a:spcBef>
              <a:spcAft>
                <a:spcPts val="0"/>
              </a:spcAft>
              <a:buNone/>
              <a:defRPr sz="1800"/>
            </a:lvl2pPr>
            <a:lvl3pPr lvl="2">
              <a:lnSpc>
                <a:spcPct val="100000"/>
              </a:lnSpc>
              <a:spcBef>
                <a:spcPts val="0"/>
              </a:spcBef>
              <a:spcAft>
                <a:spcPts val="0"/>
              </a:spcAft>
              <a:buNone/>
              <a:defRPr sz="1800"/>
            </a:lvl3pPr>
            <a:lvl4pPr lvl="3">
              <a:lnSpc>
                <a:spcPct val="100000"/>
              </a:lnSpc>
              <a:spcBef>
                <a:spcPts val="0"/>
              </a:spcBef>
              <a:spcAft>
                <a:spcPts val="0"/>
              </a:spcAft>
              <a:buNone/>
              <a:defRPr sz="1800"/>
            </a:lvl4pPr>
            <a:lvl5pPr lvl="4">
              <a:lnSpc>
                <a:spcPct val="100000"/>
              </a:lnSpc>
              <a:spcBef>
                <a:spcPts val="0"/>
              </a:spcBef>
              <a:spcAft>
                <a:spcPts val="0"/>
              </a:spcAft>
              <a:buNone/>
              <a:defRPr sz="1800"/>
            </a:lvl5pPr>
            <a:lvl6pPr lvl="5">
              <a:lnSpc>
                <a:spcPct val="100000"/>
              </a:lnSpc>
              <a:spcBef>
                <a:spcPts val="0"/>
              </a:spcBef>
              <a:spcAft>
                <a:spcPts val="0"/>
              </a:spcAft>
              <a:buNone/>
              <a:defRPr sz="1800"/>
            </a:lvl6pPr>
            <a:lvl7pPr lvl="6">
              <a:lnSpc>
                <a:spcPct val="100000"/>
              </a:lnSpc>
              <a:spcBef>
                <a:spcPts val="0"/>
              </a:spcBef>
              <a:spcAft>
                <a:spcPts val="0"/>
              </a:spcAft>
              <a:buNone/>
              <a:defRPr sz="1800"/>
            </a:lvl7pPr>
            <a:lvl8pPr lvl="7">
              <a:lnSpc>
                <a:spcPct val="100000"/>
              </a:lnSpc>
              <a:spcBef>
                <a:spcPts val="0"/>
              </a:spcBef>
              <a:spcAft>
                <a:spcPts val="0"/>
              </a:spcAft>
              <a:buNone/>
              <a:defRPr sz="1800"/>
            </a:lvl8pPr>
            <a:lvl9pPr lvl="8">
              <a:lnSpc>
                <a:spcPct val="100000"/>
              </a:lnSpc>
              <a:spcBef>
                <a:spcPts val="0"/>
              </a:spcBef>
              <a:spcAft>
                <a:spcPts val="0"/>
              </a:spcAft>
              <a:buNone/>
              <a:defRPr sz="1800"/>
            </a:lvl9pPr>
          </a:lstStyle>
          <a:p>
            <a:endParaRPr/>
          </a:p>
        </p:txBody>
      </p:sp>
      <p:cxnSp>
        <p:nvCxnSpPr>
          <p:cNvPr id="266" name="Google Shape;266;p26"/>
          <p:cNvCxnSpPr/>
          <p:nvPr/>
        </p:nvCxnSpPr>
        <p:spPr>
          <a:xfrm rot="10800000" flipH="1">
            <a:off x="0" y="-63481"/>
            <a:ext cx="4861200" cy="16968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67" name="Google Shape;267;p26"/>
          <p:cNvCxnSpPr/>
          <p:nvPr/>
        </p:nvCxnSpPr>
        <p:spPr>
          <a:xfrm>
            <a:off x="0" y="3231450"/>
            <a:ext cx="7330800" cy="19827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68" name="Google Shape;268;p26"/>
          <p:cNvCxnSpPr/>
          <p:nvPr/>
        </p:nvCxnSpPr>
        <p:spPr>
          <a:xfrm rot="-5400000" flipH="1">
            <a:off x="5411600" y="1559300"/>
            <a:ext cx="5291700" cy="1905000"/>
          </a:xfrm>
          <a:prstGeom prst="curvedConnector3">
            <a:avLst>
              <a:gd name="adj1" fmla="val 50000"/>
            </a:avLst>
          </a:prstGeom>
          <a:noFill/>
          <a:ln w="28575" cap="flat" cmpd="sng">
            <a:solidFill>
              <a:schemeClr val="lt1"/>
            </a:solidFill>
            <a:prstDash val="dash"/>
            <a:round/>
            <a:headEnd type="none" w="med" len="med"/>
            <a:tailEnd type="none" w="med" len="med"/>
          </a:ln>
        </p:spPr>
      </p:cxnSp>
      <p:grpSp>
        <p:nvGrpSpPr>
          <p:cNvPr id="269" name="Google Shape;269;p26"/>
          <p:cNvGrpSpPr/>
          <p:nvPr/>
        </p:nvGrpSpPr>
        <p:grpSpPr>
          <a:xfrm>
            <a:off x="189251" y="3761116"/>
            <a:ext cx="1200094" cy="1171061"/>
            <a:chOff x="1125475" y="238125"/>
            <a:chExt cx="5321925" cy="5193175"/>
          </a:xfrm>
        </p:grpSpPr>
        <p:sp>
          <p:nvSpPr>
            <p:cNvPr id="270" name="Google Shape;270;p26"/>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6"/>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6"/>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6"/>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6"/>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E798"/>
            </a:gs>
            <a:gs pos="100000">
              <a:srgbClr val="CFB78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a:effectLst>
            <a:outerShdw dist="19050" algn="bl" rotWithShape="0">
              <a:srgbClr val="D25F4B"/>
            </a:outerShdw>
          </a:effectLst>
        </p:spPr>
        <p:txBody>
          <a:bodyPr spcFirstLastPara="1" wrap="square" lIns="91425" tIns="91425" rIns="91425" bIns="91425" anchor="ctr" anchorCtr="0">
            <a:noAutofit/>
          </a:bodyPr>
          <a:lstStyle>
            <a:lvl1pPr lvl="0"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1pPr>
            <a:lvl2pPr lvl="1"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2pPr>
            <a:lvl3pPr lvl="2"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3pPr>
            <a:lvl4pPr lvl="3"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4pPr>
            <a:lvl5pPr lvl="4"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5pPr>
            <a:lvl6pPr lvl="5"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6pPr>
            <a:lvl7pPr lvl="6"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7pPr>
            <a:lvl8pPr lvl="7"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8pPr>
            <a:lvl9pPr lvl="8"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9pPr>
          </a:lstStyle>
          <a:p>
            <a:endParaRPr/>
          </a:p>
        </p:txBody>
      </p:sp>
      <p:sp>
        <p:nvSpPr>
          <p:cNvPr id="7" name="Google Shape;7;p1"/>
          <p:cNvSpPr txBox="1">
            <a:spLocks noGrp="1"/>
          </p:cNvSpPr>
          <p:nvPr>
            <p:ph type="body" idx="1"/>
          </p:nvPr>
        </p:nvSpPr>
        <p:spPr>
          <a:xfrm>
            <a:off x="713250"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15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1pPr>
            <a:lvl2pPr marL="914400" lvl="1"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2pPr>
            <a:lvl3pPr marL="1371600" lvl="2"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3pPr>
            <a:lvl4pPr marL="1828800" lvl="3"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4pPr>
            <a:lvl5pPr marL="2286000" lvl="4"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5pPr>
            <a:lvl6pPr marL="2743200" lvl="5"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6pPr>
            <a:lvl7pPr marL="3200400" lvl="6"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7pPr>
            <a:lvl8pPr marL="3657600" lvl="7"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8pPr>
            <a:lvl9pPr marL="4114800" lvl="8" indent="-330200">
              <a:lnSpc>
                <a:spcPct val="115000"/>
              </a:lnSpc>
              <a:spcBef>
                <a:spcPts val="1600"/>
              </a:spcBef>
              <a:spcAft>
                <a:spcPts val="1600"/>
              </a:spcAft>
              <a:buClr>
                <a:schemeClr val="dk1"/>
              </a:buClr>
              <a:buSzPts val="1600"/>
              <a:buFont typeface="Comfortaa"/>
              <a:buChar char="■"/>
              <a:defRPr sz="1600">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62" r:id="rId6"/>
    <p:sldLayoutId id="2147483667" r:id="rId7"/>
    <p:sldLayoutId id="2147483669" r:id="rId8"/>
    <p:sldLayoutId id="2147483672" r:id="rId9"/>
    <p:sldLayoutId id="2147483674" r:id="rId10"/>
    <p:sldLayoutId id="2147483675" r:id="rId11"/>
    <p:sldLayoutId id="2147483676" r:id="rId12"/>
    <p:sldLayoutId id="2147483677" r:id="rId13"/>
    <p:sldLayoutId id="214748369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088" y="28785"/>
            <a:ext cx="8590846" cy="1200329"/>
          </a:xfrm>
          <a:prstGeom prst="rect">
            <a:avLst/>
          </a:prstGeom>
        </p:spPr>
        <p:txBody>
          <a:bodyPr wrap="square">
            <a:spAutoFit/>
          </a:bodyPr>
          <a:lstStyle/>
          <a:p>
            <a:pPr algn="ctr">
              <a:buClrTx/>
              <a:buFontTx/>
              <a:buNone/>
            </a:pPr>
            <a:r>
              <a:rPr lang="uk-UA" sz="2400" b="1" kern="1200" dirty="0">
                <a:solidFill>
                  <a:prstClr val="black"/>
                </a:solidFill>
                <a:latin typeface="Cambria" panose="02040503050406030204" pitchFamily="18" charset="0"/>
                <a:ea typeface="Cambria" panose="02040503050406030204" pitchFamily="18" charset="0"/>
                <a:cs typeface="+mn-cs"/>
              </a:rPr>
              <a:t>Всеукраїнський відкритий інтерактивний конкурс </a:t>
            </a:r>
            <a:br>
              <a:rPr lang="uk-UA" sz="2400" b="1" kern="1200" dirty="0">
                <a:solidFill>
                  <a:prstClr val="black"/>
                </a:solidFill>
                <a:latin typeface="Cambria" panose="02040503050406030204" pitchFamily="18" charset="0"/>
                <a:ea typeface="Cambria" panose="02040503050406030204" pitchFamily="18" charset="0"/>
                <a:cs typeface="+mn-cs"/>
              </a:rPr>
            </a:br>
            <a:r>
              <a:rPr lang="uk-UA" sz="2400" b="1" kern="1200" dirty="0">
                <a:solidFill>
                  <a:prstClr val="black"/>
                </a:solidFill>
                <a:latin typeface="Cambria" panose="02040503050406030204" pitchFamily="18" charset="0"/>
                <a:ea typeface="Cambria" panose="02040503050406030204" pitchFamily="18" charset="0"/>
                <a:cs typeface="+mn-cs"/>
              </a:rPr>
              <a:t>«МАН – Юніор Дослідник»</a:t>
            </a:r>
            <a:br>
              <a:rPr lang="uk-UA" sz="2400" b="1" kern="1200" dirty="0">
                <a:solidFill>
                  <a:prstClr val="black"/>
                </a:solidFill>
                <a:latin typeface="Cambria" panose="02040503050406030204" pitchFamily="18" charset="0"/>
                <a:ea typeface="Cambria" panose="02040503050406030204" pitchFamily="18" charset="0"/>
                <a:cs typeface="+mn-cs"/>
              </a:rPr>
            </a:br>
            <a:r>
              <a:rPr lang="uk-UA" sz="2400" b="1" kern="1200" dirty="0">
                <a:solidFill>
                  <a:prstClr val="black"/>
                </a:solidFill>
                <a:latin typeface="Cambria" panose="02040503050406030204" pitchFamily="18" charset="0"/>
                <a:ea typeface="Cambria" panose="02040503050406030204" pitchFamily="18" charset="0"/>
                <a:cs typeface="+mn-cs"/>
              </a:rPr>
              <a:t>Номінація – «Історик – Юніор»</a:t>
            </a:r>
            <a:endParaRPr lang="ru-RU" sz="1800" kern="1200" dirty="0">
              <a:solidFill>
                <a:prstClr val="black"/>
              </a:solidFill>
              <a:latin typeface="Calibri"/>
              <a:ea typeface="+mn-ea"/>
              <a:cs typeface="+mn-cs"/>
            </a:endParaRPr>
          </a:p>
        </p:txBody>
      </p:sp>
      <p:sp>
        <p:nvSpPr>
          <p:cNvPr id="3" name="TextBox 2"/>
          <p:cNvSpPr txBox="1"/>
          <p:nvPr/>
        </p:nvSpPr>
        <p:spPr>
          <a:xfrm>
            <a:off x="372534" y="1579068"/>
            <a:ext cx="8534400" cy="1665521"/>
          </a:xfrm>
          <a:prstGeom prst="rect">
            <a:avLst/>
          </a:prstGeom>
          <a:noFill/>
        </p:spPr>
        <p:txBody>
          <a:bodyPr wrap="square" rtlCol="0">
            <a:spAutoFit/>
          </a:bodyPr>
          <a:lstStyle/>
          <a:p>
            <a:pPr indent="540385" algn="ctr">
              <a:lnSpc>
                <a:spcPct val="150000"/>
              </a:lnSpc>
            </a:pPr>
            <a:r>
              <a:rPr lang="uk-UA" sz="3600" b="1" dirty="0" smtClean="0">
                <a:solidFill>
                  <a:srgbClr val="7030A0"/>
                </a:solidFill>
                <a:latin typeface="Times New Roman"/>
                <a:ea typeface="Calibri"/>
                <a:cs typeface="Times New Roman"/>
              </a:rPr>
              <a:t>«Історія </a:t>
            </a:r>
            <a:r>
              <a:rPr lang="uk-UA" sz="3600" b="1" dirty="0">
                <a:solidFill>
                  <a:srgbClr val="7030A0"/>
                </a:solidFill>
                <a:latin typeface="Times New Roman"/>
                <a:ea typeface="Calibri"/>
                <a:cs typeface="Times New Roman"/>
              </a:rPr>
              <a:t>будівництва та особливості форту - застави міста </a:t>
            </a:r>
            <a:r>
              <a:rPr lang="uk-UA" sz="3600" b="1" dirty="0" smtClean="0">
                <a:solidFill>
                  <a:srgbClr val="7030A0"/>
                </a:solidFill>
                <a:latin typeface="Times New Roman"/>
                <a:ea typeface="Calibri"/>
                <a:cs typeface="Times New Roman"/>
              </a:rPr>
              <a:t>Дубна»</a:t>
            </a:r>
            <a:endParaRPr lang="ru-RU" sz="2800" b="1" dirty="0">
              <a:solidFill>
                <a:srgbClr val="7030A0"/>
              </a:solidFill>
              <a:effectLst/>
              <a:latin typeface="Calibri"/>
              <a:ea typeface="Calibri"/>
              <a:cs typeface="Times New Roman"/>
            </a:endParaRPr>
          </a:p>
        </p:txBody>
      </p:sp>
      <p:sp>
        <p:nvSpPr>
          <p:cNvPr id="4" name="TextBox 3"/>
          <p:cNvSpPr txBox="1"/>
          <p:nvPr/>
        </p:nvSpPr>
        <p:spPr>
          <a:xfrm>
            <a:off x="1377393" y="4189393"/>
            <a:ext cx="7054071" cy="830997"/>
          </a:xfrm>
          <a:prstGeom prst="rect">
            <a:avLst/>
          </a:prstGeom>
          <a:noFill/>
        </p:spPr>
        <p:txBody>
          <a:bodyPr wrap="square" rtlCol="0">
            <a:spAutoFit/>
          </a:bodyPr>
          <a:lstStyle/>
          <a:p>
            <a:pPr lvl="0" algn="ctr">
              <a:spcBef>
                <a:spcPct val="20000"/>
              </a:spcBef>
              <a:buClrTx/>
              <a:defRPr/>
            </a:pPr>
            <a:r>
              <a:rPr lang="uk-UA" sz="2400" b="1" kern="1200" dirty="0">
                <a:solidFill>
                  <a:srgbClr val="C00000"/>
                </a:solidFill>
                <a:latin typeface="Times New Roman" panose="02020603050405020304" pitchFamily="18" charset="0"/>
                <a:ea typeface="Calibri" panose="020F0502020204030204" pitchFamily="34" charset="0"/>
                <a:cs typeface="+mn-cs"/>
              </a:rPr>
              <a:t>Рівненське територіальне відділення МАН України</a:t>
            </a:r>
            <a:endParaRPr lang="ru-RU" sz="2400" b="1" kern="1200" dirty="0">
              <a:solidFill>
                <a:srgbClr val="C00000"/>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45942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D48BCC33-97BA-4E74-8D2A-A7E4EBF8E409}"/>
              </a:ext>
            </a:extLst>
          </p:cNvPr>
          <p:cNvSpPr>
            <a:spLocks noGrp="1"/>
          </p:cNvSpPr>
          <p:nvPr>
            <p:ph type="title"/>
          </p:nvPr>
        </p:nvSpPr>
        <p:spPr/>
        <p:txBody>
          <a:bodyPr/>
          <a:lstStyle/>
          <a:p>
            <a:r>
              <a:rPr lang="uk-UA" dirty="0"/>
              <a:t>Легенди</a:t>
            </a:r>
            <a:endParaRPr lang="ru-RU" dirty="0"/>
          </a:p>
        </p:txBody>
      </p:sp>
      <p:sp>
        <p:nvSpPr>
          <p:cNvPr id="339" name="Google Shape;339;p35"/>
          <p:cNvSpPr txBox="1">
            <a:spLocks noGrp="1"/>
          </p:cNvSpPr>
          <p:nvPr>
            <p:ph type="body" idx="1"/>
          </p:nvPr>
        </p:nvSpPr>
        <p:spPr>
          <a:xfrm>
            <a:off x="713250" y="1444178"/>
            <a:ext cx="7717500" cy="3542338"/>
          </a:xfrm>
          <a:prstGeom prst="rect">
            <a:avLst/>
          </a:prstGeom>
        </p:spPr>
        <p:txBody>
          <a:bodyPr spcFirstLastPara="1" wrap="square" lIns="91425" tIns="91425" rIns="91425" bIns="91425" anchor="ctr" anchorCtr="0">
            <a:noAutofit/>
          </a:bodyPr>
          <a:lstStyle/>
          <a:p>
            <a:pPr marL="0" indent="0" algn="just">
              <a:buNone/>
            </a:pPr>
            <a:r>
              <a:rPr lang="ru-RU" sz="1600" b="0" i="0" dirty="0">
                <a:solidFill>
                  <a:srgbClr val="222222"/>
                </a:solidFill>
                <a:effectLst/>
                <a:latin typeface="Comfortaa" panose="020B0604020202020204" charset="0"/>
              </a:rPr>
              <a:t>Місцеві охоче і “зі смаком” розповідають про привидів Тараканівського форту. Багато хто вірить, що це душі загиблих тут солдат різних армій, які досі не можуть упокоїтися. Деякі туристи розповідають, що всередині цитаделі їх не полишало відчуття, що хтось крадеться за ними назирці, а озирнутися лячно… Так наче господарі руїн з потойбічного світу супроводжували їх під час екскурсій.</a:t>
            </a:r>
          </a:p>
          <a:p>
            <a:pPr marL="0" indent="0" algn="just">
              <a:buNone/>
            </a:pPr>
            <a:r>
              <a:rPr lang="ru-RU" sz="1600" b="0" i="0" dirty="0">
                <a:solidFill>
                  <a:srgbClr val="222222"/>
                </a:solidFill>
                <a:effectLst/>
                <a:latin typeface="Comfortaa" panose="020B0604020202020204" charset="0"/>
              </a:rPr>
              <a:t>Головним привидом форту-застави місцеві називають загиблого священика, який колись правив у тутешній гарнізонній церкві. Мовляв, він досі бродить темними закутками і б’є у дзвони, скликаючи на службу. Мовляв, мандруючи фортом, і дійсно інколи можна почути звуки церковних дзвонів. які долинають наче десь із підземелля.</a:t>
            </a:r>
            <a:r>
              <a:rPr lang="ru-RU" sz="1600" b="0" i="0" dirty="0">
                <a:solidFill>
                  <a:srgbClr val="222222"/>
                </a:solidFill>
                <a:effectLst/>
                <a:latin typeface="Verdana" panose="020B0604030504040204" pitchFamily="34" charset="0"/>
              </a:rPr>
              <a:t>	</a:t>
            </a:r>
          </a:p>
          <a:p>
            <a:pPr marL="0" indent="0" algn="just">
              <a:buNone/>
            </a:pPr>
            <a:r>
              <a:rPr lang="ru-RU" sz="1600" dirty="0">
                <a:solidFill>
                  <a:srgbClr val="222222"/>
                </a:solidFill>
                <a:latin typeface="Verdana" panose="020B0604030504040204" pitchFamily="34" charset="0"/>
              </a:rPr>
              <a:t>	</a:t>
            </a:r>
            <a:endParaRPr lang="ru-RU" sz="1600" b="0" i="0" dirty="0">
              <a:solidFill>
                <a:srgbClr val="222222"/>
              </a:solidFill>
              <a:effectLst/>
              <a:latin typeface="Verdana" panose="020B0604030504040204" pitchFamily="34" charset="0"/>
            </a:endParaRPr>
          </a:p>
          <a:p>
            <a:pPr marL="0" lvl="0" indent="0" algn="l" rtl="0">
              <a:spcBef>
                <a:spcPts val="0"/>
              </a:spcBef>
              <a:spcAft>
                <a:spcPts val="0"/>
              </a:spcAft>
              <a:buNone/>
            </a:pPr>
            <a:r>
              <a:rPr lang="en" sz="1600" dirty="0"/>
              <a:t>.</a:t>
            </a:r>
            <a:endParaRPr sz="1600" dirty="0"/>
          </a:p>
        </p:txBody>
      </p:sp>
      <p:grpSp>
        <p:nvGrpSpPr>
          <p:cNvPr id="340" name="Google Shape;340;p35"/>
          <p:cNvGrpSpPr/>
          <p:nvPr/>
        </p:nvGrpSpPr>
        <p:grpSpPr>
          <a:xfrm>
            <a:off x="2325985" y="1127553"/>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7112846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61"/>
          <p:cNvSpPr txBox="1">
            <a:spLocks noGrp="1"/>
          </p:cNvSpPr>
          <p:nvPr>
            <p:ph type="title"/>
          </p:nvPr>
        </p:nvSpPr>
        <p:spPr>
          <a:xfrm>
            <a:off x="712877" y="358341"/>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a:t>Фото </a:t>
            </a:r>
          </a:p>
        </p:txBody>
      </p:sp>
      <p:sp>
        <p:nvSpPr>
          <p:cNvPr id="1569" name="Google Shape;1569;p61"/>
          <p:cNvSpPr/>
          <p:nvPr/>
        </p:nvSpPr>
        <p:spPr>
          <a:xfrm rot="5400000">
            <a:off x="1073090" y="1237565"/>
            <a:ext cx="2965338" cy="3888828"/>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61"/>
          <p:cNvSpPr/>
          <p:nvPr/>
        </p:nvSpPr>
        <p:spPr>
          <a:xfrm rot="5400000">
            <a:off x="5105574" y="1237567"/>
            <a:ext cx="2965336" cy="3888826"/>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076" name="Picture 4" descr="Казарма в центрі форту “дивиться” таємничими порожніми вікнами-очицями">
            <a:extLst>
              <a:ext uri="{FF2B5EF4-FFF2-40B4-BE49-F238E27FC236}">
                <a16:creationId xmlns="" xmlns:a16="http://schemas.microsoft.com/office/drawing/2014/main" id="{81783551-A622-4462-BD81-99BE0E109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371" y="1903204"/>
            <a:ext cx="3310759" cy="25799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Вціліла стіна казематів, виконаних у так званому цегляному стилі, притаманному російській архітектурі кінця ХІХ-початку ХХ століття ">
            <a:extLst>
              <a:ext uri="{FF2B5EF4-FFF2-40B4-BE49-F238E27FC236}">
                <a16:creationId xmlns="" xmlns:a16="http://schemas.microsoft.com/office/drawing/2014/main" id="{0D996023-8A27-4D53-A8AF-E93CE8CB2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96" y="1899900"/>
            <a:ext cx="3470160" cy="2602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61"/>
          <p:cNvSpPr txBox="1">
            <a:spLocks noGrp="1"/>
          </p:cNvSpPr>
          <p:nvPr>
            <p:ph type="title"/>
          </p:nvPr>
        </p:nvSpPr>
        <p:spPr>
          <a:xfrm>
            <a:off x="712877" y="358341"/>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a:t>Вхід у цитадель</a:t>
            </a:r>
          </a:p>
        </p:txBody>
      </p:sp>
      <p:sp>
        <p:nvSpPr>
          <p:cNvPr id="1569" name="Google Shape;1569;p61"/>
          <p:cNvSpPr/>
          <p:nvPr/>
        </p:nvSpPr>
        <p:spPr>
          <a:xfrm rot="5400000">
            <a:off x="1073090" y="1237565"/>
            <a:ext cx="2965338" cy="3888828"/>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61"/>
          <p:cNvSpPr/>
          <p:nvPr/>
        </p:nvSpPr>
        <p:spPr>
          <a:xfrm rot="5400000">
            <a:off x="5105574" y="1237567"/>
            <a:ext cx="2965336" cy="3888826"/>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098" name="Picture 2" descr="Вхід у цитадель. Перша світова. 1915 рік">
            <a:extLst>
              <a:ext uri="{FF2B5EF4-FFF2-40B4-BE49-F238E27FC236}">
                <a16:creationId xmlns="" xmlns:a16="http://schemas.microsoft.com/office/drawing/2014/main" id="{9AEAF3F5-5604-4F27-A6B8-93E53C8D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11" y="1957161"/>
            <a:ext cx="3470162" cy="23982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Той же вхід. Сучасне фото ">
            <a:extLst>
              <a:ext uri="{FF2B5EF4-FFF2-40B4-BE49-F238E27FC236}">
                <a16:creationId xmlns="" xmlns:a16="http://schemas.microsoft.com/office/drawing/2014/main" id="{340DE979-5EF6-49EB-86DA-47D5B2A2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313" y="1921185"/>
            <a:ext cx="3427452" cy="248672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14;p43">
            <a:extLst>
              <a:ext uri="{FF2B5EF4-FFF2-40B4-BE49-F238E27FC236}">
                <a16:creationId xmlns="" xmlns:a16="http://schemas.microsoft.com/office/drawing/2014/main" id="{6A93E6D8-A545-47AD-A150-6AAA177158C2}"/>
              </a:ext>
            </a:extLst>
          </p:cNvPr>
          <p:cNvSpPr txBox="1">
            <a:spLocks/>
          </p:cNvSpPr>
          <p:nvPr/>
        </p:nvSpPr>
        <p:spPr>
          <a:xfrm>
            <a:off x="2121127" y="1238696"/>
            <a:ext cx="882869" cy="393783"/>
          </a:xfrm>
          <a:prstGeom prst="rect">
            <a:avLst/>
          </a:prstGeom>
          <a:noFill/>
          <a:ln>
            <a:noFill/>
          </a:ln>
          <a:effectLst>
            <a:outerShdw dist="19050" algn="bl" rotWithShape="0">
              <a:srgbClr val="D25F4B"/>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1pPr>
            <a:lvl2pPr marR="0" lvl="1"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2pPr>
            <a:lvl3pPr marR="0" lvl="2"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3pPr>
            <a:lvl4pPr marR="0" lvl="3"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4pPr>
            <a:lvl5pPr marR="0" lvl="4"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5pPr>
            <a:lvl6pPr marR="0" lvl="5"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6pPr>
            <a:lvl7pPr marR="0" lvl="6"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7pPr>
            <a:lvl8pPr marR="0" lvl="7"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8pPr>
            <a:lvl9pPr marR="0" lvl="8"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9pPr>
          </a:lstStyle>
          <a:p>
            <a:r>
              <a:rPr lang="uk-UA" sz="2000" dirty="0"/>
              <a:t>1915 р.</a:t>
            </a:r>
            <a:endParaRPr lang="en-US" sz="2000" dirty="0"/>
          </a:p>
        </p:txBody>
      </p:sp>
      <p:sp>
        <p:nvSpPr>
          <p:cNvPr id="12" name="Google Shape;514;p43">
            <a:extLst>
              <a:ext uri="{FF2B5EF4-FFF2-40B4-BE49-F238E27FC236}">
                <a16:creationId xmlns="" xmlns:a16="http://schemas.microsoft.com/office/drawing/2014/main" id="{07FDA3DD-0F92-4D2D-9C60-1E68D23C4639}"/>
              </a:ext>
            </a:extLst>
          </p:cNvPr>
          <p:cNvSpPr txBox="1">
            <a:spLocks/>
          </p:cNvSpPr>
          <p:nvPr/>
        </p:nvSpPr>
        <p:spPr>
          <a:xfrm>
            <a:off x="5717782" y="1236434"/>
            <a:ext cx="1740920" cy="393783"/>
          </a:xfrm>
          <a:prstGeom prst="rect">
            <a:avLst/>
          </a:prstGeom>
          <a:noFill/>
          <a:ln>
            <a:noFill/>
          </a:ln>
          <a:effectLst>
            <a:outerShdw dist="19050" algn="bl" rotWithShape="0">
              <a:srgbClr val="D25F4B"/>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1pPr>
            <a:lvl2pPr marR="0" lvl="1"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2pPr>
            <a:lvl3pPr marR="0" lvl="2"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3pPr>
            <a:lvl4pPr marR="0" lvl="3"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4pPr>
            <a:lvl5pPr marR="0" lvl="4"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5pPr>
            <a:lvl6pPr marR="0" lvl="5"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6pPr>
            <a:lvl7pPr marR="0" lvl="6"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7pPr>
            <a:lvl8pPr marR="0" lvl="7"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8pPr>
            <a:lvl9pPr marR="0" lvl="8" algn="ctr" rtl="0">
              <a:lnSpc>
                <a:spcPct val="100000"/>
              </a:lnSpc>
              <a:spcBef>
                <a:spcPts val="0"/>
              </a:spcBef>
              <a:spcAft>
                <a:spcPts val="0"/>
              </a:spcAft>
              <a:buClr>
                <a:schemeClr val="lt2"/>
              </a:buClr>
              <a:buSzPts val="3500"/>
              <a:buFont typeface="Lobster"/>
              <a:buNone/>
              <a:defRPr sz="3500" b="0" i="0" u="none" strike="noStrike" cap="none">
                <a:solidFill>
                  <a:schemeClr val="lt2"/>
                </a:solidFill>
                <a:latin typeface="Lobster"/>
                <a:ea typeface="Lobster"/>
                <a:cs typeface="Lobster"/>
                <a:sym typeface="Lobster"/>
              </a:defRPr>
            </a:lvl9pPr>
          </a:lstStyle>
          <a:p>
            <a:r>
              <a:rPr lang="uk-UA" sz="2000" dirty="0"/>
              <a:t>Сучасне фото</a:t>
            </a:r>
            <a:endParaRPr lang="en-US" sz="2000" dirty="0"/>
          </a:p>
        </p:txBody>
      </p:sp>
    </p:spTree>
    <p:extLst>
      <p:ext uri="{BB962C8B-B14F-4D97-AF65-F5344CB8AC3E}">
        <p14:creationId xmlns:p14="http://schemas.microsoft.com/office/powerpoint/2010/main" val="403004413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5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a:t>Форт на карті України</a:t>
            </a:r>
            <a:endParaRPr dirty="0"/>
          </a:p>
        </p:txBody>
      </p:sp>
      <p:grpSp>
        <p:nvGrpSpPr>
          <p:cNvPr id="951" name="Google Shape;951;p52"/>
          <p:cNvGrpSpPr/>
          <p:nvPr/>
        </p:nvGrpSpPr>
        <p:grpSpPr>
          <a:xfrm>
            <a:off x="2504660" y="1133688"/>
            <a:ext cx="4134677" cy="221374"/>
            <a:chOff x="729050" y="223975"/>
            <a:chExt cx="6133625" cy="328400"/>
          </a:xfrm>
        </p:grpSpPr>
        <p:sp>
          <p:nvSpPr>
            <p:cNvPr id="952" name="Google Shape;952;p52"/>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52"/>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52"/>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52"/>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52"/>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52"/>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52"/>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52"/>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52"/>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1" name="Google Shape;961;p52"/>
          <p:cNvGrpSpPr/>
          <p:nvPr/>
        </p:nvGrpSpPr>
        <p:grpSpPr>
          <a:xfrm>
            <a:off x="713251" y="3651687"/>
            <a:ext cx="967526" cy="944119"/>
            <a:chOff x="1125475" y="238125"/>
            <a:chExt cx="5321925" cy="5193175"/>
          </a:xfrm>
        </p:grpSpPr>
        <p:sp>
          <p:nvSpPr>
            <p:cNvPr id="962" name="Google Shape;962;p52"/>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963" name="Google Shape;963;p52"/>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964" name="Google Shape;964;p52"/>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965" name="Google Shape;965;p52"/>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966" name="Google Shape;966;p52"/>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sp>
        <p:nvSpPr>
          <p:cNvPr id="971" name="Google Shape;971;p52"/>
          <p:cNvSpPr/>
          <p:nvPr/>
        </p:nvSpPr>
        <p:spPr>
          <a:xfrm>
            <a:off x="3263789" y="1937081"/>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30" name="Picture 6" descr="Vector Maps of Ukraine | Free Vector Maps">
            <a:extLst>
              <a:ext uri="{FF2B5EF4-FFF2-40B4-BE49-F238E27FC236}">
                <a16:creationId xmlns="" xmlns:a16="http://schemas.microsoft.com/office/drawing/2014/main" id="{AE96378C-896C-4B00-BA10-2AF65DF3F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193" y="1294580"/>
            <a:ext cx="4244346" cy="3183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74" y="2044170"/>
            <a:ext cx="7829551" cy="954107"/>
          </a:xfrm>
          <a:prstGeom prst="rect">
            <a:avLst/>
          </a:prstGeom>
          <a:noFill/>
        </p:spPr>
        <p:txBody>
          <a:bodyPr wrap="square" rtlCol="0">
            <a:spAutoFit/>
          </a:bodyPr>
          <a:lstStyle/>
          <a:p>
            <a:pPr indent="540385" algn="just">
              <a:lnSpc>
                <a:spcPct val="150000"/>
              </a:lnSpc>
            </a:pPr>
            <a:r>
              <a:rPr lang="uk-UA" sz="2400" b="1" kern="1200" dirty="0" smtClean="0">
                <a:solidFill>
                  <a:srgbClr val="7030A0"/>
                </a:solidFill>
                <a:latin typeface="Lobster" panose="020B0604020202020204" charset="0"/>
                <a:ea typeface="+mn-ea"/>
                <a:cs typeface="+mn-cs"/>
              </a:rPr>
              <a:t>Предмет </a:t>
            </a:r>
            <a:r>
              <a:rPr lang="uk-UA" sz="2400" b="1" kern="1200" dirty="0" smtClean="0">
                <a:solidFill>
                  <a:srgbClr val="7030A0"/>
                </a:solidFill>
                <a:latin typeface="Lobster" panose="020B0604020202020204" charset="0"/>
                <a:ea typeface="+mn-ea"/>
                <a:cs typeface="+mn-cs"/>
              </a:rPr>
              <a:t>дослідження: </a:t>
            </a:r>
            <a:r>
              <a:rPr lang="uk-UA" sz="2400" dirty="0">
                <a:solidFill>
                  <a:srgbClr val="7030A0"/>
                </a:solidFill>
                <a:latin typeface="Lobster" panose="020B0604020202020204" charset="0"/>
                <a:ea typeface="Calibri"/>
                <a:cs typeface="Times New Roman"/>
              </a:rPr>
              <a:t>Форт - застава міста Дубна</a:t>
            </a:r>
            <a:r>
              <a:rPr lang="uk-UA" sz="2400" dirty="0">
                <a:solidFill>
                  <a:srgbClr val="7030A0"/>
                </a:solidFill>
                <a:latin typeface="Cambria"/>
                <a:ea typeface="Calibri"/>
                <a:cs typeface="Times New Roman"/>
              </a:rPr>
              <a:t>.</a:t>
            </a:r>
            <a:endParaRPr lang="ru-RU" sz="2400" dirty="0">
              <a:solidFill>
                <a:srgbClr val="7030A0"/>
              </a:solidFill>
              <a:latin typeface="Calibri"/>
              <a:ea typeface="Calibri"/>
              <a:cs typeface="Times New Roman"/>
            </a:endParaRPr>
          </a:p>
          <a:p>
            <a:pPr algn="just">
              <a:buClrTx/>
              <a:buFontTx/>
              <a:buNone/>
              <a:defRPr/>
            </a:pPr>
            <a:endParaRPr lang="ru-RU" sz="2000" kern="1200" dirty="0">
              <a:solidFill>
                <a:prstClr val="black"/>
              </a:solidFill>
              <a:latin typeface="Cambria" panose="02040503050406030204" pitchFamily="18" charset="0"/>
              <a:ea typeface="+mn-ea"/>
              <a:cs typeface="+mn-cs"/>
            </a:endParaRPr>
          </a:p>
        </p:txBody>
      </p:sp>
      <p:sp>
        <p:nvSpPr>
          <p:cNvPr id="6" name="TextBox 5"/>
          <p:cNvSpPr txBox="1"/>
          <p:nvPr/>
        </p:nvSpPr>
        <p:spPr>
          <a:xfrm>
            <a:off x="0" y="2672172"/>
            <a:ext cx="9231674" cy="1138773"/>
          </a:xfrm>
          <a:prstGeom prst="rect">
            <a:avLst/>
          </a:prstGeom>
          <a:noFill/>
        </p:spPr>
        <p:txBody>
          <a:bodyPr wrap="square" rtlCol="0">
            <a:spAutoFit/>
          </a:bodyPr>
          <a:lstStyle/>
          <a:p>
            <a:pPr indent="540385" algn="just"/>
            <a:r>
              <a:rPr lang="uk-UA" sz="2400" b="1" kern="1200" dirty="0" smtClean="0">
                <a:solidFill>
                  <a:prstClr val="black"/>
                </a:solidFill>
                <a:latin typeface="Lobster" panose="020B0604020202020204" charset="0"/>
                <a:ea typeface="+mn-ea"/>
                <a:cs typeface="+mn-cs"/>
              </a:rPr>
              <a:t>Мета дослідження: </a:t>
            </a:r>
            <a:r>
              <a:rPr lang="uk-UA" sz="2400" dirty="0">
                <a:latin typeface="Lobster" panose="020B0604020202020204" charset="0"/>
                <a:ea typeface="Calibri"/>
                <a:cs typeface="Times New Roman"/>
              </a:rPr>
              <a:t>розширити знання про історію створення та особливості архітектурного шедевра </a:t>
            </a:r>
            <a:r>
              <a:rPr lang="uk-UA" sz="2400" dirty="0" err="1">
                <a:latin typeface="Lobster" panose="020B0604020202020204" charset="0"/>
                <a:ea typeface="Calibri"/>
                <a:cs typeface="Times New Roman"/>
              </a:rPr>
              <a:t>Дубенщини</a:t>
            </a:r>
            <a:r>
              <a:rPr lang="uk-UA" sz="2400" dirty="0">
                <a:latin typeface="Lobster" panose="020B0604020202020204" charset="0"/>
                <a:ea typeface="Calibri"/>
                <a:cs typeface="Times New Roman"/>
              </a:rPr>
              <a:t> - Форту - застави.</a:t>
            </a:r>
            <a:endParaRPr lang="ru-RU" sz="2400" dirty="0">
              <a:latin typeface="Lobster" panose="020B0604020202020204" charset="0"/>
              <a:ea typeface="Calibri"/>
              <a:cs typeface="Times New Roman"/>
            </a:endParaRPr>
          </a:p>
          <a:p>
            <a:pPr algn="just">
              <a:buClrTx/>
              <a:buFontTx/>
              <a:buNone/>
              <a:defRPr/>
            </a:pPr>
            <a:endParaRPr lang="uk-UA" sz="2000" kern="1200" dirty="0" smtClean="0">
              <a:solidFill>
                <a:prstClr val="black"/>
              </a:solidFill>
              <a:latin typeface="Lobster" panose="020B0604020202020204" charset="0"/>
              <a:ea typeface="+mn-ea"/>
              <a:cs typeface="+mn-cs"/>
            </a:endParaRPr>
          </a:p>
        </p:txBody>
      </p:sp>
      <p:sp>
        <p:nvSpPr>
          <p:cNvPr id="8" name="TextBox 7"/>
          <p:cNvSpPr txBox="1"/>
          <p:nvPr/>
        </p:nvSpPr>
        <p:spPr>
          <a:xfrm>
            <a:off x="873583" y="3389174"/>
            <a:ext cx="7992888" cy="1754326"/>
          </a:xfrm>
          <a:prstGeom prst="rect">
            <a:avLst/>
          </a:prstGeom>
          <a:noFill/>
        </p:spPr>
        <p:txBody>
          <a:bodyPr wrap="square" rtlCol="0">
            <a:spAutoFit/>
          </a:bodyPr>
          <a:lstStyle/>
          <a:p>
            <a:pPr algn="ctr">
              <a:buClrTx/>
              <a:buFontTx/>
              <a:buNone/>
              <a:defRPr/>
            </a:pPr>
            <a:r>
              <a:rPr lang="uk-UA" sz="2800" b="1" kern="1200" dirty="0" smtClean="0">
                <a:solidFill>
                  <a:srgbClr val="C00000"/>
                </a:solidFill>
                <a:latin typeface="Lobster" panose="020B0604020202020204" charset="0"/>
                <a:ea typeface="+mn-ea"/>
                <a:cs typeface="+mn-cs"/>
              </a:rPr>
              <a:t>Завдання дослідження</a:t>
            </a:r>
          </a:p>
          <a:p>
            <a:pPr marL="457200" lvl="0" indent="-457200">
              <a:lnSpc>
                <a:spcPct val="150000"/>
              </a:lnSpc>
              <a:buFont typeface="+mj-lt"/>
              <a:buAutoNum type="arabicPeriod"/>
            </a:pPr>
            <a:r>
              <a:rPr lang="uk-UA" sz="2000" dirty="0">
                <a:latin typeface="Lobster" panose="020B0604020202020204" charset="0"/>
                <a:ea typeface="Calibri"/>
                <a:cs typeface="Times New Roman"/>
              </a:rPr>
              <a:t>Дослідити історичні особливості будівництва;</a:t>
            </a:r>
            <a:endParaRPr lang="ru-RU" sz="1600" dirty="0">
              <a:latin typeface="Lobster" panose="020B0604020202020204" charset="0"/>
              <a:ea typeface="Calibri"/>
              <a:cs typeface="Times New Roman"/>
            </a:endParaRPr>
          </a:p>
          <a:p>
            <a:pPr marL="457200" lvl="0" indent="-457200" algn="just">
              <a:lnSpc>
                <a:spcPct val="150000"/>
              </a:lnSpc>
              <a:buFont typeface="+mj-lt"/>
              <a:buAutoNum type="arabicPeriod"/>
            </a:pPr>
            <a:r>
              <a:rPr lang="uk-UA" sz="2000" dirty="0">
                <a:latin typeface="Lobster" panose="020B0604020202020204" charset="0"/>
                <a:ea typeface="Calibri"/>
                <a:cs typeface="Times New Roman"/>
              </a:rPr>
              <a:t>Визначити  характерні ознаки споруди; </a:t>
            </a:r>
            <a:endParaRPr lang="ru-RU" sz="1600" dirty="0">
              <a:latin typeface="Lobster" panose="020B0604020202020204" charset="0"/>
              <a:ea typeface="Calibri"/>
              <a:cs typeface="Times New Roman"/>
            </a:endParaRPr>
          </a:p>
          <a:p>
            <a:pPr marL="457200" indent="-457200">
              <a:buFont typeface="+mj-lt"/>
              <a:buAutoNum type="arabicPeriod"/>
            </a:pPr>
            <a:r>
              <a:rPr lang="uk-UA" sz="2000" dirty="0" smtClean="0">
                <a:latin typeface="Lobster" panose="020B0604020202020204" charset="0"/>
                <a:ea typeface="Calibri"/>
                <a:cs typeface="Times New Roman"/>
              </a:rPr>
              <a:t>Поділитися </a:t>
            </a:r>
            <a:r>
              <a:rPr lang="uk-UA" sz="2000" dirty="0">
                <a:latin typeface="Lobster" panose="020B0604020202020204" charset="0"/>
                <a:ea typeface="Calibri"/>
                <a:cs typeface="Times New Roman"/>
              </a:rPr>
              <a:t>інформацією про загадкових жителів форту</a:t>
            </a:r>
            <a:endParaRPr lang="ru-RU" sz="2000" kern="1200" dirty="0">
              <a:solidFill>
                <a:prstClr val="black"/>
              </a:solidFill>
              <a:latin typeface="Lobster" panose="020B0604020202020204" charset="0"/>
              <a:ea typeface="Calibri" panose="020F0502020204030204" pitchFamily="34" charset="0"/>
              <a:cs typeface="Times New Roman" panose="02020603050405020304" pitchFamily="18" charset="0"/>
            </a:endParaRPr>
          </a:p>
        </p:txBody>
      </p:sp>
      <p:sp>
        <p:nvSpPr>
          <p:cNvPr id="9" name="TextBox 8"/>
          <p:cNvSpPr txBox="1"/>
          <p:nvPr/>
        </p:nvSpPr>
        <p:spPr>
          <a:xfrm>
            <a:off x="493917" y="1213173"/>
            <a:ext cx="8372554" cy="830997"/>
          </a:xfrm>
          <a:prstGeom prst="rect">
            <a:avLst/>
          </a:prstGeom>
          <a:noFill/>
        </p:spPr>
        <p:txBody>
          <a:bodyPr wrap="square" rtlCol="0">
            <a:spAutoFit/>
          </a:bodyPr>
          <a:lstStyle/>
          <a:p>
            <a:pPr algn="just">
              <a:buClrTx/>
              <a:buFontTx/>
              <a:buNone/>
              <a:defRPr/>
            </a:pPr>
            <a:r>
              <a:rPr lang="uk-UA" sz="2400" b="1" kern="1200" dirty="0">
                <a:solidFill>
                  <a:srgbClr val="C00000"/>
                </a:solidFill>
                <a:latin typeface="Lobster" panose="020B0604020202020204" charset="0"/>
                <a:ea typeface="+mn-ea"/>
                <a:cs typeface="Leelawadee UI Semilight" panose="020B0402040204020203" pitchFamily="34" charset="-34"/>
              </a:rPr>
              <a:t>Об’єкт </a:t>
            </a:r>
            <a:r>
              <a:rPr lang="uk-UA" sz="2400" b="1" kern="1200" dirty="0" smtClean="0">
                <a:solidFill>
                  <a:srgbClr val="C00000"/>
                </a:solidFill>
                <a:latin typeface="Lobster" panose="020B0604020202020204" charset="0"/>
                <a:ea typeface="+mn-ea"/>
                <a:cs typeface="Leelawadee UI Semilight" panose="020B0402040204020203" pitchFamily="34" charset="-34"/>
              </a:rPr>
              <a:t>дослідження</a:t>
            </a:r>
            <a:r>
              <a:rPr lang="uk-UA" sz="2400" b="1" kern="1200" dirty="0" smtClean="0">
                <a:solidFill>
                  <a:srgbClr val="C00000"/>
                </a:solidFill>
                <a:latin typeface="Lobster" panose="020B0604020202020204" charset="0"/>
                <a:ea typeface="+mn-ea"/>
                <a:cs typeface="Leelawadee UI Semilight" panose="020B0402040204020203" pitchFamily="34" charset="-34"/>
              </a:rPr>
              <a:t>:  </a:t>
            </a:r>
            <a:r>
              <a:rPr lang="uk-UA" sz="2400" dirty="0">
                <a:solidFill>
                  <a:srgbClr val="C00000"/>
                </a:solidFill>
                <a:latin typeface="Lobster" panose="020B0604020202020204" charset="0"/>
                <a:ea typeface="Calibri"/>
                <a:cs typeface="Leelawadee UI Semilight" panose="020B0402040204020203" pitchFamily="34" charset="-34"/>
              </a:rPr>
              <a:t>Історія архітектурних пам'яток </a:t>
            </a:r>
            <a:r>
              <a:rPr lang="uk-UA" sz="2400" dirty="0" err="1">
                <a:solidFill>
                  <a:srgbClr val="C00000"/>
                </a:solidFill>
                <a:latin typeface="Lobster" panose="020B0604020202020204" charset="0"/>
                <a:ea typeface="Calibri"/>
                <a:cs typeface="Leelawadee UI Semilight" panose="020B0402040204020203" pitchFamily="34" charset="-34"/>
              </a:rPr>
              <a:t>Дубенщини</a:t>
            </a:r>
            <a:r>
              <a:rPr lang="uk-UA" sz="2400" dirty="0" smtClean="0">
                <a:solidFill>
                  <a:srgbClr val="C00000"/>
                </a:solidFill>
                <a:latin typeface="Lobster" panose="020B0604020202020204" charset="0"/>
                <a:ea typeface="Calibri"/>
                <a:cs typeface="Leelawadee UI Semilight" panose="020B0402040204020203" pitchFamily="34" charset="-34"/>
              </a:rPr>
              <a:t>.</a:t>
            </a:r>
            <a:r>
              <a:rPr lang="uk-UA" sz="2400" kern="1200" dirty="0" smtClean="0">
                <a:solidFill>
                  <a:srgbClr val="C00000"/>
                </a:solidFill>
                <a:latin typeface="Lobster" panose="020B0604020202020204" charset="0"/>
                <a:ea typeface="Calibri" panose="020F0502020204030204" pitchFamily="34" charset="0"/>
                <a:cs typeface="Leelawadee UI Semilight" panose="020B0402040204020203" pitchFamily="34" charset="-34"/>
              </a:rPr>
              <a:t> </a:t>
            </a:r>
            <a:r>
              <a:rPr lang="uk-UA" sz="2400" b="1" kern="1200" dirty="0" smtClean="0">
                <a:solidFill>
                  <a:srgbClr val="C00000"/>
                </a:solidFill>
                <a:latin typeface="Lobster" panose="020B0604020202020204" charset="0"/>
                <a:ea typeface="+mn-ea"/>
                <a:cs typeface="Leelawadee UI Semilight" panose="020B0402040204020203" pitchFamily="34" charset="-34"/>
              </a:rPr>
              <a:t>  </a:t>
            </a:r>
            <a:endParaRPr lang="uk-UA" sz="2400" kern="1200" dirty="0">
              <a:solidFill>
                <a:srgbClr val="C00000"/>
              </a:solidFill>
              <a:latin typeface="Lobster" panose="020B0604020202020204" charset="0"/>
              <a:ea typeface="+mn-ea"/>
              <a:cs typeface="Leelawadee UI Semilight" panose="020B0402040204020203" pitchFamily="34" charset="-34"/>
            </a:endParaRPr>
          </a:p>
        </p:txBody>
      </p:sp>
      <p:sp>
        <p:nvSpPr>
          <p:cNvPr id="3" name="Заголовок 2"/>
          <p:cNvSpPr>
            <a:spLocks noGrp="1"/>
          </p:cNvSpPr>
          <p:nvPr>
            <p:ph type="title"/>
          </p:nvPr>
        </p:nvSpPr>
        <p:spPr>
          <a:xfrm>
            <a:off x="493918" y="0"/>
            <a:ext cx="7917296" cy="1351668"/>
          </a:xfrm>
        </p:spPr>
        <p:txBody>
          <a:bodyPr/>
          <a:lstStyle/>
          <a:p>
            <a:pPr indent="540385" algn="just"/>
            <a:r>
              <a:rPr lang="uk-UA" dirty="0" smtClean="0"/>
              <a:t>Тема: </a:t>
            </a:r>
            <a:r>
              <a:rPr lang="uk-UA" sz="3200" dirty="0" smtClean="0">
                <a:latin typeface="Times New Roman" panose="02020603050405020304" pitchFamily="18" charset="0"/>
                <a:cs typeface="Times New Roman" panose="02020603050405020304" pitchFamily="18" charset="0"/>
              </a:rPr>
              <a:t>Історія будівництва та особливості форту – застави міста Дубна.     </a:t>
            </a:r>
            <a:endParaRPr lang="ru-RU" dirty="0"/>
          </a:p>
        </p:txBody>
      </p:sp>
    </p:spTree>
    <p:extLst>
      <p:ext uri="{BB962C8B-B14F-4D97-AF65-F5344CB8AC3E}">
        <p14:creationId xmlns:p14="http://schemas.microsoft.com/office/powerpoint/2010/main" val="147604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7737" y="0"/>
            <a:ext cx="6164442" cy="857250"/>
          </a:xfrm>
        </p:spPr>
        <p:txBody>
          <a:bodyPr>
            <a:normAutofit/>
          </a:bodyPr>
          <a:lstStyle/>
          <a:p>
            <a:r>
              <a:rPr lang="uk-UA" sz="3000" b="1" dirty="0">
                <a:solidFill>
                  <a:srgbClr val="C00000"/>
                </a:solidFill>
                <a:latin typeface="Cambria" panose="02040503050406030204" pitchFamily="18" charset="0"/>
                <a:ea typeface="Cambria" panose="02040503050406030204" pitchFamily="18" charset="0"/>
              </a:rPr>
              <a:t>Інформація про учасників </a:t>
            </a:r>
            <a:endParaRPr lang="ru-RU" sz="3000" b="1" dirty="0">
              <a:solidFill>
                <a:srgbClr val="C00000"/>
              </a:solidFill>
              <a:latin typeface="Cambria" panose="02040503050406030204" pitchFamily="18" charset="0"/>
              <a:ea typeface="Cambria" panose="02040503050406030204" pitchFamily="18" charset="0"/>
            </a:endParaRPr>
          </a:p>
        </p:txBody>
      </p:sp>
      <p:sp>
        <p:nvSpPr>
          <p:cNvPr id="11" name="Объект 10"/>
          <p:cNvSpPr>
            <a:spLocks noGrp="1"/>
          </p:cNvSpPr>
          <p:nvPr>
            <p:ph idx="1"/>
          </p:nvPr>
        </p:nvSpPr>
        <p:spPr>
          <a:xfrm>
            <a:off x="16025" y="3342857"/>
            <a:ext cx="2708058" cy="1728192"/>
          </a:xfrm>
        </p:spPr>
        <p:txBody>
          <a:bodyPr>
            <a:normAutofit lnSpcReduction="10000"/>
          </a:bodyPr>
          <a:lstStyle/>
          <a:p>
            <a:pPr marL="0" indent="0" algn="ctr">
              <a:buNone/>
            </a:pPr>
            <a:r>
              <a:rPr lang="uk-UA" sz="1500" b="1" dirty="0" err="1">
                <a:latin typeface="Cambria" panose="02040503050406030204" pitchFamily="18" charset="0"/>
              </a:rPr>
              <a:t>Дворніченко</a:t>
            </a:r>
            <a:r>
              <a:rPr lang="uk-UA" sz="1500" b="1" dirty="0">
                <a:latin typeface="Cambria" panose="02040503050406030204" pitchFamily="18" charset="0"/>
              </a:rPr>
              <a:t> </a:t>
            </a:r>
          </a:p>
          <a:p>
            <a:pPr marL="0" indent="0" algn="ctr">
              <a:buNone/>
            </a:pPr>
            <a:r>
              <a:rPr lang="uk-UA" sz="1500" b="1" dirty="0">
                <a:latin typeface="Cambria" panose="02040503050406030204" pitchFamily="18" charset="0"/>
              </a:rPr>
              <a:t>Юлія Дмитрівна</a:t>
            </a:r>
          </a:p>
          <a:p>
            <a:pPr marL="0" indent="0" algn="ctr">
              <a:buNone/>
            </a:pPr>
            <a:r>
              <a:rPr lang="uk-UA" sz="1500" dirty="0">
                <a:latin typeface="Cambria" panose="02040503050406030204" pitchFamily="18" charset="0"/>
              </a:rPr>
              <a:t>учениця 5 – А класу </a:t>
            </a:r>
          </a:p>
          <a:p>
            <a:pPr marL="0" indent="0" algn="ctr">
              <a:buNone/>
            </a:pPr>
            <a:r>
              <a:rPr lang="uk-UA" sz="1500" dirty="0">
                <a:latin typeface="Cambria" panose="02040503050406030204" pitchFamily="18" charset="0"/>
              </a:rPr>
              <a:t>Дубенського ліцею №7 </a:t>
            </a:r>
          </a:p>
          <a:p>
            <a:pPr marL="0" indent="0" algn="ctr">
              <a:buNone/>
            </a:pPr>
            <a:r>
              <a:rPr lang="uk-UA" sz="1500" dirty="0" err="1">
                <a:latin typeface="Cambria" panose="02040503050406030204" pitchFamily="18" charset="0"/>
              </a:rPr>
              <a:t>Дубенської</a:t>
            </a:r>
            <a:r>
              <a:rPr lang="uk-UA" sz="1500" dirty="0">
                <a:latin typeface="Cambria" panose="02040503050406030204" pitchFamily="18" charset="0"/>
              </a:rPr>
              <a:t> міської ради </a:t>
            </a:r>
          </a:p>
          <a:p>
            <a:pPr marL="0" indent="0" algn="ctr">
              <a:buNone/>
            </a:pPr>
            <a:r>
              <a:rPr lang="uk-UA" sz="1500" dirty="0">
                <a:latin typeface="Cambria" panose="02040503050406030204" pitchFamily="18" charset="0"/>
              </a:rPr>
              <a:t>Рівненської області </a:t>
            </a:r>
            <a:endParaRPr lang="ru-RU" sz="1500" dirty="0">
              <a:latin typeface="Cambria" panose="02040503050406030204" pitchFamily="18" charset="0"/>
            </a:endParaRPr>
          </a:p>
        </p:txBody>
      </p:sp>
      <p:sp>
        <p:nvSpPr>
          <p:cNvPr id="13" name="Объект 10"/>
          <p:cNvSpPr txBox="1">
            <a:spLocks/>
          </p:cNvSpPr>
          <p:nvPr/>
        </p:nvSpPr>
        <p:spPr>
          <a:xfrm>
            <a:off x="6110894" y="3354479"/>
            <a:ext cx="2708058" cy="1728192"/>
          </a:xfrm>
          <a:prstGeom prst="rect">
            <a:avLst/>
          </a:prstGeom>
        </p:spPr>
        <p:txBody>
          <a:bodyPr vert="horz" lIns="68579" tIns="34289" rIns="68579" bIns="34289"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Tx/>
              <a:buNone/>
            </a:pPr>
            <a:r>
              <a:rPr lang="uk-UA" sz="1500" dirty="0">
                <a:solidFill>
                  <a:prstClr val="black"/>
                </a:solidFill>
                <a:latin typeface="Cambria" panose="02040503050406030204" pitchFamily="18" charset="0"/>
              </a:rPr>
              <a:t>Науковий керівник</a:t>
            </a:r>
          </a:p>
          <a:p>
            <a:pPr marL="0" indent="0" algn="ctr">
              <a:buClrTx/>
              <a:buNone/>
            </a:pPr>
            <a:r>
              <a:rPr lang="uk-UA" sz="1500" b="1" dirty="0">
                <a:solidFill>
                  <a:prstClr val="black"/>
                </a:solidFill>
                <a:latin typeface="Cambria" panose="02040503050406030204" pitchFamily="18" charset="0"/>
              </a:rPr>
              <a:t>Гаврилюк </a:t>
            </a:r>
          </a:p>
          <a:p>
            <a:pPr marL="0" indent="0" algn="ctr">
              <a:buClrTx/>
              <a:buNone/>
            </a:pPr>
            <a:r>
              <a:rPr lang="uk-UA" sz="1500" b="1" dirty="0">
                <a:solidFill>
                  <a:prstClr val="black"/>
                </a:solidFill>
                <a:latin typeface="Cambria" panose="02040503050406030204" pitchFamily="18" charset="0"/>
              </a:rPr>
              <a:t>Сергій Володимирович </a:t>
            </a:r>
          </a:p>
          <a:p>
            <a:pPr marL="0" indent="0" algn="ctr">
              <a:buClrTx/>
              <a:buNone/>
            </a:pPr>
            <a:r>
              <a:rPr lang="uk-UA" sz="1500" dirty="0">
                <a:solidFill>
                  <a:prstClr val="black"/>
                </a:solidFill>
                <a:latin typeface="Cambria" panose="02040503050406030204" pitchFamily="18" charset="0"/>
              </a:rPr>
              <a:t>вчитель історії </a:t>
            </a:r>
            <a:endParaRPr lang="ru-RU" sz="1500" dirty="0">
              <a:solidFill>
                <a:prstClr val="black"/>
              </a:solidFill>
              <a:latin typeface="Cambria" panose="02040503050406030204" pitchFamily="18" charset="0"/>
            </a:endParaRPr>
          </a:p>
          <a:p>
            <a:pPr marL="0" indent="0" algn="ctr">
              <a:buClrTx/>
              <a:buNone/>
            </a:pPr>
            <a:r>
              <a:rPr lang="uk-UA" sz="1500" dirty="0">
                <a:solidFill>
                  <a:prstClr val="black"/>
                </a:solidFill>
                <a:latin typeface="Cambria" panose="02040503050406030204" pitchFamily="18" charset="0"/>
              </a:rPr>
              <a:t>Дубенського ліцею №7 </a:t>
            </a:r>
          </a:p>
          <a:p>
            <a:pPr marL="0" indent="0" algn="ctr">
              <a:buClrTx/>
              <a:buNone/>
            </a:pPr>
            <a:r>
              <a:rPr lang="uk-UA" sz="1500" dirty="0" err="1">
                <a:solidFill>
                  <a:prstClr val="black"/>
                </a:solidFill>
                <a:latin typeface="Cambria" panose="02040503050406030204" pitchFamily="18" charset="0"/>
              </a:rPr>
              <a:t>Дубенської</a:t>
            </a:r>
            <a:r>
              <a:rPr lang="uk-UA" sz="1500" dirty="0">
                <a:solidFill>
                  <a:prstClr val="black"/>
                </a:solidFill>
                <a:latin typeface="Cambria" panose="02040503050406030204" pitchFamily="18" charset="0"/>
              </a:rPr>
              <a:t> міської ради </a:t>
            </a:r>
          </a:p>
          <a:p>
            <a:pPr marL="0" indent="0" algn="ctr">
              <a:buClrTx/>
              <a:buNone/>
            </a:pPr>
            <a:r>
              <a:rPr lang="uk-UA" sz="1500" dirty="0">
                <a:solidFill>
                  <a:prstClr val="black"/>
                </a:solidFill>
                <a:latin typeface="Cambria" panose="02040503050406030204" pitchFamily="18" charset="0"/>
              </a:rPr>
              <a:t>Рівненської області </a:t>
            </a:r>
            <a:endParaRPr lang="ru-RU" sz="1500" dirty="0">
              <a:solidFill>
                <a:prstClr val="black"/>
              </a:solidFill>
              <a:latin typeface="Cambria" panose="02040503050406030204" pitchFamily="18" charset="0"/>
            </a:endParaRPr>
          </a:p>
          <a:p>
            <a:pPr marL="0" indent="0" algn="ctr">
              <a:buClrTx/>
              <a:buNone/>
            </a:pPr>
            <a:endParaRPr lang="ru-RU" sz="1500" dirty="0">
              <a:solidFill>
                <a:prstClr val="black"/>
              </a:solidFill>
              <a:latin typeface="Cambria" panose="02040503050406030204" pitchFamily="18" charset="0"/>
            </a:endParaRPr>
          </a:p>
        </p:txBody>
      </p:sp>
      <p:pic>
        <p:nvPicPr>
          <p:cNvPr id="4" name="Picture 2" descr="Тараканівський форт, Тараканів - фото, опис, як доїхати та і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091" y="1348952"/>
            <a:ext cx="3096046" cy="27650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5000"/>
          <a:stretch/>
        </p:blipFill>
        <p:spPr>
          <a:xfrm>
            <a:off x="446347" y="648030"/>
            <a:ext cx="2049396" cy="2614613"/>
          </a:xfrm>
          <a:prstGeom prst="ellipse">
            <a:avLst/>
          </a:prstGeom>
          <a:ln>
            <a:noFill/>
          </a:ln>
          <a:effectLst>
            <a:softEdge rad="112500"/>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0342" t="15128" r="24402" b="8974"/>
          <a:stretch/>
        </p:blipFill>
        <p:spPr>
          <a:xfrm>
            <a:off x="6600362" y="629227"/>
            <a:ext cx="2024429" cy="2652218"/>
          </a:xfrm>
          <a:prstGeom prst="ellipse">
            <a:avLst/>
          </a:prstGeom>
          <a:ln>
            <a:noFill/>
          </a:ln>
          <a:effectLst>
            <a:softEdge rad="112500"/>
          </a:effectLst>
        </p:spPr>
      </p:pic>
    </p:spTree>
    <p:extLst>
      <p:ext uri="{BB962C8B-B14F-4D97-AF65-F5344CB8AC3E}">
        <p14:creationId xmlns:p14="http://schemas.microsoft.com/office/powerpoint/2010/main" val="373073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8BCEE610-694B-42EF-B2BA-095522AEB889}"/>
              </a:ext>
            </a:extLst>
          </p:cNvPr>
          <p:cNvSpPr>
            <a:spLocks noGrp="1"/>
          </p:cNvSpPr>
          <p:nvPr>
            <p:ph type="title"/>
          </p:nvPr>
        </p:nvSpPr>
        <p:spPr/>
        <p:txBody>
          <a:bodyPr/>
          <a:lstStyle/>
          <a:p>
            <a:r>
              <a:rPr lang="uk-UA" dirty="0"/>
              <a:t>Він вабить, вражає</a:t>
            </a:r>
            <a:br>
              <a:rPr lang="uk-UA" dirty="0"/>
            </a:br>
            <a:r>
              <a:rPr lang="uk-UA" dirty="0"/>
              <a:t>і лякає водночас</a:t>
            </a:r>
            <a:endParaRPr lang="ru-RU" dirty="0"/>
          </a:p>
        </p:txBody>
      </p:sp>
      <p:sp>
        <p:nvSpPr>
          <p:cNvPr id="372" name="Google Shape;372;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b="1" i="0" dirty="0">
                <a:solidFill>
                  <a:srgbClr val="222222"/>
                </a:solidFill>
                <a:effectLst/>
                <a:latin typeface="Comfortaa" panose="020B0604020202020204" charset="0"/>
              </a:rPr>
              <a:t>А ще — наводить на сумні роздуми про черговий втрачений об’єкт, який міг би стати туристичною перлиною Рівненщини. </a:t>
            </a:r>
            <a:endParaRPr dirty="0">
              <a:latin typeface="Comfortaa" panose="020B0604020202020204" charset="0"/>
            </a:endParaRPr>
          </a:p>
        </p:txBody>
      </p:sp>
      <p:grpSp>
        <p:nvGrpSpPr>
          <p:cNvPr id="373" name="Google Shape;373;p37"/>
          <p:cNvGrpSpPr/>
          <p:nvPr/>
        </p:nvGrpSpPr>
        <p:grpSpPr>
          <a:xfrm>
            <a:off x="2526474" y="2589700"/>
            <a:ext cx="4134677" cy="221374"/>
            <a:chOff x="729050" y="223975"/>
            <a:chExt cx="6133625" cy="328400"/>
          </a:xfrm>
        </p:grpSpPr>
        <p:sp>
          <p:nvSpPr>
            <p:cNvPr id="374" name="Google Shape;374;p37"/>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37"/>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37"/>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37"/>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37"/>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37"/>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37"/>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37"/>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37"/>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3" name="Google Shape;383;p37"/>
          <p:cNvGrpSpPr/>
          <p:nvPr/>
        </p:nvGrpSpPr>
        <p:grpSpPr>
          <a:xfrm>
            <a:off x="7698871" y="1167193"/>
            <a:ext cx="539026" cy="603502"/>
            <a:chOff x="995838" y="4075900"/>
            <a:chExt cx="339010" cy="378585"/>
          </a:xfrm>
        </p:grpSpPr>
        <p:grpSp>
          <p:nvGrpSpPr>
            <p:cNvPr id="384" name="Google Shape;384;p37"/>
            <p:cNvGrpSpPr/>
            <p:nvPr/>
          </p:nvGrpSpPr>
          <p:grpSpPr>
            <a:xfrm>
              <a:off x="1005422" y="4085485"/>
              <a:ext cx="329425" cy="369000"/>
              <a:chOff x="223275" y="3999250"/>
              <a:chExt cx="329425" cy="369000"/>
            </a:xfrm>
          </p:grpSpPr>
          <p:sp>
            <p:nvSpPr>
              <p:cNvPr id="385" name="Google Shape;385;p37"/>
              <p:cNvSpPr/>
              <p:nvPr/>
            </p:nvSpPr>
            <p:spPr>
              <a:xfrm>
                <a:off x="263750" y="4096025"/>
                <a:ext cx="258225" cy="239125"/>
              </a:xfrm>
              <a:custGeom>
                <a:avLst/>
                <a:gdLst/>
                <a:ahLst/>
                <a:cxnLst/>
                <a:rect l="l" t="t" r="r" b="b"/>
                <a:pathLst>
                  <a:path w="10329" h="9565" extrusionOk="0">
                    <a:moveTo>
                      <a:pt x="5287" y="421"/>
                    </a:moveTo>
                    <a:cubicBezTo>
                      <a:pt x="6288" y="475"/>
                      <a:pt x="7247" y="871"/>
                      <a:pt x="7990" y="1548"/>
                    </a:cubicBezTo>
                    <a:lnTo>
                      <a:pt x="7421" y="2118"/>
                    </a:lnTo>
                    <a:cubicBezTo>
                      <a:pt x="7349" y="2190"/>
                      <a:pt x="7337" y="2310"/>
                      <a:pt x="7391" y="2400"/>
                    </a:cubicBezTo>
                    <a:cubicBezTo>
                      <a:pt x="7433" y="2458"/>
                      <a:pt x="7499" y="2489"/>
                      <a:pt x="7565" y="2489"/>
                    </a:cubicBezTo>
                    <a:cubicBezTo>
                      <a:pt x="7621" y="2489"/>
                      <a:pt x="7677" y="2467"/>
                      <a:pt x="7721" y="2424"/>
                    </a:cubicBezTo>
                    <a:lnTo>
                      <a:pt x="8296" y="1854"/>
                    </a:lnTo>
                    <a:cubicBezTo>
                      <a:pt x="8968" y="2597"/>
                      <a:pt x="9369" y="3551"/>
                      <a:pt x="9417" y="4558"/>
                    </a:cubicBezTo>
                    <a:lnTo>
                      <a:pt x="8608" y="4558"/>
                    </a:lnTo>
                    <a:cubicBezTo>
                      <a:pt x="8604" y="4557"/>
                      <a:pt x="8600" y="4557"/>
                      <a:pt x="8596" y="4557"/>
                    </a:cubicBezTo>
                    <a:cubicBezTo>
                      <a:pt x="8488" y="4557"/>
                      <a:pt x="8398" y="4639"/>
                      <a:pt x="8386" y="4743"/>
                    </a:cubicBezTo>
                    <a:cubicBezTo>
                      <a:pt x="8368" y="4875"/>
                      <a:pt x="8470" y="4989"/>
                      <a:pt x="8596" y="4989"/>
                    </a:cubicBezTo>
                    <a:lnTo>
                      <a:pt x="9411" y="4989"/>
                    </a:lnTo>
                    <a:cubicBezTo>
                      <a:pt x="9363" y="5990"/>
                      <a:pt x="8968" y="6943"/>
                      <a:pt x="8290" y="7687"/>
                    </a:cubicBezTo>
                    <a:lnTo>
                      <a:pt x="7721" y="7117"/>
                    </a:lnTo>
                    <a:cubicBezTo>
                      <a:pt x="7673" y="7070"/>
                      <a:pt x="7621" y="7050"/>
                      <a:pt x="7570" y="7050"/>
                    </a:cubicBezTo>
                    <a:cubicBezTo>
                      <a:pt x="7402" y="7050"/>
                      <a:pt x="7259" y="7266"/>
                      <a:pt x="7415" y="7423"/>
                    </a:cubicBezTo>
                    <a:lnTo>
                      <a:pt x="7984" y="7992"/>
                    </a:lnTo>
                    <a:cubicBezTo>
                      <a:pt x="7241" y="8670"/>
                      <a:pt x="6288" y="9065"/>
                      <a:pt x="5281" y="9119"/>
                    </a:cubicBezTo>
                    <a:lnTo>
                      <a:pt x="5281" y="8310"/>
                    </a:lnTo>
                    <a:cubicBezTo>
                      <a:pt x="5287" y="8202"/>
                      <a:pt x="5203" y="8106"/>
                      <a:pt x="5095" y="8088"/>
                    </a:cubicBezTo>
                    <a:cubicBezTo>
                      <a:pt x="5085" y="8087"/>
                      <a:pt x="5075" y="8086"/>
                      <a:pt x="5065" y="8086"/>
                    </a:cubicBezTo>
                    <a:cubicBezTo>
                      <a:pt x="4946" y="8086"/>
                      <a:pt x="4849" y="8182"/>
                      <a:pt x="4849" y="8304"/>
                    </a:cubicBezTo>
                    <a:lnTo>
                      <a:pt x="4849" y="9113"/>
                    </a:lnTo>
                    <a:cubicBezTo>
                      <a:pt x="3980" y="9071"/>
                      <a:pt x="3135" y="8766"/>
                      <a:pt x="2440" y="8238"/>
                    </a:cubicBezTo>
                    <a:cubicBezTo>
                      <a:pt x="2344" y="8160"/>
                      <a:pt x="2242" y="8076"/>
                      <a:pt x="2152" y="7992"/>
                    </a:cubicBezTo>
                    <a:lnTo>
                      <a:pt x="2715" y="7423"/>
                    </a:lnTo>
                    <a:cubicBezTo>
                      <a:pt x="2799" y="7351"/>
                      <a:pt x="2805" y="7225"/>
                      <a:pt x="2739" y="7135"/>
                    </a:cubicBezTo>
                    <a:cubicBezTo>
                      <a:pt x="2697" y="7079"/>
                      <a:pt x="2631" y="7051"/>
                      <a:pt x="2565" y="7051"/>
                    </a:cubicBezTo>
                    <a:cubicBezTo>
                      <a:pt x="2511" y="7051"/>
                      <a:pt x="2457" y="7070"/>
                      <a:pt x="2416" y="7111"/>
                    </a:cubicBezTo>
                    <a:lnTo>
                      <a:pt x="1846" y="7687"/>
                    </a:lnTo>
                    <a:cubicBezTo>
                      <a:pt x="1169" y="6943"/>
                      <a:pt x="773" y="5990"/>
                      <a:pt x="725" y="4983"/>
                    </a:cubicBezTo>
                    <a:lnTo>
                      <a:pt x="1529" y="4983"/>
                    </a:lnTo>
                    <a:cubicBezTo>
                      <a:pt x="1532" y="4983"/>
                      <a:pt x="1536" y="4983"/>
                      <a:pt x="1539" y="4983"/>
                    </a:cubicBezTo>
                    <a:cubicBezTo>
                      <a:pt x="1643" y="4983"/>
                      <a:pt x="1733" y="4902"/>
                      <a:pt x="1750" y="4797"/>
                    </a:cubicBezTo>
                    <a:cubicBezTo>
                      <a:pt x="1768" y="4665"/>
                      <a:pt x="1666" y="4552"/>
                      <a:pt x="1535" y="4552"/>
                    </a:cubicBezTo>
                    <a:lnTo>
                      <a:pt x="725" y="4552"/>
                    </a:lnTo>
                    <a:cubicBezTo>
                      <a:pt x="773" y="3551"/>
                      <a:pt x="1169" y="2591"/>
                      <a:pt x="1846" y="1854"/>
                    </a:cubicBezTo>
                    <a:lnTo>
                      <a:pt x="2422" y="2424"/>
                    </a:lnTo>
                    <a:cubicBezTo>
                      <a:pt x="2469" y="2471"/>
                      <a:pt x="2522" y="2491"/>
                      <a:pt x="2573" y="2491"/>
                    </a:cubicBezTo>
                    <a:cubicBezTo>
                      <a:pt x="2740" y="2491"/>
                      <a:pt x="2884" y="2274"/>
                      <a:pt x="2727" y="2118"/>
                    </a:cubicBezTo>
                    <a:lnTo>
                      <a:pt x="2152" y="1548"/>
                    </a:lnTo>
                    <a:cubicBezTo>
                      <a:pt x="2895" y="871"/>
                      <a:pt x="3848" y="469"/>
                      <a:pt x="4855" y="421"/>
                    </a:cubicBezTo>
                    <a:lnTo>
                      <a:pt x="4855" y="1225"/>
                    </a:lnTo>
                    <a:cubicBezTo>
                      <a:pt x="4855" y="1339"/>
                      <a:pt x="4933" y="1435"/>
                      <a:pt x="5041" y="1453"/>
                    </a:cubicBezTo>
                    <a:cubicBezTo>
                      <a:pt x="5049" y="1453"/>
                      <a:pt x="5056" y="1454"/>
                      <a:pt x="5063" y="1454"/>
                    </a:cubicBezTo>
                    <a:cubicBezTo>
                      <a:pt x="5186" y="1454"/>
                      <a:pt x="5287" y="1361"/>
                      <a:pt x="5287" y="1237"/>
                    </a:cubicBezTo>
                    <a:lnTo>
                      <a:pt x="5287" y="421"/>
                    </a:lnTo>
                    <a:close/>
                    <a:moveTo>
                      <a:pt x="5080" y="0"/>
                    </a:moveTo>
                    <a:cubicBezTo>
                      <a:pt x="3866" y="0"/>
                      <a:pt x="2653" y="460"/>
                      <a:pt x="1720" y="1381"/>
                    </a:cubicBezTo>
                    <a:lnTo>
                      <a:pt x="1696" y="1399"/>
                    </a:lnTo>
                    <a:cubicBezTo>
                      <a:pt x="1690" y="1405"/>
                      <a:pt x="1684" y="1417"/>
                      <a:pt x="1678" y="1423"/>
                    </a:cubicBezTo>
                    <a:cubicBezTo>
                      <a:pt x="456" y="2663"/>
                      <a:pt x="0" y="4468"/>
                      <a:pt x="492" y="6140"/>
                    </a:cubicBezTo>
                    <a:cubicBezTo>
                      <a:pt x="719" y="6901"/>
                      <a:pt x="1133" y="7591"/>
                      <a:pt x="1690" y="8154"/>
                    </a:cubicBezTo>
                    <a:lnTo>
                      <a:pt x="1702" y="8166"/>
                    </a:lnTo>
                    <a:lnTo>
                      <a:pt x="1714" y="8178"/>
                    </a:lnTo>
                    <a:cubicBezTo>
                      <a:pt x="1864" y="8328"/>
                      <a:pt x="2026" y="8466"/>
                      <a:pt x="2194" y="8592"/>
                    </a:cubicBezTo>
                    <a:cubicBezTo>
                      <a:pt x="3053" y="9244"/>
                      <a:pt x="4069" y="9565"/>
                      <a:pt x="5081" y="9565"/>
                    </a:cubicBezTo>
                    <a:cubicBezTo>
                      <a:pt x="6302" y="9565"/>
                      <a:pt x="7516" y="9098"/>
                      <a:pt x="8440" y="8184"/>
                    </a:cubicBezTo>
                    <a:cubicBezTo>
                      <a:pt x="8446" y="8178"/>
                      <a:pt x="8458" y="8172"/>
                      <a:pt x="8464" y="8166"/>
                    </a:cubicBezTo>
                    <a:lnTo>
                      <a:pt x="8488" y="8142"/>
                    </a:lnTo>
                    <a:cubicBezTo>
                      <a:pt x="10328" y="6278"/>
                      <a:pt x="10328" y="3287"/>
                      <a:pt x="8488" y="1423"/>
                    </a:cubicBezTo>
                    <a:lnTo>
                      <a:pt x="8482" y="1423"/>
                    </a:lnTo>
                    <a:cubicBezTo>
                      <a:pt x="8476" y="1417"/>
                      <a:pt x="8470" y="1405"/>
                      <a:pt x="8464" y="1399"/>
                    </a:cubicBezTo>
                    <a:cubicBezTo>
                      <a:pt x="8452" y="1393"/>
                      <a:pt x="8446" y="1387"/>
                      <a:pt x="8440" y="1381"/>
                    </a:cubicBezTo>
                    <a:cubicBezTo>
                      <a:pt x="7508" y="460"/>
                      <a:pt x="629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37"/>
              <p:cNvSpPr/>
              <p:nvPr/>
            </p:nvSpPr>
            <p:spPr>
              <a:xfrm>
                <a:off x="356650" y="4141350"/>
                <a:ext cx="68500" cy="147750"/>
              </a:xfrm>
              <a:custGeom>
                <a:avLst/>
                <a:gdLst/>
                <a:ahLst/>
                <a:cxnLst/>
                <a:rect l="l" t="t" r="r" b="b"/>
                <a:pathLst>
                  <a:path w="2740" h="5910" extrusionOk="0">
                    <a:moveTo>
                      <a:pt x="1361" y="790"/>
                    </a:moveTo>
                    <a:lnTo>
                      <a:pt x="2194" y="2745"/>
                    </a:lnTo>
                    <a:lnTo>
                      <a:pt x="534" y="2745"/>
                    </a:lnTo>
                    <a:lnTo>
                      <a:pt x="1361" y="790"/>
                    </a:lnTo>
                    <a:close/>
                    <a:moveTo>
                      <a:pt x="1376" y="1"/>
                    </a:moveTo>
                    <a:cubicBezTo>
                      <a:pt x="1361" y="1"/>
                      <a:pt x="1346" y="2"/>
                      <a:pt x="1331" y="5"/>
                    </a:cubicBezTo>
                    <a:cubicBezTo>
                      <a:pt x="1247" y="23"/>
                      <a:pt x="1181" y="89"/>
                      <a:pt x="1163" y="167"/>
                    </a:cubicBezTo>
                    <a:lnTo>
                      <a:pt x="7" y="2870"/>
                    </a:lnTo>
                    <a:cubicBezTo>
                      <a:pt x="7" y="2876"/>
                      <a:pt x="7" y="2876"/>
                      <a:pt x="7" y="2876"/>
                    </a:cubicBezTo>
                    <a:lnTo>
                      <a:pt x="1" y="2894"/>
                    </a:lnTo>
                    <a:lnTo>
                      <a:pt x="1" y="2906"/>
                    </a:lnTo>
                    <a:cubicBezTo>
                      <a:pt x="1" y="2906"/>
                      <a:pt x="1" y="2912"/>
                      <a:pt x="1" y="2918"/>
                    </a:cubicBezTo>
                    <a:lnTo>
                      <a:pt x="1" y="2930"/>
                    </a:lnTo>
                    <a:lnTo>
                      <a:pt x="1" y="2942"/>
                    </a:lnTo>
                    <a:lnTo>
                      <a:pt x="1" y="2972"/>
                    </a:lnTo>
                    <a:lnTo>
                      <a:pt x="1" y="2984"/>
                    </a:lnTo>
                    <a:lnTo>
                      <a:pt x="1" y="2996"/>
                    </a:lnTo>
                    <a:cubicBezTo>
                      <a:pt x="1" y="3002"/>
                      <a:pt x="1" y="3002"/>
                      <a:pt x="1" y="3008"/>
                    </a:cubicBezTo>
                    <a:lnTo>
                      <a:pt x="1" y="3020"/>
                    </a:lnTo>
                    <a:lnTo>
                      <a:pt x="7" y="3032"/>
                    </a:lnTo>
                    <a:cubicBezTo>
                      <a:pt x="7" y="3038"/>
                      <a:pt x="7" y="3038"/>
                      <a:pt x="7" y="3044"/>
                    </a:cubicBezTo>
                    <a:lnTo>
                      <a:pt x="1151" y="5742"/>
                    </a:lnTo>
                    <a:cubicBezTo>
                      <a:pt x="1169" y="5826"/>
                      <a:pt x="1235" y="5886"/>
                      <a:pt x="1319" y="5904"/>
                    </a:cubicBezTo>
                    <a:cubicBezTo>
                      <a:pt x="1331" y="5910"/>
                      <a:pt x="1349" y="5910"/>
                      <a:pt x="1361" y="5910"/>
                    </a:cubicBezTo>
                    <a:cubicBezTo>
                      <a:pt x="1463" y="5910"/>
                      <a:pt x="1547" y="5838"/>
                      <a:pt x="1571" y="5742"/>
                    </a:cubicBezTo>
                    <a:lnTo>
                      <a:pt x="2003" y="4723"/>
                    </a:lnTo>
                    <a:cubicBezTo>
                      <a:pt x="2076" y="4552"/>
                      <a:pt x="1935" y="4422"/>
                      <a:pt x="1796" y="4422"/>
                    </a:cubicBezTo>
                    <a:cubicBezTo>
                      <a:pt x="1720" y="4422"/>
                      <a:pt x="1645" y="4461"/>
                      <a:pt x="1607" y="4555"/>
                    </a:cubicBezTo>
                    <a:lnTo>
                      <a:pt x="1361" y="5130"/>
                    </a:lnTo>
                    <a:lnTo>
                      <a:pt x="528" y="3170"/>
                    </a:lnTo>
                    <a:lnTo>
                      <a:pt x="2194" y="3170"/>
                    </a:lnTo>
                    <a:lnTo>
                      <a:pt x="1907" y="3854"/>
                    </a:lnTo>
                    <a:cubicBezTo>
                      <a:pt x="1833" y="4024"/>
                      <a:pt x="1975" y="4157"/>
                      <a:pt x="2113" y="4157"/>
                    </a:cubicBezTo>
                    <a:cubicBezTo>
                      <a:pt x="2189" y="4157"/>
                      <a:pt x="2264" y="4117"/>
                      <a:pt x="2302" y="4021"/>
                    </a:cubicBezTo>
                    <a:lnTo>
                      <a:pt x="2722" y="3044"/>
                    </a:lnTo>
                    <a:lnTo>
                      <a:pt x="2722" y="3038"/>
                    </a:lnTo>
                    <a:lnTo>
                      <a:pt x="2728" y="3026"/>
                    </a:lnTo>
                    <a:lnTo>
                      <a:pt x="2728" y="3014"/>
                    </a:lnTo>
                    <a:cubicBezTo>
                      <a:pt x="2728" y="3008"/>
                      <a:pt x="2728" y="3002"/>
                      <a:pt x="2728" y="3002"/>
                    </a:cubicBezTo>
                    <a:cubicBezTo>
                      <a:pt x="2728" y="2996"/>
                      <a:pt x="2728" y="2990"/>
                      <a:pt x="2728" y="2984"/>
                    </a:cubicBezTo>
                    <a:cubicBezTo>
                      <a:pt x="2728" y="2984"/>
                      <a:pt x="2728" y="2978"/>
                      <a:pt x="2728" y="2972"/>
                    </a:cubicBezTo>
                    <a:lnTo>
                      <a:pt x="2728" y="2948"/>
                    </a:lnTo>
                    <a:lnTo>
                      <a:pt x="2740" y="2942"/>
                    </a:lnTo>
                    <a:cubicBezTo>
                      <a:pt x="2740" y="2942"/>
                      <a:pt x="2740" y="2936"/>
                      <a:pt x="2740" y="2930"/>
                    </a:cubicBezTo>
                    <a:cubicBezTo>
                      <a:pt x="2740" y="2924"/>
                      <a:pt x="2740" y="2924"/>
                      <a:pt x="2740" y="2918"/>
                    </a:cubicBezTo>
                    <a:lnTo>
                      <a:pt x="2740" y="2906"/>
                    </a:lnTo>
                    <a:lnTo>
                      <a:pt x="2740" y="2888"/>
                    </a:lnTo>
                    <a:lnTo>
                      <a:pt x="2734" y="2876"/>
                    </a:lnTo>
                    <a:lnTo>
                      <a:pt x="2734" y="2870"/>
                    </a:lnTo>
                    <a:lnTo>
                      <a:pt x="1589" y="167"/>
                    </a:lnTo>
                    <a:cubicBezTo>
                      <a:pt x="1571" y="89"/>
                      <a:pt x="1505" y="23"/>
                      <a:pt x="1421" y="5"/>
                    </a:cubicBezTo>
                    <a:cubicBezTo>
                      <a:pt x="1406" y="2"/>
                      <a:pt x="1391"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37"/>
              <p:cNvSpPr/>
              <p:nvPr/>
            </p:nvSpPr>
            <p:spPr>
              <a:xfrm>
                <a:off x="289300" y="3999250"/>
                <a:ext cx="263400" cy="317425"/>
              </a:xfrm>
              <a:custGeom>
                <a:avLst/>
                <a:gdLst/>
                <a:ahLst/>
                <a:cxnLst/>
                <a:rect l="l" t="t" r="r" b="b"/>
                <a:pathLst>
                  <a:path w="10536" h="12697" extrusionOk="0">
                    <a:moveTo>
                      <a:pt x="4049" y="432"/>
                    </a:moveTo>
                    <a:cubicBezTo>
                      <a:pt x="5050" y="432"/>
                      <a:pt x="5662" y="1535"/>
                      <a:pt x="5128" y="2386"/>
                    </a:cubicBezTo>
                    <a:lnTo>
                      <a:pt x="5128" y="1997"/>
                    </a:lnTo>
                    <a:cubicBezTo>
                      <a:pt x="5134" y="1403"/>
                      <a:pt x="4667" y="918"/>
                      <a:pt x="4073" y="894"/>
                    </a:cubicBezTo>
                    <a:cubicBezTo>
                      <a:pt x="4066" y="894"/>
                      <a:pt x="4059" y="894"/>
                      <a:pt x="4052" y="894"/>
                    </a:cubicBezTo>
                    <a:cubicBezTo>
                      <a:pt x="3456" y="894"/>
                      <a:pt x="2970" y="1381"/>
                      <a:pt x="2970" y="1979"/>
                    </a:cubicBezTo>
                    <a:lnTo>
                      <a:pt x="2970" y="2386"/>
                    </a:lnTo>
                    <a:cubicBezTo>
                      <a:pt x="2437" y="1535"/>
                      <a:pt x="3048" y="432"/>
                      <a:pt x="4049" y="432"/>
                    </a:cubicBezTo>
                    <a:close/>
                    <a:moveTo>
                      <a:pt x="4047" y="1313"/>
                    </a:moveTo>
                    <a:cubicBezTo>
                      <a:pt x="4402" y="1313"/>
                      <a:pt x="4691" y="1607"/>
                      <a:pt x="4691" y="1967"/>
                    </a:cubicBezTo>
                    <a:lnTo>
                      <a:pt x="4691" y="2572"/>
                    </a:lnTo>
                    <a:lnTo>
                      <a:pt x="4697" y="2578"/>
                    </a:lnTo>
                    <a:cubicBezTo>
                      <a:pt x="4679" y="2578"/>
                      <a:pt x="4667" y="2566"/>
                      <a:pt x="4655" y="2554"/>
                    </a:cubicBezTo>
                    <a:cubicBezTo>
                      <a:pt x="4651" y="2547"/>
                      <a:pt x="4643" y="2542"/>
                      <a:pt x="4634" y="2542"/>
                    </a:cubicBezTo>
                    <a:cubicBezTo>
                      <a:pt x="4629" y="2542"/>
                      <a:pt x="4623" y="2544"/>
                      <a:pt x="4619" y="2548"/>
                    </a:cubicBezTo>
                    <a:cubicBezTo>
                      <a:pt x="4601" y="2557"/>
                      <a:pt x="4580" y="2562"/>
                      <a:pt x="4559" y="2562"/>
                    </a:cubicBezTo>
                    <a:cubicBezTo>
                      <a:pt x="4551" y="2562"/>
                      <a:pt x="4543" y="2562"/>
                      <a:pt x="4535" y="2560"/>
                    </a:cubicBezTo>
                    <a:cubicBezTo>
                      <a:pt x="4373" y="2548"/>
                      <a:pt x="4211" y="2542"/>
                      <a:pt x="4049" y="2542"/>
                    </a:cubicBezTo>
                    <a:lnTo>
                      <a:pt x="3863" y="2542"/>
                    </a:lnTo>
                    <a:lnTo>
                      <a:pt x="3750" y="2548"/>
                    </a:lnTo>
                    <a:lnTo>
                      <a:pt x="3690" y="2548"/>
                    </a:lnTo>
                    <a:lnTo>
                      <a:pt x="3606" y="2554"/>
                    </a:lnTo>
                    <a:lnTo>
                      <a:pt x="3534" y="2560"/>
                    </a:lnTo>
                    <a:lnTo>
                      <a:pt x="3480" y="2560"/>
                    </a:lnTo>
                    <a:lnTo>
                      <a:pt x="3396" y="2572"/>
                    </a:lnTo>
                    <a:lnTo>
                      <a:pt x="3396" y="1685"/>
                    </a:lnTo>
                    <a:cubicBezTo>
                      <a:pt x="3402" y="1667"/>
                      <a:pt x="3408" y="1649"/>
                      <a:pt x="3420" y="1637"/>
                    </a:cubicBezTo>
                    <a:cubicBezTo>
                      <a:pt x="3624" y="1407"/>
                      <a:pt x="3846" y="1313"/>
                      <a:pt x="4047" y="1313"/>
                    </a:cubicBezTo>
                    <a:close/>
                    <a:moveTo>
                      <a:pt x="4061" y="1"/>
                    </a:moveTo>
                    <a:cubicBezTo>
                      <a:pt x="2665" y="1"/>
                      <a:pt x="1855" y="1577"/>
                      <a:pt x="2677" y="2710"/>
                    </a:cubicBezTo>
                    <a:cubicBezTo>
                      <a:pt x="1753" y="2920"/>
                      <a:pt x="890" y="3351"/>
                      <a:pt x="165" y="3951"/>
                    </a:cubicBezTo>
                    <a:cubicBezTo>
                      <a:pt x="1" y="4100"/>
                      <a:pt x="136" y="4332"/>
                      <a:pt x="311" y="4332"/>
                    </a:cubicBezTo>
                    <a:cubicBezTo>
                      <a:pt x="353" y="4332"/>
                      <a:pt x="397" y="4318"/>
                      <a:pt x="441" y="4286"/>
                    </a:cubicBezTo>
                    <a:cubicBezTo>
                      <a:pt x="1328" y="3549"/>
                      <a:pt x="2419" y="3100"/>
                      <a:pt x="3564" y="3004"/>
                    </a:cubicBezTo>
                    <a:lnTo>
                      <a:pt x="3582" y="3004"/>
                    </a:lnTo>
                    <a:lnTo>
                      <a:pt x="3672" y="2992"/>
                    </a:lnTo>
                    <a:lnTo>
                      <a:pt x="3863" y="2992"/>
                    </a:lnTo>
                    <a:cubicBezTo>
                      <a:pt x="3927" y="2992"/>
                      <a:pt x="3989" y="2989"/>
                      <a:pt x="4051" y="2989"/>
                    </a:cubicBezTo>
                    <a:cubicBezTo>
                      <a:pt x="4082" y="2989"/>
                      <a:pt x="4113" y="2990"/>
                      <a:pt x="4145" y="2992"/>
                    </a:cubicBezTo>
                    <a:lnTo>
                      <a:pt x="4295" y="2992"/>
                    </a:lnTo>
                    <a:cubicBezTo>
                      <a:pt x="4379" y="2992"/>
                      <a:pt x="4463" y="2998"/>
                      <a:pt x="4553" y="3010"/>
                    </a:cubicBezTo>
                    <a:lnTo>
                      <a:pt x="4607" y="3010"/>
                    </a:lnTo>
                    <a:lnTo>
                      <a:pt x="4673" y="3016"/>
                    </a:lnTo>
                    <a:lnTo>
                      <a:pt x="4751" y="3028"/>
                    </a:lnTo>
                    <a:lnTo>
                      <a:pt x="4793" y="3034"/>
                    </a:lnTo>
                    <a:cubicBezTo>
                      <a:pt x="4840" y="3040"/>
                      <a:pt x="4888" y="3046"/>
                      <a:pt x="4942" y="3052"/>
                    </a:cubicBezTo>
                    <a:cubicBezTo>
                      <a:pt x="4966" y="3064"/>
                      <a:pt x="4996" y="3070"/>
                      <a:pt x="5032" y="3070"/>
                    </a:cubicBezTo>
                    <a:lnTo>
                      <a:pt x="5050" y="3070"/>
                    </a:lnTo>
                    <a:cubicBezTo>
                      <a:pt x="7052" y="3423"/>
                      <a:pt x="8713" y="4826"/>
                      <a:pt x="9402" y="6738"/>
                    </a:cubicBezTo>
                    <a:cubicBezTo>
                      <a:pt x="10092" y="8656"/>
                      <a:pt x="9702" y="10790"/>
                      <a:pt x="8377" y="12343"/>
                    </a:cubicBezTo>
                    <a:cubicBezTo>
                      <a:pt x="8299" y="12433"/>
                      <a:pt x="8311" y="12571"/>
                      <a:pt x="8401" y="12649"/>
                    </a:cubicBezTo>
                    <a:cubicBezTo>
                      <a:pt x="8443" y="12679"/>
                      <a:pt x="8491" y="12696"/>
                      <a:pt x="8545" y="12696"/>
                    </a:cubicBezTo>
                    <a:cubicBezTo>
                      <a:pt x="8605" y="12696"/>
                      <a:pt x="8665" y="12673"/>
                      <a:pt x="8707" y="12625"/>
                    </a:cubicBezTo>
                    <a:cubicBezTo>
                      <a:pt x="10092" y="11000"/>
                      <a:pt x="10535" y="8776"/>
                      <a:pt x="9864" y="6744"/>
                    </a:cubicBezTo>
                    <a:cubicBezTo>
                      <a:pt x="9198" y="4718"/>
                      <a:pt x="7526" y="3190"/>
                      <a:pt x="5446" y="2710"/>
                    </a:cubicBezTo>
                    <a:cubicBezTo>
                      <a:pt x="6261" y="1577"/>
                      <a:pt x="5452" y="1"/>
                      <a:pt x="4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37"/>
              <p:cNvSpPr/>
              <p:nvPr/>
            </p:nvSpPr>
            <p:spPr>
              <a:xfrm>
                <a:off x="223275" y="4112100"/>
                <a:ext cx="270075" cy="256150"/>
              </a:xfrm>
              <a:custGeom>
                <a:avLst/>
                <a:gdLst/>
                <a:ahLst/>
                <a:cxnLst/>
                <a:rect l="l" t="t" r="r" b="b"/>
                <a:pathLst>
                  <a:path w="10803" h="10246" extrusionOk="0">
                    <a:moveTo>
                      <a:pt x="2299" y="1"/>
                    </a:moveTo>
                    <a:cubicBezTo>
                      <a:pt x="2248" y="1"/>
                      <a:pt x="2194" y="20"/>
                      <a:pt x="2147" y="66"/>
                    </a:cubicBezTo>
                    <a:cubicBezTo>
                      <a:pt x="1" y="2470"/>
                      <a:pt x="84" y="6126"/>
                      <a:pt x="2350" y="8428"/>
                    </a:cubicBezTo>
                    <a:cubicBezTo>
                      <a:pt x="3539" y="9635"/>
                      <a:pt x="5113" y="10246"/>
                      <a:pt x="6693" y="10246"/>
                    </a:cubicBezTo>
                    <a:cubicBezTo>
                      <a:pt x="8117" y="10246"/>
                      <a:pt x="9546" y="9749"/>
                      <a:pt x="10700" y="8746"/>
                    </a:cubicBezTo>
                    <a:cubicBezTo>
                      <a:pt x="10790" y="8668"/>
                      <a:pt x="10802" y="8530"/>
                      <a:pt x="10724" y="8440"/>
                    </a:cubicBezTo>
                    <a:cubicBezTo>
                      <a:pt x="10683" y="8392"/>
                      <a:pt x="10624" y="8368"/>
                      <a:pt x="10564" y="8368"/>
                    </a:cubicBezTo>
                    <a:cubicBezTo>
                      <a:pt x="10513" y="8368"/>
                      <a:pt x="10460" y="8386"/>
                      <a:pt x="10419" y="8422"/>
                    </a:cubicBezTo>
                    <a:cubicBezTo>
                      <a:pt x="9349" y="9350"/>
                      <a:pt x="8024" y="9809"/>
                      <a:pt x="6703" y="9809"/>
                    </a:cubicBezTo>
                    <a:cubicBezTo>
                      <a:pt x="5233" y="9809"/>
                      <a:pt x="3767" y="9241"/>
                      <a:pt x="2662" y="8117"/>
                    </a:cubicBezTo>
                    <a:cubicBezTo>
                      <a:pt x="558" y="5983"/>
                      <a:pt x="480" y="2590"/>
                      <a:pt x="2470" y="354"/>
                    </a:cubicBezTo>
                    <a:cubicBezTo>
                      <a:pt x="2602" y="195"/>
                      <a:pt x="2461" y="1"/>
                      <a:pt x="2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9" name="Google Shape;389;p37"/>
            <p:cNvGrpSpPr/>
            <p:nvPr/>
          </p:nvGrpSpPr>
          <p:grpSpPr>
            <a:xfrm>
              <a:off x="995838" y="4075900"/>
              <a:ext cx="329425" cy="369000"/>
              <a:chOff x="223275" y="3999250"/>
              <a:chExt cx="329425" cy="369000"/>
            </a:xfrm>
          </p:grpSpPr>
          <p:sp>
            <p:nvSpPr>
              <p:cNvPr id="390" name="Google Shape;390;p37"/>
              <p:cNvSpPr/>
              <p:nvPr/>
            </p:nvSpPr>
            <p:spPr>
              <a:xfrm>
                <a:off x="263750" y="4096025"/>
                <a:ext cx="258225" cy="239125"/>
              </a:xfrm>
              <a:custGeom>
                <a:avLst/>
                <a:gdLst/>
                <a:ahLst/>
                <a:cxnLst/>
                <a:rect l="l" t="t" r="r" b="b"/>
                <a:pathLst>
                  <a:path w="10329" h="9565" extrusionOk="0">
                    <a:moveTo>
                      <a:pt x="5287" y="421"/>
                    </a:moveTo>
                    <a:cubicBezTo>
                      <a:pt x="6288" y="475"/>
                      <a:pt x="7247" y="871"/>
                      <a:pt x="7990" y="1548"/>
                    </a:cubicBezTo>
                    <a:lnTo>
                      <a:pt x="7421" y="2118"/>
                    </a:lnTo>
                    <a:cubicBezTo>
                      <a:pt x="7349" y="2190"/>
                      <a:pt x="7337" y="2310"/>
                      <a:pt x="7391" y="2400"/>
                    </a:cubicBezTo>
                    <a:cubicBezTo>
                      <a:pt x="7433" y="2458"/>
                      <a:pt x="7499" y="2489"/>
                      <a:pt x="7565" y="2489"/>
                    </a:cubicBezTo>
                    <a:cubicBezTo>
                      <a:pt x="7621" y="2489"/>
                      <a:pt x="7677" y="2467"/>
                      <a:pt x="7721" y="2424"/>
                    </a:cubicBezTo>
                    <a:lnTo>
                      <a:pt x="8296" y="1854"/>
                    </a:lnTo>
                    <a:cubicBezTo>
                      <a:pt x="8968" y="2597"/>
                      <a:pt x="9369" y="3551"/>
                      <a:pt x="9417" y="4558"/>
                    </a:cubicBezTo>
                    <a:lnTo>
                      <a:pt x="8608" y="4558"/>
                    </a:lnTo>
                    <a:cubicBezTo>
                      <a:pt x="8604" y="4557"/>
                      <a:pt x="8600" y="4557"/>
                      <a:pt x="8596" y="4557"/>
                    </a:cubicBezTo>
                    <a:cubicBezTo>
                      <a:pt x="8488" y="4557"/>
                      <a:pt x="8398" y="4639"/>
                      <a:pt x="8386" y="4743"/>
                    </a:cubicBezTo>
                    <a:cubicBezTo>
                      <a:pt x="8368" y="4875"/>
                      <a:pt x="8470" y="4989"/>
                      <a:pt x="8596" y="4989"/>
                    </a:cubicBezTo>
                    <a:lnTo>
                      <a:pt x="9411" y="4989"/>
                    </a:lnTo>
                    <a:cubicBezTo>
                      <a:pt x="9363" y="5990"/>
                      <a:pt x="8968" y="6943"/>
                      <a:pt x="8290" y="7687"/>
                    </a:cubicBezTo>
                    <a:lnTo>
                      <a:pt x="7721" y="7117"/>
                    </a:lnTo>
                    <a:cubicBezTo>
                      <a:pt x="7673" y="7070"/>
                      <a:pt x="7621" y="7050"/>
                      <a:pt x="7570" y="7050"/>
                    </a:cubicBezTo>
                    <a:cubicBezTo>
                      <a:pt x="7402" y="7050"/>
                      <a:pt x="7259" y="7266"/>
                      <a:pt x="7415" y="7423"/>
                    </a:cubicBezTo>
                    <a:lnTo>
                      <a:pt x="7984" y="7992"/>
                    </a:lnTo>
                    <a:cubicBezTo>
                      <a:pt x="7241" y="8670"/>
                      <a:pt x="6288" y="9065"/>
                      <a:pt x="5281" y="9119"/>
                    </a:cubicBezTo>
                    <a:lnTo>
                      <a:pt x="5281" y="8310"/>
                    </a:lnTo>
                    <a:cubicBezTo>
                      <a:pt x="5287" y="8202"/>
                      <a:pt x="5203" y="8106"/>
                      <a:pt x="5095" y="8088"/>
                    </a:cubicBezTo>
                    <a:cubicBezTo>
                      <a:pt x="5085" y="8087"/>
                      <a:pt x="5075" y="8086"/>
                      <a:pt x="5065" y="8086"/>
                    </a:cubicBezTo>
                    <a:cubicBezTo>
                      <a:pt x="4946" y="8086"/>
                      <a:pt x="4849" y="8182"/>
                      <a:pt x="4849" y="8304"/>
                    </a:cubicBezTo>
                    <a:lnTo>
                      <a:pt x="4849" y="9113"/>
                    </a:lnTo>
                    <a:cubicBezTo>
                      <a:pt x="3980" y="9071"/>
                      <a:pt x="3135" y="8766"/>
                      <a:pt x="2440" y="8238"/>
                    </a:cubicBezTo>
                    <a:cubicBezTo>
                      <a:pt x="2344" y="8160"/>
                      <a:pt x="2242" y="8076"/>
                      <a:pt x="2152" y="7992"/>
                    </a:cubicBezTo>
                    <a:lnTo>
                      <a:pt x="2715" y="7423"/>
                    </a:lnTo>
                    <a:cubicBezTo>
                      <a:pt x="2799" y="7351"/>
                      <a:pt x="2805" y="7225"/>
                      <a:pt x="2739" y="7135"/>
                    </a:cubicBezTo>
                    <a:cubicBezTo>
                      <a:pt x="2697" y="7079"/>
                      <a:pt x="2631" y="7051"/>
                      <a:pt x="2565" y="7051"/>
                    </a:cubicBezTo>
                    <a:cubicBezTo>
                      <a:pt x="2511" y="7051"/>
                      <a:pt x="2457" y="7070"/>
                      <a:pt x="2416" y="7111"/>
                    </a:cubicBezTo>
                    <a:lnTo>
                      <a:pt x="1846" y="7687"/>
                    </a:lnTo>
                    <a:cubicBezTo>
                      <a:pt x="1169" y="6943"/>
                      <a:pt x="773" y="5990"/>
                      <a:pt x="725" y="4983"/>
                    </a:cubicBezTo>
                    <a:lnTo>
                      <a:pt x="1529" y="4983"/>
                    </a:lnTo>
                    <a:cubicBezTo>
                      <a:pt x="1532" y="4983"/>
                      <a:pt x="1536" y="4983"/>
                      <a:pt x="1539" y="4983"/>
                    </a:cubicBezTo>
                    <a:cubicBezTo>
                      <a:pt x="1643" y="4983"/>
                      <a:pt x="1733" y="4902"/>
                      <a:pt x="1750" y="4797"/>
                    </a:cubicBezTo>
                    <a:cubicBezTo>
                      <a:pt x="1768" y="4665"/>
                      <a:pt x="1666" y="4552"/>
                      <a:pt x="1535" y="4552"/>
                    </a:cubicBezTo>
                    <a:lnTo>
                      <a:pt x="725" y="4552"/>
                    </a:lnTo>
                    <a:cubicBezTo>
                      <a:pt x="773" y="3551"/>
                      <a:pt x="1169" y="2591"/>
                      <a:pt x="1846" y="1854"/>
                    </a:cubicBezTo>
                    <a:lnTo>
                      <a:pt x="2422" y="2424"/>
                    </a:lnTo>
                    <a:cubicBezTo>
                      <a:pt x="2469" y="2471"/>
                      <a:pt x="2522" y="2491"/>
                      <a:pt x="2573" y="2491"/>
                    </a:cubicBezTo>
                    <a:cubicBezTo>
                      <a:pt x="2740" y="2491"/>
                      <a:pt x="2884" y="2274"/>
                      <a:pt x="2727" y="2118"/>
                    </a:cubicBezTo>
                    <a:lnTo>
                      <a:pt x="2152" y="1548"/>
                    </a:lnTo>
                    <a:cubicBezTo>
                      <a:pt x="2895" y="871"/>
                      <a:pt x="3848" y="469"/>
                      <a:pt x="4855" y="421"/>
                    </a:cubicBezTo>
                    <a:lnTo>
                      <a:pt x="4855" y="1225"/>
                    </a:lnTo>
                    <a:cubicBezTo>
                      <a:pt x="4855" y="1339"/>
                      <a:pt x="4933" y="1435"/>
                      <a:pt x="5041" y="1453"/>
                    </a:cubicBezTo>
                    <a:cubicBezTo>
                      <a:pt x="5049" y="1453"/>
                      <a:pt x="5056" y="1454"/>
                      <a:pt x="5063" y="1454"/>
                    </a:cubicBezTo>
                    <a:cubicBezTo>
                      <a:pt x="5186" y="1454"/>
                      <a:pt x="5287" y="1361"/>
                      <a:pt x="5287" y="1237"/>
                    </a:cubicBezTo>
                    <a:lnTo>
                      <a:pt x="5287" y="421"/>
                    </a:lnTo>
                    <a:close/>
                    <a:moveTo>
                      <a:pt x="5080" y="0"/>
                    </a:moveTo>
                    <a:cubicBezTo>
                      <a:pt x="3866" y="0"/>
                      <a:pt x="2653" y="460"/>
                      <a:pt x="1720" y="1381"/>
                    </a:cubicBezTo>
                    <a:lnTo>
                      <a:pt x="1696" y="1399"/>
                    </a:lnTo>
                    <a:cubicBezTo>
                      <a:pt x="1690" y="1405"/>
                      <a:pt x="1684" y="1417"/>
                      <a:pt x="1678" y="1423"/>
                    </a:cubicBezTo>
                    <a:cubicBezTo>
                      <a:pt x="456" y="2663"/>
                      <a:pt x="0" y="4468"/>
                      <a:pt x="492" y="6140"/>
                    </a:cubicBezTo>
                    <a:cubicBezTo>
                      <a:pt x="719" y="6901"/>
                      <a:pt x="1133" y="7591"/>
                      <a:pt x="1690" y="8154"/>
                    </a:cubicBezTo>
                    <a:lnTo>
                      <a:pt x="1702" y="8166"/>
                    </a:lnTo>
                    <a:lnTo>
                      <a:pt x="1714" y="8178"/>
                    </a:lnTo>
                    <a:cubicBezTo>
                      <a:pt x="1864" y="8328"/>
                      <a:pt x="2026" y="8466"/>
                      <a:pt x="2194" y="8592"/>
                    </a:cubicBezTo>
                    <a:cubicBezTo>
                      <a:pt x="3053" y="9244"/>
                      <a:pt x="4069" y="9565"/>
                      <a:pt x="5081" y="9565"/>
                    </a:cubicBezTo>
                    <a:cubicBezTo>
                      <a:pt x="6302" y="9565"/>
                      <a:pt x="7516" y="9098"/>
                      <a:pt x="8440" y="8184"/>
                    </a:cubicBezTo>
                    <a:cubicBezTo>
                      <a:pt x="8446" y="8178"/>
                      <a:pt x="8458" y="8172"/>
                      <a:pt x="8464" y="8166"/>
                    </a:cubicBezTo>
                    <a:lnTo>
                      <a:pt x="8488" y="8142"/>
                    </a:lnTo>
                    <a:cubicBezTo>
                      <a:pt x="10328" y="6278"/>
                      <a:pt x="10328" y="3287"/>
                      <a:pt x="8488" y="1423"/>
                    </a:cubicBezTo>
                    <a:lnTo>
                      <a:pt x="8482" y="1423"/>
                    </a:lnTo>
                    <a:cubicBezTo>
                      <a:pt x="8476" y="1417"/>
                      <a:pt x="8470" y="1405"/>
                      <a:pt x="8464" y="1399"/>
                    </a:cubicBezTo>
                    <a:cubicBezTo>
                      <a:pt x="8452" y="1393"/>
                      <a:pt x="8446" y="1387"/>
                      <a:pt x="8440" y="1381"/>
                    </a:cubicBezTo>
                    <a:cubicBezTo>
                      <a:pt x="7508" y="460"/>
                      <a:pt x="6294" y="0"/>
                      <a:pt x="5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37"/>
              <p:cNvSpPr/>
              <p:nvPr/>
            </p:nvSpPr>
            <p:spPr>
              <a:xfrm>
                <a:off x="356650" y="4141350"/>
                <a:ext cx="68500" cy="147750"/>
              </a:xfrm>
              <a:custGeom>
                <a:avLst/>
                <a:gdLst/>
                <a:ahLst/>
                <a:cxnLst/>
                <a:rect l="l" t="t" r="r" b="b"/>
                <a:pathLst>
                  <a:path w="2740" h="5910" extrusionOk="0">
                    <a:moveTo>
                      <a:pt x="1361" y="790"/>
                    </a:moveTo>
                    <a:lnTo>
                      <a:pt x="2194" y="2745"/>
                    </a:lnTo>
                    <a:lnTo>
                      <a:pt x="534" y="2745"/>
                    </a:lnTo>
                    <a:lnTo>
                      <a:pt x="1361" y="790"/>
                    </a:lnTo>
                    <a:close/>
                    <a:moveTo>
                      <a:pt x="1376" y="1"/>
                    </a:moveTo>
                    <a:cubicBezTo>
                      <a:pt x="1361" y="1"/>
                      <a:pt x="1346" y="2"/>
                      <a:pt x="1331" y="5"/>
                    </a:cubicBezTo>
                    <a:cubicBezTo>
                      <a:pt x="1247" y="23"/>
                      <a:pt x="1181" y="89"/>
                      <a:pt x="1163" y="167"/>
                    </a:cubicBezTo>
                    <a:lnTo>
                      <a:pt x="7" y="2870"/>
                    </a:lnTo>
                    <a:cubicBezTo>
                      <a:pt x="7" y="2876"/>
                      <a:pt x="7" y="2876"/>
                      <a:pt x="7" y="2876"/>
                    </a:cubicBezTo>
                    <a:lnTo>
                      <a:pt x="1" y="2894"/>
                    </a:lnTo>
                    <a:lnTo>
                      <a:pt x="1" y="2906"/>
                    </a:lnTo>
                    <a:cubicBezTo>
                      <a:pt x="1" y="2906"/>
                      <a:pt x="1" y="2912"/>
                      <a:pt x="1" y="2918"/>
                    </a:cubicBezTo>
                    <a:lnTo>
                      <a:pt x="1" y="2930"/>
                    </a:lnTo>
                    <a:lnTo>
                      <a:pt x="1" y="2942"/>
                    </a:lnTo>
                    <a:lnTo>
                      <a:pt x="1" y="2972"/>
                    </a:lnTo>
                    <a:lnTo>
                      <a:pt x="1" y="2984"/>
                    </a:lnTo>
                    <a:lnTo>
                      <a:pt x="1" y="2996"/>
                    </a:lnTo>
                    <a:cubicBezTo>
                      <a:pt x="1" y="3002"/>
                      <a:pt x="1" y="3002"/>
                      <a:pt x="1" y="3008"/>
                    </a:cubicBezTo>
                    <a:lnTo>
                      <a:pt x="1" y="3020"/>
                    </a:lnTo>
                    <a:lnTo>
                      <a:pt x="7" y="3032"/>
                    </a:lnTo>
                    <a:cubicBezTo>
                      <a:pt x="7" y="3038"/>
                      <a:pt x="7" y="3038"/>
                      <a:pt x="7" y="3044"/>
                    </a:cubicBezTo>
                    <a:lnTo>
                      <a:pt x="1151" y="5742"/>
                    </a:lnTo>
                    <a:cubicBezTo>
                      <a:pt x="1169" y="5826"/>
                      <a:pt x="1235" y="5886"/>
                      <a:pt x="1319" y="5904"/>
                    </a:cubicBezTo>
                    <a:cubicBezTo>
                      <a:pt x="1331" y="5910"/>
                      <a:pt x="1349" y="5910"/>
                      <a:pt x="1361" y="5910"/>
                    </a:cubicBezTo>
                    <a:cubicBezTo>
                      <a:pt x="1463" y="5910"/>
                      <a:pt x="1547" y="5838"/>
                      <a:pt x="1571" y="5742"/>
                    </a:cubicBezTo>
                    <a:lnTo>
                      <a:pt x="2003" y="4723"/>
                    </a:lnTo>
                    <a:cubicBezTo>
                      <a:pt x="2076" y="4552"/>
                      <a:pt x="1935" y="4422"/>
                      <a:pt x="1796" y="4422"/>
                    </a:cubicBezTo>
                    <a:cubicBezTo>
                      <a:pt x="1720" y="4422"/>
                      <a:pt x="1645" y="4461"/>
                      <a:pt x="1607" y="4555"/>
                    </a:cubicBezTo>
                    <a:lnTo>
                      <a:pt x="1361" y="5130"/>
                    </a:lnTo>
                    <a:lnTo>
                      <a:pt x="528" y="3170"/>
                    </a:lnTo>
                    <a:lnTo>
                      <a:pt x="2194" y="3170"/>
                    </a:lnTo>
                    <a:lnTo>
                      <a:pt x="1907" y="3854"/>
                    </a:lnTo>
                    <a:cubicBezTo>
                      <a:pt x="1833" y="4024"/>
                      <a:pt x="1975" y="4157"/>
                      <a:pt x="2113" y="4157"/>
                    </a:cubicBezTo>
                    <a:cubicBezTo>
                      <a:pt x="2189" y="4157"/>
                      <a:pt x="2264" y="4117"/>
                      <a:pt x="2302" y="4021"/>
                    </a:cubicBezTo>
                    <a:lnTo>
                      <a:pt x="2722" y="3044"/>
                    </a:lnTo>
                    <a:lnTo>
                      <a:pt x="2722" y="3038"/>
                    </a:lnTo>
                    <a:lnTo>
                      <a:pt x="2728" y="3026"/>
                    </a:lnTo>
                    <a:lnTo>
                      <a:pt x="2728" y="3014"/>
                    </a:lnTo>
                    <a:cubicBezTo>
                      <a:pt x="2728" y="3008"/>
                      <a:pt x="2728" y="3002"/>
                      <a:pt x="2728" y="3002"/>
                    </a:cubicBezTo>
                    <a:cubicBezTo>
                      <a:pt x="2728" y="2996"/>
                      <a:pt x="2728" y="2990"/>
                      <a:pt x="2728" y="2984"/>
                    </a:cubicBezTo>
                    <a:cubicBezTo>
                      <a:pt x="2728" y="2984"/>
                      <a:pt x="2728" y="2978"/>
                      <a:pt x="2728" y="2972"/>
                    </a:cubicBezTo>
                    <a:lnTo>
                      <a:pt x="2728" y="2948"/>
                    </a:lnTo>
                    <a:lnTo>
                      <a:pt x="2740" y="2942"/>
                    </a:lnTo>
                    <a:cubicBezTo>
                      <a:pt x="2740" y="2942"/>
                      <a:pt x="2740" y="2936"/>
                      <a:pt x="2740" y="2930"/>
                    </a:cubicBezTo>
                    <a:cubicBezTo>
                      <a:pt x="2740" y="2924"/>
                      <a:pt x="2740" y="2924"/>
                      <a:pt x="2740" y="2918"/>
                    </a:cubicBezTo>
                    <a:lnTo>
                      <a:pt x="2740" y="2906"/>
                    </a:lnTo>
                    <a:lnTo>
                      <a:pt x="2740" y="2888"/>
                    </a:lnTo>
                    <a:lnTo>
                      <a:pt x="2734" y="2876"/>
                    </a:lnTo>
                    <a:lnTo>
                      <a:pt x="2734" y="2870"/>
                    </a:lnTo>
                    <a:lnTo>
                      <a:pt x="1589" y="167"/>
                    </a:lnTo>
                    <a:cubicBezTo>
                      <a:pt x="1571" y="89"/>
                      <a:pt x="1505" y="23"/>
                      <a:pt x="1421" y="5"/>
                    </a:cubicBezTo>
                    <a:cubicBezTo>
                      <a:pt x="1406" y="2"/>
                      <a:pt x="1391" y="1"/>
                      <a:pt x="1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37"/>
              <p:cNvSpPr/>
              <p:nvPr/>
            </p:nvSpPr>
            <p:spPr>
              <a:xfrm>
                <a:off x="289300" y="3999250"/>
                <a:ext cx="263400" cy="317425"/>
              </a:xfrm>
              <a:custGeom>
                <a:avLst/>
                <a:gdLst/>
                <a:ahLst/>
                <a:cxnLst/>
                <a:rect l="l" t="t" r="r" b="b"/>
                <a:pathLst>
                  <a:path w="10536" h="12697" extrusionOk="0">
                    <a:moveTo>
                      <a:pt x="4049" y="432"/>
                    </a:moveTo>
                    <a:cubicBezTo>
                      <a:pt x="5050" y="432"/>
                      <a:pt x="5662" y="1535"/>
                      <a:pt x="5128" y="2386"/>
                    </a:cubicBezTo>
                    <a:lnTo>
                      <a:pt x="5128" y="1997"/>
                    </a:lnTo>
                    <a:cubicBezTo>
                      <a:pt x="5134" y="1403"/>
                      <a:pt x="4667" y="918"/>
                      <a:pt x="4073" y="894"/>
                    </a:cubicBezTo>
                    <a:cubicBezTo>
                      <a:pt x="4066" y="894"/>
                      <a:pt x="4059" y="894"/>
                      <a:pt x="4052" y="894"/>
                    </a:cubicBezTo>
                    <a:cubicBezTo>
                      <a:pt x="3456" y="894"/>
                      <a:pt x="2970" y="1381"/>
                      <a:pt x="2970" y="1979"/>
                    </a:cubicBezTo>
                    <a:lnTo>
                      <a:pt x="2970" y="2386"/>
                    </a:lnTo>
                    <a:cubicBezTo>
                      <a:pt x="2437" y="1535"/>
                      <a:pt x="3048" y="432"/>
                      <a:pt x="4049" y="432"/>
                    </a:cubicBezTo>
                    <a:close/>
                    <a:moveTo>
                      <a:pt x="4047" y="1313"/>
                    </a:moveTo>
                    <a:cubicBezTo>
                      <a:pt x="4402" y="1313"/>
                      <a:pt x="4691" y="1607"/>
                      <a:pt x="4691" y="1967"/>
                    </a:cubicBezTo>
                    <a:lnTo>
                      <a:pt x="4691" y="2572"/>
                    </a:lnTo>
                    <a:lnTo>
                      <a:pt x="4697" y="2578"/>
                    </a:lnTo>
                    <a:cubicBezTo>
                      <a:pt x="4679" y="2578"/>
                      <a:pt x="4667" y="2566"/>
                      <a:pt x="4655" y="2554"/>
                    </a:cubicBezTo>
                    <a:cubicBezTo>
                      <a:pt x="4651" y="2547"/>
                      <a:pt x="4643" y="2542"/>
                      <a:pt x="4634" y="2542"/>
                    </a:cubicBezTo>
                    <a:cubicBezTo>
                      <a:pt x="4629" y="2542"/>
                      <a:pt x="4623" y="2544"/>
                      <a:pt x="4619" y="2548"/>
                    </a:cubicBezTo>
                    <a:cubicBezTo>
                      <a:pt x="4601" y="2557"/>
                      <a:pt x="4580" y="2562"/>
                      <a:pt x="4559" y="2562"/>
                    </a:cubicBezTo>
                    <a:cubicBezTo>
                      <a:pt x="4551" y="2562"/>
                      <a:pt x="4543" y="2562"/>
                      <a:pt x="4535" y="2560"/>
                    </a:cubicBezTo>
                    <a:cubicBezTo>
                      <a:pt x="4373" y="2548"/>
                      <a:pt x="4211" y="2542"/>
                      <a:pt x="4049" y="2542"/>
                    </a:cubicBezTo>
                    <a:lnTo>
                      <a:pt x="3863" y="2542"/>
                    </a:lnTo>
                    <a:lnTo>
                      <a:pt x="3750" y="2548"/>
                    </a:lnTo>
                    <a:lnTo>
                      <a:pt x="3690" y="2548"/>
                    </a:lnTo>
                    <a:lnTo>
                      <a:pt x="3606" y="2554"/>
                    </a:lnTo>
                    <a:lnTo>
                      <a:pt x="3534" y="2560"/>
                    </a:lnTo>
                    <a:lnTo>
                      <a:pt x="3480" y="2560"/>
                    </a:lnTo>
                    <a:lnTo>
                      <a:pt x="3396" y="2572"/>
                    </a:lnTo>
                    <a:lnTo>
                      <a:pt x="3396" y="1685"/>
                    </a:lnTo>
                    <a:cubicBezTo>
                      <a:pt x="3402" y="1667"/>
                      <a:pt x="3408" y="1649"/>
                      <a:pt x="3420" y="1637"/>
                    </a:cubicBezTo>
                    <a:cubicBezTo>
                      <a:pt x="3624" y="1407"/>
                      <a:pt x="3846" y="1313"/>
                      <a:pt x="4047" y="1313"/>
                    </a:cubicBezTo>
                    <a:close/>
                    <a:moveTo>
                      <a:pt x="4061" y="1"/>
                    </a:moveTo>
                    <a:cubicBezTo>
                      <a:pt x="2665" y="1"/>
                      <a:pt x="1855" y="1577"/>
                      <a:pt x="2677" y="2710"/>
                    </a:cubicBezTo>
                    <a:cubicBezTo>
                      <a:pt x="1753" y="2920"/>
                      <a:pt x="890" y="3351"/>
                      <a:pt x="165" y="3951"/>
                    </a:cubicBezTo>
                    <a:cubicBezTo>
                      <a:pt x="1" y="4100"/>
                      <a:pt x="136" y="4332"/>
                      <a:pt x="311" y="4332"/>
                    </a:cubicBezTo>
                    <a:cubicBezTo>
                      <a:pt x="353" y="4332"/>
                      <a:pt x="397" y="4318"/>
                      <a:pt x="441" y="4286"/>
                    </a:cubicBezTo>
                    <a:cubicBezTo>
                      <a:pt x="1328" y="3549"/>
                      <a:pt x="2419" y="3100"/>
                      <a:pt x="3564" y="3004"/>
                    </a:cubicBezTo>
                    <a:lnTo>
                      <a:pt x="3582" y="3004"/>
                    </a:lnTo>
                    <a:lnTo>
                      <a:pt x="3672" y="2992"/>
                    </a:lnTo>
                    <a:lnTo>
                      <a:pt x="3863" y="2992"/>
                    </a:lnTo>
                    <a:cubicBezTo>
                      <a:pt x="3927" y="2992"/>
                      <a:pt x="3989" y="2989"/>
                      <a:pt x="4051" y="2989"/>
                    </a:cubicBezTo>
                    <a:cubicBezTo>
                      <a:pt x="4082" y="2989"/>
                      <a:pt x="4113" y="2990"/>
                      <a:pt x="4145" y="2992"/>
                    </a:cubicBezTo>
                    <a:lnTo>
                      <a:pt x="4295" y="2992"/>
                    </a:lnTo>
                    <a:cubicBezTo>
                      <a:pt x="4379" y="2992"/>
                      <a:pt x="4463" y="2998"/>
                      <a:pt x="4553" y="3010"/>
                    </a:cubicBezTo>
                    <a:lnTo>
                      <a:pt x="4607" y="3010"/>
                    </a:lnTo>
                    <a:lnTo>
                      <a:pt x="4673" y="3016"/>
                    </a:lnTo>
                    <a:lnTo>
                      <a:pt x="4751" y="3028"/>
                    </a:lnTo>
                    <a:lnTo>
                      <a:pt x="4793" y="3034"/>
                    </a:lnTo>
                    <a:cubicBezTo>
                      <a:pt x="4840" y="3040"/>
                      <a:pt x="4888" y="3046"/>
                      <a:pt x="4942" y="3052"/>
                    </a:cubicBezTo>
                    <a:cubicBezTo>
                      <a:pt x="4966" y="3064"/>
                      <a:pt x="4996" y="3070"/>
                      <a:pt x="5032" y="3070"/>
                    </a:cubicBezTo>
                    <a:lnTo>
                      <a:pt x="5050" y="3070"/>
                    </a:lnTo>
                    <a:cubicBezTo>
                      <a:pt x="7052" y="3423"/>
                      <a:pt x="8713" y="4826"/>
                      <a:pt x="9402" y="6738"/>
                    </a:cubicBezTo>
                    <a:cubicBezTo>
                      <a:pt x="10092" y="8656"/>
                      <a:pt x="9702" y="10790"/>
                      <a:pt x="8377" y="12343"/>
                    </a:cubicBezTo>
                    <a:cubicBezTo>
                      <a:pt x="8299" y="12433"/>
                      <a:pt x="8311" y="12571"/>
                      <a:pt x="8401" y="12649"/>
                    </a:cubicBezTo>
                    <a:cubicBezTo>
                      <a:pt x="8443" y="12679"/>
                      <a:pt x="8491" y="12696"/>
                      <a:pt x="8545" y="12696"/>
                    </a:cubicBezTo>
                    <a:cubicBezTo>
                      <a:pt x="8605" y="12696"/>
                      <a:pt x="8665" y="12673"/>
                      <a:pt x="8707" y="12625"/>
                    </a:cubicBezTo>
                    <a:cubicBezTo>
                      <a:pt x="10092" y="11000"/>
                      <a:pt x="10535" y="8776"/>
                      <a:pt x="9864" y="6744"/>
                    </a:cubicBezTo>
                    <a:cubicBezTo>
                      <a:pt x="9198" y="4718"/>
                      <a:pt x="7526" y="3190"/>
                      <a:pt x="5446" y="2710"/>
                    </a:cubicBezTo>
                    <a:cubicBezTo>
                      <a:pt x="6261" y="1577"/>
                      <a:pt x="5452" y="1"/>
                      <a:pt x="4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37"/>
              <p:cNvSpPr/>
              <p:nvPr/>
            </p:nvSpPr>
            <p:spPr>
              <a:xfrm>
                <a:off x="223275" y="4112100"/>
                <a:ext cx="270075" cy="256150"/>
              </a:xfrm>
              <a:custGeom>
                <a:avLst/>
                <a:gdLst/>
                <a:ahLst/>
                <a:cxnLst/>
                <a:rect l="l" t="t" r="r" b="b"/>
                <a:pathLst>
                  <a:path w="10803" h="10246" extrusionOk="0">
                    <a:moveTo>
                      <a:pt x="2299" y="1"/>
                    </a:moveTo>
                    <a:cubicBezTo>
                      <a:pt x="2248" y="1"/>
                      <a:pt x="2194" y="20"/>
                      <a:pt x="2147" y="66"/>
                    </a:cubicBezTo>
                    <a:cubicBezTo>
                      <a:pt x="1" y="2470"/>
                      <a:pt x="84" y="6126"/>
                      <a:pt x="2350" y="8428"/>
                    </a:cubicBezTo>
                    <a:cubicBezTo>
                      <a:pt x="3539" y="9635"/>
                      <a:pt x="5113" y="10246"/>
                      <a:pt x="6693" y="10246"/>
                    </a:cubicBezTo>
                    <a:cubicBezTo>
                      <a:pt x="8117" y="10246"/>
                      <a:pt x="9546" y="9749"/>
                      <a:pt x="10700" y="8746"/>
                    </a:cubicBezTo>
                    <a:cubicBezTo>
                      <a:pt x="10790" y="8668"/>
                      <a:pt x="10802" y="8530"/>
                      <a:pt x="10724" y="8440"/>
                    </a:cubicBezTo>
                    <a:cubicBezTo>
                      <a:pt x="10683" y="8392"/>
                      <a:pt x="10624" y="8368"/>
                      <a:pt x="10564" y="8368"/>
                    </a:cubicBezTo>
                    <a:cubicBezTo>
                      <a:pt x="10513" y="8368"/>
                      <a:pt x="10460" y="8386"/>
                      <a:pt x="10419" y="8422"/>
                    </a:cubicBezTo>
                    <a:cubicBezTo>
                      <a:pt x="9349" y="9350"/>
                      <a:pt x="8024" y="9809"/>
                      <a:pt x="6703" y="9809"/>
                    </a:cubicBezTo>
                    <a:cubicBezTo>
                      <a:pt x="5233" y="9809"/>
                      <a:pt x="3767" y="9241"/>
                      <a:pt x="2662" y="8117"/>
                    </a:cubicBezTo>
                    <a:cubicBezTo>
                      <a:pt x="558" y="5983"/>
                      <a:pt x="480" y="2590"/>
                      <a:pt x="2470" y="354"/>
                    </a:cubicBezTo>
                    <a:cubicBezTo>
                      <a:pt x="2602" y="195"/>
                      <a:pt x="2461" y="1"/>
                      <a:pt x="2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D48BCC33-97BA-4E74-8D2A-A7E4EBF8E409}"/>
              </a:ext>
            </a:extLst>
          </p:cNvPr>
          <p:cNvSpPr>
            <a:spLocks noGrp="1"/>
          </p:cNvSpPr>
          <p:nvPr>
            <p:ph type="title"/>
          </p:nvPr>
        </p:nvSpPr>
        <p:spPr/>
        <p:txBody>
          <a:bodyPr/>
          <a:lstStyle/>
          <a:p>
            <a:r>
              <a:rPr lang="uk-UA" dirty="0"/>
              <a:t>Цікавинки про Тараканівський форт</a:t>
            </a:r>
            <a:endParaRPr lang="ru-RU" dirty="0"/>
          </a:p>
        </p:txBody>
      </p:sp>
      <p:sp>
        <p:nvSpPr>
          <p:cNvPr id="339" name="Google Shape;339;p35"/>
          <p:cNvSpPr txBox="1">
            <a:spLocks noGrp="1"/>
          </p:cNvSpPr>
          <p:nvPr>
            <p:ph type="body" idx="1"/>
          </p:nvPr>
        </p:nvSpPr>
        <p:spPr>
          <a:xfrm>
            <a:off x="713250" y="1786821"/>
            <a:ext cx="7717500" cy="3251753"/>
          </a:xfrm>
          <a:prstGeom prst="rect">
            <a:avLst/>
          </a:prstGeom>
        </p:spPr>
        <p:txBody>
          <a:bodyPr spcFirstLastPara="1" wrap="square" lIns="91425" tIns="91425" rIns="91425" bIns="91425" anchor="ctr" anchorCtr="0">
            <a:noAutofit/>
          </a:bodyPr>
          <a:lstStyle/>
          <a:p>
            <a:pPr marL="0" indent="0" algn="just">
              <a:buNone/>
            </a:pPr>
            <a:r>
              <a:rPr lang="ru-RU" sz="1400" b="0" i="0" dirty="0">
                <a:solidFill>
                  <a:srgbClr val="222222"/>
                </a:solidFill>
                <a:effectLst/>
                <a:latin typeface="Verdana" panose="020B0604030504040204" pitchFamily="34" charset="0"/>
              </a:rPr>
              <a:t>	</a:t>
            </a:r>
            <a:r>
              <a:rPr lang="ru-RU" sz="1400" b="0" i="0" dirty="0">
                <a:solidFill>
                  <a:srgbClr val="222222"/>
                </a:solidFill>
                <a:effectLst/>
                <a:latin typeface="Comfortaa" panose="020B0604020202020204" charset="0"/>
              </a:rPr>
              <a:t>Подібних до Тараканівського форту оборонних об’єктів у світі є лише два — у Франції. Форт-заставу біля Дубна будували, використовуючи французький досвід. Автором проєкту історики вважають військового інженера полковника Борисова. Він же був і першим начальником будівництва. За іншими даними. авторство створення цитаделі може належати графу інженер-генералу Едуарду Тотлебену.</a:t>
            </a:r>
          </a:p>
          <a:p>
            <a:pPr marL="0" indent="0" algn="just">
              <a:buNone/>
            </a:pPr>
            <a:endParaRPr lang="ru-RU" sz="1400" b="0" i="0" dirty="0">
              <a:solidFill>
                <a:srgbClr val="222222"/>
              </a:solidFill>
              <a:effectLst/>
              <a:latin typeface="Comfortaa" panose="020B0604020202020204" charset="0"/>
            </a:endParaRPr>
          </a:p>
          <a:p>
            <a:pPr marL="0" indent="0" algn="just">
              <a:buNone/>
            </a:pPr>
            <a:r>
              <a:rPr lang="ru-RU" sz="1400" dirty="0">
                <a:solidFill>
                  <a:srgbClr val="222222"/>
                </a:solidFill>
                <a:latin typeface="Comfortaa" panose="020B0604020202020204" charset="0"/>
              </a:rPr>
              <a:t>	</a:t>
            </a:r>
            <a:r>
              <a:rPr lang="ru-RU" sz="1400" b="0" i="0" dirty="0">
                <a:solidFill>
                  <a:srgbClr val="222222"/>
                </a:solidFill>
                <a:effectLst/>
                <a:latin typeface="Comfortaa" panose="020B0604020202020204" charset="0"/>
              </a:rPr>
              <a:t> Будували форт понад 5 років. Вали почали насипати ще в 1873 році руками майже тисячі мешканців з навколишніх сіл і Дубна. Тамтешнім селянам заборонялось використовувати в господарських роботах камінь. Увесь місцевий камінь йшов на форт. При будівництві уперше використали такий матеріал як бетон. Основні роботи закінчили в 1890 році. Того ж року цар Олександр </a:t>
            </a:r>
            <a:r>
              <a:rPr lang="en-US" sz="1400" b="0" i="0" dirty="0">
                <a:solidFill>
                  <a:srgbClr val="222222"/>
                </a:solidFill>
                <a:effectLst/>
                <a:latin typeface="Comfortaa" panose="020B0604020202020204" charset="0"/>
              </a:rPr>
              <a:t>III </a:t>
            </a:r>
            <a:r>
              <a:rPr lang="ru-RU" sz="1400" b="0" i="0" dirty="0">
                <a:solidFill>
                  <a:srgbClr val="222222"/>
                </a:solidFill>
                <a:effectLst/>
                <a:latin typeface="Comfortaa" panose="020B0604020202020204" charset="0"/>
              </a:rPr>
              <a:t>з родиною оглядав укріплення. Обійшлося воно царській казні в майже 66 мільйонів рублів.</a:t>
            </a:r>
          </a:p>
          <a:p>
            <a:pPr marL="0" indent="0">
              <a:buNone/>
            </a:pPr>
            <a:endParaRPr lang="ru-RU" sz="1400" b="0" i="0" dirty="0">
              <a:solidFill>
                <a:srgbClr val="222222"/>
              </a:solidFill>
              <a:effectLst/>
              <a:latin typeface="Verdana" panose="020B0604030504040204" pitchFamily="34" charset="0"/>
            </a:endParaRPr>
          </a:p>
          <a:p>
            <a:pPr marL="0" indent="0">
              <a:buNone/>
            </a:pPr>
            <a:r>
              <a:rPr lang="ru-RU" sz="1400" dirty="0">
                <a:solidFill>
                  <a:srgbClr val="222222"/>
                </a:solidFill>
                <a:latin typeface="Verdana" panose="020B0604030504040204" pitchFamily="34" charset="0"/>
              </a:rPr>
              <a:t>	</a:t>
            </a:r>
            <a:endParaRPr lang="ru-RU" sz="1400" b="0" i="0" dirty="0">
              <a:solidFill>
                <a:srgbClr val="222222"/>
              </a:solidFill>
              <a:effectLst/>
              <a:latin typeface="Verdana" panose="020B0604030504040204" pitchFamily="34" charset="0"/>
            </a:endParaRPr>
          </a:p>
          <a:p>
            <a:pPr marL="0" lvl="0" indent="0" algn="l" rtl="0">
              <a:spcBef>
                <a:spcPts val="0"/>
              </a:spcBef>
              <a:spcAft>
                <a:spcPts val="0"/>
              </a:spcAft>
              <a:buNone/>
            </a:pPr>
            <a:r>
              <a:rPr lang="en" dirty="0"/>
              <a:t>.</a:t>
            </a:r>
            <a:endParaRPr dirty="0"/>
          </a:p>
        </p:txBody>
      </p:sp>
      <p:grpSp>
        <p:nvGrpSpPr>
          <p:cNvPr id="340" name="Google Shape;340;p35"/>
          <p:cNvGrpSpPr/>
          <p:nvPr/>
        </p:nvGrpSpPr>
        <p:grpSpPr>
          <a:xfrm>
            <a:off x="2304965" y="1338823"/>
            <a:ext cx="4134677" cy="221374"/>
            <a:chOff x="729050" y="223975"/>
            <a:chExt cx="6133625" cy="328400"/>
          </a:xfrm>
        </p:grpSpPr>
        <p:sp>
          <p:nvSpPr>
            <p:cNvPr id="341" name="Google Shape;341;p35"/>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35"/>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35"/>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35"/>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35"/>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35"/>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5"/>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35"/>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35"/>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38"/>
          <p:cNvGrpSpPr/>
          <p:nvPr/>
        </p:nvGrpSpPr>
        <p:grpSpPr>
          <a:xfrm>
            <a:off x="957594" y="4759650"/>
            <a:ext cx="3169857" cy="169717"/>
            <a:chOff x="729050" y="223975"/>
            <a:chExt cx="6133625" cy="328400"/>
          </a:xfrm>
        </p:grpSpPr>
        <p:sp>
          <p:nvSpPr>
            <p:cNvPr id="399" name="Google Shape;399;p38"/>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38"/>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38"/>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8"/>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8"/>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8"/>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8"/>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8"/>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8" name="Google Shape;408;p38"/>
          <p:cNvSpPr/>
          <p:nvPr/>
        </p:nvSpPr>
        <p:spPr>
          <a:xfrm>
            <a:off x="5016550" y="373975"/>
            <a:ext cx="3566700" cy="4402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8"/>
          <p:cNvSpPr txBox="1">
            <a:spLocks noGrp="1"/>
          </p:cNvSpPr>
          <p:nvPr>
            <p:ph type="subTitle" idx="1"/>
          </p:nvPr>
        </p:nvSpPr>
        <p:spPr>
          <a:xfrm>
            <a:off x="694491" y="214133"/>
            <a:ext cx="3735900" cy="4174645"/>
          </a:xfrm>
          <a:prstGeom prst="rect">
            <a:avLst/>
          </a:prstGeom>
        </p:spPr>
        <p:txBody>
          <a:bodyPr spcFirstLastPara="1" wrap="square" lIns="91425" tIns="91425" rIns="91425" bIns="91425" anchor="t" anchorCtr="0">
            <a:noAutofit/>
          </a:bodyPr>
          <a:lstStyle/>
          <a:p>
            <a:pPr marL="0" indent="0" algn="just"/>
            <a:r>
              <a:rPr lang="ru-RU" sz="1500" b="0" i="0" dirty="0">
                <a:solidFill>
                  <a:srgbClr val="222222"/>
                </a:solidFill>
                <a:effectLst/>
                <a:latin typeface="Comfortaa" panose="020B0604020202020204" charset="0"/>
              </a:rPr>
              <a:t>Форт обладнали за останнім словом тогочасної науки і техніки. У 1899 році з’явилося електроосвітлення, телеграф, телефон. Через спеціальні колодязі із вмурованими в стіни рейками лебідками піднімали з підземелля боєприпаси. Автор проєкту передбачив будівництво трьох глибоких колодязів для води, що давало можливість облаштувати водопровід. Була також і каналізація зі спеціальною піччю для спалювання нечистот. Зовні цитадель оточував рів і земляні вали, укріплені стінами двометрової ширини і шестиметрової висоти.</a:t>
            </a:r>
          </a:p>
          <a:p>
            <a:pPr marL="0" lvl="0" indent="0" algn="l" rtl="0">
              <a:spcBef>
                <a:spcPts val="0"/>
              </a:spcBef>
              <a:spcAft>
                <a:spcPts val="0"/>
              </a:spcAft>
              <a:buNone/>
            </a:pPr>
            <a:endParaRPr sz="1400" dirty="0"/>
          </a:p>
        </p:txBody>
      </p:sp>
      <p:sp>
        <p:nvSpPr>
          <p:cNvPr id="412" name="Google Shape;412;p38"/>
          <p:cNvSpPr/>
          <p:nvPr/>
        </p:nvSpPr>
        <p:spPr>
          <a:xfrm>
            <a:off x="6707700" y="-668463"/>
            <a:ext cx="2436300" cy="548700"/>
          </a:xfrm>
          <a:prstGeom prst="rect">
            <a:avLst/>
          </a:prstGeom>
          <a:solidFill>
            <a:srgbClr val="63AE5C">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26" name="Picture 2" descr="Кругла артилерійська башта. У цій кімнаті екскурсанти загадують бажання. Мовляв. щоб воно збулося, треба обійти навколо башти три рази">
            <a:extLst>
              <a:ext uri="{FF2B5EF4-FFF2-40B4-BE49-F238E27FC236}">
                <a16:creationId xmlns="" xmlns:a16="http://schemas.microsoft.com/office/drawing/2014/main" id="{7C850E6F-FE02-4E6E-BA26-2B8B7896F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350" y="427987"/>
            <a:ext cx="2727286" cy="437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subTitle" idx="1"/>
          </p:nvPr>
        </p:nvSpPr>
        <p:spPr>
          <a:xfrm>
            <a:off x="4933929" y="407405"/>
            <a:ext cx="3622500" cy="437532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RU" b="0" i="0" dirty="0">
                <a:solidFill>
                  <a:srgbClr val="222222"/>
                </a:solidFill>
                <a:effectLst/>
                <a:latin typeface="Comfortaa" panose="020B0604020202020204" charset="0"/>
              </a:rPr>
              <a:t>Форт займає площу 5,8 гектара. У центрі його — дворівнева трапецієподібна казарма з округленими краями. Цитадель мала 105 казематів, 35 з яких — житлові. Одночасно там могли розміститися 800 осіб. Кожен каземат мав своє призначення: для бойових дій, господарські приміщення, склади, пекарня, лазарет, операційна і навіть дезінфекційні камери. Був навіть окремий каземат-морг. Усі приміщення було оснащено вентиляцією і печами для обігріву.</a:t>
            </a:r>
            <a:endParaRPr dirty="0">
              <a:latin typeface="Comfortaa" panose="020B0604020202020204" charset="0"/>
            </a:endParaRPr>
          </a:p>
        </p:txBody>
      </p:sp>
      <p:sp>
        <p:nvSpPr>
          <p:cNvPr id="439" name="Google Shape;439;p40"/>
          <p:cNvSpPr/>
          <p:nvPr/>
        </p:nvSpPr>
        <p:spPr>
          <a:xfrm rot="16200000">
            <a:off x="560850" y="335850"/>
            <a:ext cx="3622500" cy="4471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1" name="Google Shape;441;p40"/>
          <p:cNvGrpSpPr/>
          <p:nvPr/>
        </p:nvGrpSpPr>
        <p:grpSpPr>
          <a:xfrm>
            <a:off x="5045150" y="192727"/>
            <a:ext cx="3169857" cy="169717"/>
            <a:chOff x="729050" y="223975"/>
            <a:chExt cx="6133625" cy="328400"/>
          </a:xfrm>
        </p:grpSpPr>
        <p:sp>
          <p:nvSpPr>
            <p:cNvPr id="442" name="Google Shape;442;p40"/>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0"/>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40"/>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40"/>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40"/>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40"/>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40"/>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40"/>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40"/>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050" name="Picture 2" descr="Форт з висоти польоту птаха нагадує корабель, що загубився у зеленому морі. Фото з сайту Волинь Post">
            <a:extLst>
              <a:ext uri="{FF2B5EF4-FFF2-40B4-BE49-F238E27FC236}">
                <a16:creationId xmlns="" xmlns:a16="http://schemas.microsoft.com/office/drawing/2014/main" id="{76BE2588-EF57-4B7A-84D4-A10CCC1A9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74" y="1404256"/>
            <a:ext cx="4353313" cy="2445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subTitle" idx="1"/>
          </p:nvPr>
        </p:nvSpPr>
        <p:spPr>
          <a:xfrm>
            <a:off x="507801" y="320770"/>
            <a:ext cx="3622500" cy="4375329"/>
          </a:xfrm>
          <a:prstGeom prst="rect">
            <a:avLst/>
          </a:prstGeom>
        </p:spPr>
        <p:txBody>
          <a:bodyPr spcFirstLastPara="1" wrap="square" lIns="91425" tIns="91425" rIns="91425" bIns="91425" anchor="t" anchorCtr="0">
            <a:noAutofit/>
          </a:bodyPr>
          <a:lstStyle/>
          <a:p>
            <a:pPr marL="127000" indent="0" algn="just"/>
            <a:r>
              <a:rPr lang="ru-RU" b="0" i="0" dirty="0">
                <a:solidFill>
                  <a:srgbClr val="222222"/>
                </a:solidFill>
                <a:effectLst/>
                <a:latin typeface="Comfortaa" panose="020B0604020202020204" charset="0"/>
              </a:rPr>
              <a:t>Початково на озброєнні форту було десять шестидюймових (152-мм) гармат з дальністю стрільби 9-13 кілометрів, вісім легких гармат, вісім 57-міліметрових, 10 трьохлінійних кулеметів. Усього у форту було 40 різнокаліберних гармат та 10 кулеметів.</a:t>
            </a:r>
            <a:endParaRPr lang="en-US" b="0" i="0" dirty="0">
              <a:solidFill>
                <a:srgbClr val="222222"/>
              </a:solidFill>
              <a:effectLst/>
              <a:latin typeface="Comfortaa" panose="020B0604020202020204" charset="0"/>
            </a:endParaRPr>
          </a:p>
          <a:p>
            <a:pPr marL="127000" indent="0" algn="just"/>
            <a:r>
              <a:rPr lang="ru-RU" b="0" i="0" dirty="0">
                <a:solidFill>
                  <a:srgbClr val="222222"/>
                </a:solidFill>
                <a:effectLst/>
                <a:latin typeface="Comfortaa" panose="020B0604020202020204" charset="0"/>
              </a:rPr>
              <a:t> Під час бомбардувань солдати могли вільно пересуватися наскрізним коридором, який тягнеться по внутрішньому периметру форту. </a:t>
            </a:r>
          </a:p>
        </p:txBody>
      </p:sp>
      <p:sp>
        <p:nvSpPr>
          <p:cNvPr id="439" name="Google Shape;439;p40"/>
          <p:cNvSpPr/>
          <p:nvPr/>
        </p:nvSpPr>
        <p:spPr>
          <a:xfrm rot="16200000">
            <a:off x="4844250" y="335850"/>
            <a:ext cx="3622500" cy="447180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1" name="Google Shape;441;p40"/>
          <p:cNvGrpSpPr/>
          <p:nvPr/>
        </p:nvGrpSpPr>
        <p:grpSpPr>
          <a:xfrm>
            <a:off x="734407" y="212307"/>
            <a:ext cx="3169857" cy="169717"/>
            <a:chOff x="729050" y="223975"/>
            <a:chExt cx="6133625" cy="328400"/>
          </a:xfrm>
        </p:grpSpPr>
        <p:sp>
          <p:nvSpPr>
            <p:cNvPr id="442" name="Google Shape;442;p40"/>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0"/>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40"/>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40"/>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40"/>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40"/>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40"/>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40"/>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40"/>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074" name="Picture 2" descr="Підземелля Тараканівського форту">
            <a:extLst>
              <a:ext uri="{FF2B5EF4-FFF2-40B4-BE49-F238E27FC236}">
                <a16:creationId xmlns="" xmlns:a16="http://schemas.microsoft.com/office/drawing/2014/main" id="{D0F64BE6-5FCA-4F08-A1AE-45E2442EB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274"/>
            <a:ext cx="4112572" cy="308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6509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a:t>Факти</a:t>
            </a:r>
            <a:endParaRPr dirty="0"/>
          </a:p>
        </p:txBody>
      </p:sp>
      <p:sp>
        <p:nvSpPr>
          <p:cNvPr id="457" name="Google Shape;457;p41"/>
          <p:cNvSpPr txBox="1">
            <a:spLocks noGrp="1"/>
          </p:cNvSpPr>
          <p:nvPr>
            <p:ph type="subTitle" idx="1"/>
          </p:nvPr>
        </p:nvSpPr>
        <p:spPr>
          <a:xfrm>
            <a:off x="1187113" y="2034842"/>
            <a:ext cx="2997600" cy="974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b="0" i="0" dirty="0">
                <a:solidFill>
                  <a:srgbClr val="222222"/>
                </a:solidFill>
                <a:effectLst/>
                <a:latin typeface="Comfortaa" panose="020B0604020202020204" charset="0"/>
              </a:rPr>
              <a:t>Тараканівський форт має форму ромбу.</a:t>
            </a:r>
            <a:endParaRPr dirty="0">
              <a:latin typeface="Comfortaa" panose="020B0604020202020204" charset="0"/>
            </a:endParaRPr>
          </a:p>
        </p:txBody>
      </p:sp>
      <p:sp>
        <p:nvSpPr>
          <p:cNvPr id="464" name="Google Shape;464;p41"/>
          <p:cNvSpPr txBox="1">
            <a:spLocks noGrp="1"/>
          </p:cNvSpPr>
          <p:nvPr>
            <p:ph type="title" idx="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459" name="Google Shape;459;p41"/>
          <p:cNvSpPr txBox="1">
            <a:spLocks noGrp="1"/>
          </p:cNvSpPr>
          <p:nvPr>
            <p:ph type="subTitle" idx="3"/>
          </p:nvPr>
        </p:nvSpPr>
        <p:spPr>
          <a:xfrm>
            <a:off x="4959287" y="2034842"/>
            <a:ext cx="2997600" cy="974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b="0" i="0" dirty="0">
                <a:solidFill>
                  <a:srgbClr val="222222"/>
                </a:solidFill>
                <a:effectLst/>
                <a:latin typeface="Comfortaa" panose="020B0604020202020204" charset="0"/>
              </a:rPr>
              <a:t>Довжина кожної сторони по периметру сягає 240 метрів.</a:t>
            </a:r>
            <a:endParaRPr dirty="0">
              <a:latin typeface="Comfortaa" panose="020B0604020202020204" charset="0"/>
            </a:endParaRPr>
          </a:p>
        </p:txBody>
      </p:sp>
      <p:sp>
        <p:nvSpPr>
          <p:cNvPr id="465" name="Google Shape;465;p41"/>
          <p:cNvSpPr txBox="1">
            <a:spLocks noGrp="1"/>
          </p:cNvSpPr>
          <p:nvPr>
            <p:ph type="title" idx="4"/>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dirty="0"/>
          </a:p>
        </p:txBody>
      </p:sp>
      <p:sp>
        <p:nvSpPr>
          <p:cNvPr id="466" name="Google Shape;466;p41"/>
          <p:cNvSpPr txBox="1">
            <a:spLocks noGrp="1"/>
          </p:cNvSpPr>
          <p:nvPr>
            <p:ph type="title" idx="5"/>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dirty="0"/>
          </a:p>
        </p:txBody>
      </p:sp>
      <p:sp>
        <p:nvSpPr>
          <p:cNvPr id="461" name="Google Shape;461;p41"/>
          <p:cNvSpPr txBox="1">
            <a:spLocks noGrp="1"/>
          </p:cNvSpPr>
          <p:nvPr>
            <p:ph type="subTitle" idx="6"/>
          </p:nvPr>
        </p:nvSpPr>
        <p:spPr>
          <a:xfrm>
            <a:off x="1187075" y="3410527"/>
            <a:ext cx="2997600" cy="974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b="0" i="0" dirty="0">
                <a:solidFill>
                  <a:srgbClr val="222222"/>
                </a:solidFill>
                <a:effectLst/>
                <a:latin typeface="Comfortaa" panose="020B0604020202020204" charset="0"/>
              </a:rPr>
              <a:t>Товщина зовнішніх стін укріплення становила 3 метри.</a:t>
            </a:r>
            <a:endParaRPr dirty="0">
              <a:latin typeface="Comfortaa" panose="020B0604020202020204" charset="0"/>
            </a:endParaRPr>
          </a:p>
        </p:txBody>
      </p:sp>
      <p:sp>
        <p:nvSpPr>
          <p:cNvPr id="467" name="Google Shape;467;p41"/>
          <p:cNvSpPr txBox="1">
            <a:spLocks noGrp="1"/>
          </p:cNvSpPr>
          <p:nvPr>
            <p:ph type="title" idx="7"/>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dirty="0"/>
          </a:p>
        </p:txBody>
      </p:sp>
      <p:sp>
        <p:nvSpPr>
          <p:cNvPr id="463" name="Google Shape;463;p41"/>
          <p:cNvSpPr txBox="1">
            <a:spLocks noGrp="1"/>
          </p:cNvSpPr>
          <p:nvPr>
            <p:ph type="subTitle" idx="8"/>
          </p:nvPr>
        </p:nvSpPr>
        <p:spPr>
          <a:xfrm>
            <a:off x="4959250" y="3410527"/>
            <a:ext cx="2997600" cy="974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b="0" i="0" dirty="0">
                <a:solidFill>
                  <a:srgbClr val="222222"/>
                </a:solidFill>
                <a:effectLst/>
                <a:latin typeface="Comfortaa" panose="020B0604020202020204" charset="0"/>
              </a:rPr>
              <a:t>Всередину укріплення ведуть чотири підземні ходи</a:t>
            </a:r>
            <a:endParaRPr dirty="0">
              <a:latin typeface="Comfortaa" panose="020B060402020202020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Ancient History Lesson by Slidesgo">
  <a:themeElements>
    <a:clrScheme name="Simple Light">
      <a:dk1>
        <a:srgbClr val="644828"/>
      </a:dk1>
      <a:lt1>
        <a:srgbClr val="C7B28A"/>
      </a:lt1>
      <a:dk2>
        <a:srgbClr val="FEF4D4"/>
      </a:dk2>
      <a:lt2>
        <a:srgbClr val="263C66"/>
      </a:lt2>
      <a:accent1>
        <a:srgbClr val="D25F4B"/>
      </a:accent1>
      <a:accent2>
        <a:srgbClr val="A58157"/>
      </a:accent2>
      <a:accent3>
        <a:srgbClr val="C7B28A"/>
      </a:accent3>
      <a:accent4>
        <a:srgbClr val="FEF4D4"/>
      </a:accent4>
      <a:accent5>
        <a:srgbClr val="263C66"/>
      </a:accent5>
      <a:accent6>
        <a:srgbClr val="D25F4B"/>
      </a:accent6>
      <a:hlink>
        <a:srgbClr val="A58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509</Words>
  <Application>Microsoft Office PowerPoint</Application>
  <PresentationFormat>Экран (16:9)</PresentationFormat>
  <Paragraphs>57</Paragraphs>
  <Slides>13</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vt:i4>
      </vt:variant>
    </vt:vector>
  </HeadingPairs>
  <TitlesOfParts>
    <vt:vector size="23" baseType="lpstr">
      <vt:lpstr>Arial</vt:lpstr>
      <vt:lpstr>Leelawadee UI Semilight</vt:lpstr>
      <vt:lpstr>Cambria</vt:lpstr>
      <vt:lpstr>Roboto Condensed Light</vt:lpstr>
      <vt:lpstr>Lobster</vt:lpstr>
      <vt:lpstr>Times New Roman</vt:lpstr>
      <vt:lpstr>Verdana</vt:lpstr>
      <vt:lpstr>Comfortaa</vt:lpstr>
      <vt:lpstr>Calibri</vt:lpstr>
      <vt:lpstr>Ancient History Lesson by Slidesgo</vt:lpstr>
      <vt:lpstr>Презентация PowerPoint</vt:lpstr>
      <vt:lpstr>Тема: Історія будівництва та особливості форту – застави міста Дубна.     </vt:lpstr>
      <vt:lpstr>Інформація про учасників </vt:lpstr>
      <vt:lpstr>Він вабить, вражає і лякає водночас</vt:lpstr>
      <vt:lpstr>Цікавинки про Тараканівський форт</vt:lpstr>
      <vt:lpstr>Презентация PowerPoint</vt:lpstr>
      <vt:lpstr>Презентация PowerPoint</vt:lpstr>
      <vt:lpstr>Презентация PowerPoint</vt:lpstr>
      <vt:lpstr>Факти</vt:lpstr>
      <vt:lpstr>Легенди</vt:lpstr>
      <vt:lpstr>Фото </vt:lpstr>
      <vt:lpstr>Вхід у цитадель</vt:lpstr>
      <vt:lpstr>Форт на карті України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Тараканівський форт</dc:title>
  <dc:creator>6430</dc:creator>
  <cp:lastModifiedBy>Пользователь Windows</cp:lastModifiedBy>
  <cp:revision>23</cp:revision>
  <dcterms:modified xsi:type="dcterms:W3CDTF">2022-04-21T19:49:09Z</dcterms:modified>
</cp:coreProperties>
</file>