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75" r:id="rId6"/>
    <p:sldId id="262" r:id="rId7"/>
    <p:sldId id="264" r:id="rId8"/>
    <p:sldId id="268" r:id="rId9"/>
    <p:sldId id="270" r:id="rId10"/>
    <p:sldId id="271" r:id="rId11"/>
    <p:sldId id="272" r:id="rId12"/>
    <p:sldId id="273" r:id="rId13"/>
    <p:sldId id="269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A0C078-3E7D-4C06-9535-ED515C2612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6EB2A8-1407-4BA2-878A-C06ECA5E7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2EEE1-851D-4829-8AD3-1F64F5B24B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9D71A-B304-477A-929A-58DD48EB165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496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2DDAB9-16CF-4B63-A833-8BA2D9D7D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283F66-8D41-47A1-85B5-675670DEB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E153F-DFE4-40A3-85A4-693009E75B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1838E-C0D0-4509-A446-10269561479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3282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95C41B-CA18-4635-9F50-A298FE510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511158-D144-4897-A719-B8931E541D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C23118-81FE-453D-ADFF-109F4A8416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0412-03F8-4EFB-8A33-2476566A063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63119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D48F8D-9A0B-47E1-8B36-01B34F3E3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A423EF0-4EDB-4F01-BE86-9FEB9843B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BA193E8-444C-4517-A99C-667EBFA20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DA9C-8BCB-44AE-995D-98A4226EF8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7037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1B92A-E67B-47F6-A916-21BF8E4B29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038230-0F34-41DD-A9BE-24CC37BC3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62B8F8-43F8-4246-B66E-1D02F50846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127F-E418-41F2-949C-FFDA267D211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63667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312C15-A510-44ED-81F5-B088DD828D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84DECB4-BE48-42CC-B456-404FFA4A3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7354FD1-B0F9-465D-A604-9F2DFFC6E0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7C23-EF78-4DFA-A97F-39D527A504A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6957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9A2B7A-CF40-473B-B898-A8EDACE34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D6C6A8-DDBB-4FCE-AB33-50AD75C4AA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CE6496B-8AB0-4659-A2CF-A1C3F4F08A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9828E-6586-430F-93E4-D9C85754B1F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176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EA9B312-ED53-472B-B9C7-76765A285D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8AA2DA1-0DE3-42F8-B117-0C493910FB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B1C5AD2-24DB-47EE-9BD5-6A4C43EFC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3715D-0E4D-4C5F-BD16-0C68E4AF39D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7880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7FEB82-305C-4662-BA4B-E44CA32BB6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0956C3-F6E0-4689-8E9C-C3F11DF00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4E36A-9973-4D63-8C1F-DD175ACAD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2DEC-9ACA-454D-BAAF-A5575A2F824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9218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E3B7B-24B6-433A-B505-210942EE1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72BED5-B939-4589-B204-1E19EE586D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F177BF-5FB6-4A4F-B54D-3BA35CA70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B236-E8A9-42C6-B69F-E10E34F36F4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7171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FC2D8-9A88-4720-B916-FFC8C4C8C7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3877BA-6BA7-4E2D-B6AB-D5A1BA05D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64DFFF-C4EE-4EE4-BEB0-CEC79D23C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5067-7108-49CA-9ABC-D310D15A867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680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492E94B-3B6C-44A2-81C3-4DA22DC68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C9908E-0B69-4C86-B2AE-DCC05F0E6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D4C3D8-8F1A-4F6B-BEB5-DEEFBA65F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1985-1661-46C2-A14E-ECA6374B945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8487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28D44F-F677-492F-8752-E6B92186E4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E5DAA7-6A7E-470B-A3E8-8CBDA8DA3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262CE0-B199-4BCA-9154-6BEC454C1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4FF92-2CEC-4834-AF7A-6C747C74541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621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EC101D0-ADB2-4188-A57F-1771AA0D5F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8982EC-4343-48F3-8B61-E25CF7B577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AC06E5-9AF8-4268-9330-863A3B1E3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198CF-E7CD-4ABF-9BFE-64DEA54A444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1973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ECDA2-C5BE-46B0-97B9-5FC1A46386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04E16-2FE8-4EF3-8205-31F7C2D3B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00844-B417-477E-A24A-0FA6FD56A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AE2E0-AA5E-474F-A845-4852330AA20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3290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850D12-AC82-4364-B0B0-3C9D09560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4B445-2968-4FDD-94CD-35379AC1B4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824EDD-33B9-4631-A161-4A7913B90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557EA-9443-47AE-A3F7-9C96E2F99A6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011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FBC4A1-CBA6-48DF-9B9C-3637C8633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DFD210-0E9F-41A2-9658-AB664AB189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073A9F-6BC6-4E1E-9D04-52DF3A9409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784908-0232-4903-A07E-6D3129B715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421ABC-9329-4764-941E-0FB2F157A0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FBEB508-5CD7-46FA-A278-A6D1148B801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2A239F-D73E-4E73-B9D7-3FA2853439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uk-UA" altLang="uk-UA" sz="2800" b="1" i="1"/>
              <a:t>ДОСЛІДЖЕННЯ ВПЛИВУ ПРОБІОТИКІВ НА МІКРОФЛОРУ ХЛІБНИХ ВИРОБІВ</a:t>
            </a:r>
            <a:endParaRPr lang="ru-RU" altLang="uk-UA" sz="2800" b="1" i="1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9F6130C-0C6A-4984-A2A0-3147613391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48200" y="3810000"/>
            <a:ext cx="4114800" cy="2133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uk-UA" altLang="uk-UA" sz="1400"/>
              <a:t>Роботу виконала: </a:t>
            </a:r>
            <a:endParaRPr lang="en-US" altLang="uk-UA" sz="1400"/>
          </a:p>
          <a:p>
            <a:pPr algn="l" eaLnBrk="1" hangingPunct="1">
              <a:lnSpc>
                <a:spcPct val="80000"/>
              </a:lnSpc>
            </a:pPr>
            <a:r>
              <a:rPr lang="uk-UA" altLang="uk-UA" sz="1400"/>
              <a:t>Гнатюк Анна Володимирівна </a:t>
            </a:r>
          </a:p>
          <a:p>
            <a:pPr algn="l" eaLnBrk="1" hangingPunct="1">
              <a:lnSpc>
                <a:spcPct val="80000"/>
              </a:lnSpc>
            </a:pPr>
            <a:r>
              <a:rPr lang="uk-UA" altLang="uk-UA" sz="1400"/>
              <a:t>учениця 8 класу                                                             Деражнянського ліцею № 2 </a:t>
            </a:r>
          </a:p>
          <a:p>
            <a:pPr algn="l" eaLnBrk="1" hangingPunct="1">
              <a:lnSpc>
                <a:spcPct val="80000"/>
              </a:lnSpc>
            </a:pPr>
            <a:r>
              <a:rPr lang="uk-UA" altLang="uk-UA" sz="1400"/>
              <a:t>Деражнянської міської територіальної громади Хмельницької області                      </a:t>
            </a:r>
          </a:p>
          <a:p>
            <a:pPr algn="l" eaLnBrk="1" hangingPunct="1">
              <a:lnSpc>
                <a:spcPct val="80000"/>
              </a:lnSpc>
            </a:pPr>
            <a:endParaRPr lang="uk-UA" altLang="uk-UA" sz="1400"/>
          </a:p>
          <a:p>
            <a:pPr algn="l" eaLnBrk="1" hangingPunct="1">
              <a:lnSpc>
                <a:spcPct val="80000"/>
              </a:lnSpc>
            </a:pPr>
            <a:r>
              <a:rPr lang="uk-UA" altLang="uk-UA" sz="1400"/>
              <a:t>Педагогічний керівник:                                                                Свирида Наталія Валеріївна                                                                                 вчитель біології                                                                    Деражнянського ліцею № 2,                                                                                                          вчитель вищої категорії, вчитель-методист</a:t>
            </a:r>
            <a:endParaRPr lang="ru-RU" altLang="uk-UA" sz="1400"/>
          </a:p>
        </p:txBody>
      </p:sp>
      <p:pic>
        <p:nvPicPr>
          <p:cNvPr id="2052" name="Рисунок 2">
            <a:extLst>
              <a:ext uri="{FF2B5EF4-FFF2-40B4-BE49-F238E27FC236}">
                <a16:creationId xmlns:a16="http://schemas.microsoft.com/office/drawing/2014/main" id="{F93243A1-8104-4BF6-B6EC-404AE8F28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5763"/>
            <a:ext cx="28956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5">
            <a:extLst>
              <a:ext uri="{FF2B5EF4-FFF2-40B4-BE49-F238E27FC236}">
                <a16:creationId xmlns:a16="http://schemas.microsoft.com/office/drawing/2014/main" id="{F1A2A939-3BA5-446D-8285-0A988146B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25" y="541338"/>
            <a:ext cx="587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ru-RU" sz="1800"/>
              <a:t>Хмельницьке територіальне відділення МАН України</a:t>
            </a:r>
            <a:endParaRPr lang="ru-RU" altLang="ru-RU" sz="1800"/>
          </a:p>
        </p:txBody>
      </p:sp>
      <p:sp>
        <p:nvSpPr>
          <p:cNvPr id="2054" name="TextBox 9">
            <a:extLst>
              <a:ext uri="{FF2B5EF4-FFF2-40B4-BE49-F238E27FC236}">
                <a16:creationId xmlns:a16="http://schemas.microsoft.com/office/drawing/2014/main" id="{5ACC8743-EA2E-4E6E-B18D-56E7BEC7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0213" y="2265363"/>
            <a:ext cx="6191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Номінація: «Еколог-Юніор»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94DD336C-C46F-441B-AF80-15BB60D22E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altLang="uk-UA" sz="2400" b="1"/>
              <a:t>Мікроскопія цвілевих грибів</a:t>
            </a:r>
            <a:endParaRPr lang="ru-RU" altLang="uk-UA" sz="2400" b="1"/>
          </a:p>
        </p:txBody>
      </p:sp>
      <p:pic>
        <p:nvPicPr>
          <p:cNvPr id="11267" name="Picture 13">
            <a:extLst>
              <a:ext uri="{FF2B5EF4-FFF2-40B4-BE49-F238E27FC236}">
                <a16:creationId xmlns:a16="http://schemas.microsoft.com/office/drawing/2014/main" id="{0588426E-0D13-4672-9DDF-0B3591C5EECA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9" r="22723"/>
          <a:stretch>
            <a:fillRect/>
          </a:stretch>
        </p:blipFill>
        <p:spPr>
          <a:xfrm>
            <a:off x="4572000" y="1371600"/>
            <a:ext cx="4038600" cy="2667000"/>
          </a:xfrm>
          <a:noFill/>
        </p:spPr>
      </p:pic>
      <p:pic>
        <p:nvPicPr>
          <p:cNvPr id="11268" name="Picture 12" descr="Фото0361">
            <a:extLst>
              <a:ext uri="{FF2B5EF4-FFF2-40B4-BE49-F238E27FC236}">
                <a16:creationId xmlns:a16="http://schemas.microsoft.com/office/drawing/2014/main" id="{56225687-5D81-41D0-94C4-CF211FB5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9" b="22762"/>
          <a:stretch>
            <a:fillRect/>
          </a:stretch>
        </p:blipFill>
        <p:spPr bwMode="auto">
          <a:xfrm>
            <a:off x="457200" y="1371600"/>
            <a:ext cx="4038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4">
            <a:extLst>
              <a:ext uri="{FF2B5EF4-FFF2-40B4-BE49-F238E27FC236}">
                <a16:creationId xmlns:a16="http://schemas.microsoft.com/office/drawing/2014/main" id="{EEB53795-CA8B-489B-9B4E-B9B373CA8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19600"/>
            <a:ext cx="2849562" cy="177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5">
            <a:extLst>
              <a:ext uri="{FF2B5EF4-FFF2-40B4-BE49-F238E27FC236}">
                <a16:creationId xmlns:a16="http://schemas.microsoft.com/office/drawing/2014/main" id="{A56E2C95-1462-4EB1-B6BF-8ACFAC16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419600"/>
            <a:ext cx="276225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16">
            <a:extLst>
              <a:ext uri="{FF2B5EF4-FFF2-40B4-BE49-F238E27FC236}">
                <a16:creationId xmlns:a16="http://schemas.microsoft.com/office/drawing/2014/main" id="{356A6C08-0676-4323-8235-75AA7C150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28956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5" name="Group 31">
            <a:extLst>
              <a:ext uri="{FF2B5EF4-FFF2-40B4-BE49-F238E27FC236}">
                <a16:creationId xmlns:a16="http://schemas.microsoft.com/office/drawing/2014/main" id="{4D6E6E50-9910-4728-9916-BAE7A47367F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539750" y="1412875"/>
          <a:ext cx="8135938" cy="4592638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2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№п </a:t>
                      </a:r>
                      <a:r>
                        <a:rPr kumimoji="0" lang="en-US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uk-UA" altLang="uk-U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uk-UA" altLang="uk-UA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Рід пліснявого гриба</a:t>
                      </a:r>
                      <a:endParaRPr kumimoji="0" lang="uk-UA" alt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Колір колоній</a:t>
                      </a:r>
                      <a:endParaRPr kumimoji="0" lang="uk-UA" alt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Значення </a:t>
                      </a:r>
                      <a:endParaRPr kumimoji="0" lang="uk-UA" altLang="uk-UA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0325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altLang="uk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Мукор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uk-UA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Mucor</a:t>
                      </a:r>
                      <a:r>
                        <a:rPr kumimoji="0" lang="en-US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uk-UA" altLang="uk-UA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Сірий</a:t>
                      </a:r>
                      <a:endParaRPr kumimoji="0" lang="uk-UA" altLang="uk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Деякі види викликають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хвороби(мукоромікози) тварин і людини,інші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використовуються для отримання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антибіотиків або в якості закваски </a:t>
                      </a:r>
                      <a:endParaRPr kumimoji="0" lang="uk-UA" altLang="uk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6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altLang="uk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tabLst>
                          <a:tab pos="86677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86677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86677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8667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8667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67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67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67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86677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l"/>
                        </a:tabLst>
                      </a:pPr>
                      <a:r>
                        <a:rPr kumimoji="0" lang="uk-UA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    </a:t>
                      </a:r>
                      <a:r>
                        <a:rPr kumimoji="0" lang="uk-UA" altLang="uk-UA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Пеніцил</a:t>
                      </a:r>
                      <a:r>
                        <a:rPr kumimoji="0" lang="uk-UA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uk-UA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Penicillium</a:t>
                      </a:r>
                      <a:r>
                        <a:rPr kumimoji="0" lang="en-US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uk-UA" altLang="uk-UA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Блакитний </a:t>
                      </a:r>
                      <a:endParaRPr kumimoji="0" lang="uk-UA" altLang="uk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Багато пеніцилів мають позитивні якості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людини.Вони продукують ферменти,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антибіотики, що обумовлює їх широке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застосування у фармацевтичній та харчовій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промисловості. </a:t>
                      </a:r>
                      <a:r>
                        <a:rPr kumimoji="0" lang="ru-RU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Деякі види пеніцилів мають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патогенні властивості по відношенню до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людини, рослин і тварин.</a:t>
                      </a:r>
                      <a:endParaRPr kumimoji="0" lang="ru-RU" altLang="uk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23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altLang="uk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Аспергіл</a:t>
                      </a:r>
                      <a:endParaRPr kumimoji="0" lang="uk-UA" altLang="uk-UA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altLang="uk-UA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Aspergillus</a:t>
                      </a:r>
                      <a:r>
                        <a:rPr kumimoji="0" lang="en-US" altLang="uk-UA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uk-UA" altLang="uk-UA" sz="1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Зелено-жовте</a:t>
                      </a:r>
                      <a:endParaRPr kumimoji="0" lang="uk-UA" altLang="uk-UA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Серед аспергілів є збудники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хвороб(мікозів) людини і тварин,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особливо птахів.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uk-UA" sz="1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17" name="Rectangle 132">
            <a:extLst>
              <a:ext uri="{FF2B5EF4-FFF2-40B4-BE49-F238E27FC236}">
                <a16:creationId xmlns:a16="http://schemas.microsoft.com/office/drawing/2014/main" id="{B864B691-9623-4B55-B333-5786798384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altLang="uk-UA"/>
              <a:t> </a:t>
            </a:r>
            <a:r>
              <a:rPr lang="uk-UA" altLang="uk-UA" sz="2400" b="1"/>
              <a:t>Ідентифіковані цвілеві гриби та їх значення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ABC8A7B-64EF-4805-808B-B4EB96EEFED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76275"/>
            <a:ext cx="8229600" cy="633413"/>
          </a:xfrm>
        </p:spPr>
        <p:txBody>
          <a:bodyPr/>
          <a:lstStyle/>
          <a:p>
            <a:pPr eaLnBrk="1" hangingPunct="1"/>
            <a:r>
              <a:rPr lang="ru-RU" altLang="ru-RU" sz="2400" b="1">
                <a:cs typeface="Times New Roman" panose="02020603050405020304" pitchFamily="18" charset="0"/>
              </a:rPr>
              <a:t>Провокаційне тестування скоринки хліба, зараженого тест- штамами цвілі</a:t>
            </a:r>
            <a:br>
              <a:rPr lang="ru-RU" altLang="ru-RU" sz="2400" b="1">
                <a:cs typeface="Times New Roman" panose="02020603050405020304" pitchFamily="18" charset="0"/>
              </a:rPr>
            </a:br>
            <a:endParaRPr lang="ru-RU" altLang="ru-RU" sz="2400" b="1">
              <a:cs typeface="Times New Roman" panose="02020603050405020304" pitchFamily="18" charset="0"/>
            </a:endParaRP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CFF16549-3DA9-4200-A5C6-EF6A944B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2971800"/>
            <a:ext cx="46069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276" name="Group 292">
            <a:extLst>
              <a:ext uri="{FF2B5EF4-FFF2-40B4-BE49-F238E27FC236}">
                <a16:creationId xmlns:a16="http://schemas.microsoft.com/office/drawing/2014/main" id="{21EB6001-2C9A-45D2-9398-95BE1FE8709B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1309688"/>
          <a:ext cx="6616700" cy="1554162"/>
        </p:xfrm>
        <a:graphic>
          <a:graphicData uri="http://schemas.openxmlformats.org/drawingml/2006/table">
            <a:tbl>
              <a:tblPr/>
              <a:tblGrid>
                <a:gridCol w="117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8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483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48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1883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Тест-                                                                                                                        </a:t>
                      </a:r>
                      <a:endParaRPr kumimoji="0" lang="ru-RU" alt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культура</a:t>
                      </a:r>
                      <a:endParaRPr kumimoji="0" lang="ru-RU" altLang="uk-UA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Зразок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Mucor</a:t>
                      </a:r>
                      <a:endParaRPr kumimoji="0" lang="ru-RU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Penicillium</a:t>
                      </a:r>
                      <a:endParaRPr kumimoji="0" lang="ru-RU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Aspergillus</a:t>
                      </a:r>
                      <a:endParaRPr kumimoji="0" lang="ru-RU" altLang="uk-UA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3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год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З</a:t>
                      </a:r>
                      <a:r>
                        <a:rPr kumimoji="0" lang="ru-RU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разок з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 покриттям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1,4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1,8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4,9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8,2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12,3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9,6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13,3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17,3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К</a:t>
                      </a:r>
                      <a:r>
                        <a:rPr kumimoji="0" lang="ru-RU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онтроль</a:t>
                      </a: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без покриття</a:t>
                      </a: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)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12,2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15,3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20,1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12,4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16,3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20,4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13,7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16,1</a:t>
                      </a:r>
                      <a:endParaRPr kumimoji="0" lang="uk-UA" altLang="uk-U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NewRomanPSMT" charset="-128"/>
                          <a:cs typeface="Times New Roman" pitchFamily="18" charset="0"/>
                        </a:rPr>
                        <a:t>20,5</a:t>
                      </a:r>
                      <a:endParaRPr kumimoji="0" lang="uk-UA" altLang="uk-U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NewRomanPSMT" charset="-128"/>
                        <a:cs typeface="Times New Roman" pitchFamily="18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C9AC838-6552-4E35-B16E-410A91B6F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5588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uk-UA" sz="2400" b="1"/>
              <a:t>Висновки</a:t>
            </a:r>
            <a:endParaRPr lang="ru-RU" altLang="uk-UA" sz="2400" b="1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7EF1D8E1-56AE-4672-ACB4-061C8CB3B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972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1800"/>
              <a:t> За результатами дослідження встановлено:</a:t>
            </a:r>
            <a:endParaRPr lang="ru-RU" altLang="uk-UA" sz="1800"/>
          </a:p>
          <a:p>
            <a:pPr eaLnBrk="1" hangingPunct="1">
              <a:lnSpc>
                <a:spcPct val="80000"/>
              </a:lnSpc>
            </a:pPr>
            <a:r>
              <a:rPr lang="ru-RU" altLang="uk-UA" sz="1800"/>
              <a:t>У зразках хліба з пробіотичним покриттям показник МАФАМ та кількість грибів і дріжджів менші на порядок в порівнянні зі зразком без покриття та не перевищує норматив. Це свідчить про мікробіологічну стабільність хліба при подовженому терміні зберігання.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uk-UA" sz="1800"/>
              <a:t>Відмічено, що у зразку з пробіотичним покриттям кількість молочнокислих бактерій на 6 порядків вища, ніж в контрольному зразку, що свідчить про життєздатність бактерій у покритті при тривалому зберіганні хліба.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sz="1800"/>
              <a:t>Використання покриття з пробіотиком для оброблення хліба дозволяє попередити пліснявіння у терміни рекомендовані для реалізації у торгівельній мережі та для хліба, термін реалізації якого більше 48 год.</a:t>
            </a:r>
            <a:endParaRPr lang="uk-UA" altLang="uk-UA" sz="1800"/>
          </a:p>
          <a:p>
            <a:pPr eaLnBrk="1" hangingPunct="1">
              <a:lnSpc>
                <a:spcPct val="80000"/>
              </a:lnSpc>
            </a:pPr>
            <a:r>
              <a:rPr lang="uk-UA" altLang="uk-UA" sz="1800"/>
              <a:t>Відмічено, що на шматочках хліба, заражених аспаргілом та пеніцилом відбувався швидкий ріст цих культур. При зараженні шматочків хліба мукором, відмічено незначний ріст плісняви протягом 3 діб.</a:t>
            </a:r>
            <a:endParaRPr lang="en-US" altLang="uk-UA" sz="180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altLang="uk-UA" sz="1800"/>
              <a:t>	</a:t>
            </a:r>
            <a:r>
              <a:rPr lang="uk-UA" altLang="uk-UA" sz="1800"/>
              <a:t>	</a:t>
            </a:r>
            <a:r>
              <a:rPr lang="ru-RU" altLang="uk-UA" sz="1800"/>
              <a:t>Отже, хліб з пробіотиком закваски є мікробіологічно безпечним, тому можна зробити висновок про можливе використання пробіотика в складі їстівної плівки для покриття хліба.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C846FFFF-DCF3-4AC3-8303-0E9783ADC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br>
              <a:rPr lang="ru-RU" altLang="ru-RU" sz="2400"/>
            </a:br>
            <a:br>
              <a:rPr lang="ru-RU" altLang="ru-RU" sz="2400"/>
            </a:br>
            <a:br>
              <a:rPr lang="ru-RU" altLang="ru-RU" sz="2400"/>
            </a:br>
            <a:br>
              <a:rPr lang="ru-RU" altLang="ru-RU" sz="2400"/>
            </a:br>
            <a:br>
              <a:rPr lang="ru-RU" altLang="ru-RU" sz="2400"/>
            </a:br>
            <a:r>
              <a:rPr lang="ru-RU" altLang="ru-RU" sz="2400" b="1"/>
              <a:t>СПИСОК ВИКОРИСТАНИХ ДЖЕРАЛ</a:t>
            </a:r>
            <a:br>
              <a:rPr lang="ru-RU" altLang="ru-RU" sz="2400" b="1"/>
            </a:br>
            <a:br>
              <a:rPr lang="ru-RU" altLang="ru-RU" sz="2400" b="1"/>
            </a:br>
            <a:br>
              <a:rPr lang="ru-RU" altLang="ru-RU" sz="2400" b="1"/>
            </a:br>
            <a:endParaRPr lang="ru-RU" altLang="ru-RU" sz="2400" b="1"/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C53C69DB-75B7-4DE6-A2E4-21A60C6CF4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8150" y="838200"/>
            <a:ext cx="8229600" cy="5562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r>
              <a:rPr lang="uk-UA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Азгальдов Г.Г. Теория и практика оценки качества товаров  (основы квалиметрии) / Г.Г. Азгальдов. – М.: Экономика, 1982. – 256 с.</a:t>
            </a: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r>
              <a:rPr lang="uk-UA" altLang="ru-RU" sz="1400">
                <a:latin typeface="Times New Roman" panose="02020603050405020304" pitchFamily="18" charset="0"/>
                <a:ea typeface="TimesNewRomanPSMT" charset="-128"/>
              </a:rPr>
              <a:t>2. </a:t>
            </a:r>
            <a:r>
              <a:rPr lang="ru-RU" altLang="ru-RU" sz="1400">
                <a:latin typeface="Times New Roman" panose="02020603050405020304" pitchFamily="18" charset="0"/>
                <a:ea typeface="TimesNewRomanPSMT" charset="-128"/>
              </a:rPr>
              <a:t>Алексеенко Е. Нетрадиционное природное сырье для производства хлебобулочных </a:t>
            </a:r>
            <a:r>
              <a:rPr lang="uk-UA" altLang="ru-RU" sz="1400">
                <a:latin typeface="Times New Roman" panose="02020603050405020304" pitchFamily="18" charset="0"/>
                <a:ea typeface="TimesNewRomanPSMT" charset="-128"/>
              </a:rPr>
              <a:t>изделий // Хлебопродукты. — 2008. — № 9 — С. 50—51.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r>
              <a:rPr lang="uk-UA" altLang="ru-RU" sz="1400">
                <a:latin typeface="Times New Roman" panose="02020603050405020304" pitchFamily="18" charset="0"/>
                <a:ea typeface="TimesNewRomanPSMT" charset="-128"/>
              </a:rPr>
              <a:t>3. Арсеньева Л.Ю. Йодирование хлеба — один из путей решения проблемы йододефицита / Л.Ю. Арсеньева, Л.</a:t>
            </a:r>
            <a:r>
              <a:rPr lang="ru-RU" altLang="ru-RU" sz="1400">
                <a:latin typeface="Times New Roman" panose="02020603050405020304" pitchFamily="18" charset="0"/>
                <a:ea typeface="TimesNewRomanPSMT" charset="-128"/>
              </a:rPr>
              <a:t>A</a:t>
            </a:r>
            <a:r>
              <a:rPr lang="uk-UA" altLang="ru-RU" sz="1400">
                <a:latin typeface="Times New Roman" panose="02020603050405020304" pitchFamily="18" charset="0"/>
                <a:ea typeface="TimesNewRomanPSMT" charset="-128"/>
              </a:rPr>
              <a:t>. Герасименко, М.Н. Антонюк // Экономический вестник фармации. — 2003. — № 1. — С. 16—20.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Борошно пшеничне. Галузевий стандарт України. Технічні умови: ГСТУ 46.004-99. – [Чинний від 2005-01-01]. – Київ, 1999.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uk-UA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Грегірчак Н.М. Мікробіологія харчових виробництв: Лаб. практикум. – К., 2009.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Дробот В.И. Повышение качества хлебобулочных изделий. – К.: Техника, 1984. – 188 с.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r>
              <a:rPr lang="uk-UA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 Іванова Т.М. Товарознавство  та експертиза товарів з борошна: Підручник для студ. Вищ</a:t>
            </a:r>
            <a:r>
              <a:rPr lang="uk-UA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навч. закладів, М - видавничий центр «Академія» </a:t>
            </a: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r>
              <a:rPr lang="ru-RU" alt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8. Лебеденко Т.Є. Вивчення впливу рослинних добавок на хід технологічного процессу та якість хлібобулочних виробів / Т.Є. Лебеденко, С.П. Решта, Н.В. Ружицька // Наукові праці Одеської національної академії харчових технологій. — 2009. — Вип. 36(1). — С. 203—209.</a:t>
            </a:r>
          </a:p>
          <a:p>
            <a:pPr marL="0" indent="0" algn="just">
              <a:lnSpc>
                <a:spcPct val="150000"/>
              </a:lnSpc>
              <a:buFontTx/>
              <a:buNone/>
              <a:tabLst>
                <a:tab pos="581025" algn="l"/>
              </a:tabLst>
            </a:pP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tabLst>
                <a:tab pos="581025" algn="l"/>
              </a:tabLst>
            </a:pPr>
            <a:endParaRPr lang="ru-RU" alt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>
            <a:extLst>
              <a:ext uri="{FF2B5EF4-FFF2-40B4-BE49-F238E27FC236}">
                <a16:creationId xmlns:a16="http://schemas.microsoft.com/office/drawing/2014/main" id="{91A9A5ED-AFB8-46AC-B903-C67620365D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NewRomanPSMT" charset="-128"/>
              </a:rPr>
              <a:t>9. Лебеденко Т.Є. Підвищення якості хліба пшеничного шляхом використання лікарської рослинної сировини / Т.Є. Лебеденко, В.О. Кожернікова, С.В. Васильев //Зернові продукти і комбікорми — 2013. — Т. 10, № 2. — 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NewRomanPSMT" charset="-128"/>
              </a:rPr>
              <a:t>C</a:t>
            </a: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NewRomanPSMT" charset="-128"/>
              </a:rPr>
              <a:t>. 18—25.</a:t>
            </a: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NewRomanPSMT" charset="-128"/>
              </a:rPr>
              <a:t>10. </a:t>
            </a: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Мислива Т. М. Мікробіологічна безпека хліба і хлібобулочних виробів / Т. М. Мислива, В. С. Васильченко // Вісник ЖНАЕУ. – 2010. – № 1. – С. 35–42.</a:t>
            </a: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. 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Мікробіологія</a:t>
            </a:r>
            <a:r>
              <a:rPr lang="ru-RU" altLang="ru-RU" sz="1400" b="1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 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харчових продуктів. Лабораторний практикум для студ.напряму підготовки 6.051701 "Харчові технології та інженерія" ден. та заоч. Форм навчання / Уклад.: С.М. Тетеріна, Н.М.Грегірчак. – К.: НУХТ, 2013. – 97 с. 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12. Патогенні гриби: метод. вказ. з дисципліни «Мікробіологія, вірусологія та імунологія з мікробіологічною діагностикою» для студентів-бакалаврів </a:t>
            </a:r>
            <a:r>
              <a:rPr lang="en-US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II–IV </a:t>
            </a: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курсу за спеціальністю «Лабораторна діагностика» / упоряд. В. В. Мінухін, Т. М. Замазій, Н. І. Коваленко. – Харків : ХНМУ, 2016. – 76 с.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13. Позняковсвого В.М.  Експертиза хліба і хлібобулочних виробів. Якість та безпека: Довід. для вузів  - К.: Сиб. унів. видавництво. 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14. Старовойтова С.О., Скроцька О.І., Пенчук Ю.М., Пирог Т.П.. Технологія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пробіотиків. – К.: НУХТ, 2012. – 318 с.</a:t>
            </a:r>
          </a:p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Times New Roman" panose="02020603050405020304" pitchFamily="18" charset="0"/>
                <a:ea typeface="Times New Roman,Bold"/>
                <a:cs typeface="Times New Roman,Bold"/>
              </a:rPr>
              <a:t>15. Хліб із житнього та суміші житнього і пшеничного борошна. Національний стандарт України. Загальні технічні умови: ДСТУ-П 4583:2006. – [Чинний від 2005-07-01]. – Київ: Держспоживстандарт України, 2006.</a:t>
            </a: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D55B2FEE-8035-4692-B989-5F9BB3DC5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pPr eaLnBrk="1" hangingPunct="1"/>
            <a:br>
              <a:rPr lang="ru-RU" altLang="ru-RU" sz="2400" b="1"/>
            </a:br>
            <a:r>
              <a:rPr lang="ru-RU" altLang="ru-RU" sz="2400" b="1"/>
              <a:t>АКТУАЛЬНІСТЬ</a:t>
            </a:r>
            <a:br>
              <a:rPr lang="ru-RU" altLang="ru-RU" sz="2000"/>
            </a:br>
            <a:endParaRPr lang="ru-RU" altLang="uk-UA" sz="2000"/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DB20127F-0C5F-4DB8-91E2-F963B782EA0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90563"/>
            <a:ext cx="8382000" cy="33528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Tx/>
              <a:buNone/>
            </a:pPr>
            <a:r>
              <a:rPr lang="uk-UA" altLang="ru-RU" sz="1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пріоритетних напрямів національної політики вважається забезпечення безпеки харчових продуктів. Досліджуючи соціальні сорти хліба, науковці вже на першу добу після випічки фіксували від 20 до 40 КУО/г пліснявих грибів. Запліснявілий хліб може містити шкідливі для організму людини речовини – мікотоксини, які є канцерогенними й мутагенними речовинами. Тому питання мікробіологічної безпеки хлібних виробів та профілактики їх мікробіологічного псування нині не втрачає своєї актуальності. Одним з шляхів вирішення цієї проблеми є введення до складу хліба мікроорганізмів з пробіотичними властивостями. Проте, мікроорганізми, особливо молочнокислі бактерії гинуть при високих температурах, тому в процесі випікання в рецептурі їх використовувати недоцільно. Одним із шляхів збереження пробіотичних властивостей мікроорганізмів є введення їх до складу харчової плівки, яку наносять на хліб. Таким чином, актуальним було дослідити ефективність застосування пробіотичної добавки у складі їстівної плівки для хліба.</a:t>
            </a:r>
            <a:endParaRPr lang="ru-RU" altLang="ru-RU" sz="1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13A6C6-40C3-4E68-9160-FC1BC463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640371"/>
            <a:ext cx="3422151" cy="183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EA9006-2C20-430C-B368-659421929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632630"/>
            <a:ext cx="3261643" cy="1889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997658-828E-4491-81FA-5D1ABB68A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858" y="4621744"/>
            <a:ext cx="2991742" cy="183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21CF0D5-F008-4DAF-8039-9416B7437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uk-UA" altLang="uk-UA" sz="2000" b="1" i="1"/>
              <a:t>Мета роботи</a:t>
            </a:r>
            <a:r>
              <a:rPr lang="uk-UA" altLang="uk-UA" sz="2000"/>
              <a:t>: дослідити вплив пробіотиків на мікрофлору хліба</a:t>
            </a:r>
            <a:endParaRPr lang="uk-UA" altLang="uk-UA" sz="2000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uk-UA" altLang="uk-UA" sz="2000" b="1" i="1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000" b="1" i="1"/>
              <a:t>Завдання: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000"/>
              <a:t>О</a:t>
            </a:r>
            <a:r>
              <a:rPr lang="ru-RU" altLang="uk-UA" sz="2000"/>
              <a:t>працювати методики досліджень, оволодіти навиками проведення експерименту;</a:t>
            </a:r>
            <a:endParaRPr lang="uk-UA" altLang="uk-UA" sz="2000"/>
          </a:p>
          <a:p>
            <a:pPr algn="just" eaLnBrk="1" hangingPunct="1">
              <a:lnSpc>
                <a:spcPct val="80000"/>
              </a:lnSpc>
            </a:pPr>
            <a:r>
              <a:rPr lang="uk-UA" altLang="uk-UA" sz="2000"/>
              <a:t>Дослідити кількісний і якісний склад мікрофлори хліба.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000"/>
              <a:t>Визначити  вплив пробіотиків на швидкість росту пліснявих грибів.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uk-UA" sz="2000"/>
              <a:t>Проаналізувати одержані результати.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uk-UA" altLang="uk-UA" sz="200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000" b="1" i="1"/>
              <a:t>Методи дослідження:</a:t>
            </a:r>
            <a:r>
              <a:rPr lang="uk-UA" altLang="uk-UA" sz="2000"/>
              <a:t> аналіз наукової літератури, опитування, бесіди, порівняння, мікробіологічні методи, методи планування експеременту, систематизація і узагальнення, математично-статистична обробка даних.  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uk-UA" altLang="uk-UA" sz="2000" b="1" i="1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000" b="1" i="1"/>
              <a:t>Об’єкт дослідження</a:t>
            </a:r>
            <a:r>
              <a:rPr lang="uk-UA" altLang="uk-UA" sz="2000" i="1"/>
              <a:t>: </a:t>
            </a:r>
            <a:r>
              <a:rPr lang="uk-UA" altLang="uk-UA" sz="2000"/>
              <a:t>мікрофлора  хлібних виробів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uk-UA" altLang="uk-UA" sz="2000" b="1" i="1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uk-UA" altLang="uk-UA" sz="2000" b="1" i="1"/>
              <a:t>Предмет дослідження</a:t>
            </a:r>
            <a:r>
              <a:rPr lang="uk-UA" altLang="uk-UA" sz="2000" i="1"/>
              <a:t>: </a:t>
            </a:r>
            <a:r>
              <a:rPr lang="uk-UA" altLang="uk-UA" sz="2000"/>
              <a:t>вплив пробіотиків на мікрофлору хлібних виробів.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732A1B-546D-4AE7-95F1-EBDCDF9F9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z="2400" b="1"/>
              <a:t>Гігієнічні нормативи вмісту мікроорганізмів в хлібі та хлібобулочних виробах</a:t>
            </a:r>
            <a:endParaRPr lang="ru-RU" altLang="uk-UA" sz="2400" b="1"/>
          </a:p>
        </p:txBody>
      </p:sp>
      <p:graphicFrame>
        <p:nvGraphicFramePr>
          <p:cNvPr id="7212" name="Group 44">
            <a:extLst>
              <a:ext uri="{FF2B5EF4-FFF2-40B4-BE49-F238E27FC236}">
                <a16:creationId xmlns:a16="http://schemas.microsoft.com/office/drawing/2014/main" id="{82610B93-4561-4894-9DAE-D779E3F5C0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51375"/>
        </p:xfrm>
        <a:graphic>
          <a:graphicData uri="http://schemas.openxmlformats.org/drawingml/2006/table">
            <a:tbl>
              <a:tblPr/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92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tabLst>
                          <a:tab pos="10382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0382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0382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0382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0382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382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382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382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038225" algn="l"/>
                        </a:tabLs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038225" algn="l"/>
                        </a:tabLst>
                      </a:pPr>
                      <a:r>
                        <a:rPr kumimoji="0" lang="uk-UA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	Пока</a:t>
                      </a:r>
                      <a:r>
                        <a:rPr kumimoji="0" lang="ru-RU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зники          </a:t>
                      </a: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КУО/г не більше        </a:t>
                      </a:r>
                      <a:endParaRPr kumimoji="0" lang="ru-RU" alt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74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Кількість мезофільних аеробних мікроорганізмів</a:t>
                      </a:r>
                      <a:r>
                        <a:rPr kumimoji="0" lang="uk-UA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факультативно аеробних бактерій</a:t>
                      </a: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 </a:t>
                      </a:r>
                      <a:r>
                        <a:rPr kumimoji="0" lang="uk-UA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(МАФАМ)</a:t>
                      </a: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             </a:t>
                      </a:r>
                      <a:endParaRPr kumimoji="0" lang="ru-RU" alt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х 10</a:t>
                      </a:r>
                      <a:r>
                        <a:rPr kumimoji="0" lang="uk-UA" altLang="uk-UA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alt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          </a:t>
                      </a:r>
                      <a:endParaRPr kumimoji="0" lang="ru-RU" alt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534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Плісеневі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гриби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; для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хліба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хлібо-булочних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виробів,виготовлених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без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додавання</a:t>
                      </a:r>
                      <a:r>
                        <a:rPr kumimoji="0" lang="uk-UA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сушених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фруктів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ягід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горіхів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                                                       </a:t>
                      </a:r>
                      <a:endParaRPr kumimoji="0" lang="ru-RU" alt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Не </a:t>
                      </a:r>
                      <a:r>
                        <a:rPr kumimoji="0" lang="ru-RU" altLang="uk-UA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допускаються</a:t>
                      </a:r>
                      <a:r>
                        <a:rPr kumimoji="0" lang="ru-RU" altLang="uk-UA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       </a:t>
                      </a:r>
                      <a:endParaRPr kumimoji="0" lang="ru-RU" altLang="uk-UA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9AC65E0B-1606-4A12-BABA-82AC9269C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uk-UA" altLang="uk-UA" sz="2400" b="1"/>
              <a:t>Нанесення  пробіотичного покриття</a:t>
            </a:r>
            <a:endParaRPr lang="ru-RU" altLang="uk-UA" sz="2400" b="1"/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9A45EE1E-6384-4C1C-8E4A-D4C728E5EE61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uk-UA" sz="2400" i="1"/>
              <a:t>Склад закваски:</a:t>
            </a:r>
            <a:r>
              <a:rPr lang="ru-RU" altLang="uk-UA" sz="2400"/>
              <a:t> </a:t>
            </a:r>
            <a:endParaRPr lang="ru-RU" altLang="uk-UA" sz="2400" i="1"/>
          </a:p>
          <a:p>
            <a:pPr eaLnBrk="1" hangingPunct="1">
              <a:lnSpc>
                <a:spcPct val="80000"/>
              </a:lnSpc>
            </a:pPr>
            <a:r>
              <a:rPr lang="ru-RU" altLang="uk-UA" sz="2400" i="1"/>
              <a:t>Acetobacter</a:t>
            </a:r>
            <a:r>
              <a:rPr lang="uk-UA" altLang="uk-UA" sz="2400" i="1"/>
              <a:t> </a:t>
            </a:r>
            <a:r>
              <a:rPr lang="ru-RU" altLang="uk-UA" sz="2400" i="1"/>
              <a:t>aceti</a:t>
            </a:r>
            <a:endParaRPr lang="uk-UA" altLang="uk-UA" sz="2400" i="1"/>
          </a:p>
          <a:p>
            <a:pPr eaLnBrk="1" hangingPunct="1">
              <a:lnSpc>
                <a:spcPct val="80000"/>
              </a:lnSpc>
            </a:pPr>
            <a:r>
              <a:rPr lang="ru-RU" altLang="uk-UA" sz="2400" i="1"/>
              <a:t>Bifidobacterium</a:t>
            </a:r>
            <a:r>
              <a:rPr lang="uk-UA" altLang="uk-UA" sz="2400" i="1"/>
              <a:t> </a:t>
            </a:r>
            <a:r>
              <a:rPr lang="ru-RU" altLang="uk-UA" sz="2400" i="1"/>
              <a:t>bifidum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sz="2400" i="1"/>
              <a:t>Bifidobacterium</a:t>
            </a:r>
            <a:r>
              <a:rPr lang="uk-UA" altLang="uk-UA" sz="2400" i="1"/>
              <a:t> </a:t>
            </a:r>
            <a:r>
              <a:rPr lang="ru-RU" altLang="uk-UA" sz="2400" i="1"/>
              <a:t>adolescentics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sz="2400" i="1"/>
              <a:t>Bifidobacterium</a:t>
            </a:r>
            <a:r>
              <a:rPr lang="uk-UA" altLang="uk-UA" sz="2400" i="1"/>
              <a:t> </a:t>
            </a:r>
            <a:r>
              <a:rPr lang="ru-RU" altLang="uk-UA" sz="2400" i="1"/>
              <a:t>longum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sz="2400" i="1"/>
              <a:t>Bifidobacterium</a:t>
            </a:r>
            <a:r>
              <a:rPr lang="uk-UA" altLang="uk-UA" sz="2400" i="1"/>
              <a:t> </a:t>
            </a:r>
            <a:r>
              <a:rPr lang="ru-RU" altLang="uk-UA" sz="2400" i="1"/>
              <a:t>animalis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sz="2400" i="1"/>
              <a:t>Lactobacillus</a:t>
            </a:r>
            <a:r>
              <a:rPr lang="uk-UA" altLang="uk-UA" sz="2400" i="1"/>
              <a:t> </a:t>
            </a:r>
            <a:r>
              <a:rPr lang="ru-RU" altLang="uk-UA" sz="2400" i="1"/>
              <a:t>acidophilus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sz="2400" i="1"/>
              <a:t>Lactococcus</a:t>
            </a:r>
            <a:r>
              <a:rPr lang="uk-UA" altLang="uk-UA" sz="2400" i="1"/>
              <a:t> </a:t>
            </a:r>
            <a:r>
              <a:rPr lang="ru-RU" altLang="uk-UA" sz="2400" i="1"/>
              <a:t>lactis</a:t>
            </a:r>
            <a:r>
              <a:rPr lang="uk-UA" altLang="uk-UA" sz="2400" i="1"/>
              <a:t> </a:t>
            </a:r>
            <a:r>
              <a:rPr lang="ru-RU" altLang="uk-UA" sz="2400" i="1"/>
              <a:t>subsp</a:t>
            </a:r>
            <a:r>
              <a:rPr lang="uk-UA" altLang="uk-UA" sz="2400" i="1"/>
              <a:t>. с</a:t>
            </a:r>
            <a:r>
              <a:rPr lang="ru-RU" altLang="uk-UA" sz="2400" i="1"/>
              <a:t>remoris</a:t>
            </a:r>
          </a:p>
          <a:p>
            <a:pPr eaLnBrk="1" hangingPunct="1">
              <a:lnSpc>
                <a:spcPct val="80000"/>
              </a:lnSpc>
            </a:pPr>
            <a:r>
              <a:rPr lang="ru-RU" altLang="uk-UA" sz="2400" i="1"/>
              <a:t>Propionibacterium</a:t>
            </a:r>
            <a:r>
              <a:rPr lang="uk-UA" altLang="uk-UA" sz="2400" i="1"/>
              <a:t> </a:t>
            </a:r>
            <a:r>
              <a:rPr lang="ru-RU" altLang="uk-UA" sz="2400" i="1"/>
              <a:t>freudenreichii</a:t>
            </a:r>
            <a:r>
              <a:rPr lang="uk-UA" altLang="uk-UA" sz="2400" i="1"/>
              <a:t>.</a:t>
            </a:r>
            <a:r>
              <a:rPr lang="ru-RU" altLang="uk-UA" sz="240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uk-UA" sz="2400"/>
          </a:p>
        </p:txBody>
      </p:sp>
      <p:pic>
        <p:nvPicPr>
          <p:cNvPr id="6148" name="Picture 8" descr="IMG-29db4e9049bc990561eaf0d8646932aa-V">
            <a:extLst>
              <a:ext uri="{FF2B5EF4-FFF2-40B4-BE49-F238E27FC236}">
                <a16:creationId xmlns:a16="http://schemas.microsoft.com/office/drawing/2014/main" id="{C86E2CEB-A871-4C2B-8714-A27434F1824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86200"/>
            <a:ext cx="3276600" cy="2457450"/>
          </a:xfrm>
        </p:spPr>
      </p:pic>
      <p:pic>
        <p:nvPicPr>
          <p:cNvPr id="6149" name="Picture 9" descr="350340_77140195 (1)">
            <a:extLst>
              <a:ext uri="{FF2B5EF4-FFF2-40B4-BE49-F238E27FC236}">
                <a16:creationId xmlns:a16="http://schemas.microsoft.com/office/drawing/2014/main" id="{F024167A-BA09-4ACE-B665-9CF13D0A34B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17429" r="13725" b="26797"/>
          <a:stretch>
            <a:fillRect/>
          </a:stretch>
        </p:blipFill>
        <p:spPr>
          <a:xfrm>
            <a:off x="609600" y="1219200"/>
            <a:ext cx="3276600" cy="24574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C54B276-DD3A-4A28-B145-B8E1EE359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581400"/>
            <a:ext cx="8229600" cy="563563"/>
          </a:xfrm>
        </p:spPr>
        <p:txBody>
          <a:bodyPr/>
          <a:lstStyle/>
          <a:p>
            <a:pPr eaLnBrk="1" hangingPunct="1"/>
            <a:r>
              <a:rPr lang="uk-UA" altLang="uk-UA" sz="2400" b="1"/>
              <a:t>Наявність пліснявих грибів при зберіганні хліба</a:t>
            </a:r>
            <a:br>
              <a:rPr lang="ru-RU" altLang="uk-UA" sz="2000" b="1"/>
            </a:br>
            <a:endParaRPr lang="ru-RU" altLang="uk-UA" sz="2000" b="1"/>
          </a:p>
        </p:txBody>
      </p:sp>
      <p:graphicFrame>
        <p:nvGraphicFramePr>
          <p:cNvPr id="15554" name="Group 194">
            <a:extLst>
              <a:ext uri="{FF2B5EF4-FFF2-40B4-BE49-F238E27FC236}">
                <a16:creationId xmlns:a16="http://schemas.microsoft.com/office/drawing/2014/main" id="{383EBC14-2FEC-4D6E-A490-50C00AD91D6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381000" y="1295400"/>
          <a:ext cx="8077200" cy="1828800"/>
        </p:xfrm>
        <a:graphic>
          <a:graphicData uri="http://schemas.openxmlformats.org/drawingml/2006/table">
            <a:tbl>
              <a:tblPr/>
              <a:tblGrid>
                <a:gridCol w="250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9263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Зразок</a:t>
                      </a: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хліба</a:t>
                      </a:r>
                      <a:endParaRPr kumimoji="0" lang="en-US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Загальна кількість МАФАМ, КУО/г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8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(без покриття)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×10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5,5×10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6,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×10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Зразок з покриттям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6,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×10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,5×10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,3×10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95" name="Rectangle 4">
            <a:extLst>
              <a:ext uri="{FF2B5EF4-FFF2-40B4-BE49-F238E27FC236}">
                <a16:creationId xmlns:a16="http://schemas.microsoft.com/office/drawing/2014/main" id="{8F47EA91-F82F-4A3B-9BE7-237143839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400" b="1">
                <a:solidFill>
                  <a:schemeClr val="tx2"/>
                </a:solidFill>
              </a:rPr>
              <a:t>Зміни обнасіненості хліба під час зберігання</a:t>
            </a:r>
            <a:r>
              <a:rPr lang="ru-RU" altLang="uk-UA" sz="24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15551" name="Group 191">
            <a:extLst>
              <a:ext uri="{FF2B5EF4-FFF2-40B4-BE49-F238E27FC236}">
                <a16:creationId xmlns:a16="http://schemas.microsoft.com/office/drawing/2014/main" id="{73438057-5076-4F73-9F9B-5DA7FA19573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81000" y="4191000"/>
          <a:ext cx="8153400" cy="1935163"/>
        </p:xfrm>
        <a:graphic>
          <a:graphicData uri="http://schemas.openxmlformats.org/drawingml/2006/table">
            <a:tbl>
              <a:tblPr/>
              <a:tblGrid>
                <a:gridCol w="272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80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Зразок</a:t>
                      </a: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хліба</a:t>
                      </a:r>
                      <a:endParaRPr kumimoji="0" lang="en-US" altLang="uk-U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Кількість пліснявих грибів та дріжджів*, КУО/г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0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Контроль</a:t>
                      </a:r>
                      <a:endParaRPr kumimoji="0" lang="ru-RU" altLang="uk-U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(без покриття)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1×10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2×10</a:t>
                      </a:r>
                      <a:r>
                        <a:rPr kumimoji="0" lang="uk-UA" altLang="uk-UA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Зразок з покриттям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5">
            <a:extLst>
              <a:ext uri="{FF2B5EF4-FFF2-40B4-BE49-F238E27FC236}">
                <a16:creationId xmlns:a16="http://schemas.microsoft.com/office/drawing/2014/main" id="{C8DCFC54-5E98-48B1-8F57-312998F5C76C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768600" y="1130300"/>
          <a:ext cx="6170613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6175783" imgH="4883319" progId="Excel.Chart.8">
                  <p:embed/>
                </p:oleObj>
              </mc:Choice>
              <mc:Fallback>
                <p:oleObj name="Chart" r:id="rId2" imgW="6175783" imgH="4883319" progId="Excel.Char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130300"/>
                        <a:ext cx="6170613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Рисунок 1">
            <a:extLst>
              <a:ext uri="{FF2B5EF4-FFF2-40B4-BE49-F238E27FC236}">
                <a16:creationId xmlns:a16="http://schemas.microsoft.com/office/drawing/2014/main" id="{E4AB2C09-7DC6-4777-8332-CF68FAD6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77925"/>
            <a:ext cx="2819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E890F17A-2C81-4DC7-9EDC-BF1EB56E0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540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uk-UA" altLang="uk-UA" sz="2400" b="1" kern="0" dirty="0">
                <a:latin typeface="+mj-lt"/>
              </a:rPr>
              <a:t>Аналіз </a:t>
            </a:r>
            <a:r>
              <a:rPr lang="uk-UA" altLang="uk-UA" sz="2400" b="1" kern="0" dirty="0" err="1">
                <a:latin typeface="+mj-lt"/>
              </a:rPr>
              <a:t>морфотипів</a:t>
            </a:r>
            <a:r>
              <a:rPr lang="uk-UA" altLang="uk-UA" sz="2400" b="1" kern="0" dirty="0">
                <a:latin typeface="+mj-lt"/>
              </a:rPr>
              <a:t> колоній </a:t>
            </a:r>
            <a:endParaRPr lang="ru-RU" altLang="uk-UA" sz="2400" b="1" kern="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>
            <a:extLst>
              <a:ext uri="{FF2B5EF4-FFF2-40B4-BE49-F238E27FC236}">
                <a16:creationId xmlns:a16="http://schemas.microsoft.com/office/drawing/2014/main" id="{066F29E0-066F-4A43-B7EB-F972C2CFD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511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uk-UA" sz="2400" b="1"/>
              <a:t>Наявність молочнокислих бактерій при зберіганні хліба</a:t>
            </a:r>
          </a:p>
        </p:txBody>
      </p:sp>
      <p:graphicFrame>
        <p:nvGraphicFramePr>
          <p:cNvPr id="32875" name="Group 107">
            <a:extLst>
              <a:ext uri="{FF2B5EF4-FFF2-40B4-BE49-F238E27FC236}">
                <a16:creationId xmlns:a16="http://schemas.microsoft.com/office/drawing/2014/main" id="{B6987A2A-F369-4220-A562-8B8CC45804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382000" cy="2209800"/>
        </p:xfrm>
        <a:graphic>
          <a:graphicData uri="http://schemas.openxmlformats.org/drawingml/2006/table">
            <a:tbl>
              <a:tblPr/>
              <a:tblGrid>
                <a:gridCol w="2394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5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95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Зразок</a:t>
                      </a:r>
                      <a:r>
                        <a:rPr kumimoji="0" lang="en-US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хліба</a:t>
                      </a:r>
                      <a:endParaRPr kumimoji="0" lang="en-US" altLang="uk-UA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Кількість</a:t>
                      </a:r>
                      <a:r>
                        <a:rPr kumimoji="0" lang="ru-RU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молочнокислих</a:t>
                      </a:r>
                      <a:r>
                        <a:rPr kumimoji="0" lang="ru-RU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бактерій</a:t>
                      </a:r>
                      <a:r>
                        <a:rPr kumimoji="0" lang="ru-RU" altLang="uk-U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КУО/г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0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4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</a:t>
                      </a:r>
                      <a:r>
                        <a:rPr kumimoji="0" lang="ru-RU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без</a:t>
                      </a: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покриття</a:t>
                      </a:r>
                      <a:r>
                        <a:rPr kumimoji="0" lang="en-US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0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Зразок</a:t>
                      </a: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з покриттям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,1×10</a:t>
                      </a: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9,7×10</a:t>
                      </a: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1,3×10</a:t>
                      </a: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uk-UA" sz="1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43" name="Рисунок 1">
            <a:extLst>
              <a:ext uri="{FF2B5EF4-FFF2-40B4-BE49-F238E27FC236}">
                <a16:creationId xmlns:a16="http://schemas.microsoft.com/office/drawing/2014/main" id="{F064C333-DFFB-427F-A2FD-9CBFD1FCC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41713"/>
            <a:ext cx="2751138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Рисунок 2">
            <a:extLst>
              <a:ext uri="{FF2B5EF4-FFF2-40B4-BE49-F238E27FC236}">
                <a16:creationId xmlns:a16="http://schemas.microsoft.com/office/drawing/2014/main" id="{5398116F-A338-4125-9D8E-E3E7ED953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541713"/>
            <a:ext cx="27432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Рисунок 3">
            <a:extLst>
              <a:ext uri="{FF2B5EF4-FFF2-40B4-BE49-F238E27FC236}">
                <a16:creationId xmlns:a16="http://schemas.microsoft.com/office/drawing/2014/main" id="{30ED06B0-9859-4522-BC7C-20BA224D8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554413"/>
            <a:ext cx="26701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Рисунок 4">
            <a:extLst>
              <a:ext uri="{FF2B5EF4-FFF2-40B4-BE49-F238E27FC236}">
                <a16:creationId xmlns:a16="http://schemas.microsoft.com/office/drawing/2014/main" id="{056E7D60-EE2E-453B-8D16-D5E4AC92F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3487" r="58" b="10677"/>
          <a:stretch>
            <a:fillRect/>
          </a:stretch>
        </p:blipFill>
        <p:spPr bwMode="auto">
          <a:xfrm>
            <a:off x="6092825" y="5200650"/>
            <a:ext cx="26765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Рисунок 5">
            <a:extLst>
              <a:ext uri="{FF2B5EF4-FFF2-40B4-BE49-F238E27FC236}">
                <a16:creationId xmlns:a16="http://schemas.microsoft.com/office/drawing/2014/main" id="{CD0FBBE9-435D-4B78-B774-4D09FD321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5218113"/>
            <a:ext cx="27654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Рисунок 6">
            <a:extLst>
              <a:ext uri="{FF2B5EF4-FFF2-40B4-BE49-F238E27FC236}">
                <a16:creationId xmlns:a16="http://schemas.microsoft.com/office/drawing/2014/main" id="{51313C2C-4F67-4B1B-B010-08885A80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5229225"/>
            <a:ext cx="27432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99">
            <a:extLst>
              <a:ext uri="{FF2B5EF4-FFF2-40B4-BE49-F238E27FC236}">
                <a16:creationId xmlns:a16="http://schemas.microsoft.com/office/drawing/2014/main" id="{41E1EF87-5E13-46E0-804C-EF07A0793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51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0243" name="Text Box 203">
            <a:extLst>
              <a:ext uri="{FF2B5EF4-FFF2-40B4-BE49-F238E27FC236}">
                <a16:creationId xmlns:a16="http://schemas.microsoft.com/office/drawing/2014/main" id="{35C5DFFE-ADE2-4089-88AB-6BE9F3E4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4538" y="6921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10244" name="Прямоугольник 1">
            <a:extLst>
              <a:ext uri="{FF2B5EF4-FFF2-40B4-BE49-F238E27FC236}">
                <a16:creationId xmlns:a16="http://schemas.microsoft.com/office/drawing/2014/main" id="{6FD08AAF-6904-4593-A7CA-F3C4BF19D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519113"/>
            <a:ext cx="698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Визначення мікробіологічної стійкості хліба</a:t>
            </a:r>
          </a:p>
        </p:txBody>
      </p:sp>
      <p:pic>
        <p:nvPicPr>
          <p:cNvPr id="10245" name="Picture 9" descr="C:\Users\User\Desktop\фото на МАН 2018\DSCN5783.JPG">
            <a:extLst>
              <a:ext uri="{FF2B5EF4-FFF2-40B4-BE49-F238E27FC236}">
                <a16:creationId xmlns:a16="http://schemas.microsoft.com/office/drawing/2014/main" id="{C00432D8-088F-436E-B41F-7F42D4887BB1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22375"/>
            <a:ext cx="3505200" cy="2551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10">
            <a:extLst>
              <a:ext uri="{FF2B5EF4-FFF2-40B4-BE49-F238E27FC236}">
                <a16:creationId xmlns:a16="http://schemas.microsoft.com/office/drawing/2014/main" id="{2B3CEC6D-E0C2-4532-B999-E714D522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86200"/>
            <a:ext cx="6010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1800">
                <a:cs typeface="Times New Roman" panose="02020603050405020304" pitchFamily="18" charset="0"/>
              </a:rPr>
              <a:t>Швидкість росту цвілі на досліджуваних зразках хліба</a:t>
            </a:r>
            <a:endParaRPr lang="ru-RU" altLang="uk-UA" sz="1800"/>
          </a:p>
          <a:p>
            <a:pPr>
              <a:spcBef>
                <a:spcPct val="0"/>
              </a:spcBef>
              <a:buFontTx/>
              <a:buNone/>
            </a:pPr>
            <a:endParaRPr lang="ru-RU" altLang="uk-UA" sz="1800"/>
          </a:p>
        </p:txBody>
      </p:sp>
      <p:graphicFrame>
        <p:nvGraphicFramePr>
          <p:cNvPr id="39039" name="Group 127">
            <a:extLst>
              <a:ext uri="{FF2B5EF4-FFF2-40B4-BE49-F238E27FC236}">
                <a16:creationId xmlns:a16="http://schemas.microsoft.com/office/drawing/2014/main" id="{D1D17676-B8DF-4E8A-9194-6EAB9C2DDD18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4572000"/>
          <a:ext cx="6096000" cy="1835150"/>
        </p:xfrm>
        <a:graphic>
          <a:graphicData uri="http://schemas.openxmlformats.org/drawingml/2006/table">
            <a:tbl>
              <a:tblPr/>
              <a:tblGrid>
                <a:gridCol w="23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6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8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22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Зразок</a:t>
                      </a:r>
                      <a:r>
                        <a:rPr kumimoji="0" lang="ru-RU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uk-UA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хліба</a:t>
                      </a:r>
                      <a:endParaRPr kumimoji="0" lang="ru-RU" altLang="uk-UA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 покриття продукту цвілевим грибком (%)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3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день</a:t>
                      </a:r>
                      <a:endParaRPr kumimoji="0" lang="ru-RU" alt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день</a:t>
                      </a:r>
                      <a:endParaRPr kumimoji="0" lang="ru-RU" alt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день</a:t>
                      </a:r>
                      <a:endParaRPr kumimoji="0" lang="ru-RU" alt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день</a:t>
                      </a:r>
                      <a:endParaRPr kumimoji="0" lang="ru-RU" alt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2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Контроль</a:t>
                      </a:r>
                      <a:endParaRPr kumimoji="0" lang="ru-RU" alt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(без покриття)</a:t>
                      </a:r>
                      <a:endParaRPr kumimoji="0" lang="en-US" altLang="uk-UA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Зразок з покриттям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uk-UA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5" name="Рисунок 1">
            <a:extLst>
              <a:ext uri="{FF2B5EF4-FFF2-40B4-BE49-F238E27FC236}">
                <a16:creationId xmlns:a16="http://schemas.microsoft.com/office/drawing/2014/main" id="{58A462E7-BECA-4D7B-84DC-1FE368E09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93800"/>
            <a:ext cx="3429000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2065</TotalTime>
  <Words>1496</Words>
  <Application>Microsoft Office PowerPoint</Application>
  <PresentationFormat>Экран (4:3)</PresentationFormat>
  <Paragraphs>197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TimesNewRomanPSMT</vt:lpstr>
      <vt:lpstr>Times New Roman,Bold</vt:lpstr>
      <vt:lpstr>Оформление по умолчанию</vt:lpstr>
      <vt:lpstr>Диаграмма Microsoft Excel</vt:lpstr>
      <vt:lpstr>ДОСЛІДЖЕННЯ ВПЛИВУ ПРОБІОТИКІВ НА МІКРОФЛОРУ ХЛІБНИХ ВИРОБІВ</vt:lpstr>
      <vt:lpstr> АКТУАЛЬНІСТЬ </vt:lpstr>
      <vt:lpstr>Презентация PowerPoint</vt:lpstr>
      <vt:lpstr>Гігієнічні нормативи вмісту мікроорганізмів в хлібі та хлібобулочних виробах</vt:lpstr>
      <vt:lpstr>Нанесення  пробіотичного покриття</vt:lpstr>
      <vt:lpstr>Наявність пліснявих грибів при зберіганні хліба </vt:lpstr>
      <vt:lpstr>Презентация PowerPoint</vt:lpstr>
      <vt:lpstr>Наявність молочнокислих бактерій при зберіганні хліба</vt:lpstr>
      <vt:lpstr>Презентация PowerPoint</vt:lpstr>
      <vt:lpstr>Мікроскопія цвілевих грибів</vt:lpstr>
      <vt:lpstr> Ідентифіковані цвілеві гриби та їх значення </vt:lpstr>
      <vt:lpstr>Провокаційне тестування скоринки хліба, зараженого тест- штамами цвілі </vt:lpstr>
      <vt:lpstr>Висновки</vt:lpstr>
      <vt:lpstr>     СПИСОК ВИКОРИСТАНИХ ДЖЕРАЛ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ИРА</cp:lastModifiedBy>
  <cp:revision>42</cp:revision>
  <cp:lastPrinted>1601-01-01T00:00:00Z</cp:lastPrinted>
  <dcterms:created xsi:type="dcterms:W3CDTF">1601-01-01T00:00:00Z</dcterms:created>
  <dcterms:modified xsi:type="dcterms:W3CDTF">2022-04-20T02:17:38Z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