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3" r:id="rId1"/>
  </p:sldMasterIdLst>
  <p:sldIdLst>
    <p:sldId id="292" r:id="rId2"/>
    <p:sldId id="257" r:id="rId3"/>
    <p:sldId id="258" r:id="rId4"/>
    <p:sldId id="296" r:id="rId5"/>
    <p:sldId id="270" r:id="rId6"/>
    <p:sldId id="283" r:id="rId7"/>
    <p:sldId id="284" r:id="rId8"/>
    <p:sldId id="285" r:id="rId9"/>
    <p:sldId id="286" r:id="rId10"/>
    <p:sldId id="290" r:id="rId11"/>
    <p:sldId id="291" r:id="rId12"/>
    <p:sldId id="294" r:id="rId13"/>
    <p:sldId id="264" r:id="rId14"/>
    <p:sldId id="293" r:id="rId15"/>
    <p:sldId id="295" r:id="rId1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29" autoAdjust="0"/>
    <p:restoredTop sz="94434" autoAdjust="0"/>
  </p:normalViewPr>
  <p:slideViewPr>
    <p:cSldViewPr>
      <p:cViewPr varScale="1">
        <p:scale>
          <a:sx n="72" d="100"/>
          <a:sy n="72" d="100"/>
        </p:scale>
        <p:origin x="3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F383DAC2-CB7F-4F86-9533-435C66AA1D9C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16">
              <a:extLst>
                <a:ext uri="{FF2B5EF4-FFF2-40B4-BE49-F238E27FC236}">
                  <a16:creationId xmlns:a16="http://schemas.microsoft.com/office/drawing/2014/main" id="{BA7F702F-F9D6-4B1A-9C12-106E4FC22647}"/>
                </a:ext>
              </a:extLst>
            </p:cNvPr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>
              <a:extLst>
                <a:ext uri="{FF2B5EF4-FFF2-40B4-BE49-F238E27FC236}">
                  <a16:creationId xmlns:a16="http://schemas.microsoft.com/office/drawing/2014/main" id="{A80F23E2-5E2F-4719-94BE-A97D38CD09F4}"/>
                </a:ext>
              </a:extLst>
            </p:cNvPr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D7F17B42-25A3-4807-B86B-E2E330AF49B9}"/>
                </a:ext>
              </a:extLst>
            </p:cNvPr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id="{17CFA134-6408-4642-B55E-21703B9EA23D}"/>
                </a:ext>
              </a:extLst>
            </p:cNvPr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8E6768B8-1A9B-4DB4-AFB2-39B9E0866AF4}"/>
                </a:ext>
              </a:extLst>
            </p:cNvPr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8E3F900C-FB02-4B98-9B50-BFED67D15A51}"/>
                </a:ext>
              </a:extLst>
            </p:cNvPr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0D1C5FB4-4E1F-4F3B-90C4-9591D0AE9D4F}"/>
                </a:ext>
              </a:extLst>
            </p:cNvPr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61387DC0-3CFD-42FD-A48D-A430B82F9FEB}"/>
                </a:ext>
              </a:extLst>
            </p:cNvPr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id="{2C482CC2-DE6E-4CAE-9851-EE379D6BEA24}"/>
                </a:ext>
              </a:extLst>
            </p:cNvPr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B41C2C32-9CF1-4587-B30F-8397EF87B76B}"/>
                </a:ext>
              </a:extLst>
            </p:cNvPr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2EAF8CC6-00F1-4703-82C4-347AC4D2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DC524-5F11-4584-AE11-E877AB2DBCAE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78C0F48-E78D-406E-A4AD-EEDAD3A28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07EB9BE-E07D-4D1A-B22C-5A9921C9D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8A146-375B-4663-99DC-431F960DE45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4011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7B59B-A2A7-41D4-ABDE-325E5C5D6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35AEA-D11D-4C4F-9541-639D5CCC9B49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2F691-D7E5-4018-88CC-532556DDB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DA980-5AA4-45C0-A8F1-B15DAD759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E6500-E426-48EB-94DE-693D6688EB6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3987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3FBF4-E591-4EB6-BD59-F41D41102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78B6E-15D4-48B1-B312-7BF3970FBEF6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73048-628C-40A9-8C67-ED756CC1D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D40B5-29D9-404F-88AA-33224C3FE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99A75-A024-4E6A-A27B-D1ECBF87FE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0249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EE747EC-1A0A-404C-981D-0F065B70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C2DDF-AB5C-4CE7-8E43-1C0E55E94ADC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257E87-D9E0-4E0F-834A-3E8F55A41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453F53-57BE-4019-9BEF-6ED1F3C2C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C134DC-BACB-49BA-B323-1A60D6760C4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1642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B2241FA-85D5-4158-A704-173ED4A6D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C5DA5-4F36-4824-A1EE-431D2F160EBA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549693E-C143-43CE-9A01-6E2E644DF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780C27B-D7B6-416C-B989-2AAC9751C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A8EF2-422A-4C5D-84F4-D38647200A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0998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41D66A9-6A2D-4F94-9CE4-D69FF0F65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BC44E-F7A6-4E7F-8B62-9BA00AB1341A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FB11279-6CE9-473E-81A8-D65B7797F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A075344-68CC-4F0E-9E39-712544F95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5C3D2E-FC37-458A-ADAB-8B839C7FABC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333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FFA63D7-3DBC-45D2-B29E-BA7358402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83978-2AFE-4118-AED2-15511B77FDD4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0ED47F7-4713-43F5-A422-4898FEBEB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179F4CD-2A01-4D6A-A80C-423BCA4BC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4C922-03CD-4F13-8890-E7B656CDAD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7753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0669117-9BC8-43A1-8A61-BD6513AE9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85430-3B7F-4970-8FDC-76AA8123BE58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DEC27E0-DD21-4851-9564-51E6D9F23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F3F2C48-E22B-4815-A686-D5BF3A813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73DBB-D63A-4650-B643-6143E60940C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1677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1B9596A-0E26-42EC-A00B-93202A7AF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9FD33-716B-4B93-A63E-FB7D979801B5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55F192-214E-4C9C-88C0-BEC1CBCDB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B7AFDB6-FF6B-40FB-AABD-A15D8F0FE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75EEE2-2713-46D7-923C-1356BF43667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0439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8B95D-BDE8-449B-B5FF-2699771C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5FF7C-CAF7-4DF1-8482-CF437F3E2076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B1B04-B226-47B2-A283-1FE9C083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E1479-CBB2-4F45-B7E0-8967C0482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BD956-9AE0-4374-B9C6-0E667E0026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498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5863399B-29FA-4B2E-B074-A5A143C5D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2136C461-CC3D-485F-ABC7-64CC181A6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E552F55-D864-474F-99BD-1BDC8F34BAF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BC732-541B-4F18-8999-B92549B1513F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EE3DB19-F408-458D-9DD7-D88E14C317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957CE77-087C-478F-8F02-DEA4BD888E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7DD360D-6E87-4527-95DE-73AE21D3F10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6015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5BB9E-C01C-43AD-B36D-900393434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22174-EC5F-4E58-8B3B-8DD61451B5A5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BD03-49C9-4B9F-BF1C-6B5BCBFB5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EFD97-A196-4530-AA3A-09EABEC08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7A0D4D-C6EE-4924-90D9-31C9D6F109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3342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0987D016-8109-49A3-812C-241C63EEE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296D6302-D7F5-41C5-A09E-671520B20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650118B-CC04-4664-8AE1-9F2C044F6C9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A9E81-2AE4-4D59-B405-4CF137380A30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9A765E-6819-4ABF-91C3-1DE904BE623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F31C9A3-812E-479C-9A3C-EBBDAFAA75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7E8E1EC-B84B-4255-B7CF-E6FB4D03A0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8996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4EFE85-655F-4653-8C2F-8BD6B7D19FC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785EE-5428-440B-A039-B1B058DC544F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9FD17A3-99D1-4417-B2B0-F3F3354B47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CC633CB-A679-4905-BA03-58D334CE754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B6F6CFB4-5F85-49F2-B163-BCD1356A9F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6653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30DBA-4293-4CB2-A227-E1375D6CF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36C43-5F5A-40E1-A927-6A89FBBC19D7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6125A-D5E5-4459-B050-4ABC7F027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B7C66-B66A-48B4-9AEF-64A2ED24F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F864E9-1D5F-4601-B4CB-DF3E1516724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4961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A01FB-06EF-47CA-835B-AEDB5E827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03AAE-1442-4F45-9255-C105B801682C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8E9E0-C5DB-4FBD-B25E-2B66D7732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EF265-2AA3-4B7A-B137-4EE5028F4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3036F-4F46-4BA0-A2CE-58C67CAFCA8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2915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>
            <a:extLst>
              <a:ext uri="{FF2B5EF4-FFF2-40B4-BE49-F238E27FC236}">
                <a16:creationId xmlns:a16="http://schemas.microsoft.com/office/drawing/2014/main" id="{EC6EB5D1-FC66-431E-B902-1E8628025D1C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6A4C1D2-3467-4943-A87A-C39300BB02A3}"/>
                </a:ext>
              </a:extLst>
            </p:cNvPr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0573F11-C9DB-4117-84A1-423E728AE09F}"/>
                </a:ext>
              </a:extLst>
            </p:cNvPr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C3744BF-E6C5-42EA-9496-F59C337D3941}"/>
                </a:ext>
              </a:extLst>
            </p:cNvPr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C36A74D-BC2C-4AF2-A1CE-AA76CDB0761A}"/>
                </a:ext>
              </a:extLst>
            </p:cNvPr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034D702-9E58-4D2C-AC17-CB89960F8335}"/>
                </a:ext>
              </a:extLst>
            </p:cNvPr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FCF9A34E-81F1-4C6A-9060-83CD22A1DE62}"/>
                </a:ext>
              </a:extLst>
            </p:cNvPr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A6788B0-D7AB-40E9-9779-950D8DB5F5FB}"/>
                </a:ext>
              </a:extLst>
            </p:cNvPr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2965CCA-8F86-49A9-BD8B-EDED78AA5721}"/>
                </a:ext>
              </a:extLst>
            </p:cNvPr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E292A66-D679-4953-92EE-985F800DA2DD}"/>
                </a:ext>
              </a:extLst>
            </p:cNvPr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36102A5-9ED0-4B24-88F1-AF2CE9E7DD30}"/>
                </a:ext>
              </a:extLst>
            </p:cNvPr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0D5C7B2E-0EEB-4BAE-990A-FFD2A6DD3BC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D38B22EC-3236-4A75-BE00-C2E0B87C61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3A66C-131E-4B91-B584-99808B73BF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3400C9-3BB5-4D5A-BA45-B624CD1EAD9D}" type="datetimeFigureOut">
              <a:rPr lang="ru-RU"/>
              <a:pPr>
                <a:defRPr/>
              </a:pPr>
              <a:t>сб 23.04.22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34943-640D-43B4-AE9A-8C3AA90E1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9AAA1-4211-45C0-9300-A4236E4A21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814B95B-0A8A-47D6-BCAF-027D7DECC4B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7" r:id="rId11"/>
    <p:sldLayoutId id="2147484162" r:id="rId12"/>
    <p:sldLayoutId id="2147484168" r:id="rId13"/>
    <p:sldLayoutId id="2147484163" r:id="rId14"/>
    <p:sldLayoutId id="2147484164" r:id="rId15"/>
    <p:sldLayoutId id="2147484165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>
            <a:extLst>
              <a:ext uri="{FF2B5EF4-FFF2-40B4-BE49-F238E27FC236}">
                <a16:creationId xmlns:a16="http://schemas.microsoft.com/office/drawing/2014/main" id="{5FB706CD-1727-4192-A943-836B4CD89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388" y="0"/>
            <a:ext cx="8713787" cy="3429000"/>
          </a:xfrm>
        </p:spPr>
        <p:txBody>
          <a:bodyPr/>
          <a:lstStyle/>
          <a:p>
            <a:pPr algn="ctr"/>
            <a:br>
              <a:rPr lang="uk-UA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ЕНТОМОФАУНА БДЖОЛИНИХ РОДИНИ</a:t>
            </a:r>
            <a:b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ANTHOPHORIDAE  </a:t>
            </a:r>
            <a:r>
              <a:rPr lang="uk-UA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НА АНТРОПОГЕННО ЗМІНЕНИХ ТЕРИТОРІЯХ В МІСТІ КРАСИЛІВ</a:t>
            </a:r>
            <a:b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339" name="Подзаголовок 2">
            <a:extLst>
              <a:ext uri="{FF2B5EF4-FFF2-40B4-BE49-F238E27FC236}">
                <a16:creationId xmlns:a16="http://schemas.microsoft.com/office/drawing/2014/main" id="{7AE8A05E-8F53-4B31-829C-FB75254487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388" y="3284538"/>
            <a:ext cx="8713787" cy="3168650"/>
          </a:xfrm>
        </p:spPr>
        <p:txBody>
          <a:bodyPr rtlCol="0">
            <a:normAutofit fontScale="32500" lnSpcReduction="20000"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Гнатишко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Валерія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7-А класу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Красилівська ЗОШ І-ІІІ ступенів №3 Хмельницької області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Хмельницьке територіальне відділення МАН України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Шаховал Олександр Володимирович, 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 вищої  категорії, вчитель біологія Красилівської ЗОШ І-ІІІ ст. №3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>
            <a:extLst>
              <a:ext uri="{FF2B5EF4-FFF2-40B4-BE49-F238E27FC236}">
                <a16:creationId xmlns:a16="http://schemas.microsoft.com/office/drawing/2014/main" id="{09036343-E1B9-49F5-9555-F0522169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3375"/>
            <a:ext cx="8229600" cy="1143000"/>
          </a:xfrm>
        </p:spPr>
        <p:txBody>
          <a:bodyPr/>
          <a:lstStyle/>
          <a:p>
            <a:pPr algn="ctr"/>
            <a:r>
              <a:rPr lang="uk-UA" altLang="ru-RU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268F77-79C4-435B-A063-9AA18EC0B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765175"/>
            <a:ext cx="8229600" cy="5759450"/>
          </a:xfrm>
        </p:spPr>
        <p:txBody>
          <a:bodyPr rtlCol="0">
            <a:noAutofit/>
          </a:bodyPr>
          <a:lstStyle/>
          <a:p>
            <a:pPr marL="0" indent="0" algn="just" defTabSz="457207" fontAlgn="auto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</a:t>
            </a:r>
            <a:r>
              <a:rPr lang="uk-UA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Антафоріди</a:t>
            </a:r>
            <a: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і всі бджолині, відіграють величезну роль у функціонуванні біоценозів, агроценозів та природи загалом. Оскільки являються запилювачами різних рослин. А з огляду на сучасний негативний стан екосистеми, втручання у функціонування біоценозів та зміну їх під впливом антропогенного фактору, постало під загрозою існування багатьох видів тварин, в тому ж числі і представників родини 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Anthophoridae</a:t>
            </a:r>
            <a:r>
              <a:rPr lang="uk-UA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Основними причинами зміни чисельності </a:t>
            </a:r>
            <a:r>
              <a:rPr lang="uk-UA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бджіл-антафорід</a:t>
            </a:r>
            <a: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вирубування сухих дерев, зменшення кількості дерев'яних споруд, надмірне застосування пестицидів.</a:t>
            </a:r>
          </a:p>
          <a:p>
            <a:pPr marL="274320" indent="-274320" defTabSz="457207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uk-UA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defTabSz="457207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uk-UA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 defTabSz="457207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uk-UA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 defTabSz="457207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 defTabSz="457207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>
            <a:extLst>
              <a:ext uri="{FF2B5EF4-FFF2-40B4-BE49-F238E27FC236}">
                <a16:creationId xmlns:a16="http://schemas.microsoft.com/office/drawing/2014/main" id="{87620017-4CD0-4C60-B73A-D14C1266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188913"/>
            <a:ext cx="8497887" cy="1687512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Метою дослідження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встановлення видового складу, чисельності та різноманіття бджіл-антафорід на території міста Красилів та його околицях.  З’ясування періоду льоту та розподілу зареєстрованих видів на фенологічні групи.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Объект 2">
            <a:extLst>
              <a:ext uri="{FF2B5EF4-FFF2-40B4-BE49-F238E27FC236}">
                <a16:creationId xmlns:a16="http://schemas.microsoft.com/office/drawing/2014/main" id="{3F5CB44C-26DA-4132-AE76-CF21732BF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700213"/>
            <a:ext cx="8569325" cy="4752975"/>
          </a:xfrm>
        </p:spPr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досягнення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поставленої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мети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вирішити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</a:t>
            </a:r>
            <a:endParaRPr lang="ru-RU" sz="3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з’ясувати видовий склад бджіл-антафорід в місті Красилів та його околицях;</a:t>
            </a:r>
            <a:endParaRPr lang="ru-RU" sz="31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 біотопічний розподіл зареєстрованих представників родини  </a:t>
            </a:r>
            <a:r>
              <a:rPr lang="en-US" sz="3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Anthophoridae</a:t>
            </a:r>
            <a:r>
              <a:rPr lang="uk-UA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1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 формування фенологічних груп за періодами льоту зареєстрованих антафорід в місті Красилів та його околицях;</a:t>
            </a:r>
            <a:endParaRPr lang="ru-RU" sz="31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 чисельність бджіл-антафорід в біотопах досліджуваного регіону. </a:t>
            </a:r>
            <a:endParaRPr lang="ru-RU" sz="31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>
            <a:extLst>
              <a:ext uri="{FF2B5EF4-FFF2-40B4-BE49-F238E27FC236}">
                <a16:creationId xmlns:a16="http://schemas.microsoft.com/office/drawing/2014/main" id="{606466D4-2FBB-41D3-A311-11812519C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115888"/>
            <a:ext cx="8785225" cy="158432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наших досліджень, які тривали з </a:t>
            </a:r>
            <a:b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квітня по жовтень 2021 р., нами були застосовані такі методи:</a:t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70FD40-58B9-434F-ACF3-1B924ACDC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1773238"/>
            <a:ext cx="8856662" cy="5084762"/>
          </a:xfrm>
        </p:spPr>
        <p:txBody>
          <a:bodyPr rtlCol="0">
            <a:normAutofit/>
          </a:bodyPr>
          <a:lstStyle/>
          <a:p>
            <a:pPr marL="514350" indent="-514350" algn="just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ентомологічне косіння сачком ;</a:t>
            </a:r>
          </a:p>
          <a:p>
            <a:pPr marL="514350" indent="-514350" algn="just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порівняння;</a:t>
            </a:r>
          </a:p>
          <a:p>
            <a:pPr marL="514350" indent="-514350" algn="just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спостереження.</a:t>
            </a:r>
          </a:p>
          <a:p>
            <a:pPr marL="0" indent="0" algn="just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uk-UA" sz="3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Рисунок 4" descr="ÐÐ°ÑÑÐ¸Ð½ÐºÐ¸ Ð¿Ð¾ Ð·Ð°Ð¿ÑÐ¾ÑÑ Anthophoridae">
            <a:extLst>
              <a:ext uri="{FF2B5EF4-FFF2-40B4-BE49-F238E27FC236}">
                <a16:creationId xmlns:a16="http://schemas.microsoft.com/office/drawing/2014/main" id="{5E033B59-748D-42A2-952F-707877E16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73463"/>
            <a:ext cx="4608512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Рисунок 5" descr="ÐÐ¾ÑÐ¾Ð¶ÐµÐµ Ð¸Ð·Ð¾Ð±ÑÐ°Ð¶ÐµÐ½Ð¸Ðµ">
            <a:extLst>
              <a:ext uri="{FF2B5EF4-FFF2-40B4-BE49-F238E27FC236}">
                <a16:creationId xmlns:a16="http://schemas.microsoft.com/office/drawing/2014/main" id="{AA60F701-3406-4872-B452-A1627F717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573463"/>
            <a:ext cx="360045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>
            <a:extLst>
              <a:ext uri="{FF2B5EF4-FFF2-40B4-BE49-F238E27FC236}">
                <a16:creationId xmlns:a16="http://schemas.microsoft.com/office/drawing/2014/main" id="{D0B44908-2149-4C55-986B-8E957314D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13" y="476250"/>
            <a:ext cx="8229600" cy="936625"/>
          </a:xfrm>
        </p:spPr>
        <p:txBody>
          <a:bodyPr rtlCol="0">
            <a:normAutofit fontScale="90000"/>
          </a:bodyPr>
          <a:lstStyle/>
          <a:p>
            <a:pPr algn="ctr" defTabSz="457207" fontAlgn="auto">
              <a:spcAft>
                <a:spcPts val="0"/>
              </a:spcAft>
              <a:defRPr/>
            </a:pPr>
            <a:r>
              <a:rPr lang="uk-UA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Місця реєстрації </a:t>
            </a:r>
            <a:r>
              <a:rPr lang="en-US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Anthophoridae</a:t>
            </a:r>
            <a:r>
              <a:rPr lang="uk-UA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м. </a:t>
            </a:r>
            <a:r>
              <a:rPr lang="uk-UA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Красилові</a:t>
            </a:r>
            <a:r>
              <a:rPr lang="uk-UA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9" name="Объект 1">
            <a:extLst>
              <a:ext uri="{FF2B5EF4-FFF2-40B4-BE49-F238E27FC236}">
                <a16:creationId xmlns:a16="http://schemas.microsoft.com/office/drawing/2014/main" id="{5FB206E1-BFC6-4766-8CE6-B0096ABEA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13" y="1268413"/>
            <a:ext cx="8229600" cy="5272087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endParaRPr lang="uk-UA" altLang="uk-UA"/>
          </a:p>
        </p:txBody>
      </p:sp>
      <p:pic>
        <p:nvPicPr>
          <p:cNvPr id="9220" name="Picture 4" descr="C:\Users\Oleksandr\Desktop\прпр.png">
            <a:extLst>
              <a:ext uri="{FF2B5EF4-FFF2-40B4-BE49-F238E27FC236}">
                <a16:creationId xmlns:a16="http://schemas.microsoft.com/office/drawing/2014/main" id="{C7D4D63A-DD2A-4233-94FD-02F1F26A5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290638"/>
            <a:ext cx="7923213" cy="524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>
            <a:extLst>
              <a:ext uri="{FF2B5EF4-FFF2-40B4-BE49-F238E27FC236}">
                <a16:creationId xmlns:a16="http://schemas.microsoft.com/office/drawing/2014/main" id="{F9A64B53-6BE8-4DC1-80CC-66C387773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836613"/>
            <a:ext cx="9144000" cy="2060575"/>
          </a:xfrm>
        </p:spPr>
        <p:txBody>
          <a:bodyPr rtlCol="0">
            <a:normAutofit fontScale="90000"/>
          </a:bodyPr>
          <a:lstStyle/>
          <a:p>
            <a:pPr indent="457200" defTabSz="457207" fontAlgn="auto">
              <a:spcAft>
                <a:spcPts val="0"/>
              </a:spcAft>
              <a:defRPr/>
            </a:pP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  <a:r>
              <a:rPr lang="en-US" altLang="uk-UA" sz="2800" i="1" dirty="0"/>
              <a:t>N</a:t>
            </a:r>
            <a:r>
              <a:rPr lang="uk-UA" altLang="uk-UA" sz="2800" i="1" dirty="0"/>
              <a:t>. </a:t>
            </a:r>
            <a:r>
              <a:rPr lang="en-US" altLang="uk-UA" sz="2800" i="1" dirty="0" err="1"/>
              <a:t>flavopicta</a:t>
            </a:r>
            <a:br>
              <a:rPr lang="uk-UA" altLang="uk-UA" sz="2800" dirty="0"/>
            </a:b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 біотопі міський парк відпочинку домінуючими видами антафорід виявилися: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flavopicta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10 видів,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nana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- 10 видів; </a:t>
            </a:r>
            <a:r>
              <a:rPr lang="uk-UA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субдомінуючими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‒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mutabilis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9 видів,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fucata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-8 видів</a:t>
            </a:r>
            <a:br>
              <a:rPr lang="ru-RU" altLang="ru-RU" sz="2800" dirty="0"/>
            </a:br>
            <a:endParaRPr lang="ru-RU" altLang="ru-RU" sz="2800" dirty="0"/>
          </a:p>
        </p:txBody>
      </p:sp>
      <p:graphicFrame>
        <p:nvGraphicFramePr>
          <p:cNvPr id="10243" name="Объект 6">
            <a:extLst>
              <a:ext uri="{FF2B5EF4-FFF2-40B4-BE49-F238E27FC236}">
                <a16:creationId xmlns:a16="http://schemas.microsoft.com/office/drawing/2014/main" id="{2254434C-60E6-4252-86A3-2D4028323D8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95288" y="1552575"/>
          <a:ext cx="4608512" cy="252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иаграмма" r:id="rId2" imgW="9254530" imgH="5078408" progId="Excel.Chart.8">
                  <p:embed/>
                </p:oleObj>
              </mc:Choice>
              <mc:Fallback>
                <p:oleObj name="Диаграмма" r:id="rId2" imgW="9254530" imgH="5078408" progId="Excel.Chart.8">
                  <p:embed/>
                  <p:pic>
                    <p:nvPicPr>
                      <p:cNvPr id="0" name="Объект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552575"/>
                        <a:ext cx="4608512" cy="252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4" name="Picture 4" descr="C:\Users\Asus\Desktop\N. flavopicta.jpg">
            <a:extLst>
              <a:ext uri="{FF2B5EF4-FFF2-40B4-BE49-F238E27FC236}">
                <a16:creationId xmlns:a16="http://schemas.microsoft.com/office/drawing/2014/main" id="{EF2DC1C0-C283-42AB-8B12-5A199E36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341438"/>
            <a:ext cx="3673475" cy="342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>
            <a:extLst>
              <a:ext uri="{FF2B5EF4-FFF2-40B4-BE49-F238E27FC236}">
                <a16:creationId xmlns:a16="http://schemas.microsoft.com/office/drawing/2014/main" id="{E263C774-5027-4782-B631-82C4013E8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313"/>
          </a:xfrm>
        </p:spPr>
        <p:txBody>
          <a:bodyPr rtlCol="0">
            <a:normAutofit fontScale="90000"/>
          </a:bodyPr>
          <a:lstStyle/>
          <a:p>
            <a:pPr indent="457200" algn="just" defTabSz="457207" fontAlgn="auto">
              <a:spcAft>
                <a:spcPts val="0"/>
              </a:spcAft>
              <a:defRPr/>
            </a:pPr>
            <a:br>
              <a:rPr lang="ru-RU" altLang="ru-RU" dirty="0"/>
            </a:br>
            <a:r>
              <a:rPr lang="ru-RU" altLang="ru-RU" dirty="0"/>
              <a:t>    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Домінуючі видами антафорід в біотопі „ старий ” парк: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violacea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-14 видів,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fucata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12 видів; </a:t>
            </a:r>
            <a:r>
              <a:rPr lang="uk-UA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субдомінуючі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‒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flavopicta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10 видів,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flavoguttata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–10видів                                                           </a:t>
            </a:r>
            <a:b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</a:t>
            </a:r>
            <a:r>
              <a:rPr lang="en-US" altLang="uk-UA" sz="2400" i="1" dirty="0"/>
              <a:t>N</a:t>
            </a:r>
            <a:r>
              <a:rPr lang="uk-UA" altLang="uk-UA" sz="2400" i="1" dirty="0"/>
              <a:t>.</a:t>
            </a:r>
            <a:r>
              <a:rPr lang="en-US" altLang="uk-UA" sz="2400" i="1" dirty="0" err="1"/>
              <a:t>Fucata</a:t>
            </a:r>
            <a:br>
              <a:rPr lang="uk-UA" altLang="uk-UA" sz="2400" i="1" dirty="0"/>
            </a:b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267" name="Объект 4">
            <a:extLst>
              <a:ext uri="{FF2B5EF4-FFF2-40B4-BE49-F238E27FC236}">
                <a16:creationId xmlns:a16="http://schemas.microsoft.com/office/drawing/2014/main" id="{DC1E61E8-32F0-4800-98E1-C4637F781C5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0825" y="2765425"/>
          <a:ext cx="5473700" cy="312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иаграмма" r:id="rId2" imgW="9144793" imgH="5224725" progId="Excel.Chart.8">
                  <p:embed/>
                </p:oleObj>
              </mc:Choice>
              <mc:Fallback>
                <p:oleObj name="Диаграмма" r:id="rId2" imgW="9144793" imgH="5224725" progId="Excel.Chart.8">
                  <p:embed/>
                  <p:pic>
                    <p:nvPicPr>
                      <p:cNvPr id="0" name="Объект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765425"/>
                        <a:ext cx="5473700" cy="312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8" name="Picture 2" descr="C:\Users\Asus\Desktop\N. fucata.jpg">
            <a:extLst>
              <a:ext uri="{FF2B5EF4-FFF2-40B4-BE49-F238E27FC236}">
                <a16:creationId xmlns:a16="http://schemas.microsoft.com/office/drawing/2014/main" id="{EFC5AD11-9830-4FB1-8C16-C5C217710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76475"/>
            <a:ext cx="316865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>
            <a:extLst>
              <a:ext uri="{FF2B5EF4-FFF2-40B4-BE49-F238E27FC236}">
                <a16:creationId xmlns:a16="http://schemas.microsoft.com/office/drawing/2014/main" id="{8F5D7AD0-88D9-463C-9791-68651FA8F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476250"/>
            <a:ext cx="8785225" cy="10795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2800" dirty="0" err="1"/>
              <a:t>Чисельність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популяції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родини</a:t>
            </a:r>
            <a:r>
              <a:rPr lang="ru-RU" altLang="ru-RU" sz="2800" dirty="0"/>
              <a:t> </a:t>
            </a:r>
            <a:r>
              <a:rPr lang="en-US" altLang="ru-RU" sz="2800" dirty="0" err="1"/>
              <a:t>Anthophoridae</a:t>
            </a:r>
            <a:r>
              <a:rPr lang="en-US" altLang="ru-RU" sz="2800" dirty="0"/>
              <a:t> </a:t>
            </a:r>
            <a:r>
              <a:rPr lang="ru-RU" altLang="ru-RU" sz="2800" dirty="0"/>
              <a:t>в</a:t>
            </a:r>
            <a:br>
              <a:rPr lang="ru-RU" altLang="ru-RU" sz="2800" dirty="0"/>
            </a:br>
            <a:r>
              <a:rPr lang="ru-RU" altLang="ru-RU" sz="2800" dirty="0"/>
              <a:t>                             </a:t>
            </a:r>
            <a:r>
              <a:rPr lang="ru-RU" altLang="ru-RU" sz="2800" dirty="0" err="1"/>
              <a:t>біотопі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узл</a:t>
            </a:r>
            <a:r>
              <a:rPr lang="uk-UA" altLang="ru-RU" sz="2800" dirty="0" err="1"/>
              <a:t>ісся</a:t>
            </a:r>
            <a:r>
              <a:rPr lang="uk-UA" altLang="ru-RU" sz="2800" dirty="0"/>
              <a:t> </a:t>
            </a:r>
            <a:br>
              <a:rPr lang="uk-UA" altLang="ru-RU" sz="2800" dirty="0"/>
            </a:br>
            <a:r>
              <a:rPr lang="uk-UA" altLang="ru-RU" sz="2800" dirty="0"/>
              <a:t>                                                                  </a:t>
            </a:r>
            <a:r>
              <a:rPr lang="en-US" altLang="uk-UA" sz="2400" i="1" dirty="0"/>
              <a:t>C</a:t>
            </a:r>
            <a:r>
              <a:rPr lang="uk-UA" altLang="uk-UA" sz="2400" i="1" dirty="0"/>
              <a:t>. </a:t>
            </a:r>
            <a:r>
              <a:rPr lang="en-US" altLang="uk-UA" sz="2400" i="1" dirty="0" err="1"/>
              <a:t>Cyanea</a:t>
            </a:r>
            <a:br>
              <a:rPr lang="uk-UA" altLang="uk-UA" sz="2800" i="1" dirty="0"/>
            </a:br>
            <a:endParaRPr lang="ru-RU" altLang="ru-RU" sz="2800" dirty="0"/>
          </a:p>
        </p:txBody>
      </p:sp>
      <p:graphicFrame>
        <p:nvGraphicFramePr>
          <p:cNvPr id="12291" name="Объект 3">
            <a:extLst>
              <a:ext uri="{FF2B5EF4-FFF2-40B4-BE49-F238E27FC236}">
                <a16:creationId xmlns:a16="http://schemas.microsoft.com/office/drawing/2014/main" id="{BD6BDD7D-20C6-4299-948A-0CC14D8366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9388" y="2301875"/>
          <a:ext cx="5761037" cy="355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иаграмма" r:id="rId2" imgW="8888738" imgH="5480779" progId="Excel.Chart.8">
                  <p:embed/>
                </p:oleObj>
              </mc:Choice>
              <mc:Fallback>
                <p:oleObj name="Диаграмма" r:id="rId2" imgW="8888738" imgH="5480779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301875"/>
                        <a:ext cx="5761037" cy="3551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2" name="Picture 2" descr="C:\Users\Asus\Desktop\photo-hectonichus.jpg">
            <a:extLst>
              <a:ext uri="{FF2B5EF4-FFF2-40B4-BE49-F238E27FC236}">
                <a16:creationId xmlns:a16="http://schemas.microsoft.com/office/drawing/2014/main" id="{6901A088-9705-4E38-85FA-3E28A64A4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844675"/>
            <a:ext cx="2879725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>
            <a:extLst>
              <a:ext uri="{FF2B5EF4-FFF2-40B4-BE49-F238E27FC236}">
                <a16:creationId xmlns:a16="http://schemas.microsoft.com/office/drawing/2014/main" id="{9516CA9B-DD90-431A-9942-06A041331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115888"/>
            <a:ext cx="8785225" cy="3097212"/>
          </a:xfrm>
        </p:spPr>
        <p:txBody>
          <a:bodyPr rtlCol="0">
            <a:normAutofit fontScale="90000"/>
          </a:bodyPr>
          <a:lstStyle/>
          <a:p>
            <a:pPr indent="457200" defTabSz="457207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altLang="uk-UA" sz="2000" i="1" dirty="0"/>
              <a:t>                                                                                             </a:t>
            </a:r>
            <a:r>
              <a:rPr lang="en-US" altLang="uk-UA" sz="2000" i="1" dirty="0"/>
              <a:t>M</a:t>
            </a:r>
            <a:r>
              <a:rPr lang="uk-UA" altLang="uk-UA" sz="2000" i="1" dirty="0"/>
              <a:t>.</a:t>
            </a:r>
            <a:r>
              <a:rPr lang="en-US" altLang="uk-UA" sz="2000" i="1" dirty="0" err="1"/>
              <a:t>luctuosa</a:t>
            </a:r>
            <a:r>
              <a:rPr lang="en-US" altLang="uk-UA" sz="2000" i="1" dirty="0"/>
              <a:t> </a:t>
            </a:r>
            <a:br>
              <a:rPr lang="uk-UA" altLang="uk-UA" sz="2800" i="1" dirty="0"/>
            </a:b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altLang="uk-UA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елені насадження </a:t>
            </a:r>
            <a:br>
              <a:rPr lang="uk-UA" altLang="uk-UA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 вулицях (6 видів)</a:t>
            </a:r>
            <a:br>
              <a:rPr lang="uk-UA" altLang="uk-UA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uk-UA" alt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популяції родини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Anthophoridae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зелених насадженнях на вулиці в місті Красилів</a:t>
            </a:r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315" name="Объект 3">
            <a:extLst>
              <a:ext uri="{FF2B5EF4-FFF2-40B4-BE49-F238E27FC236}">
                <a16:creationId xmlns:a16="http://schemas.microsoft.com/office/drawing/2014/main" id="{BDAD2149-5DE5-4556-928C-7D9698E6664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2301875"/>
          <a:ext cx="6348413" cy="359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иаграмма" r:id="rId2" imgW="8961897" imgH="5078408" progId="Excel.Chart.8">
                  <p:embed/>
                </p:oleObj>
              </mc:Choice>
              <mc:Fallback>
                <p:oleObj name="Диаграмма" r:id="rId2" imgW="8961897" imgH="5078408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01875"/>
                        <a:ext cx="6348413" cy="359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16" name="Picture 2" descr="C:\Users\Asus\Desktop\M. luctuosa.jpg">
            <a:extLst>
              <a:ext uri="{FF2B5EF4-FFF2-40B4-BE49-F238E27FC236}">
                <a16:creationId xmlns:a16="http://schemas.microsoft.com/office/drawing/2014/main" id="{281AEE85-0E4A-45CC-B1F6-BCEBB3B2C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692150"/>
            <a:ext cx="446405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>
            <a:extLst>
              <a:ext uri="{FF2B5EF4-FFF2-40B4-BE49-F238E27FC236}">
                <a16:creationId xmlns:a16="http://schemas.microsoft.com/office/drawing/2014/main" id="{F00B5BF7-BFD9-4784-8613-2D9B786C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561975"/>
            <a:ext cx="8578850" cy="720725"/>
          </a:xfrm>
        </p:spPr>
        <p:txBody>
          <a:bodyPr rtlCol="0">
            <a:normAutofit fontScale="90000"/>
          </a:bodyPr>
          <a:lstStyle/>
          <a:p>
            <a:pPr indent="457200" algn="just" defTabSz="457207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агроценозах було відловлено – 8 видів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339" name="Объект 3">
            <a:extLst>
              <a:ext uri="{FF2B5EF4-FFF2-40B4-BE49-F238E27FC236}">
                <a16:creationId xmlns:a16="http://schemas.microsoft.com/office/drawing/2014/main" id="{1726D804-F568-4E09-9DDE-D08C2225FF7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55650" y="1762125"/>
          <a:ext cx="7575550" cy="468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иаграмма" r:id="rId2" imgW="9254530" imgH="5724640" progId="Excel.Chart.8">
                  <p:embed/>
                </p:oleObj>
              </mc:Choice>
              <mc:Fallback>
                <p:oleObj name="Диаграмма" r:id="rId2" imgW="9254530" imgH="5724640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762125"/>
                        <a:ext cx="7575550" cy="468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Левая фигурная скобка 2">
            <a:extLst>
              <a:ext uri="{FF2B5EF4-FFF2-40B4-BE49-F238E27FC236}">
                <a16:creationId xmlns:a16="http://schemas.microsoft.com/office/drawing/2014/main" id="{0083F05B-639A-4A57-8E5A-0D2DBE65DD0A}"/>
              </a:ext>
            </a:extLst>
          </p:cNvPr>
          <p:cNvSpPr/>
          <p:nvPr/>
        </p:nvSpPr>
        <p:spPr>
          <a:xfrm rot="5400000">
            <a:off x="2070101" y="1393825"/>
            <a:ext cx="609600" cy="26638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>
            <a:extLst>
              <a:ext uri="{FF2B5EF4-FFF2-40B4-BE49-F238E27FC236}">
                <a16:creationId xmlns:a16="http://schemas.microsoft.com/office/drawing/2014/main" id="{291A7875-010D-494D-AE1C-EC8FE7765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431800"/>
            <a:ext cx="8713788" cy="981075"/>
          </a:xfrm>
        </p:spPr>
        <p:txBody>
          <a:bodyPr/>
          <a:lstStyle/>
          <a:p>
            <a:pPr algn="ctr"/>
            <a:r>
              <a:rPr lang="uk-UA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Біотоп луки – 13 видів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363" name="Объект 3">
            <a:extLst>
              <a:ext uri="{FF2B5EF4-FFF2-40B4-BE49-F238E27FC236}">
                <a16:creationId xmlns:a16="http://schemas.microsoft.com/office/drawing/2014/main" id="{3FAA251D-BB3B-4EEF-86E4-2F6F0E72A43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84225" y="1557338"/>
          <a:ext cx="7575550" cy="497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иаграмма" r:id="rId2" imgW="8821677" imgH="5797798" progId="Excel.Chart.8">
                  <p:embed/>
                </p:oleObj>
              </mc:Choice>
              <mc:Fallback>
                <p:oleObj name="Диаграмма" r:id="rId2" imgW="8821677" imgH="5797798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225" y="1557338"/>
                        <a:ext cx="7575550" cy="497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3933D-1517-4309-BB31-E6B005256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88913"/>
            <a:ext cx="8353425" cy="93662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8CC06-869C-4A28-894E-468DCBA94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25538"/>
            <a:ext cx="8280400" cy="4916487"/>
          </a:xfrm>
        </p:spPr>
        <p:txBody>
          <a:bodyPr rtlCol="0">
            <a:normAutofit/>
          </a:bodyPr>
          <a:lstStyle/>
          <a:p>
            <a:pPr marL="0" indent="457200" algn="just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</a:t>
            </a:r>
            <a:r>
              <a:rPr lang="uk-UA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антафоріди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належить до  класу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Insecta</a:t>
            </a:r>
            <a:r>
              <a:rPr 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ряду</a:t>
            </a:r>
            <a:r>
              <a:rPr 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Hymenoptera</a:t>
            </a:r>
            <a:r>
              <a:rPr 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підряду</a:t>
            </a:r>
            <a:r>
              <a:rPr 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Apocrita</a:t>
            </a:r>
            <a:r>
              <a:rPr 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надродини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Apoidea</a:t>
            </a:r>
            <a:r>
              <a:rPr 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 налічує понад 2000 видів поширених на всіх континентах, крім Австралії, що свідчить про відносно короткий геологічний вік цієї родини.  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  200  видів відомо в Україні. Вони  розподілені  на  24  роди: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Nomada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Ammobates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Parammobatodes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Pasites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Ammobatoides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Paramegilla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Heliophila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Melecta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Eupavlovskia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Pseudomelecta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Paracrocisa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Biastes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Epeolus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Triepeolus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Epeoloides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Tetralonia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Thyreus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Eucera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Habropoda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Clisodon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Amegilla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Anthophora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Ceratina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Xylocopa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території дослідження зареєстровані види таких родин: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Nomada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(10 видів),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Pasites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( 1 вид ),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Melecta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 вид),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Epeolus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( 1 вид ),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Tetralonia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( 4 види ),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Thyreus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( 1 вид ),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Eucera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( 3 види ),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Amegilla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( 1 вид ), 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Anthophora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( 1 вид ),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Ceratina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( 2 види ),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Xylocopa</a:t>
            </a:r>
            <a:r>
              <a:rPr lang="uk-UA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( 2 види ). 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B4162C96-41B3-4289-9805-4962F023E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65187"/>
          </a:xfrm>
        </p:spPr>
        <p:txBody>
          <a:bodyPr/>
          <a:lstStyle/>
          <a:p>
            <a:pPr algn="ctr"/>
            <a:r>
              <a:rPr lang="uk-UA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br>
              <a:rPr lang="uk-UA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6EF079-736D-421E-BE28-9315A163D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487987"/>
          </a:xfrm>
        </p:spPr>
        <p:txBody>
          <a:bodyPr rtlCol="0">
            <a:normAutofit lnSpcReduction="10000"/>
          </a:bodyPr>
          <a:lstStyle/>
          <a:p>
            <a:pPr marL="0" indent="457200" algn="just" defTabSz="457207" fontAlgn="auto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місті </a:t>
            </a:r>
            <a:r>
              <a:rPr lang="uk-UA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Красилові</a:t>
            </a: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його околицях нами були зареєстровані </a:t>
            </a:r>
            <a:r>
              <a:rPr lang="uk-UA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видів родини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Anthophoridae</a:t>
            </a: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вилов яких здійснювався в таких біотопах: </a:t>
            </a:r>
          </a:p>
          <a:p>
            <a:pPr marL="342906" indent="-342906" algn="just" defTabSz="457207" fontAlgn="auto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міський парк відпочинку -  8 видів;</a:t>
            </a:r>
          </a:p>
          <a:p>
            <a:pPr marL="342906" indent="-342906" algn="just" defTabSz="457207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 старий ” парк ‒  12 видів;</a:t>
            </a:r>
          </a:p>
          <a:p>
            <a:pPr marL="342906" indent="-342906" algn="just" defTabSz="457207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узлісся ‒  17 видів; </a:t>
            </a:r>
          </a:p>
          <a:p>
            <a:pPr marL="342906" indent="-342906" algn="just" defTabSz="457207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зелені насадження на вулицях  ‒ 6 видів; </a:t>
            </a:r>
          </a:p>
          <a:p>
            <a:pPr marL="342906" indent="-342906" algn="just" defTabSz="457207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агроценозах було відловлено 8 видів;  </a:t>
            </a:r>
          </a:p>
          <a:p>
            <a:pPr marL="342906" indent="-342906" algn="just" defTabSz="457207" fontAlgn="auto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uk-U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луки ‒ 13 видів. 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4103AF-B5BB-4DA3-A4F6-A1A797913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188913"/>
            <a:ext cx="8424863" cy="8636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4757C5-8B7A-40DE-80FB-C607597F7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908050"/>
            <a:ext cx="8569325" cy="5473700"/>
          </a:xfrm>
        </p:spPr>
        <p:txBody>
          <a:bodyPr rtlCol="0">
            <a:normAutofit fontScale="92500"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alt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основі літературних даних та опрацьованих ентомологічних колекцій представників родини 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Anthophoridae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ми виділили такі фенологічні групи за періодом льоту: </a:t>
            </a:r>
            <a:b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1)  </a:t>
            </a:r>
            <a:r>
              <a:rPr lang="uk-UA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весняні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Nomada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fulvicornis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Nomada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goodeniana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Nomada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marshamella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Nomada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fucata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Nomada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flava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Nomada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signata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2)</a:t>
            </a: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весняно-літні 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Nomada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mutabilis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Ceratina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cyanea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Ceratina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acuta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Tetralonia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ruficollis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Tetralonia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trici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3) </a:t>
            </a:r>
            <a:r>
              <a:rPr lang="uk-UA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літні ми поділили на такі підгрупи: </a:t>
            </a:r>
            <a:r>
              <a:rPr lang="uk-UA" altLang="ru-RU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раньолітні</a:t>
            </a:r>
            <a:r>
              <a:rPr lang="uk-UA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види 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(деякі представники родів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Eucera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uk-UA" altLang="ru-RU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пізньолітні</a:t>
            </a:r>
            <a:r>
              <a:rPr lang="uk-UA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види 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(деякі представники родів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Tetralonia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Amegilla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Anthophora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Ceratina</a:t>
            </a:r>
            <a:r>
              <a:rPr lang="uk-UA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 та види, що літають на протязі всього літа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(це частина видів роду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Nomada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Biastes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Ammobatoides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Parammobatodes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Paramegilla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Thyreus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4)  </a:t>
            </a:r>
            <a:r>
              <a:rPr lang="uk-UA" altLang="ru-RU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літньо</a:t>
            </a:r>
            <a:r>
              <a:rPr lang="uk-UA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-осінні види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(це види роду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Ammobates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Epeolus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cruciger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Nomada</a:t>
            </a:r>
            <a:r>
              <a:rPr lang="en-US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fuscicornis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uk-UA" altLang="ru-RU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3CFC8-724C-43D5-BF5F-8B3E3FF41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3375"/>
            <a:ext cx="7923213" cy="8636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9" name="Объект 2">
            <a:extLst>
              <a:ext uri="{FF2B5EF4-FFF2-40B4-BE49-F238E27FC236}">
                <a16:creationId xmlns:a16="http://schemas.microsoft.com/office/drawing/2014/main" id="{F110F4A3-8B5B-4E26-90B9-35829F3DB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196975"/>
            <a:ext cx="8137525" cy="5184775"/>
          </a:xfrm>
        </p:spPr>
        <p:txBody>
          <a:bodyPr/>
          <a:lstStyle/>
          <a:p>
            <a:pPr>
              <a:buFont typeface="Trebuchet MS" panose="020B0603020202020204" pitchFamily="34" charset="0"/>
              <a:buAutoNum type="arabicPeriod"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чнюк Г. З. 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Фауна України. Том 12. Бджолині. Вип. 4. Бджоли-колетиди. Київ: Наук. думка, 1970. 158 с.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Trebuchet MS" panose="020B0603020202020204" pitchFamily="34" charset="0"/>
              <a:buAutoNum type="arabicPeriod"/>
            </a:pP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Осичнюк Г. З. „Нові для фауни УРСР види бджіл” – Академія наук України РСР; Збірник праць зоологічного музею – 1957 № 28.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Trebuchet MS" panose="020B0603020202020204" pitchFamily="34" charset="0"/>
              <a:buAutoNum type="arabicPeriod"/>
            </a:pP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Осичнюк Г. З. „Бджолині (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Apoidea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 правобережного Степу України”. Академія Наук Української РСР інститут зоології. Київ – 1959.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Trebuchet MS" panose="020B0603020202020204" pitchFamily="34" charset="0"/>
              <a:buAutoNum type="arabicPeriod"/>
            </a:pP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Попова Л. М. „Гнездование трех видов пчел рода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Anthophora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Latr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Hymenoptera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Anthophoridae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”. Труды зоологического института АН СССР, 1984, Т. 128.</a:t>
            </a:r>
          </a:p>
          <a:p>
            <a:pPr>
              <a:buFont typeface="Trebuchet MS" panose="020B0603020202020204" pitchFamily="34" charset="0"/>
              <a:buAutoNum type="arabicPeriod"/>
            </a:pP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Радченко В. Г. „ Гнездование трех видов пчел-антафорин (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Hymenoptera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Anthophoridae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 на юго-востоке Украины”.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Труды зоологического института АН СССР, 1984, Т. 128.</a:t>
            </a:r>
          </a:p>
          <a:p>
            <a:pPr>
              <a:buFont typeface="Trebuchet MS" panose="020B0603020202020204" pitchFamily="34" charset="0"/>
              <a:buAutoNum type="arabicPeriod"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1241</TotalTime>
  <Words>973</Words>
  <Application>Microsoft Office PowerPoint</Application>
  <PresentationFormat>Экран (4:3)</PresentationFormat>
  <Paragraphs>56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Constantia</vt:lpstr>
      <vt:lpstr>Arial</vt:lpstr>
      <vt:lpstr>Trebuchet MS</vt:lpstr>
      <vt:lpstr>Wingdings 3</vt:lpstr>
      <vt:lpstr>Calibri</vt:lpstr>
      <vt:lpstr>Times New Roman</vt:lpstr>
      <vt:lpstr>Wingdings 2</vt:lpstr>
      <vt:lpstr>Symbol</vt:lpstr>
      <vt:lpstr>Wingdings</vt:lpstr>
      <vt:lpstr>Грань</vt:lpstr>
      <vt:lpstr>Диаграмма Microsoft Excel</vt:lpstr>
      <vt:lpstr> ЕНТОМОФАУНА БДЖОЛИНИХ РОДИНИ ANTHOPHORIDAE  НА АНТРОПОГЕННО ЗМІНЕНИХ ТЕРИТОРІЯХ В МІСТІ КРАСИЛІВ  </vt:lpstr>
      <vt:lpstr> </vt:lpstr>
      <vt:lpstr>Метою дослідження ‒ встановлення видового складу, чисельності та різноманіття бджіл-антафорід на території міста Красилів та його околицях.  З’ясування періоду льоту та розподілу зареєстрованих видів на фенологічні групи. </vt:lpstr>
      <vt:lpstr>Під час наших досліджень, які тривали з  квітня по жовтень 2021 р., нами були застосовані такі методи: </vt:lpstr>
      <vt:lpstr>Місця реєстрації Anthophoridae в м. Красилові. </vt:lpstr>
      <vt:lpstr>                                                            N. flavopicta                 В біотопі міський парк відпочинку домінуючими видами антафорід виявилися: N. flavopicta – 10 видів, T. nana - 10 видів; субдомінуючими ‒ N. mutabilis – 9 видів, N. fucata -8 видів </vt:lpstr>
      <vt:lpstr>     Домінуючі видами антафорід в біотопі „ старий ” парк: X. violacea -14 видів, N. fucata – 12 видів; субдомінуючі ‒ N. flavopicta – 10 видів, N.flavoguttata–10видів                                                                                                                                                               N.Fucata </vt:lpstr>
      <vt:lpstr>Чисельність популяції родини Anthophoridae в                              біотопі узлісся                                                                    C. Cyanea </vt:lpstr>
      <vt:lpstr>                                                                                             M.luctuosa    Зелені насадження    на вулицях (6 видів)                                  Чисельність популяції родини Anthophoridae в  зелених насадженнях на вулиці в місті Красилів </vt:lpstr>
      <vt:lpstr>В агроценозах було відловлено – 8 видів</vt:lpstr>
      <vt:lpstr>     Біотоп луки – 13 видів</vt:lpstr>
      <vt:lpstr>Висновки </vt:lpstr>
      <vt:lpstr>Висновки  </vt:lpstr>
      <vt:lpstr>Висновки </vt:lpstr>
      <vt:lpstr>СПИСОК ВИКОРИСТАНИХ ДЖЕРЕЛ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Александр</dc:creator>
  <cp:lastModifiedBy>ИРА</cp:lastModifiedBy>
  <cp:revision>103</cp:revision>
  <dcterms:created xsi:type="dcterms:W3CDTF">2013-12-19T17:47:00Z</dcterms:created>
  <dcterms:modified xsi:type="dcterms:W3CDTF">2022-04-22T22:19:07Z</dcterms:modified>
</cp:coreProperties>
</file>