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6" r:id="rId4"/>
    <p:sldId id="259" r:id="rId5"/>
    <p:sldId id="262" r:id="rId6"/>
    <p:sldId id="263" r:id="rId7"/>
    <p:sldId id="264" r:id="rId8"/>
    <p:sldId id="265" r:id="rId9"/>
    <p:sldId id="266" r:id="rId10"/>
    <p:sldId id="267" r:id="rId11"/>
    <p:sldId id="268" r:id="rId12"/>
    <p:sldId id="269" r:id="rId1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54"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err="1">
                <a:latin typeface="Times New Roman" pitchFamily="18" charset="0"/>
                <a:cs typeface="Times New Roman" pitchFamily="18" charset="0"/>
              </a:rPr>
              <a:t>Співвідношення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визначених</a:t>
            </a:r>
            <a:r>
              <a:rPr lang="ru-RU" dirty="0">
                <a:latin typeface="Times New Roman" pitchFamily="18" charset="0"/>
                <a:cs typeface="Times New Roman" pitchFamily="18" charset="0"/>
              </a:rPr>
              <a:t> родин </a:t>
            </a:r>
            <a:r>
              <a:rPr lang="ru-RU" dirty="0" err="1">
                <a:latin typeface="Times New Roman" pitchFamily="18" charset="0"/>
                <a:cs typeface="Times New Roman" pitchFamily="18" charset="0"/>
              </a:rPr>
              <a:t>лускокрилих</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Ділянці</a:t>
            </a:r>
            <a:r>
              <a:rPr lang="ru-RU" dirty="0">
                <a:latin typeface="Times New Roman" pitchFamily="18" charset="0"/>
                <a:cs typeface="Times New Roman" pitchFamily="18" charset="0"/>
              </a:rPr>
              <a:t> № 1</a:t>
            </a:r>
          </a:p>
        </c:rich>
      </c:tx>
      <c:layout>
        <c:manualLayout>
          <c:xMode val="edge"/>
          <c:yMode val="edge"/>
          <c:x val="0.22066312619458556"/>
          <c:y val="2.2652696116757107E-2"/>
        </c:manualLayout>
      </c:layout>
    </c:title>
    <c:view3D>
      <c:rotX val="30"/>
      <c:perspective val="30"/>
    </c:view3D>
    <c:plotArea>
      <c:layout>
        <c:manualLayout>
          <c:layoutTarget val="inner"/>
          <c:xMode val="edge"/>
          <c:yMode val="edge"/>
          <c:x val="6.0335772264620634E-2"/>
          <c:y val="0.27648358809193546"/>
          <c:w val="0.93776260432600156"/>
          <c:h val="0.61784515187711175"/>
        </c:manualLayout>
      </c:layout>
      <c:pie3DChart>
        <c:varyColors val="1"/>
        <c:ser>
          <c:idx val="0"/>
          <c:order val="0"/>
          <c:tx>
            <c:strRef>
              <c:f>Лист1!$B$1</c:f>
              <c:strCache>
                <c:ptCount val="1"/>
                <c:pt idx="0">
                  <c:v>Співвідношення визначених родин лускокрилих на Ділянці № 1</c:v>
                </c:pt>
              </c:strCache>
            </c:strRef>
          </c:tx>
          <c:spPr>
            <a:ln>
              <a:noFill/>
            </a:ln>
          </c:spPr>
          <c:explosion val="25"/>
          <c:dLbls>
            <c:txPr>
              <a:bodyPr/>
              <a:lstStyle/>
              <a:p>
                <a:pPr>
                  <a:defRPr sz="2000" b="1">
                    <a:latin typeface="Times New Roman" pitchFamily="18" charset="0"/>
                    <a:cs typeface="Times New Roman" pitchFamily="18" charset="0"/>
                  </a:defRPr>
                </a:pPr>
                <a:endParaRPr lang="ru-RU"/>
              </a:p>
            </c:txPr>
            <c:showPercent val="1"/>
            <c:showLeaderLines val="1"/>
          </c:dLbls>
          <c:cat>
            <c:strRef>
              <c:f>Лист1!$A$2:$A$5</c:f>
              <c:strCache>
                <c:ptCount val="4"/>
                <c:pt idx="0">
                  <c:v>Nymphalidae</c:v>
                </c:pt>
                <c:pt idx="1">
                  <c:v>Pieridae</c:v>
                </c:pt>
                <c:pt idx="2">
                  <c:v>Lycaenidae</c:v>
                </c:pt>
                <c:pt idx="3">
                  <c:v>Papilionidae</c:v>
                </c:pt>
              </c:strCache>
            </c:strRef>
          </c:cat>
          <c:val>
            <c:numRef>
              <c:f>Лист1!$B$2:$B$5</c:f>
              <c:numCache>
                <c:formatCode>General</c:formatCode>
                <c:ptCount val="4"/>
                <c:pt idx="0">
                  <c:v>15</c:v>
                </c:pt>
                <c:pt idx="1">
                  <c:v>9</c:v>
                </c:pt>
                <c:pt idx="2">
                  <c:v>5</c:v>
                </c:pt>
                <c:pt idx="3">
                  <c:v>3</c:v>
                </c:pt>
              </c:numCache>
            </c:numRef>
          </c:val>
        </c:ser>
        <c:dLbls>
          <c:showPercent val="1"/>
        </c:dLbls>
      </c:pie3DChart>
      <c:spPr>
        <a:noFill/>
      </c:spPr>
    </c:plotArea>
    <c:legend>
      <c:legendPos val="b"/>
      <c:layout>
        <c:manualLayout>
          <c:xMode val="edge"/>
          <c:yMode val="edge"/>
          <c:x val="0.20552972115203716"/>
          <c:y val="0.87859254815481602"/>
          <c:w val="0.70148022952401989"/>
          <c:h val="7.2326610258876919E-2"/>
        </c:manualLayout>
      </c:layout>
      <c:txPr>
        <a:bodyPr/>
        <a:lstStyle/>
        <a:p>
          <a:pPr>
            <a:defRPr sz="1200" i="1">
              <a:latin typeface="Times New Roman" pitchFamily="18" charset="0"/>
              <a:cs typeface="Times New Roman" pitchFamily="18" charset="0"/>
            </a:defRPr>
          </a:pPr>
          <a:endParaRPr lang="ru-RU"/>
        </a:p>
      </c:txPr>
    </c:legend>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latin typeface="Times New Roman" pitchFamily="18" charset="0"/>
                <a:cs typeface="Times New Roman" pitchFamily="18" charset="0"/>
              </a:rPr>
              <a:t>Співвідношення визначених родин лускокрилих на ділянці № 2</a:t>
            </a:r>
          </a:p>
        </c:rich>
      </c:tx>
      <c:layout>
        <c:manualLayout>
          <c:xMode val="edge"/>
          <c:yMode val="edge"/>
          <c:x val="0.23123614553426092"/>
          <c:y val="0.12225708367566041"/>
        </c:manualLayout>
      </c:layout>
    </c:title>
    <c:view3D>
      <c:rotX val="30"/>
      <c:perspective val="30"/>
    </c:view3D>
    <c:plotArea>
      <c:layout>
        <c:manualLayout>
          <c:layoutTarget val="inner"/>
          <c:xMode val="edge"/>
          <c:yMode val="edge"/>
          <c:x val="5.6007316793861908E-2"/>
          <c:y val="0.28604924834385925"/>
          <c:w val="0.94209105979676022"/>
          <c:h val="0.63912523155182632"/>
        </c:manualLayout>
      </c:layout>
      <c:pie3DChart>
        <c:varyColors val="1"/>
        <c:ser>
          <c:idx val="0"/>
          <c:order val="0"/>
          <c:tx>
            <c:strRef>
              <c:f>Лист1!$B$1</c:f>
              <c:strCache>
                <c:ptCount val="1"/>
                <c:pt idx="0">
                  <c:v>Співвідношення визначених родин лускокрилих на ділянці № 2</c:v>
                </c:pt>
              </c:strCache>
            </c:strRef>
          </c:tx>
          <c:spPr>
            <a:ln>
              <a:noFill/>
            </a:ln>
          </c:spPr>
          <c:explosion val="25"/>
          <c:dLbls>
            <c:txPr>
              <a:bodyPr/>
              <a:lstStyle/>
              <a:p>
                <a:pPr>
                  <a:defRPr sz="1800" b="1">
                    <a:latin typeface="Times New Roman" pitchFamily="18" charset="0"/>
                    <a:cs typeface="Times New Roman" pitchFamily="18" charset="0"/>
                  </a:defRPr>
                </a:pPr>
                <a:endParaRPr lang="ru-RU"/>
              </a:p>
            </c:txPr>
            <c:showPercent val="1"/>
            <c:showLeaderLines val="1"/>
          </c:dLbls>
          <c:cat>
            <c:strRef>
              <c:f>Лист1!$A$2:$A$4</c:f>
              <c:strCache>
                <c:ptCount val="3"/>
                <c:pt idx="0">
                  <c:v>Nymphalidae</c:v>
                </c:pt>
                <c:pt idx="1">
                  <c:v>Pieridae</c:v>
                </c:pt>
                <c:pt idx="2">
                  <c:v>Lycaenidae</c:v>
                </c:pt>
              </c:strCache>
            </c:strRef>
          </c:cat>
          <c:val>
            <c:numRef>
              <c:f>Лист1!$B$2:$B$4</c:f>
              <c:numCache>
                <c:formatCode>General</c:formatCode>
                <c:ptCount val="3"/>
                <c:pt idx="0">
                  <c:v>7</c:v>
                </c:pt>
                <c:pt idx="1">
                  <c:v>6</c:v>
                </c:pt>
                <c:pt idx="2">
                  <c:v>2</c:v>
                </c:pt>
              </c:numCache>
            </c:numRef>
          </c:val>
        </c:ser>
        <c:dLbls>
          <c:showPercent val="1"/>
        </c:dLbls>
      </c:pie3DChart>
    </c:plotArea>
    <c:legend>
      <c:legendPos val="b"/>
      <c:layout/>
      <c:txPr>
        <a:bodyPr/>
        <a:lstStyle/>
        <a:p>
          <a:pPr>
            <a:defRPr sz="1100" i="1">
              <a:latin typeface="Times New Roman" pitchFamily="18" charset="0"/>
              <a:cs typeface="Times New Roman" pitchFamily="18" charset="0"/>
            </a:defRPr>
          </a:pPr>
          <a:endParaRPr lang="ru-RU"/>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barChart>
        <c:barDir val="col"/>
        <c:grouping val="clustered"/>
        <c:ser>
          <c:idx val="0"/>
          <c:order val="0"/>
          <c:tx>
            <c:strRef>
              <c:f>Лист1!$B$1</c:f>
              <c:strCache>
                <c:ptCount val="1"/>
                <c:pt idx="0">
                  <c:v>Nymphalidae</c:v>
                </c:pt>
              </c:strCache>
            </c:strRef>
          </c:tx>
          <c:cat>
            <c:strRef>
              <c:f>Лист1!$A$2:$A$3</c:f>
              <c:strCache>
                <c:ptCount val="2"/>
                <c:pt idx="0">
                  <c:v>Ділянка  №1</c:v>
                </c:pt>
                <c:pt idx="1">
                  <c:v>Ділянка № 2</c:v>
                </c:pt>
              </c:strCache>
            </c:strRef>
          </c:cat>
          <c:val>
            <c:numRef>
              <c:f>Лист1!$B$2:$B$3</c:f>
              <c:numCache>
                <c:formatCode>General</c:formatCode>
                <c:ptCount val="2"/>
                <c:pt idx="0">
                  <c:v>15</c:v>
                </c:pt>
                <c:pt idx="1">
                  <c:v>7</c:v>
                </c:pt>
              </c:numCache>
            </c:numRef>
          </c:val>
        </c:ser>
        <c:ser>
          <c:idx val="1"/>
          <c:order val="1"/>
          <c:tx>
            <c:strRef>
              <c:f>Лист1!$C$1</c:f>
              <c:strCache>
                <c:ptCount val="1"/>
                <c:pt idx="0">
                  <c:v>Pieridae</c:v>
                </c:pt>
              </c:strCache>
            </c:strRef>
          </c:tx>
          <c:cat>
            <c:strRef>
              <c:f>Лист1!$A$2:$A$3</c:f>
              <c:strCache>
                <c:ptCount val="2"/>
                <c:pt idx="0">
                  <c:v>Ділянка  №1</c:v>
                </c:pt>
                <c:pt idx="1">
                  <c:v>Ділянка № 2</c:v>
                </c:pt>
              </c:strCache>
            </c:strRef>
          </c:cat>
          <c:val>
            <c:numRef>
              <c:f>Лист1!$C$2:$C$3</c:f>
              <c:numCache>
                <c:formatCode>General</c:formatCode>
                <c:ptCount val="2"/>
                <c:pt idx="0">
                  <c:v>9</c:v>
                </c:pt>
                <c:pt idx="1">
                  <c:v>7</c:v>
                </c:pt>
              </c:numCache>
            </c:numRef>
          </c:val>
        </c:ser>
        <c:ser>
          <c:idx val="2"/>
          <c:order val="2"/>
          <c:tx>
            <c:strRef>
              <c:f>Лист1!$D$1</c:f>
              <c:strCache>
                <c:ptCount val="1"/>
                <c:pt idx="0">
                  <c:v>Lycaenidae</c:v>
                </c:pt>
              </c:strCache>
            </c:strRef>
          </c:tx>
          <c:cat>
            <c:strRef>
              <c:f>Лист1!$A$2:$A$3</c:f>
              <c:strCache>
                <c:ptCount val="2"/>
                <c:pt idx="0">
                  <c:v>Ділянка  №1</c:v>
                </c:pt>
                <c:pt idx="1">
                  <c:v>Ділянка № 2</c:v>
                </c:pt>
              </c:strCache>
            </c:strRef>
          </c:cat>
          <c:val>
            <c:numRef>
              <c:f>Лист1!$D$2:$D$3</c:f>
              <c:numCache>
                <c:formatCode>General</c:formatCode>
                <c:ptCount val="2"/>
                <c:pt idx="0">
                  <c:v>5</c:v>
                </c:pt>
                <c:pt idx="1">
                  <c:v>2</c:v>
                </c:pt>
              </c:numCache>
            </c:numRef>
          </c:val>
        </c:ser>
        <c:ser>
          <c:idx val="3"/>
          <c:order val="3"/>
          <c:tx>
            <c:strRef>
              <c:f>Лист1!$E$1</c:f>
              <c:strCache>
                <c:ptCount val="1"/>
                <c:pt idx="0">
                  <c:v>Papilionidae</c:v>
                </c:pt>
              </c:strCache>
            </c:strRef>
          </c:tx>
          <c:cat>
            <c:strRef>
              <c:f>Лист1!$A$2:$A$3</c:f>
              <c:strCache>
                <c:ptCount val="2"/>
                <c:pt idx="0">
                  <c:v>Ділянка  №1</c:v>
                </c:pt>
                <c:pt idx="1">
                  <c:v>Ділянка № 2</c:v>
                </c:pt>
              </c:strCache>
            </c:strRef>
          </c:cat>
          <c:val>
            <c:numRef>
              <c:f>Лист1!$E$2:$E$3</c:f>
              <c:numCache>
                <c:formatCode>General</c:formatCode>
                <c:ptCount val="2"/>
                <c:pt idx="0">
                  <c:v>3</c:v>
                </c:pt>
              </c:numCache>
            </c:numRef>
          </c:val>
        </c:ser>
        <c:dLbls>
          <c:dLblPos val="ctr"/>
        </c:dLbls>
        <c:axId val="228894592"/>
        <c:axId val="229164160"/>
      </c:barChart>
      <c:catAx>
        <c:axId val="228894592"/>
        <c:scaling>
          <c:orientation val="minMax"/>
        </c:scaling>
        <c:axPos val="b"/>
        <c:tickLblPos val="nextTo"/>
        <c:txPr>
          <a:bodyPr/>
          <a:lstStyle/>
          <a:p>
            <a:pPr>
              <a:defRPr sz="1400"/>
            </a:pPr>
            <a:endParaRPr lang="ru-RU"/>
          </a:p>
        </c:txPr>
        <c:crossAx val="229164160"/>
        <c:crosses val="autoZero"/>
        <c:auto val="1"/>
        <c:lblAlgn val="ctr"/>
        <c:lblOffset val="100"/>
      </c:catAx>
      <c:valAx>
        <c:axId val="229164160"/>
        <c:scaling>
          <c:orientation val="minMax"/>
        </c:scaling>
        <c:axPos val="l"/>
        <c:numFmt formatCode="General" sourceLinked="1"/>
        <c:tickLblPos val="nextTo"/>
        <c:txPr>
          <a:bodyPr/>
          <a:lstStyle/>
          <a:p>
            <a:pPr>
              <a:defRPr sz="1400"/>
            </a:pPr>
            <a:endParaRPr lang="ru-RU"/>
          </a:p>
        </c:txPr>
        <c:crossAx val="228894592"/>
        <c:crosses val="autoZero"/>
        <c:crossBetween val="between"/>
      </c:valAx>
      <c:spPr>
        <a:ln>
          <a:noFill/>
        </a:ln>
      </c:spPr>
    </c:plotArea>
    <c:legend>
      <c:legendPos val="b"/>
      <c:legendEntry>
        <c:idx val="0"/>
        <c:txPr>
          <a:bodyPr/>
          <a:lstStyle/>
          <a:p>
            <a:pPr>
              <a:defRPr sz="1200"/>
            </a:pPr>
            <a:endParaRPr lang="ru-RU"/>
          </a:p>
        </c:txPr>
      </c:legendEntry>
      <c:legendEntry>
        <c:idx val="1"/>
        <c:txPr>
          <a:bodyPr/>
          <a:lstStyle/>
          <a:p>
            <a:pPr>
              <a:defRPr sz="1400"/>
            </a:pPr>
            <a:endParaRPr lang="ru-RU"/>
          </a:p>
        </c:txPr>
      </c:legendEntry>
      <c:legendEntry>
        <c:idx val="2"/>
        <c:txPr>
          <a:bodyPr/>
          <a:lstStyle/>
          <a:p>
            <a:pPr>
              <a:defRPr sz="1400"/>
            </a:pPr>
            <a:endParaRPr lang="ru-RU"/>
          </a:p>
        </c:txPr>
      </c:legendEntry>
      <c:legendEntry>
        <c:idx val="3"/>
        <c:txPr>
          <a:bodyPr/>
          <a:lstStyle/>
          <a:p>
            <a:pPr>
              <a:defRPr sz="1400"/>
            </a:pPr>
            <a:endParaRPr lang="ru-RU"/>
          </a:p>
        </c:txPr>
      </c:legendEntry>
      <c:layout/>
    </c:legend>
    <c:plotVisOnly val="1"/>
  </c:chart>
  <c:spPr>
    <a:ln>
      <a:noFill/>
    </a:ln>
  </c:spPr>
  <c:txPr>
    <a:bodyPr/>
    <a:lstStyle/>
    <a:p>
      <a:pPr>
        <a:defRPr>
          <a:latin typeface="Times New Roman" pitchFamily="18" charset="0"/>
          <a:cs typeface="Times New Roman" pitchFamily="18"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
          <c:w val="1"/>
          <c:h val="0.88919500447059507"/>
        </c:manualLayout>
      </c:layout>
      <c:pie3DChart>
        <c:varyColors val="1"/>
        <c:ser>
          <c:idx val="0"/>
          <c:order val="0"/>
          <c:tx>
            <c:strRef>
              <c:f>Лист1!$B$1</c:f>
              <c:strCache>
                <c:ptCount val="1"/>
                <c:pt idx="0">
                  <c:v>%</c:v>
                </c:pt>
              </c:strCache>
            </c:strRef>
          </c:tx>
          <c:explosion val="25"/>
          <c:dLbls>
            <c:dLbl>
              <c:idx val="0"/>
              <c:layout>
                <c:manualLayout>
                  <c:x val="-0.12672014435695539"/>
                  <c:y val="3.4812241749950047E-2"/>
                </c:manualLayout>
              </c:layout>
              <c:spPr/>
              <c:txPr>
                <a:bodyPr/>
                <a:lstStyle/>
                <a:p>
                  <a:pPr>
                    <a:defRPr sz="1200" b="1">
                      <a:latin typeface="Times New Roman" pitchFamily="18" charset="0"/>
                      <a:cs typeface="Times New Roman" pitchFamily="18" charset="0"/>
                    </a:defRPr>
                  </a:pPr>
                  <a:endParaRPr lang="ru-RU"/>
                </a:p>
              </c:txPr>
              <c:showPercent val="1"/>
            </c:dLbl>
            <c:dLbl>
              <c:idx val="1"/>
              <c:spPr/>
              <c:txPr>
                <a:bodyPr/>
                <a:lstStyle/>
                <a:p>
                  <a:pPr>
                    <a:defRPr sz="1200" b="1">
                      <a:latin typeface="Times New Roman" pitchFamily="18" charset="0"/>
                      <a:cs typeface="Times New Roman" pitchFamily="18" charset="0"/>
                    </a:defRPr>
                  </a:pPr>
                  <a:endParaRPr lang="ru-RU"/>
                </a:p>
              </c:txPr>
            </c:dLbl>
            <c:dLbl>
              <c:idx val="2"/>
              <c:layout>
                <c:manualLayout>
                  <c:x val="0.12564938757655292"/>
                  <c:y val="-0.14884409675779253"/>
                </c:manualLayout>
              </c:layout>
              <c:spPr/>
              <c:txPr>
                <a:bodyPr/>
                <a:lstStyle/>
                <a:p>
                  <a:pPr>
                    <a:defRPr sz="1200" b="1">
                      <a:latin typeface="Times New Roman" pitchFamily="18" charset="0"/>
                      <a:cs typeface="Times New Roman" pitchFamily="18" charset="0"/>
                    </a:defRPr>
                  </a:pPr>
                  <a:endParaRPr lang="ru-RU"/>
                </a:p>
              </c:txPr>
              <c:showPercent val="1"/>
            </c:dLbl>
            <c:dLbl>
              <c:idx val="3"/>
              <c:layout>
                <c:manualLayout>
                  <c:x val="6.0646762904636921E-2"/>
                  <c:y val="7.3487224024291545E-2"/>
                </c:manualLayout>
              </c:layout>
              <c:spPr/>
              <c:txPr>
                <a:bodyPr/>
                <a:lstStyle/>
                <a:p>
                  <a:pPr>
                    <a:defRPr sz="1200" b="1">
                      <a:latin typeface="Times New Roman" pitchFamily="18" charset="0"/>
                      <a:cs typeface="Times New Roman" pitchFamily="18" charset="0"/>
                    </a:defRPr>
                  </a:pPr>
                  <a:endParaRPr lang="ru-RU"/>
                </a:p>
              </c:txPr>
              <c:showPercent val="1"/>
            </c:dLbl>
            <c:txPr>
              <a:bodyPr/>
              <a:lstStyle/>
              <a:p>
                <a:pPr>
                  <a:defRPr>
                    <a:latin typeface="Times New Roman" pitchFamily="18" charset="0"/>
                    <a:cs typeface="Times New Roman" pitchFamily="18" charset="0"/>
                  </a:defRPr>
                </a:pPr>
                <a:endParaRPr lang="ru-RU"/>
              </a:p>
            </c:txPr>
            <c:showPercent val="1"/>
            <c:showLeaderLines val="1"/>
          </c:dLbls>
          <c:cat>
            <c:strRef>
              <c:f>Лист1!$A$2:$A$5</c:f>
              <c:strCache>
                <c:ptCount val="4"/>
                <c:pt idx="0">
                  <c:v>Nymphalidae</c:v>
                </c:pt>
                <c:pt idx="1">
                  <c:v>Papilionidae</c:v>
                </c:pt>
                <c:pt idx="2">
                  <c:v>Pieridae</c:v>
                </c:pt>
                <c:pt idx="3">
                  <c:v>Lycaenidae</c:v>
                </c:pt>
              </c:strCache>
            </c:strRef>
          </c:cat>
          <c:val>
            <c:numRef>
              <c:f>Лист1!$B$2:$B$5</c:f>
              <c:numCache>
                <c:formatCode>General</c:formatCode>
                <c:ptCount val="4"/>
                <c:pt idx="0">
                  <c:v>47</c:v>
                </c:pt>
                <c:pt idx="1">
                  <c:v>9</c:v>
                </c:pt>
                <c:pt idx="2">
                  <c:v>28</c:v>
                </c:pt>
                <c:pt idx="3">
                  <c:v>16</c:v>
                </c:pt>
              </c:numCache>
            </c:numRef>
          </c:val>
        </c:ser>
        <c:dLbls>
          <c:showPercent val="1"/>
        </c:dLbls>
      </c:pie3DChart>
    </c:plotArea>
    <c:legend>
      <c:legendPos val="b"/>
      <c:legendEntry>
        <c:idx val="0"/>
        <c:txPr>
          <a:bodyPr/>
          <a:lstStyle/>
          <a:p>
            <a:pPr>
              <a:defRPr sz="1400" i="1">
                <a:latin typeface="Times New Roman" pitchFamily="18" charset="0"/>
                <a:cs typeface="Times New Roman" pitchFamily="18" charset="0"/>
              </a:defRPr>
            </a:pPr>
            <a:endParaRPr lang="ru-RU"/>
          </a:p>
        </c:txPr>
      </c:legendEntry>
      <c:legendEntry>
        <c:idx val="1"/>
        <c:txPr>
          <a:bodyPr/>
          <a:lstStyle/>
          <a:p>
            <a:pPr>
              <a:defRPr sz="1400" i="1">
                <a:latin typeface="Times New Roman" pitchFamily="18" charset="0"/>
                <a:cs typeface="Times New Roman" pitchFamily="18" charset="0"/>
              </a:defRPr>
            </a:pPr>
            <a:endParaRPr lang="ru-RU"/>
          </a:p>
        </c:txPr>
      </c:legendEntry>
      <c:legendEntry>
        <c:idx val="2"/>
        <c:txPr>
          <a:bodyPr/>
          <a:lstStyle/>
          <a:p>
            <a:pPr>
              <a:defRPr sz="1400" i="1">
                <a:latin typeface="Times New Roman" pitchFamily="18" charset="0"/>
                <a:cs typeface="Times New Roman" pitchFamily="18" charset="0"/>
              </a:defRPr>
            </a:pPr>
            <a:endParaRPr lang="ru-RU"/>
          </a:p>
        </c:txPr>
      </c:legendEntry>
      <c:legendEntry>
        <c:idx val="3"/>
        <c:txPr>
          <a:bodyPr/>
          <a:lstStyle/>
          <a:p>
            <a:pPr>
              <a:defRPr sz="1400" i="1">
                <a:latin typeface="Times New Roman" pitchFamily="18" charset="0"/>
                <a:cs typeface="Times New Roman" pitchFamily="18" charset="0"/>
              </a:defRPr>
            </a:pPr>
            <a:endParaRPr lang="ru-RU"/>
          </a:p>
        </c:txPr>
      </c:legendEntry>
      <c:layout/>
      <c:txPr>
        <a:bodyPr/>
        <a:lstStyle/>
        <a:p>
          <a:pPr>
            <a:defRPr sz="1400">
              <a:latin typeface="Times New Roman" pitchFamily="18" charset="0"/>
              <a:cs typeface="Times New Roman" pitchFamily="18" charset="0"/>
            </a:defRPr>
          </a:pPr>
          <a:endParaRPr lang="ru-RU"/>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18.04.2022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ikimapia.org/" TargetMode="External"/><Relationship Id="rId3" Type="http://schemas.openxmlformats.org/officeDocument/2006/relationships/hyperlink" Target="https://adm.dp.gov.ua/storage/app/media/EKOLOGIA/ekologichnij_pasport_2020_.pdf" TargetMode="External"/><Relationship Id="rId7" Type="http://schemas.openxmlformats.org/officeDocument/2006/relationships/hyperlink" Target="http://www.bizslovo.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uk.wikipedia.org/wiki/%D0%94%D0%9D%D0%92%D0%9F_%C2%AB%D0%9A%D0%B0%D1%80%D1%82%D0%BE%D0%B3%D1%80%D0%B0%D1%84%D1%96%D1%8F%C2%BB" TargetMode="External"/><Relationship Id="rId5" Type="http://schemas.openxmlformats.org/officeDocument/2006/relationships/hyperlink" Target="https://uk.wikipedia.org/wiki/%D0%9F%D0%B0%D1%82%D0%BE%D0%BD_%D0%91%D0%BE%D1%80%D0%B8%D1%81_%D0%84%D0%B2%D0%B3%D0%B5%D0%BD%D0%BE%D0%B2%D0%B8%D1%87" TargetMode="External"/><Relationship Id="rId4" Type="http://schemas.openxmlformats.org/officeDocument/2006/relationships/hyperlink" Target="https://uk.wikipedia.org/wiki/%D0%A0%D1%83%D0%B4%D0%B5%D0%BD%D0%BA%D0%BE_%D0%9B%D0%B5%D0%BE%D0%BD%D1%96%D0%B4_%D0%93%D1%80%D0%B8%D0%B3%D0%BE%D1%80%D0%BE%D0%B2%D0%B8%D1%8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0).png"/>
          <p:cNvPicPr>
            <a:picLocks noChangeAspect="1"/>
          </p:cNvPicPr>
          <p:nvPr/>
        </p:nvPicPr>
        <p:blipFill>
          <a:blip r:embed="rId2" cstate="print"/>
          <a:stretch>
            <a:fillRect/>
          </a:stretch>
        </p:blipFill>
        <p:spPr>
          <a:xfrm>
            <a:off x="0" y="0"/>
            <a:ext cx="9144000" cy="5143500"/>
          </a:xfrm>
          <a:prstGeom prst="rect">
            <a:avLst/>
          </a:prstGeom>
        </p:spPr>
      </p:pic>
      <p:sp>
        <p:nvSpPr>
          <p:cNvPr id="1025" name="Rectangle 1"/>
          <p:cNvSpPr>
            <a:spLocks noChangeArrowheads="1"/>
          </p:cNvSpPr>
          <p:nvPr/>
        </p:nvSpPr>
        <p:spPr bwMode="auto">
          <a:xfrm>
            <a:off x="1763688" y="555526"/>
            <a:ext cx="540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Дослідження фауни лускокрилих в зоні техногенно-порушених ділянок </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 Марганець Дніпропетровської області</a:t>
            </a:r>
            <a:endParaRPr kumimoji="0" lang="uk-UA"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1763688" y="2067694"/>
            <a:ext cx="54006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Виконала: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ГЛОТОВА ГАННА ОЛЕКСІЇВНА</a:t>
            </a:r>
          </a:p>
          <a:p>
            <a:pPr lvl="0" algn="just" fontAlgn="base">
              <a:spcBef>
                <a:spcPct val="0"/>
              </a:spcBef>
              <a:spcAft>
                <a:spcPct val="0"/>
              </a:spcAft>
            </a:pPr>
            <a:r>
              <a:rPr lang="uk-UA" sz="1400" dirty="0" smtClean="0">
                <a:solidFill>
                  <a:srgbClr val="000000"/>
                </a:solidFill>
                <a:latin typeface="Times New Roman" pitchFamily="18" charset="0"/>
                <a:cs typeface="Times New Roman" pitchFamily="18" charset="0"/>
              </a:rPr>
              <a:t>Вихованка</a:t>
            </a:r>
            <a:r>
              <a:rPr lang="uk-UA" sz="1400" b="1" i="1" dirty="0" smtClean="0">
                <a:solidFill>
                  <a:srgbClr val="000000"/>
                </a:solidFill>
                <a:latin typeface="Times New Roman" pitchFamily="18" charset="0"/>
                <a:cs typeface="Times New Roman" pitchFamily="18" charset="0"/>
              </a:rPr>
              <a:t> </a:t>
            </a:r>
            <a:r>
              <a:rPr lang="uk-UA" sz="1400" dirty="0" smtClean="0">
                <a:latin typeface="Times New Roman" pitchFamily="18" charset="0"/>
                <a:cs typeface="Times New Roman" pitchFamily="18" charset="0"/>
              </a:rPr>
              <a:t>Комунального закладу </a:t>
            </a:r>
            <a:r>
              <a:rPr lang="uk-UA" sz="1400" dirty="0" smtClean="0">
                <a:latin typeface="Times New Roman" pitchFamily="18" charset="0"/>
                <a:cs typeface="Times New Roman" pitchFamily="18" charset="0"/>
              </a:rPr>
              <a:t>«Міський еколого-натуралістичний центр дітей та учнівської молоді Марганецької міської ради Дніпропетровської області</a:t>
            </a:r>
            <a:r>
              <a:rPr lang="uk-UA" sz="1400" dirty="0" smtClean="0">
                <a:latin typeface="Times New Roman" pitchFamily="18" charset="0"/>
                <a:cs typeface="Times New Roman" pitchFamily="18" charset="0"/>
              </a:rPr>
              <a:t>»</a:t>
            </a:r>
          </a:p>
          <a:p>
            <a:pPr lvl="0" algn="just" fontAlgn="base">
              <a:spcBef>
                <a:spcPct val="0"/>
              </a:spcBef>
              <a:spcAft>
                <a:spcPct val="0"/>
              </a:spcAf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Учениця 9 класу</a:t>
            </a:r>
          </a:p>
          <a:p>
            <a:pPr algn="just" fontAlgn="base">
              <a:spcBef>
                <a:spcPct val="0"/>
              </a:spcBef>
              <a:spcAft>
                <a:spcPct val="0"/>
              </a:spcAft>
            </a:pPr>
            <a:r>
              <a:rPr lang="uk-UA" sz="1400" dirty="0" smtClean="0">
                <a:latin typeface="Times New Roman" pitchFamily="18" charset="0"/>
                <a:cs typeface="Times New Roman" pitchFamily="18" charset="0"/>
              </a:rPr>
              <a:t>Комунальний позашкільний навчальний заклад «Мала академія наук учнівської молоді» Дніпропетровської обласної ради, місто Марганець</a:t>
            </a:r>
            <a:r>
              <a:rPr lang="uk-UA" sz="1400" dirty="0" smtClean="0">
                <a:latin typeface="Times New Roman" pitchFamily="18" charset="0"/>
                <a:cs typeface="Times New Roman" pitchFamily="18" charset="0"/>
              </a:rPr>
              <a:t>.</a:t>
            </a:r>
          </a:p>
          <a:p>
            <a:pPr algn="just" fontAlgn="base">
              <a:spcBef>
                <a:spcPct val="0"/>
              </a:spcBef>
              <a:spcAft>
                <a:spcPct val="0"/>
              </a:spcAft>
            </a:pPr>
            <a:r>
              <a:rPr lang="uk-UA" sz="1400" b="1" i="1" dirty="0" smtClean="0">
                <a:latin typeface="Times New Roman" pitchFamily="18" charset="0"/>
                <a:cs typeface="Times New Roman" pitchFamily="18" charset="0"/>
              </a:rPr>
              <a:t>Керівник проекту:</a:t>
            </a:r>
          </a:p>
          <a:p>
            <a:pPr algn="just" fontAlgn="base">
              <a:spcBef>
                <a:spcPct val="0"/>
              </a:spcBef>
              <a:spcAft>
                <a:spcPct val="0"/>
              </a:spcAft>
            </a:pPr>
            <a:r>
              <a:rPr lang="uk-UA" sz="1400" b="1" i="1" dirty="0" smtClean="0">
                <a:latin typeface="Times New Roman" pitchFamily="18" charset="0"/>
                <a:cs typeface="Times New Roman" pitchFamily="18" charset="0"/>
              </a:rPr>
              <a:t>ПАСТУШКОВА АННА ВАЛЕРІЇВНА</a:t>
            </a:r>
            <a:r>
              <a:rPr lang="uk-UA" sz="1400" dirty="0" smtClean="0">
                <a:latin typeface="Times New Roman" pitchFamily="18" charset="0"/>
                <a:cs typeface="Times New Roman" pitchFamily="18" charset="0"/>
              </a:rPr>
              <a:t>, керівник гуртка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3).png"/>
          <p:cNvPicPr>
            <a:picLocks noChangeAspect="1"/>
          </p:cNvPicPr>
          <p:nvPr/>
        </p:nvPicPr>
        <p:blipFill>
          <a:blip r:embed="rId2" cstate="print"/>
          <a:stretch>
            <a:fillRect/>
          </a:stretch>
        </p:blipFill>
        <p:spPr>
          <a:xfrm>
            <a:off x="0" y="0"/>
            <a:ext cx="9144000" cy="5143500"/>
          </a:xfrm>
          <a:prstGeom prst="rect">
            <a:avLst/>
          </a:prstGeom>
        </p:spPr>
      </p:pic>
      <p:sp>
        <p:nvSpPr>
          <p:cNvPr id="24577" name="Rectangle 1"/>
          <p:cNvSpPr>
            <a:spLocks noChangeArrowheads="1"/>
          </p:cNvSpPr>
          <p:nvPr/>
        </p:nvSpPr>
        <p:spPr bwMode="auto">
          <a:xfrm>
            <a:off x="539552" y="483518"/>
            <a:ext cx="80283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фауністичних дослідженнях для  порівняння складу фауни різних біоценозів  оцінюють за допомогою індексів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Чекановського-Серенсена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t>
            </a:r>
            <a:r>
              <a:rPr kumimoji="0" lang="uk-UA"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CS</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Індекс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Чекановського-Серенсена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дозволяє проаналізувати ступінь подібності двох різних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фаун</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Він розраховується як відношення кількості видів, що є спільними для двох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фаун</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середньої арифметичної від кількості всіх видів у цих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фаунах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2699792" y="2067694"/>
            <a:ext cx="105830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
            </a:r>
            <a:r>
              <a:rPr kumimoji="0" lang="uk-UA" sz="40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cs</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928" y="2139702"/>
            <a:ext cx="2131944" cy="925996"/>
          </a:xfrm>
          <a:prstGeom prst="rect">
            <a:avLst/>
          </a:prstGeom>
          <a:noFill/>
        </p:spPr>
      </p:pic>
      <p:sp>
        <p:nvSpPr>
          <p:cNvPr id="8" name="Прямоугольник 7"/>
          <p:cNvSpPr/>
          <p:nvPr/>
        </p:nvSpPr>
        <p:spPr>
          <a:xfrm>
            <a:off x="2123728" y="1779662"/>
            <a:ext cx="4680520" cy="144016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82" name="Rectangle 6"/>
          <p:cNvSpPr>
            <a:spLocks noChangeArrowheads="1"/>
          </p:cNvSpPr>
          <p:nvPr/>
        </p:nvSpPr>
        <p:spPr bwMode="auto">
          <a:xfrm>
            <a:off x="1187624" y="3651870"/>
            <a:ext cx="64087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Згідно розрахунків отримано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індекс подібності видового складу двох дослідних ділянок  ̶  0, 38 або 38 %.</a:t>
            </a:r>
            <a:endParaRPr kumimoji="0" lang="uk-UA"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9).png"/>
          <p:cNvPicPr>
            <a:picLocks noChangeAspect="1"/>
          </p:cNvPicPr>
          <p:nvPr/>
        </p:nvPicPr>
        <p:blipFill>
          <a:blip r:embed="rId2" cstate="print"/>
          <a:stretch>
            <a:fillRect/>
          </a:stretch>
        </p:blipFill>
        <p:spPr>
          <a:xfrm>
            <a:off x="0" y="0"/>
            <a:ext cx="9144000" cy="5143500"/>
          </a:xfrm>
          <a:prstGeom prst="rect">
            <a:avLst/>
          </a:prstGeom>
        </p:spPr>
      </p:pic>
      <p:sp>
        <p:nvSpPr>
          <p:cNvPr id="3073" name="Rectangle 1"/>
          <p:cNvSpPr>
            <a:spLocks noChangeArrowheads="1"/>
          </p:cNvSpPr>
          <p:nvPr/>
        </p:nvSpPr>
        <p:spPr bwMode="auto">
          <a:xfrm>
            <a:off x="611560" y="637407"/>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ВИСНОВКИ</a:t>
            </a:r>
            <a:endParaRPr kumimoji="0" lang="uk-U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25601" name="Rectangle 1"/>
          <p:cNvSpPr>
            <a:spLocks noChangeArrowheads="1"/>
          </p:cNvSpPr>
          <p:nvPr/>
        </p:nvSpPr>
        <p:spPr bwMode="auto">
          <a:xfrm>
            <a:off x="0" y="1347614"/>
            <a:ext cx="79563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Blip>
                <a:blip r:embed="rId3"/>
              </a:buBlip>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результаті проведених досліджень отримано дані про сучасний стан фауни денних лускокрилих техногенних околиць міста Марганець Дніпропетровської області. </a:t>
            </a:r>
          </a:p>
          <a:p>
            <a:pPr marL="0" marR="0" lvl="0" indent="0" algn="just" defTabSz="914400" rtl="0" eaLnBrk="1" fontAlgn="base" latinLnBrk="0" hangingPunct="1">
              <a:lnSpc>
                <a:spcPct val="100000"/>
              </a:lnSpc>
              <a:spcBef>
                <a:spcPct val="0"/>
              </a:spcBef>
              <a:spcAft>
                <a:spcPct val="0"/>
              </a:spcAft>
              <a:buClrTx/>
              <a:buSzTx/>
              <a:buBlip>
                <a:blip r:embed="rId3"/>
              </a:buBlip>
              <a:tabLst/>
            </a:pPr>
            <a:r>
              <a:rPr kumimoji="0" lang="uk-UA" sz="1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Ділянці №1</a:t>
            </a:r>
            <a:r>
              <a:rPr kumimoji="0" lang="uk-UA" sz="1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 види лускокрилих, які належать до 27 родів та 4 родин: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15 видів,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Pieridae</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9 видів,</a:t>
            </a:r>
            <a:r>
              <a:rPr lang="ru-RU" sz="1400" dirty="0" smtClean="0">
                <a:latin typeface="Times New Roman" pitchFamily="18"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Lycaenidae</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5 видів,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Papilionidae</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3 види.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3"/>
              </a:buBlip>
              <a:tabLst/>
            </a:pPr>
            <a:r>
              <a:rPr kumimoji="0" lang="uk-UA" sz="1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ділянці № 2</a:t>
            </a:r>
            <a:r>
              <a:rPr kumimoji="0" lang="uk-UA"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видів, 11 родів, 3 родини:</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видів,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Pieridae</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6 видів,</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Lycaenidae</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 види.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3"/>
              </a:buBlip>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відсоткову відношенні  видовий склад фауни лускокрилих на ділянці № 2 (15 видів) на </a:t>
            </a:r>
            <a:r>
              <a:rPr kumimoji="0" lang="uk-UA"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53 % менший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кількість визначених видів на ділянці №1 (32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вида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3"/>
              </a:buBlip>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Згідно розрахунків індексу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Чекановського-Серенсена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t>
            </a:r>
            <a:r>
              <a:rPr kumimoji="0" lang="uk-UA"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CS</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отримано індекс подібності  видового складу двох дослідних ділянок  </a:t>
            </a:r>
            <a:r>
              <a:rPr kumimoji="0" lang="uk-UA"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0,38 або 38 %.</a:t>
            </a:r>
            <a:endParaRPr kumimoji="0" lang="ru-RU" sz="1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Blip>
                <a:blip r:embed="rId3"/>
              </a:buBlip>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підставі порівняння отриманих даних дослідження видового складу на дослідних ділянках з’ясовано, що вони відрізняються  за видовим складом. Ця різниця свідчить про те, що дослідні ділянки відрізняються за екологічними умовами. Це дає змогу припустити, що на ділянці № 2 відбуваються зміни екологічних умов внаслідок діяльності гірничо-збагачувального комбінату.</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Значне промислове навантаження на природні ландшафти призвело до інтенсивного скорочення чисельності степових видів</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9).png"/>
          <p:cNvPicPr>
            <a:picLocks noChangeAspect="1"/>
          </p:cNvPicPr>
          <p:nvPr/>
        </p:nvPicPr>
        <p:blipFill>
          <a:blip r:embed="rId2" cstate="print"/>
          <a:stretch>
            <a:fillRect/>
          </a:stretch>
        </p:blipFill>
        <p:spPr>
          <a:xfrm>
            <a:off x="0" y="0"/>
            <a:ext cx="9144000" cy="5143500"/>
          </a:xfrm>
          <a:prstGeom prst="rect">
            <a:avLst/>
          </a:prstGeom>
        </p:spPr>
      </p:pic>
      <p:sp>
        <p:nvSpPr>
          <p:cNvPr id="3073" name="Rectangle 1"/>
          <p:cNvSpPr>
            <a:spLocks noChangeArrowheads="1"/>
          </p:cNvSpPr>
          <p:nvPr/>
        </p:nvSpPr>
        <p:spPr bwMode="auto">
          <a:xfrm>
            <a:off x="251520" y="421964"/>
            <a:ext cx="597666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СПИСОК</a:t>
            </a:r>
            <a:r>
              <a:rPr kumimoji="0" lang="uk-UA" sz="28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ВИКОРИСТАНИХ ДЖЕРЕЛ</a:t>
            </a:r>
            <a:endParaRPr kumimoji="0" lang="uk-U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26625" name="Rectangle 1"/>
          <p:cNvSpPr>
            <a:spLocks noChangeArrowheads="1"/>
          </p:cNvSpPr>
          <p:nvPr/>
        </p:nvSpPr>
        <p:spPr bwMode="auto">
          <a:xfrm>
            <a:off x="0" y="1347614"/>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047875" algn="l"/>
              </a:tabLst>
            </a:pP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Батехтин</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А. Г.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Промышленные</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марганцовые</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руды</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СССР /</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i="0" strike="noStrike" cap="none" normalizeH="0" baseline="0" dirty="0" err="1" smtClean="0">
                <a:ln>
                  <a:noFill/>
                </a:ln>
                <a:effectLst/>
                <a:latin typeface="Times New Roman" pitchFamily="18" charset="0"/>
                <a:ea typeface="Calibri" pitchFamily="34" charset="0"/>
                <a:cs typeface="Times New Roman" pitchFamily="18" charset="0"/>
              </a:rPr>
              <a:t>Батехтин</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А. Г.  М.: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Недра</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Голобородько К.К.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Булавовусі</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лускокрилі (</a:t>
            </a:r>
            <a:r>
              <a:rPr kumimoji="0" lang="ru-RU" sz="1400" i="0" strike="noStrike" cap="none" normalizeH="0" baseline="0" dirty="0" err="1" smtClean="0">
                <a:ln>
                  <a:noFill/>
                </a:ln>
                <a:effectLst/>
                <a:latin typeface="Times New Roman" pitchFamily="18" charset="0"/>
                <a:ea typeface="Calibri" pitchFamily="34" charset="0"/>
                <a:cs typeface="Times New Roman" pitchFamily="18" charset="0"/>
              </a:rPr>
              <a:t>Hesperioidea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i="0" strike="noStrike" cap="none" normalizeH="0" baseline="0" dirty="0" err="1" smtClean="0">
                <a:ln>
                  <a:noFill/>
                </a:ln>
                <a:effectLst/>
                <a:latin typeface="Times New Roman" pitchFamily="18" charset="0"/>
                <a:ea typeface="Calibri" pitchFamily="34" charset="0"/>
                <a:cs typeface="Times New Roman" pitchFamily="18" charset="0"/>
              </a:rPr>
              <a:t>Papilionoidea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які охороняються на території НПП «Великий Луг» / К.К. Голобородько, Ю.М.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Крайнік</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Біорізноманіття</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та роль тварин в екосистемах : матеріали </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V</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ІІ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Міжнар</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наук.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конф</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 Дніпропетровськ :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Адверта</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2013</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Дневные</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бабочки</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Hesperioidea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и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Papilionoidea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Lepidoptera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Восточной</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Европы</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 И.Г. Плющ, Д.В. Моргун, К.Е.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Довгайло</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[и др.]. –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Минск</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2005.</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Екологічний паспорт регіону. Дніпропетровська область. 2020. URL: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3"/>
              </a:rPr>
              <a:t>https://adm.dp.gov.ua/storage/app/media/EKOLOGIA/ekologichnij_pasport_2020_.pdf</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Каганера</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М.С. Каскад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днепровских</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водохранилищ</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Каганера</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М.С.  Л.: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Гидрометеоиздат</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1976. </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en-US" sz="1400" i="0" strike="noStrike" cap="none" normalizeH="0" baseline="0" dirty="0" smtClean="0">
                <a:ln>
                  <a:noFill/>
                </a:ln>
                <a:effectLst/>
                <a:latin typeface="Times New Roman" pitchFamily="18" charset="0"/>
                <a:ea typeface="Calibri" pitchFamily="34" charset="0"/>
                <a:cs typeface="Times New Roman" pitchFamily="18" charset="0"/>
                <a:hlinkClick r:id="rId4" tooltip="Руденко Леонід Григорович"/>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4" tooltip="Руденко Леонід Григорович"/>
              </a:rPr>
              <a:t>Руденко</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Л. Г. Національний атлас України</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Руденко Л. Г., </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5" tooltip="Патон Борис Євгенович"/>
              </a:rPr>
              <a:t>Патон</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Б. Є.</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К.</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6" tooltip="ДНВП «Картографія»"/>
              </a:rPr>
              <a:t>ДНВП «Картографія»</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2007.</a:t>
            </a:r>
            <a:r>
              <a:rPr kumimoji="0" lang="ru-RU" sz="1400" i="0"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435 с.</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Офіційний сайт  міста Марганець «Генеральний план міста Марганець. Пояснювальна записка URL: </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marganets</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rada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dp</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ua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1400" i="0" strike="noStrike" cap="none" normalizeH="0" baseline="0" dirty="0" smtClean="0">
                <a:ln>
                  <a:noFill/>
                </a:ln>
                <a:effectLst/>
                <a:latin typeface="Times New Roman" pitchFamily="18" charset="0"/>
                <a:ea typeface="Calibri" pitchFamily="34" charset="0"/>
                <a:cs typeface="Times New Roman" pitchFamily="18" charset="0"/>
              </a:rPr>
              <a:t>file</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/20%2008%2013/</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Poyasnuv</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%20</a:t>
            </a:r>
            <a:r>
              <a:rPr kumimoji="0" lang="en-US" sz="1400" i="0" strike="noStrike" cap="none" normalizeH="0" baseline="0" dirty="0" smtClean="0">
                <a:ln>
                  <a:noFill/>
                </a:ln>
                <a:effectLst/>
                <a:latin typeface="Times New Roman" pitchFamily="18" charset="0"/>
                <a:ea typeface="Calibri" pitchFamily="34" charset="0"/>
                <a:cs typeface="Times New Roman" pitchFamily="18" charset="0"/>
              </a:rPr>
              <a:t>do</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%20</a:t>
            </a:r>
            <a:r>
              <a:rPr kumimoji="0" lang="en-US" sz="1400" i="0" strike="noStrike" cap="none" normalizeH="0" baseline="0" dirty="0" smtClean="0">
                <a:ln>
                  <a:noFill/>
                </a:ln>
                <a:effectLst/>
                <a:latin typeface="Times New Roman" pitchFamily="18" charset="0"/>
                <a:ea typeface="Calibri" pitchFamily="34" charset="0"/>
                <a:cs typeface="Times New Roman" pitchFamily="18" charset="0"/>
              </a:rPr>
              <a:t>gen</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%20 </a:t>
            </a:r>
            <a:r>
              <a:rPr kumimoji="0" lang="en-US" sz="1400" i="0" strike="noStrike" cap="none" normalizeH="0" baseline="0" dirty="0" err="1" smtClean="0">
                <a:ln>
                  <a:noFill/>
                </a:ln>
                <a:effectLst/>
                <a:latin typeface="Times New Roman" pitchFamily="18" charset="0"/>
                <a:ea typeface="Calibri" pitchFamily="34" charset="0"/>
                <a:cs typeface="Times New Roman" pitchFamily="18" charset="0"/>
              </a:rPr>
              <a:t>planu</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1400" i="0" strike="noStrike" cap="none" normalizeH="0" baseline="0" dirty="0" smtClean="0">
                <a:ln>
                  <a:noFill/>
                </a:ln>
                <a:effectLst/>
                <a:latin typeface="Times New Roman" pitchFamily="18" charset="0"/>
                <a:ea typeface="Calibri" pitchFamily="34" charset="0"/>
                <a:cs typeface="Times New Roman" pitchFamily="18" charset="0"/>
              </a:rPr>
              <a:t>doc</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Сайт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бібліотично-інформаційного</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центру «Слово», стаття Дорошенко І.Г. «Природа рідного краю». URL: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7"/>
              </a:rPr>
              <a:t>http://www.bizslovo.org/</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Сайт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перегладяду</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карт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Wikimapia</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URL:   </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hlinkClick r:id="rId8"/>
              </a:rPr>
              <a:t>http://wikimapia.org/</a:t>
            </a:r>
            <a:endParaRPr kumimoji="0" lang="ru-RU" sz="1400" i="0"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047875" algn="l"/>
              </a:tabLst>
            </a:pP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Червона книга України. Тваринний світ / за ред. І.А.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Акімова</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 К. : Вид-во "</a:t>
            </a:r>
            <a:r>
              <a:rPr kumimoji="0" lang="uk-UA" sz="1400" i="0" strike="noStrike" cap="none" normalizeH="0" baseline="0" dirty="0" err="1" smtClean="0">
                <a:ln>
                  <a:noFill/>
                </a:ln>
                <a:effectLst/>
                <a:latin typeface="Times New Roman" pitchFamily="18" charset="0"/>
                <a:ea typeface="Calibri" pitchFamily="34" charset="0"/>
                <a:cs typeface="Times New Roman" pitchFamily="18" charset="0"/>
              </a:rPr>
              <a:t>Глобалконсалтинг</a:t>
            </a:r>
            <a:r>
              <a:rPr kumimoji="0" lang="uk-UA" sz="1400" i="0" strike="noStrike" cap="none" normalizeH="0" baseline="0" dirty="0" smtClean="0">
                <a:ln>
                  <a:noFill/>
                </a:ln>
                <a:effectLst/>
                <a:latin typeface="Times New Roman" pitchFamily="18" charset="0"/>
                <a:ea typeface="Calibri" pitchFamily="34" charset="0"/>
                <a:cs typeface="Times New Roman" pitchFamily="18" charset="0"/>
              </a:rPr>
              <a:t>", 2009. </a:t>
            </a:r>
            <a:endParaRPr kumimoji="0" lang="ru-RU" sz="1400" i="0"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3).png"/>
          <p:cNvPicPr>
            <a:picLocks noChangeAspect="1"/>
          </p:cNvPicPr>
          <p:nvPr/>
        </p:nvPicPr>
        <p:blipFill>
          <a:blip r:embed="rId2" cstate="print"/>
          <a:stretch>
            <a:fillRect/>
          </a:stretch>
        </p:blipFill>
        <p:spPr>
          <a:xfrm>
            <a:off x="0" y="0"/>
            <a:ext cx="9144000" cy="5143500"/>
          </a:xfrm>
          <a:prstGeom prst="rect">
            <a:avLst/>
          </a:prstGeom>
        </p:spPr>
      </p:pic>
      <p:sp>
        <p:nvSpPr>
          <p:cNvPr id="21505" name="Rectangle 1"/>
          <p:cNvSpPr>
            <a:spLocks noChangeArrowheads="1"/>
          </p:cNvSpPr>
          <p:nvPr/>
        </p:nvSpPr>
        <p:spPr bwMode="auto">
          <a:xfrm>
            <a:off x="179512" y="699542"/>
            <a:ext cx="838944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Мета дослідження:</a:t>
            </a:r>
            <a:r>
              <a:rPr kumimoji="0" lang="uk-UA"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дослідити видовий склад та особливості поширення лускокрилих в межах міста Марганець Дніпропетровської області.</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Завдання:</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Встановити видовий склад денних лускокрилих на дослідних ділянках в зоні техногенного навантаження.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Визначити рідкісні та зникаючи види.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Порівняти  отримані результати.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Проаналізувати та зробити висновки щодо впливу діяльності марганцево-добувної промисловості на видовий склад дослідних ділянок.</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Об’єкт дослідження</a:t>
            </a:r>
            <a:r>
              <a:rPr kumimoji="0" lang="uk-UA"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денні лускокрилі</a:t>
            </a:r>
            <a:r>
              <a:rPr kumimoji="0" lang="uk-UA"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Предмет дослідження:</a:t>
            </a:r>
            <a:r>
              <a:rPr kumimoji="0" lang="uk-UA"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особливості поширення денних лускокрилих на техногенно-навантажених ділянках.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9).png"/>
          <p:cNvPicPr>
            <a:picLocks noChangeAspect="1"/>
          </p:cNvPicPr>
          <p:nvPr/>
        </p:nvPicPr>
        <p:blipFill>
          <a:blip r:embed="rId2" cstate="print"/>
          <a:stretch>
            <a:fillRect/>
          </a:stretch>
        </p:blipFill>
        <p:spPr>
          <a:xfrm>
            <a:off x="0" y="0"/>
            <a:ext cx="9144000" cy="5143500"/>
          </a:xfrm>
          <a:prstGeom prst="rect">
            <a:avLst/>
          </a:prstGeom>
        </p:spPr>
      </p:pic>
      <p:sp>
        <p:nvSpPr>
          <p:cNvPr id="3073" name="Rectangle 1"/>
          <p:cNvSpPr>
            <a:spLocks noChangeArrowheads="1"/>
          </p:cNvSpPr>
          <p:nvPr/>
        </p:nvSpPr>
        <p:spPr bwMode="auto">
          <a:xfrm>
            <a:off x="611560" y="447514"/>
            <a:ext cx="53285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Фізико-географічна характеристика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району дослідження </a:t>
            </a:r>
            <a:endParaRPr kumimoji="0" lang="uk-UA"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4" name="Прямоугольник 3"/>
          <p:cNvSpPr/>
          <p:nvPr/>
        </p:nvSpPr>
        <p:spPr>
          <a:xfrm>
            <a:off x="0" y="1491630"/>
            <a:ext cx="9144000" cy="1169551"/>
          </a:xfrm>
          <a:prstGeom prst="rect">
            <a:avLst/>
          </a:prstGeom>
        </p:spPr>
        <p:txBody>
          <a:bodyPr wrap="square">
            <a:spAutoFit/>
          </a:bodyPr>
          <a:lstStyle/>
          <a:p>
            <a:pPr algn="ctr"/>
            <a:r>
              <a:rPr lang="uk-UA" sz="1400" dirty="0" smtClean="0">
                <a:latin typeface="Times New Roman" pitchFamily="18" charset="0"/>
                <a:cs typeface="Times New Roman" pitchFamily="18" charset="0"/>
              </a:rPr>
              <a:t>Місто Марганець знаходиться на території Нікопольського марганцеворудного басейну і являється промисловим містом. </a:t>
            </a:r>
            <a:r>
              <a:rPr lang="uk-UA" sz="1400" dirty="0" smtClean="0">
                <a:latin typeface="Times New Roman" pitchFamily="18" charset="0"/>
                <a:cs typeface="Times New Roman" pitchFamily="18" charset="0"/>
              </a:rPr>
              <a:t>Головним </a:t>
            </a:r>
            <a:r>
              <a:rPr lang="uk-UA" sz="1400" dirty="0" smtClean="0">
                <a:latin typeface="Times New Roman" pitchFamily="18" charset="0"/>
                <a:cs typeface="Times New Roman" pitchFamily="18" charset="0"/>
              </a:rPr>
              <a:t>підприємством, яке справляє вплив на оточуюче середовище є </a:t>
            </a:r>
            <a:r>
              <a:rPr lang="uk-UA" sz="1400" dirty="0" err="1" smtClean="0">
                <a:latin typeface="Times New Roman" pitchFamily="18" charset="0"/>
                <a:cs typeface="Times New Roman" pitchFamily="18" charset="0"/>
              </a:rPr>
              <a:t>Марганецький</a:t>
            </a:r>
            <a:r>
              <a:rPr lang="uk-UA" sz="1400" dirty="0" smtClean="0">
                <a:latin typeface="Times New Roman" pitchFamily="18" charset="0"/>
                <a:cs typeface="Times New Roman" pitchFamily="18" charset="0"/>
              </a:rPr>
              <a:t> гірничозбагачувальний комбінат (МГЗК). Він один з найбільших у світі продуцентів марганцевого концентрату. Наслідок діяльності МГЗК – кратери кар’єрів, відвали, </a:t>
            </a:r>
            <a:r>
              <a:rPr lang="uk-UA" sz="1400" dirty="0" err="1" smtClean="0">
                <a:latin typeface="Times New Roman" pitchFamily="18" charset="0"/>
                <a:cs typeface="Times New Roman" pitchFamily="18" charset="0"/>
              </a:rPr>
              <a:t>хвостосховищ</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проммайданчики</a:t>
            </a:r>
            <a:r>
              <a:rPr lang="uk-UA" sz="1400" dirty="0" smtClean="0">
                <a:latin typeface="Times New Roman" pitchFamily="18" charset="0"/>
                <a:cs typeface="Times New Roman" pitchFamily="18" charset="0"/>
              </a:rPr>
              <a:t> і т.д. Для гірничодобувних регіонів характерним є знищення природних біоценозів і, як наслідок зменшення видового різноманіття.</a:t>
            </a:r>
            <a:endParaRPr lang="ru-RU" sz="1400" dirty="0">
              <a:latin typeface="Times New Roman" pitchFamily="18" charset="0"/>
              <a:cs typeface="Times New Roman" pitchFamily="18" charset="0"/>
            </a:endParaRPr>
          </a:p>
        </p:txBody>
      </p:sp>
      <p:pic>
        <p:nvPicPr>
          <p:cNvPr id="5" name="Рисунок 4" descr="D:\ГГФ\3 курс\Аня\план.jpg"/>
          <p:cNvPicPr/>
          <p:nvPr/>
        </p:nvPicPr>
        <p:blipFill>
          <a:blip r:embed="rId3" cstate="print"/>
          <a:srcRect t="31212" b="3637"/>
          <a:stretch>
            <a:fillRect/>
          </a:stretch>
        </p:blipFill>
        <p:spPr bwMode="auto">
          <a:xfrm>
            <a:off x="1403648" y="2643758"/>
            <a:ext cx="5976664" cy="249974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9).png"/>
          <p:cNvPicPr>
            <a:picLocks noChangeAspect="1"/>
          </p:cNvPicPr>
          <p:nvPr/>
        </p:nvPicPr>
        <p:blipFill>
          <a:blip r:embed="rId2" cstate="print"/>
          <a:stretch>
            <a:fillRect/>
          </a:stretch>
        </p:blipFill>
        <p:spPr>
          <a:xfrm>
            <a:off x="0" y="0"/>
            <a:ext cx="9144000" cy="5143500"/>
          </a:xfrm>
          <a:prstGeom prst="rect">
            <a:avLst/>
          </a:prstGeom>
        </p:spPr>
      </p:pic>
      <p:sp>
        <p:nvSpPr>
          <p:cNvPr id="3073" name="Rectangle 1"/>
          <p:cNvSpPr>
            <a:spLocks noChangeArrowheads="1"/>
          </p:cNvSpPr>
          <p:nvPr/>
        </p:nvSpPr>
        <p:spPr bwMode="auto">
          <a:xfrm>
            <a:off x="611560" y="555526"/>
            <a:ext cx="53285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Дослідні ділянки</a:t>
            </a:r>
            <a:endParaRPr kumimoji="0" lang="uk-U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85" name="Rectangle 1"/>
          <p:cNvSpPr>
            <a:spLocks noChangeArrowheads="1"/>
          </p:cNvSpPr>
          <p:nvPr/>
        </p:nvSpPr>
        <p:spPr bwMode="auto">
          <a:xfrm>
            <a:off x="4427984" y="1491630"/>
            <a:ext cx="432048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uk-UA"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Ділянка № 1 </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Балка Крута.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Оточена полями, що обробляються. Схили по всій протяжності балки різної крутизни – від похилих (5</a:t>
            </a:r>
            <a:r>
              <a:rPr kumimoji="0" lang="uk-UA"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0</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більш крутих (35</a:t>
            </a:r>
            <a:r>
              <a:rPr kumimoji="0" lang="uk-UA"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0</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uk-UA" sz="1400" dirty="0" smtClean="0">
                <a:latin typeface="Times New Roman" pitchFamily="18" charset="0"/>
                <a:cs typeface="Times New Roman" pitchFamily="18" charset="0"/>
              </a:rPr>
              <a:t>Рослинний покрив балки представлений в основному степовими видами. У ярах, якими вкриті схили балки, є зарості чагарників. По її дну  подекуди зустрічаються ділянки з лучною рослинністю</a:t>
            </a:r>
            <a:r>
              <a:rPr lang="uk-UA"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p:txBody>
      </p:sp>
      <p:pic>
        <p:nvPicPr>
          <p:cNvPr id="5" name="Рисунок 4" descr="D:\ЕНЦ до 2014\ПОЛЕВАЯ ПР.2012 пАНЧЕНКО\фото Крутая балка\SAM_0179.JPG"/>
          <p:cNvPicPr/>
          <p:nvPr/>
        </p:nvPicPr>
        <p:blipFill>
          <a:blip r:embed="rId3" cstate="print">
            <a:lum contrast="20000"/>
          </a:blip>
          <a:srcRect t="13814" b="-29"/>
          <a:stretch>
            <a:fillRect/>
          </a:stretch>
        </p:blipFill>
        <p:spPr bwMode="auto">
          <a:xfrm>
            <a:off x="395536" y="1419622"/>
            <a:ext cx="3960440" cy="1728192"/>
          </a:xfrm>
          <a:prstGeom prst="rect">
            <a:avLst/>
          </a:prstGeom>
          <a:noFill/>
          <a:ln w="9525">
            <a:noFill/>
            <a:miter lim="800000"/>
            <a:headEnd/>
            <a:tailEnd/>
          </a:ln>
        </p:spPr>
      </p:pic>
      <p:sp>
        <p:nvSpPr>
          <p:cNvPr id="16386" name="Rectangle 2"/>
          <p:cNvSpPr>
            <a:spLocks noChangeArrowheads="1"/>
          </p:cNvSpPr>
          <p:nvPr/>
        </p:nvSpPr>
        <p:spPr bwMode="auto">
          <a:xfrm>
            <a:off x="323528" y="3363838"/>
            <a:ext cx="41044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812800" algn="l"/>
              </a:tabLst>
            </a:pPr>
            <a:r>
              <a:rPr kumimoji="0" lang="uk-UA"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Ділянка № 2  ̶  </a:t>
            </a: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балка Грушівка</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 саме її частину, в межах дії техногенного навантаження з боку добувної промисловості. </a:t>
            </a:r>
            <a:r>
              <a:rPr lang="uk-UA" sz="1400" dirty="0" smtClean="0">
                <a:solidFill>
                  <a:srgbClr val="000000"/>
                </a:solidFill>
                <a:latin typeface="Times New Roman" pitchFamily="18" charset="0"/>
                <a:ea typeface="Calibri" pitchFamily="34" charset="0"/>
                <a:cs typeface="Times New Roman" pitchFamily="18" charset="0"/>
              </a:rPr>
              <a:t>Н</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 даний проміжок часу на території даної балки спостерігається видобуток марганцевої руди відкритим і закритим шляхом, що у свою чергу приводить до певних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деградаційних</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процесів.</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Дизайн без названия (5).png"/>
          <p:cNvPicPr/>
          <p:nvPr/>
        </p:nvPicPr>
        <p:blipFill>
          <a:blip r:embed="rId4" cstate="print"/>
          <a:srcRect t="5077" b="10375"/>
          <a:stretch>
            <a:fillRect/>
          </a:stretch>
        </p:blipFill>
        <p:spPr>
          <a:xfrm>
            <a:off x="4499992" y="3291830"/>
            <a:ext cx="4176464" cy="17197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2).png"/>
          <p:cNvPicPr>
            <a:picLocks noChangeAspect="1"/>
          </p:cNvPicPr>
          <p:nvPr/>
        </p:nvPicPr>
        <p:blipFill>
          <a:blip r:embed="rId2" cstate="print"/>
          <a:srcRect r="17713"/>
          <a:stretch>
            <a:fillRect/>
          </a:stretch>
        </p:blipFill>
        <p:spPr>
          <a:xfrm>
            <a:off x="0" y="0"/>
            <a:ext cx="9144000" cy="5143500"/>
          </a:xfrm>
          <a:prstGeom prst="rect">
            <a:avLst/>
          </a:prstGeom>
        </p:spPr>
      </p:pic>
      <p:sp>
        <p:nvSpPr>
          <p:cNvPr id="3" name="Rectangle 1"/>
          <p:cNvSpPr>
            <a:spLocks noChangeArrowheads="1"/>
          </p:cNvSpPr>
          <p:nvPr/>
        </p:nvSpPr>
        <p:spPr bwMode="auto">
          <a:xfrm>
            <a:off x="539552" y="195486"/>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800" b="1" dirty="0" smtClean="0">
                <a:solidFill>
                  <a:schemeClr val="bg1"/>
                </a:solidFill>
                <a:latin typeface="Times New Roman" pitchFamily="18" charset="0"/>
                <a:cs typeface="Times New Roman" pitchFamily="18" charset="0"/>
              </a:rPr>
              <a:t>Результати дослідження</a:t>
            </a:r>
            <a:endParaRPr kumimoji="0" lang="uk-UA"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graphicFrame>
        <p:nvGraphicFramePr>
          <p:cNvPr id="4" name="Диаграмма 3"/>
          <p:cNvGraphicFramePr/>
          <p:nvPr/>
        </p:nvGraphicFramePr>
        <p:xfrm>
          <a:off x="3563888" y="1779662"/>
          <a:ext cx="5868144" cy="33638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a:spLocks noChangeArrowheads="1"/>
          </p:cNvSpPr>
          <p:nvPr/>
        </p:nvSpPr>
        <p:spPr bwMode="auto">
          <a:xfrm>
            <a:off x="0" y="91556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результатами проведеного дослідження  було визначено: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Ділянці №1</a:t>
            </a:r>
            <a:r>
              <a:rPr kumimoji="0" lang="uk-UA" sz="1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 види лускокрилих, які належать до 27 родів та 4 родин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79512" y="1635646"/>
            <a:ext cx="4248472" cy="1600438"/>
          </a:xfrm>
          <a:prstGeom prst="rect">
            <a:avLst/>
          </a:prstGeom>
        </p:spPr>
        <p:txBody>
          <a:bodyPr wrap="square">
            <a:spAutoFit/>
          </a:bodyPr>
          <a:lstStyle/>
          <a:p>
            <a:pPr lvl="0" eaLnBrk="0" fontAlgn="base" hangingPunct="0">
              <a:spcBef>
                <a:spcPct val="0"/>
              </a:spcBef>
              <a:spcAft>
                <a:spcPct val="0"/>
              </a:spcAft>
              <a:buBlip>
                <a:blip r:embed="rId4"/>
              </a:buBlip>
            </a:pPr>
            <a:r>
              <a:rPr lang="uk-UA" sz="1400" dirty="0" smtClean="0">
                <a:latin typeface="Times New Roman" pitchFamily="18" charset="0"/>
                <a:ea typeface="Calibri" pitchFamily="34" charset="0"/>
                <a:cs typeface="Times New Roman" pitchFamily="18" charset="0"/>
              </a:rPr>
              <a:t>Німфаліди або сонцевики </a:t>
            </a:r>
            <a:r>
              <a:rPr lang="uk-UA" sz="1400" i="1" dirty="0" smtClean="0">
                <a:latin typeface="Times New Roman" pitchFamily="18" charset="0"/>
                <a:ea typeface="Calibri" pitchFamily="34" charset="0"/>
                <a:cs typeface="Times New Roman" pitchFamily="18" charset="0"/>
              </a:rPr>
              <a:t>(</a:t>
            </a:r>
            <a:r>
              <a:rPr lang="uk-UA" sz="1400" i="1" dirty="0" err="1" smtClean="0">
                <a:latin typeface="Times New Roman" pitchFamily="18" charset="0"/>
                <a:ea typeface="Calibri" pitchFamily="34" charset="0"/>
                <a:cs typeface="Times New Roman" pitchFamily="18" charset="0"/>
              </a:rPr>
              <a:t>Nymphalidae</a:t>
            </a:r>
            <a:r>
              <a:rPr lang="uk-UA" sz="1400" i="1" dirty="0" smtClean="0">
                <a:latin typeface="Times New Roman" pitchFamily="18" charset="0"/>
                <a:ea typeface="Calibri" pitchFamily="34" charset="0"/>
                <a:cs typeface="Times New Roman" pitchFamily="18" charset="0"/>
              </a:rPr>
              <a:t>) </a:t>
            </a:r>
            <a:r>
              <a:rPr lang="uk-UA" sz="1400" dirty="0" smtClean="0">
                <a:latin typeface="Times New Roman" pitchFamily="18" charset="0"/>
                <a:ea typeface="Calibri" pitchFamily="34" charset="0"/>
                <a:cs typeface="Times New Roman" pitchFamily="18" charset="0"/>
              </a:rPr>
              <a:t>– 15 видів</a:t>
            </a:r>
            <a:r>
              <a:rPr lang="uk-UA" sz="14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Blip>
                <a:blip r:embed="rId4"/>
              </a:buBlip>
            </a:pPr>
            <a:r>
              <a:rPr lang="uk-UA" sz="1400" dirty="0" smtClean="0">
                <a:latin typeface="Times New Roman" pitchFamily="18" charset="0"/>
                <a:ea typeface="Calibri" pitchFamily="34" charset="0"/>
                <a:cs typeface="Times New Roman" pitchFamily="18" charset="0"/>
              </a:rPr>
              <a:t>Білани </a:t>
            </a:r>
            <a:r>
              <a:rPr lang="uk-UA" sz="1400" i="1" dirty="0" smtClean="0">
                <a:latin typeface="Times New Roman" pitchFamily="18" charset="0"/>
                <a:ea typeface="Calibri" pitchFamily="34" charset="0"/>
                <a:cs typeface="Times New Roman" pitchFamily="18" charset="0"/>
              </a:rPr>
              <a:t>(</a:t>
            </a:r>
            <a:r>
              <a:rPr lang="uk-UA" sz="1400" i="1" dirty="0" err="1" smtClean="0">
                <a:latin typeface="Times New Roman" pitchFamily="18" charset="0"/>
                <a:ea typeface="Calibri" pitchFamily="34" charset="0"/>
                <a:cs typeface="Times New Roman" pitchFamily="18" charset="0"/>
              </a:rPr>
              <a:t>Pieridae</a:t>
            </a:r>
            <a:r>
              <a:rPr lang="uk-UA" sz="1400" i="1" dirty="0" smtClean="0">
                <a:latin typeface="Times New Roman" pitchFamily="18" charset="0"/>
                <a:ea typeface="Calibri" pitchFamily="34" charset="0"/>
                <a:cs typeface="Times New Roman" pitchFamily="18" charset="0"/>
              </a:rPr>
              <a:t>)</a:t>
            </a:r>
            <a:r>
              <a:rPr lang="uk-UA" sz="1400" dirty="0" smtClean="0">
                <a:latin typeface="Times New Roman" pitchFamily="18" charset="0"/>
                <a:ea typeface="Calibri" pitchFamily="34" charset="0"/>
                <a:cs typeface="Times New Roman" pitchFamily="18" charset="0"/>
              </a:rPr>
              <a:t> – 9 видів</a:t>
            </a:r>
            <a:r>
              <a:rPr lang="uk-UA" sz="14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Blip>
                <a:blip r:embed="rId4"/>
              </a:buBlip>
            </a:pPr>
            <a:r>
              <a:rPr lang="uk-UA" sz="1400" dirty="0" smtClean="0">
                <a:latin typeface="Times New Roman" pitchFamily="18" charset="0"/>
                <a:ea typeface="Calibri" pitchFamily="34" charset="0"/>
                <a:cs typeface="Times New Roman" pitchFamily="18" charset="0"/>
              </a:rPr>
              <a:t>Синявці </a:t>
            </a:r>
            <a:r>
              <a:rPr lang="ru-RU" sz="1400" i="1" dirty="0" smtClean="0">
                <a:solidFill>
                  <a:srgbClr val="000000"/>
                </a:solidFill>
                <a:latin typeface="Times New Roman" pitchFamily="18" charset="0"/>
                <a:ea typeface="Calibri" pitchFamily="34" charset="0"/>
                <a:cs typeface="Times New Roman" pitchFamily="18" charset="0"/>
              </a:rPr>
              <a:t>(</a:t>
            </a:r>
            <a:r>
              <a:rPr lang="ru-RU" sz="1400" i="1" dirty="0" err="1" smtClean="0">
                <a:solidFill>
                  <a:srgbClr val="000000"/>
                </a:solidFill>
                <a:latin typeface="Times New Roman" pitchFamily="18" charset="0"/>
                <a:ea typeface="Calibri" pitchFamily="34" charset="0"/>
                <a:cs typeface="Times New Roman" pitchFamily="18" charset="0"/>
              </a:rPr>
              <a:t>Lycaenidae</a:t>
            </a:r>
            <a:r>
              <a:rPr lang="ru-RU" sz="1400" i="1" dirty="0" smtClean="0">
                <a:solidFill>
                  <a:srgbClr val="000000"/>
                </a:solidFill>
                <a:latin typeface="Times New Roman" pitchFamily="18" charset="0"/>
                <a:ea typeface="Calibri" pitchFamily="34" charset="0"/>
                <a:cs typeface="Times New Roman" pitchFamily="18" charset="0"/>
              </a:rPr>
              <a:t>)</a:t>
            </a:r>
            <a:r>
              <a:rPr lang="uk-UA" sz="1400" dirty="0" smtClean="0">
                <a:latin typeface="Times New Roman" pitchFamily="18" charset="0"/>
                <a:ea typeface="Calibri" pitchFamily="34" charset="0"/>
                <a:cs typeface="Times New Roman" pitchFamily="18" charset="0"/>
              </a:rPr>
              <a:t>  ̶  5 </a:t>
            </a:r>
            <a:r>
              <a:rPr lang="uk-UA" sz="1400" dirty="0" smtClean="0">
                <a:latin typeface="Times New Roman" pitchFamily="18" charset="0"/>
                <a:ea typeface="Calibri" pitchFamily="34" charset="0"/>
                <a:cs typeface="Times New Roman" pitchFamily="18" charset="0"/>
              </a:rPr>
              <a:t>видів</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Blip>
                <a:blip r:embed="rId4"/>
              </a:buBlip>
            </a:pPr>
            <a:r>
              <a:rPr lang="uk-UA" sz="1400" dirty="0" err="1" smtClean="0">
                <a:latin typeface="Times New Roman" pitchFamily="18" charset="0"/>
                <a:ea typeface="Calibri" pitchFamily="34" charset="0"/>
                <a:cs typeface="Times New Roman" pitchFamily="18" charset="0"/>
              </a:rPr>
              <a:t>Косатцеві</a:t>
            </a:r>
            <a:r>
              <a:rPr lang="uk-UA" sz="1400" dirty="0" smtClean="0">
                <a:latin typeface="Times New Roman" pitchFamily="18" charset="0"/>
                <a:ea typeface="Calibri" pitchFamily="34" charset="0"/>
                <a:cs typeface="Times New Roman" pitchFamily="18" charset="0"/>
              </a:rPr>
              <a:t> (</a:t>
            </a:r>
            <a:r>
              <a:rPr lang="ru-RU" sz="1400" i="1" dirty="0" err="1" smtClean="0">
                <a:solidFill>
                  <a:srgbClr val="000000"/>
                </a:solidFill>
                <a:latin typeface="Times New Roman" pitchFamily="18" charset="0"/>
                <a:ea typeface="Calibri" pitchFamily="34" charset="0"/>
                <a:cs typeface="Times New Roman" pitchFamily="18" charset="0"/>
              </a:rPr>
              <a:t>Papilionidae</a:t>
            </a:r>
            <a:r>
              <a:rPr lang="uk-UA" sz="1400" i="1" dirty="0" smtClean="0">
                <a:latin typeface="Times New Roman" pitchFamily="18" charset="0"/>
                <a:ea typeface="Calibri" pitchFamily="34" charset="0"/>
                <a:cs typeface="Times New Roman" pitchFamily="18" charset="0"/>
              </a:rPr>
              <a:t>)</a:t>
            </a:r>
            <a:r>
              <a:rPr lang="uk-UA" sz="1400" dirty="0" smtClean="0">
                <a:latin typeface="Times New Roman" pitchFamily="18" charset="0"/>
                <a:ea typeface="Calibri" pitchFamily="34" charset="0"/>
                <a:cs typeface="Times New Roman" pitchFamily="18" charset="0"/>
              </a:rPr>
              <a:t>  – 3 види.</a:t>
            </a:r>
            <a:endParaRPr lang="uk-UA" sz="1400" dirty="0" smtClean="0">
              <a:latin typeface="Times New Roman" pitchFamily="18" charset="0"/>
              <a:cs typeface="Times New Roman" pitchFamily="18" charset="0"/>
            </a:endParaRPr>
          </a:p>
        </p:txBody>
      </p:sp>
      <p:pic>
        <p:nvPicPr>
          <p:cNvPr id="7" name="Рисунок 6" descr="D:\Фото 2016\фото Луцук\DSC04143.JPG"/>
          <p:cNvPicPr/>
          <p:nvPr/>
        </p:nvPicPr>
        <p:blipFill>
          <a:blip r:embed="rId5" cstate="print"/>
          <a:srcRect l="31709" r="11644" b="15274"/>
          <a:stretch>
            <a:fillRect/>
          </a:stretch>
        </p:blipFill>
        <p:spPr bwMode="auto">
          <a:xfrm rot="16200000">
            <a:off x="395538" y="3291831"/>
            <a:ext cx="1440160" cy="1872208"/>
          </a:xfrm>
          <a:prstGeom prst="rect">
            <a:avLst/>
          </a:prstGeom>
          <a:noFill/>
          <a:ln w="9525">
            <a:noFill/>
            <a:miter lim="800000"/>
            <a:headEnd/>
            <a:tailEnd/>
          </a:ln>
        </p:spPr>
      </p:pic>
      <p:sp>
        <p:nvSpPr>
          <p:cNvPr id="8" name="Прямоугольник 7"/>
          <p:cNvSpPr/>
          <p:nvPr/>
        </p:nvSpPr>
        <p:spPr>
          <a:xfrm>
            <a:off x="539552" y="4897279"/>
            <a:ext cx="1165704" cy="246221"/>
          </a:xfrm>
          <a:prstGeom prst="rect">
            <a:avLst/>
          </a:prstGeom>
        </p:spPr>
        <p:txBody>
          <a:bodyPr wrap="none">
            <a:spAutoFit/>
          </a:bodyPr>
          <a:lstStyle/>
          <a:p>
            <a:r>
              <a:rPr lang="en-US" sz="1000" i="1" dirty="0" err="1" smtClean="0">
                <a:latin typeface="Times New Roman" pitchFamily="18" charset="0"/>
                <a:cs typeface="Times New Roman" pitchFamily="18" charset="0"/>
              </a:rPr>
              <a:t>Polygonia</a:t>
            </a:r>
            <a:r>
              <a:rPr lang="en-US" sz="1000" i="1" dirty="0" smtClean="0">
                <a:latin typeface="Times New Roman" pitchFamily="18" charset="0"/>
                <a:cs typeface="Times New Roman" pitchFamily="18" charset="0"/>
              </a:rPr>
              <a:t> c</a:t>
            </a:r>
            <a:r>
              <a:rPr lang="uk-UA" sz="1000" i="1" dirty="0" smtClean="0">
                <a:latin typeface="Times New Roman" pitchFamily="18" charset="0"/>
                <a:cs typeface="Times New Roman" pitchFamily="18" charset="0"/>
              </a:rPr>
              <a:t>-</a:t>
            </a:r>
            <a:r>
              <a:rPr lang="en-US" sz="1000" i="1" dirty="0" smtClean="0">
                <a:latin typeface="Times New Roman" pitchFamily="18" charset="0"/>
                <a:cs typeface="Times New Roman" pitchFamily="18" charset="0"/>
              </a:rPr>
              <a:t>album</a:t>
            </a:r>
            <a:endParaRPr lang="ru-RU" sz="1000" dirty="0">
              <a:latin typeface="Times New Roman" pitchFamily="18" charset="0"/>
              <a:cs typeface="Times New Roman" pitchFamily="18" charset="0"/>
            </a:endParaRPr>
          </a:p>
        </p:txBody>
      </p:sp>
      <p:pic>
        <p:nvPicPr>
          <p:cNvPr id="9" name="Рисунок 8"/>
          <p:cNvPicPr/>
          <p:nvPr/>
        </p:nvPicPr>
        <p:blipFill>
          <a:blip r:embed="rId6" cstate="print">
            <a:lum contrast="10000"/>
          </a:blip>
          <a:srcRect l="25812" r="13888" b="20769"/>
          <a:stretch>
            <a:fillRect/>
          </a:stretch>
        </p:blipFill>
        <p:spPr bwMode="auto">
          <a:xfrm>
            <a:off x="2195736" y="3507854"/>
            <a:ext cx="1872208" cy="1440160"/>
          </a:xfrm>
          <a:prstGeom prst="rect">
            <a:avLst/>
          </a:prstGeom>
          <a:noFill/>
          <a:ln w="9525">
            <a:noFill/>
            <a:miter lim="800000"/>
            <a:headEnd/>
            <a:tailEnd/>
          </a:ln>
        </p:spPr>
      </p:pic>
      <p:sp>
        <p:nvSpPr>
          <p:cNvPr id="10" name="Прямоугольник 9"/>
          <p:cNvSpPr/>
          <p:nvPr/>
        </p:nvSpPr>
        <p:spPr>
          <a:xfrm>
            <a:off x="2555776" y="4897279"/>
            <a:ext cx="1271502" cy="246221"/>
          </a:xfrm>
          <a:prstGeom prst="rect">
            <a:avLst/>
          </a:prstGeom>
        </p:spPr>
        <p:txBody>
          <a:bodyPr wrap="none">
            <a:spAutoFit/>
          </a:bodyPr>
          <a:lstStyle/>
          <a:p>
            <a:r>
              <a:rPr lang="la-Latn" sz="1000" i="1" dirty="0" smtClean="0">
                <a:latin typeface="Times New Roman" pitchFamily="18" charset="0"/>
                <a:cs typeface="Times New Roman" pitchFamily="18" charset="0"/>
              </a:rPr>
              <a:t>Melanargia galathea</a:t>
            </a:r>
            <a:endParaRPr lang="ru-RU" sz="1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2).png"/>
          <p:cNvPicPr>
            <a:picLocks noChangeAspect="1"/>
          </p:cNvPicPr>
          <p:nvPr/>
        </p:nvPicPr>
        <p:blipFill>
          <a:blip r:embed="rId2" cstate="print"/>
          <a:srcRect r="17713"/>
          <a:stretch>
            <a:fillRect/>
          </a:stretch>
        </p:blipFill>
        <p:spPr>
          <a:xfrm>
            <a:off x="0" y="0"/>
            <a:ext cx="9144000" cy="5143500"/>
          </a:xfrm>
          <a:prstGeom prst="rect">
            <a:avLst/>
          </a:prstGeom>
        </p:spPr>
      </p:pic>
      <p:sp>
        <p:nvSpPr>
          <p:cNvPr id="3" name="Rectangle 1"/>
          <p:cNvSpPr>
            <a:spLocks noChangeArrowheads="1"/>
          </p:cNvSpPr>
          <p:nvPr/>
        </p:nvSpPr>
        <p:spPr bwMode="auto">
          <a:xfrm>
            <a:off x="539552" y="195486"/>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800" b="1" dirty="0" smtClean="0">
                <a:solidFill>
                  <a:schemeClr val="bg1"/>
                </a:solidFill>
                <a:latin typeface="Times New Roman" pitchFamily="18" charset="0"/>
                <a:cs typeface="Times New Roman" pitchFamily="18" charset="0"/>
              </a:rPr>
              <a:t>Результати дослідження</a:t>
            </a:r>
            <a:endParaRPr kumimoji="0" lang="uk-UA"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0" y="91556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результатами проведеного дослідження  було визначено: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r>
              <a:rPr lang="uk-UA" sz="1400" b="1" dirty="0" smtClean="0">
                <a:solidFill>
                  <a:srgbClr val="002060"/>
                </a:solidFill>
                <a:latin typeface="Times New Roman" pitchFamily="18" charset="0"/>
                <a:cs typeface="Times New Roman" pitchFamily="18" charset="0"/>
              </a:rPr>
              <a:t>На ділянці № 2: </a:t>
            </a:r>
            <a:r>
              <a:rPr lang="uk-UA" sz="1400" dirty="0" smtClean="0">
                <a:latin typeface="Times New Roman" pitchFamily="18" charset="0"/>
                <a:cs typeface="Times New Roman" pitchFamily="18" charset="0"/>
              </a:rPr>
              <a:t>15 </a:t>
            </a:r>
            <a:r>
              <a:rPr lang="uk-UA" sz="1400" dirty="0" smtClean="0">
                <a:latin typeface="Times New Roman" pitchFamily="18" charset="0"/>
                <a:cs typeface="Times New Roman" pitchFamily="18" charset="0"/>
              </a:rPr>
              <a:t>видів лускокрилих, що належать </a:t>
            </a:r>
            <a:r>
              <a:rPr lang="uk-UA" sz="1400" dirty="0" smtClean="0">
                <a:latin typeface="Times New Roman" pitchFamily="18" charset="0"/>
                <a:cs typeface="Times New Roman" pitchFamily="18" charset="0"/>
              </a:rPr>
              <a:t>до </a:t>
            </a:r>
            <a:r>
              <a:rPr lang="uk-UA" sz="1400" dirty="0" smtClean="0">
                <a:latin typeface="Times New Roman" pitchFamily="18" charset="0"/>
                <a:cs typeface="Times New Roman" pitchFamily="18" charset="0"/>
              </a:rPr>
              <a:t>11 родів, 3 </a:t>
            </a:r>
            <a:r>
              <a:rPr lang="uk-UA" sz="1400" dirty="0" smtClean="0">
                <a:latin typeface="Times New Roman" pitchFamily="18" charset="0"/>
                <a:cs typeface="Times New Roman" pitchFamily="18" charset="0"/>
              </a:rPr>
              <a:t>родини</a:t>
            </a:r>
            <a:endParaRPr lang="ru-RU" sz="1400" dirty="0">
              <a:latin typeface="Times New Roman" pitchFamily="18" charset="0"/>
              <a:cs typeface="Times New Roman" pitchFamily="18" charset="0"/>
            </a:endParaRPr>
          </a:p>
        </p:txBody>
      </p:sp>
      <p:sp>
        <p:nvSpPr>
          <p:cNvPr id="6" name="Прямоугольник 5"/>
          <p:cNvSpPr/>
          <p:nvPr/>
        </p:nvSpPr>
        <p:spPr>
          <a:xfrm>
            <a:off x="179512" y="1635646"/>
            <a:ext cx="4248472" cy="1384995"/>
          </a:xfrm>
          <a:prstGeom prst="rect">
            <a:avLst/>
          </a:prstGeom>
        </p:spPr>
        <p:txBody>
          <a:bodyPr wrap="square">
            <a:spAutoFit/>
          </a:bodyPr>
          <a:lstStyle/>
          <a:p>
            <a:pPr lvl="0" eaLnBrk="0" fontAlgn="base" hangingPunct="0">
              <a:spcBef>
                <a:spcPct val="0"/>
              </a:spcBef>
              <a:spcAft>
                <a:spcPct val="0"/>
              </a:spcAft>
              <a:buBlip>
                <a:blip r:embed="rId3"/>
              </a:buBlip>
            </a:pPr>
            <a:r>
              <a:rPr lang="uk-UA" sz="1400" dirty="0" smtClean="0">
                <a:latin typeface="Times New Roman" pitchFamily="18" charset="0"/>
                <a:ea typeface="Calibri" pitchFamily="34" charset="0"/>
                <a:cs typeface="Times New Roman" pitchFamily="18" charset="0"/>
              </a:rPr>
              <a:t>Німфаліди або сонцевики </a:t>
            </a:r>
            <a:r>
              <a:rPr lang="uk-UA" sz="1400" i="1" dirty="0" smtClean="0">
                <a:latin typeface="Times New Roman" pitchFamily="18" charset="0"/>
                <a:ea typeface="Calibri" pitchFamily="34" charset="0"/>
                <a:cs typeface="Times New Roman" pitchFamily="18" charset="0"/>
              </a:rPr>
              <a:t>(</a:t>
            </a:r>
            <a:r>
              <a:rPr lang="uk-UA" sz="1400" i="1" dirty="0" err="1" smtClean="0">
                <a:latin typeface="Times New Roman" pitchFamily="18" charset="0"/>
                <a:ea typeface="Calibri" pitchFamily="34" charset="0"/>
                <a:cs typeface="Times New Roman" pitchFamily="18" charset="0"/>
              </a:rPr>
              <a:t>Nymphalidae</a:t>
            </a:r>
            <a:r>
              <a:rPr lang="uk-UA" sz="1400" i="1" dirty="0" smtClean="0">
                <a:latin typeface="Times New Roman" pitchFamily="18" charset="0"/>
                <a:ea typeface="Calibri" pitchFamily="34" charset="0"/>
                <a:cs typeface="Times New Roman" pitchFamily="18" charset="0"/>
              </a:rPr>
              <a:t>) </a:t>
            </a:r>
            <a:r>
              <a:rPr lang="uk-UA" sz="1400" dirty="0" smtClean="0">
                <a:latin typeface="Times New Roman" pitchFamily="18" charset="0"/>
                <a:ea typeface="Calibri" pitchFamily="34" charset="0"/>
                <a:cs typeface="Times New Roman" pitchFamily="18" charset="0"/>
              </a:rPr>
              <a:t>– 7</a:t>
            </a:r>
            <a:r>
              <a:rPr lang="uk-UA" sz="1400" dirty="0" smtClean="0">
                <a:latin typeface="Times New Roman" pitchFamily="18" charset="0"/>
                <a:ea typeface="Calibri" pitchFamily="34" charset="0"/>
                <a:cs typeface="Times New Roman" pitchFamily="18" charset="0"/>
              </a:rPr>
              <a:t> </a:t>
            </a:r>
            <a:r>
              <a:rPr lang="uk-UA" sz="1400" dirty="0" smtClean="0">
                <a:latin typeface="Times New Roman" pitchFamily="18" charset="0"/>
                <a:ea typeface="Calibri" pitchFamily="34" charset="0"/>
                <a:cs typeface="Times New Roman" pitchFamily="18" charset="0"/>
              </a:rPr>
              <a:t>видів</a:t>
            </a:r>
            <a:r>
              <a:rPr lang="uk-UA" sz="14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Blip>
                <a:blip r:embed="rId3"/>
              </a:buBlip>
            </a:pPr>
            <a:r>
              <a:rPr lang="uk-UA" sz="1400" dirty="0" smtClean="0">
                <a:latin typeface="Times New Roman" pitchFamily="18" charset="0"/>
                <a:ea typeface="Calibri" pitchFamily="34" charset="0"/>
                <a:cs typeface="Times New Roman" pitchFamily="18" charset="0"/>
              </a:rPr>
              <a:t>Білани </a:t>
            </a:r>
            <a:r>
              <a:rPr lang="uk-UA" sz="1400" i="1" dirty="0" smtClean="0">
                <a:latin typeface="Times New Roman" pitchFamily="18" charset="0"/>
                <a:ea typeface="Calibri" pitchFamily="34" charset="0"/>
                <a:cs typeface="Times New Roman" pitchFamily="18" charset="0"/>
              </a:rPr>
              <a:t>(</a:t>
            </a:r>
            <a:r>
              <a:rPr lang="uk-UA" sz="1400" i="1" dirty="0" err="1" smtClean="0">
                <a:latin typeface="Times New Roman" pitchFamily="18" charset="0"/>
                <a:ea typeface="Calibri" pitchFamily="34" charset="0"/>
                <a:cs typeface="Times New Roman" pitchFamily="18" charset="0"/>
              </a:rPr>
              <a:t>Pieridae</a:t>
            </a:r>
            <a:r>
              <a:rPr lang="uk-UA" sz="1400" i="1" dirty="0" smtClean="0">
                <a:latin typeface="Times New Roman" pitchFamily="18" charset="0"/>
                <a:ea typeface="Calibri" pitchFamily="34" charset="0"/>
                <a:cs typeface="Times New Roman" pitchFamily="18" charset="0"/>
              </a:rPr>
              <a:t>)</a:t>
            </a:r>
            <a:r>
              <a:rPr lang="uk-UA" sz="1400" dirty="0" smtClean="0">
                <a:latin typeface="Times New Roman" pitchFamily="18" charset="0"/>
                <a:ea typeface="Calibri" pitchFamily="34" charset="0"/>
                <a:cs typeface="Times New Roman" pitchFamily="18" charset="0"/>
              </a:rPr>
              <a:t> – </a:t>
            </a:r>
            <a:r>
              <a:rPr lang="uk-UA" sz="1400" dirty="0" smtClean="0">
                <a:latin typeface="Times New Roman" pitchFamily="18" charset="0"/>
                <a:ea typeface="Calibri" pitchFamily="34" charset="0"/>
                <a:cs typeface="Times New Roman" pitchFamily="18" charset="0"/>
              </a:rPr>
              <a:t>6 </a:t>
            </a:r>
            <a:r>
              <a:rPr lang="uk-UA" sz="1400" dirty="0" smtClean="0">
                <a:latin typeface="Times New Roman" pitchFamily="18" charset="0"/>
                <a:ea typeface="Calibri" pitchFamily="34" charset="0"/>
                <a:cs typeface="Times New Roman" pitchFamily="18" charset="0"/>
              </a:rPr>
              <a:t>видів</a:t>
            </a:r>
            <a:r>
              <a:rPr lang="uk-UA" sz="14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Blip>
                <a:blip r:embed="rId3"/>
              </a:buBlip>
            </a:pPr>
            <a:r>
              <a:rPr lang="uk-UA" sz="1400" dirty="0" smtClean="0">
                <a:latin typeface="Times New Roman" pitchFamily="18" charset="0"/>
                <a:ea typeface="Calibri" pitchFamily="34" charset="0"/>
                <a:cs typeface="Times New Roman" pitchFamily="18" charset="0"/>
              </a:rPr>
              <a:t>Синявці </a:t>
            </a:r>
            <a:r>
              <a:rPr lang="ru-RU" sz="1400" i="1" dirty="0" smtClean="0">
                <a:solidFill>
                  <a:srgbClr val="000000"/>
                </a:solidFill>
                <a:latin typeface="Times New Roman" pitchFamily="18" charset="0"/>
                <a:ea typeface="Calibri" pitchFamily="34" charset="0"/>
                <a:cs typeface="Times New Roman" pitchFamily="18" charset="0"/>
              </a:rPr>
              <a:t>(</a:t>
            </a:r>
            <a:r>
              <a:rPr lang="ru-RU" sz="1400" i="1" dirty="0" err="1" smtClean="0">
                <a:solidFill>
                  <a:srgbClr val="000000"/>
                </a:solidFill>
                <a:latin typeface="Times New Roman" pitchFamily="18" charset="0"/>
                <a:ea typeface="Calibri" pitchFamily="34" charset="0"/>
                <a:cs typeface="Times New Roman" pitchFamily="18" charset="0"/>
              </a:rPr>
              <a:t>Lycaenidae</a:t>
            </a:r>
            <a:r>
              <a:rPr lang="ru-RU" sz="1400" i="1" dirty="0" smtClean="0">
                <a:solidFill>
                  <a:srgbClr val="000000"/>
                </a:solidFill>
                <a:latin typeface="Times New Roman" pitchFamily="18" charset="0"/>
                <a:ea typeface="Calibri" pitchFamily="34" charset="0"/>
                <a:cs typeface="Times New Roman" pitchFamily="18" charset="0"/>
              </a:rPr>
              <a:t>)</a:t>
            </a:r>
            <a:r>
              <a:rPr lang="uk-UA" sz="1400" dirty="0" smtClean="0">
                <a:latin typeface="Times New Roman" pitchFamily="18" charset="0"/>
                <a:ea typeface="Calibri" pitchFamily="34" charset="0"/>
                <a:cs typeface="Times New Roman" pitchFamily="18" charset="0"/>
              </a:rPr>
              <a:t>  ̶  </a:t>
            </a:r>
            <a:r>
              <a:rPr lang="uk-UA" sz="1400" dirty="0" smtClean="0">
                <a:latin typeface="Times New Roman" pitchFamily="18" charset="0"/>
                <a:ea typeface="Calibri" pitchFamily="34" charset="0"/>
                <a:cs typeface="Times New Roman" pitchFamily="18" charset="0"/>
              </a:rPr>
              <a:t>2 видів</a:t>
            </a:r>
          </a:p>
          <a:p>
            <a:pPr lvl="0" eaLnBrk="0" fontAlgn="base" hangingPunct="0">
              <a:spcBef>
                <a:spcPct val="0"/>
              </a:spcBef>
              <a:spcAft>
                <a:spcPct val="0"/>
              </a:spcAft>
            </a:pPr>
            <a:endParaRPr lang="ru-RU" sz="1400" dirty="0" smtClean="0">
              <a:latin typeface="Times New Roman" pitchFamily="18" charset="0"/>
              <a:cs typeface="Times New Roman" pitchFamily="18" charset="0"/>
            </a:endParaRPr>
          </a:p>
        </p:txBody>
      </p:sp>
      <p:graphicFrame>
        <p:nvGraphicFramePr>
          <p:cNvPr id="7" name="Диаграмма 6"/>
          <p:cNvGraphicFramePr/>
          <p:nvPr/>
        </p:nvGraphicFramePr>
        <p:xfrm>
          <a:off x="3707904" y="1491630"/>
          <a:ext cx="5436096" cy="3507854"/>
        </p:xfrm>
        <a:graphic>
          <a:graphicData uri="http://schemas.openxmlformats.org/drawingml/2006/chart">
            <c:chart xmlns:c="http://schemas.openxmlformats.org/drawingml/2006/chart" xmlns:r="http://schemas.openxmlformats.org/officeDocument/2006/relationships" r:id="rId4"/>
          </a:graphicData>
        </a:graphic>
      </p:graphicFrame>
      <p:pic>
        <p:nvPicPr>
          <p:cNvPr id="8" name="Рисунок 7" descr="D:\2020-2021\матер для досл робіт\фото метелики\46157_original.jpg"/>
          <p:cNvPicPr/>
          <p:nvPr/>
        </p:nvPicPr>
        <p:blipFill>
          <a:blip r:embed="rId5" cstate="print"/>
          <a:srcRect l="6733" r="19411" b="32906"/>
          <a:stretch>
            <a:fillRect/>
          </a:stretch>
        </p:blipFill>
        <p:spPr bwMode="auto">
          <a:xfrm>
            <a:off x="179512" y="3147814"/>
            <a:ext cx="1944216" cy="1719360"/>
          </a:xfrm>
          <a:prstGeom prst="rect">
            <a:avLst/>
          </a:prstGeom>
          <a:noFill/>
          <a:ln w="9525">
            <a:noFill/>
            <a:miter lim="800000"/>
            <a:headEnd/>
            <a:tailEnd/>
          </a:ln>
        </p:spPr>
      </p:pic>
      <p:sp>
        <p:nvSpPr>
          <p:cNvPr id="9" name="Прямоугольник 8"/>
          <p:cNvSpPr/>
          <p:nvPr/>
        </p:nvSpPr>
        <p:spPr>
          <a:xfrm>
            <a:off x="539552" y="4897279"/>
            <a:ext cx="1236236" cy="246221"/>
          </a:xfrm>
          <a:prstGeom prst="rect">
            <a:avLst/>
          </a:prstGeom>
        </p:spPr>
        <p:txBody>
          <a:bodyPr wrap="none">
            <a:spAutoFit/>
          </a:bodyPr>
          <a:lstStyle/>
          <a:p>
            <a:r>
              <a:rPr lang="ru-RU" sz="1000" i="1" dirty="0" err="1" smtClean="0">
                <a:latin typeface="Times New Roman" pitchFamily="18" charset="0"/>
                <a:cs typeface="Times New Roman" pitchFamily="18" charset="0"/>
              </a:rPr>
              <a:t>Polyommatus</a:t>
            </a:r>
            <a:r>
              <a:rPr lang="ru-RU" sz="1000" i="1" dirty="0" smtClean="0">
                <a:latin typeface="Times New Roman" pitchFamily="18" charset="0"/>
                <a:cs typeface="Times New Roman" pitchFamily="18" charset="0"/>
              </a:rPr>
              <a:t> </a:t>
            </a:r>
            <a:r>
              <a:rPr lang="ru-RU" sz="1000" i="1" dirty="0" err="1" smtClean="0">
                <a:latin typeface="Times New Roman" pitchFamily="18" charset="0"/>
                <a:cs typeface="Times New Roman" pitchFamily="18" charset="0"/>
              </a:rPr>
              <a:t>icarus</a:t>
            </a:r>
            <a:endParaRPr lang="ru-RU" sz="1000" dirty="0">
              <a:latin typeface="Times New Roman" pitchFamily="18" charset="0"/>
              <a:cs typeface="Times New Roman" pitchFamily="18" charset="0"/>
            </a:endParaRPr>
          </a:p>
        </p:txBody>
      </p:sp>
      <p:pic>
        <p:nvPicPr>
          <p:cNvPr id="11" name="Рисунок 10" descr="D:\2020-2021\матер для досл робіт\фото метелики\f7a5f90db40ac1a31920d74ff22b621c.jpg"/>
          <p:cNvPicPr/>
          <p:nvPr/>
        </p:nvPicPr>
        <p:blipFill>
          <a:blip r:embed="rId6" cstate="print"/>
          <a:srcRect l="22572" t="16256" r="13495"/>
          <a:stretch>
            <a:fillRect/>
          </a:stretch>
        </p:blipFill>
        <p:spPr bwMode="auto">
          <a:xfrm>
            <a:off x="2267744" y="3147814"/>
            <a:ext cx="2016224" cy="1728192"/>
          </a:xfrm>
          <a:prstGeom prst="rect">
            <a:avLst/>
          </a:prstGeom>
          <a:noFill/>
          <a:ln w="9525">
            <a:noFill/>
            <a:miter lim="800000"/>
            <a:headEnd/>
            <a:tailEnd/>
          </a:ln>
        </p:spPr>
      </p:pic>
      <p:sp>
        <p:nvSpPr>
          <p:cNvPr id="12" name="Прямоугольник 11"/>
          <p:cNvSpPr/>
          <p:nvPr/>
        </p:nvSpPr>
        <p:spPr>
          <a:xfrm>
            <a:off x="2699792" y="4897279"/>
            <a:ext cx="1164101" cy="246221"/>
          </a:xfrm>
          <a:prstGeom prst="rect">
            <a:avLst/>
          </a:prstGeom>
        </p:spPr>
        <p:txBody>
          <a:bodyPr wrap="none">
            <a:spAutoFit/>
          </a:bodyPr>
          <a:lstStyle/>
          <a:p>
            <a:r>
              <a:rPr lang="uk-UA" sz="1000" dirty="0" smtClean="0">
                <a:latin typeface="Times New Roman" pitchFamily="18" charset="0"/>
                <a:cs typeface="Times New Roman" pitchFamily="18" charset="0"/>
              </a:rPr>
              <a:t>Капустяний білан</a:t>
            </a:r>
            <a:endParaRPr lang="ru-RU" sz="1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2).png"/>
          <p:cNvPicPr>
            <a:picLocks noChangeAspect="1"/>
          </p:cNvPicPr>
          <p:nvPr/>
        </p:nvPicPr>
        <p:blipFill>
          <a:blip r:embed="rId2" cstate="print"/>
          <a:srcRect r="168"/>
          <a:stretch>
            <a:fillRect/>
          </a:stretch>
        </p:blipFill>
        <p:spPr>
          <a:xfrm>
            <a:off x="0" y="0"/>
            <a:ext cx="9144000" cy="5143500"/>
          </a:xfrm>
          <a:prstGeom prst="rect">
            <a:avLst/>
          </a:prstGeom>
        </p:spPr>
      </p:pic>
      <p:sp>
        <p:nvSpPr>
          <p:cNvPr id="3" name="Rectangle 1"/>
          <p:cNvSpPr>
            <a:spLocks noChangeArrowheads="1"/>
          </p:cNvSpPr>
          <p:nvPr/>
        </p:nvSpPr>
        <p:spPr bwMode="auto">
          <a:xfrm>
            <a:off x="539552" y="-19957"/>
            <a:ext cx="53285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800" b="1" dirty="0" smtClean="0">
                <a:solidFill>
                  <a:schemeClr val="bg1"/>
                </a:solidFill>
                <a:latin typeface="Times New Roman" pitchFamily="18" charset="0"/>
                <a:cs typeface="Times New Roman" pitchFamily="18" charset="0"/>
              </a:rPr>
              <a:t>Домінуючими  родинами за кількістю видів:</a:t>
            </a:r>
            <a:endParaRPr lang="ru-RU" sz="2800" b="1" dirty="0">
              <a:solidFill>
                <a:schemeClr val="bg1"/>
              </a:solidFill>
              <a:latin typeface="Times New Roman" pitchFamily="18" charset="0"/>
              <a:cs typeface="Times New Roman" pitchFamily="18" charset="0"/>
            </a:endParaRPr>
          </a:p>
        </p:txBody>
      </p:sp>
      <p:sp>
        <p:nvSpPr>
          <p:cNvPr id="18433" name="Rectangle 1"/>
          <p:cNvSpPr>
            <a:spLocks noChangeArrowheads="1"/>
          </p:cNvSpPr>
          <p:nvPr/>
        </p:nvSpPr>
        <p:spPr bwMode="auto">
          <a:xfrm>
            <a:off x="0" y="961732"/>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ділянці № 1</a:t>
            </a:r>
            <a:r>
              <a:rPr kumimoji="0" lang="uk-UA" sz="1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 Сонцевики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15 визначених видів та біланові </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Pieridae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визначених видів.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Родина з найменшим видовим складом ̶  родина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косатцеві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Papilionidae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uk-UA"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види.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види  із цього списку занесені до </a:t>
            </a:r>
            <a:r>
              <a:rPr kumimoji="0" lang="uk-UA"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Червоної книги України </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Iphiclides</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podalirius</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Papilio</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machaon</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Parnassius</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apollo</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0" y="2355726"/>
            <a:ext cx="9144000" cy="11233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uk-UA"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ділянці № 2</a:t>
            </a:r>
            <a:r>
              <a:rPr kumimoji="0" lang="uk-UA" sz="11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uk-UA" sz="11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  Сонцевики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визначених видів.</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uk-UA" sz="1400" dirty="0" smtClean="0">
                <a:latin typeface="Times New Roman" pitchFamily="18" charset="0"/>
                <a:ea typeface="Calibri" pitchFamily="34" charset="0"/>
                <a:cs typeface="Times New Roman" pitchFamily="18" charset="0"/>
              </a:rPr>
              <a:t>П</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редставників родини  </a:t>
            </a:r>
            <a:r>
              <a:rPr kumimoji="0" 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Косатцеві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Papilionidae</a:t>
            </a:r>
            <a:r>
              <a:rPr kumimoji="0" lang="uk-UA"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взагалі не виявлено.</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Видів, занесених до Червоної книги України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виявлено.</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C:\Users\ROHARDER\Desktop\фото 2020\с телефона\FB_IMG_1592125285923.jpg"/>
          <p:cNvPicPr/>
          <p:nvPr/>
        </p:nvPicPr>
        <p:blipFill>
          <a:blip r:embed="rId3" cstate="print"/>
          <a:srcRect l="9155" t="32081" r="28065" b="14362"/>
          <a:stretch>
            <a:fillRect/>
          </a:stretch>
        </p:blipFill>
        <p:spPr bwMode="auto">
          <a:xfrm rot="16200000">
            <a:off x="475606" y="3211760"/>
            <a:ext cx="1461739" cy="2053927"/>
          </a:xfrm>
          <a:prstGeom prst="rect">
            <a:avLst/>
          </a:prstGeom>
          <a:noFill/>
          <a:ln w="9525">
            <a:noFill/>
            <a:miter lim="800000"/>
            <a:headEnd/>
            <a:tailEnd/>
          </a:ln>
        </p:spPr>
      </p:pic>
      <p:sp>
        <p:nvSpPr>
          <p:cNvPr id="10" name="Прямоугольник 9"/>
          <p:cNvSpPr/>
          <p:nvPr/>
        </p:nvSpPr>
        <p:spPr>
          <a:xfrm>
            <a:off x="251520" y="4897279"/>
            <a:ext cx="1943161" cy="246221"/>
          </a:xfrm>
          <a:prstGeom prst="rect">
            <a:avLst/>
          </a:prstGeom>
        </p:spPr>
        <p:txBody>
          <a:bodyPr wrap="none">
            <a:spAutoFit/>
          </a:bodyPr>
          <a:lstStyle/>
          <a:p>
            <a:pPr algn="ctr"/>
            <a:r>
              <a:rPr lang="uk-UA" sz="1000" dirty="0" err="1" smtClean="0">
                <a:latin typeface="Times New Roman" pitchFamily="18" charset="0"/>
                <a:cs typeface="Times New Roman" pitchFamily="18" charset="0"/>
              </a:rPr>
              <a:t>Подолірій</a:t>
            </a:r>
            <a:r>
              <a:rPr lang="uk-UA" sz="1000" baseline="30000" dirty="0" smtClean="0">
                <a:latin typeface="Times New Roman" pitchFamily="18" charset="0"/>
                <a:cs typeface="Times New Roman" pitchFamily="18" charset="0"/>
              </a:rPr>
              <a:t> </a:t>
            </a:r>
            <a:r>
              <a:rPr lang="en-US" sz="1000" i="1" dirty="0" smtClean="0">
                <a:latin typeface="Times New Roman" pitchFamily="18" charset="0"/>
                <a:cs typeface="Times New Roman" pitchFamily="18" charset="0"/>
              </a:rPr>
              <a:t> (</a:t>
            </a:r>
            <a:r>
              <a:rPr lang="la-Latn" sz="1000" i="1" dirty="0" smtClean="0">
                <a:latin typeface="Times New Roman" pitchFamily="18" charset="0"/>
                <a:cs typeface="Times New Roman" pitchFamily="18" charset="0"/>
              </a:rPr>
              <a:t>Iphiclides podalirius</a:t>
            </a:r>
            <a:r>
              <a:rPr lang="uk-UA" sz="1000" i="1"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p:txBody>
      </p:sp>
      <p:pic>
        <p:nvPicPr>
          <p:cNvPr id="11" name="Рисунок 10" descr="D:\Фото 2016\фото Луцук\DSC03421.JPG"/>
          <p:cNvPicPr/>
          <p:nvPr/>
        </p:nvPicPr>
        <p:blipFill>
          <a:blip r:embed="rId4" cstate="print"/>
          <a:srcRect l="33219" t="4432" r="7715" b="40104"/>
          <a:stretch>
            <a:fillRect/>
          </a:stretch>
        </p:blipFill>
        <p:spPr bwMode="auto">
          <a:xfrm>
            <a:off x="2555776" y="3507854"/>
            <a:ext cx="2588229" cy="1440160"/>
          </a:xfrm>
          <a:prstGeom prst="rect">
            <a:avLst/>
          </a:prstGeom>
          <a:noFill/>
          <a:ln w="9525">
            <a:noFill/>
            <a:miter lim="800000"/>
            <a:headEnd/>
            <a:tailEnd/>
          </a:ln>
        </p:spPr>
      </p:pic>
      <p:sp>
        <p:nvSpPr>
          <p:cNvPr id="12" name="Прямоугольник 11"/>
          <p:cNvSpPr/>
          <p:nvPr/>
        </p:nvSpPr>
        <p:spPr>
          <a:xfrm>
            <a:off x="2339752" y="4897279"/>
            <a:ext cx="2952327" cy="246221"/>
          </a:xfrm>
          <a:prstGeom prst="rect">
            <a:avLst/>
          </a:prstGeom>
        </p:spPr>
        <p:txBody>
          <a:bodyPr wrap="square">
            <a:spAutoFit/>
          </a:bodyPr>
          <a:lstStyle/>
          <a:p>
            <a:pPr algn="ctr"/>
            <a:r>
              <a:rPr lang="uk-UA" sz="1000" dirty="0" smtClean="0">
                <a:latin typeface="Times New Roman" pitchFamily="18" charset="0"/>
                <a:cs typeface="Times New Roman" pitchFamily="18" charset="0"/>
              </a:rPr>
              <a:t>Перламутрівка </a:t>
            </a:r>
            <a:r>
              <a:rPr lang="uk-UA" sz="1000" dirty="0" smtClean="0">
                <a:latin typeface="Times New Roman" pitchFamily="18" charset="0"/>
                <a:cs typeface="Times New Roman" pitchFamily="18" charset="0"/>
              </a:rPr>
              <a:t>велика </a:t>
            </a:r>
            <a:r>
              <a:rPr lang="uk-UA" sz="1000" i="1" dirty="0" smtClean="0">
                <a:latin typeface="Times New Roman" pitchFamily="18" charset="0"/>
                <a:cs typeface="Times New Roman" pitchFamily="18" charset="0"/>
              </a:rPr>
              <a:t>(</a:t>
            </a:r>
            <a:r>
              <a:rPr lang="en-US" sz="1000" i="1" dirty="0" err="1" smtClean="0">
                <a:latin typeface="Times New Roman" pitchFamily="18" charset="0"/>
                <a:cs typeface="Times New Roman" pitchFamily="18" charset="0"/>
              </a:rPr>
              <a:t>Argynnis</a:t>
            </a:r>
            <a:r>
              <a:rPr lang="en-US" sz="1000" i="1" dirty="0" smtClean="0">
                <a:latin typeface="Times New Roman" pitchFamily="18" charset="0"/>
                <a:cs typeface="Times New Roman" pitchFamily="18" charset="0"/>
              </a:rPr>
              <a:t> </a:t>
            </a:r>
            <a:r>
              <a:rPr lang="en-US" sz="1000" i="1" dirty="0" err="1" smtClean="0">
                <a:latin typeface="Times New Roman" pitchFamily="18" charset="0"/>
                <a:cs typeface="Times New Roman" pitchFamily="18" charset="0"/>
              </a:rPr>
              <a:t>paphia</a:t>
            </a:r>
            <a:r>
              <a:rPr lang="uk-UA" sz="1000" i="1"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p:txBody>
      </p:sp>
      <p:pic>
        <p:nvPicPr>
          <p:cNvPr id="13" name="Рисунок 12" descr="D:\2020-2021\матер для досл робіт\фото метелики\920153.jpg"/>
          <p:cNvPicPr/>
          <p:nvPr/>
        </p:nvPicPr>
        <p:blipFill>
          <a:blip r:embed="rId5" cstate="print"/>
          <a:srcRect t="9265" r="23139"/>
          <a:stretch>
            <a:fillRect/>
          </a:stretch>
        </p:blipFill>
        <p:spPr bwMode="auto">
          <a:xfrm>
            <a:off x="5508104" y="3507854"/>
            <a:ext cx="2592288" cy="1442741"/>
          </a:xfrm>
          <a:prstGeom prst="rect">
            <a:avLst/>
          </a:prstGeom>
          <a:noFill/>
          <a:ln w="9525">
            <a:noFill/>
            <a:miter lim="800000"/>
            <a:headEnd/>
            <a:tailEnd/>
          </a:ln>
        </p:spPr>
      </p:pic>
      <p:sp>
        <p:nvSpPr>
          <p:cNvPr id="14" name="Прямоугольник 13"/>
          <p:cNvSpPr/>
          <p:nvPr/>
        </p:nvSpPr>
        <p:spPr>
          <a:xfrm>
            <a:off x="5652120" y="4897279"/>
            <a:ext cx="2305439" cy="246221"/>
          </a:xfrm>
          <a:prstGeom prst="rect">
            <a:avLst/>
          </a:prstGeom>
        </p:spPr>
        <p:txBody>
          <a:bodyPr wrap="none">
            <a:spAutoFit/>
          </a:bodyPr>
          <a:lstStyle/>
          <a:p>
            <a:r>
              <a:rPr lang="uk-UA" sz="1000" dirty="0" smtClean="0">
                <a:latin typeface="Times New Roman" pitchFamily="18" charset="0"/>
                <a:cs typeface="Times New Roman" pitchFamily="18" charset="0"/>
              </a:rPr>
              <a:t>Сонцевик кропив'яний</a:t>
            </a:r>
            <a:r>
              <a:rPr lang="uk-UA" sz="1000" b="1"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 </a:t>
            </a:r>
            <a:r>
              <a:rPr lang="uk-UA" sz="1000" dirty="0" smtClean="0">
                <a:latin typeface="Times New Roman" pitchFamily="18" charset="0"/>
                <a:cs typeface="Times New Roman" pitchFamily="18" charset="0"/>
              </a:rPr>
              <a:t>(</a:t>
            </a:r>
            <a:r>
              <a:rPr lang="ru-RU" sz="1000" i="1" dirty="0" err="1" smtClean="0">
                <a:latin typeface="Times New Roman" pitchFamily="18" charset="0"/>
                <a:cs typeface="Times New Roman" pitchFamily="18" charset="0"/>
              </a:rPr>
              <a:t>Aglais</a:t>
            </a:r>
            <a:r>
              <a:rPr lang="ru-RU" sz="1000" i="1" dirty="0" smtClean="0">
                <a:latin typeface="Times New Roman" pitchFamily="18" charset="0"/>
                <a:cs typeface="Times New Roman" pitchFamily="18" charset="0"/>
              </a:rPr>
              <a:t> </a:t>
            </a:r>
            <a:r>
              <a:rPr lang="ru-RU" sz="1000" i="1" dirty="0" err="1" smtClean="0">
                <a:latin typeface="Times New Roman" pitchFamily="18" charset="0"/>
                <a:cs typeface="Times New Roman" pitchFamily="18" charset="0"/>
              </a:rPr>
              <a:t>urticae</a:t>
            </a:r>
            <a:r>
              <a:rPr lang="uk-UA"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3).png"/>
          <p:cNvPicPr>
            <a:picLocks noChangeAspect="1"/>
          </p:cNvPicPr>
          <p:nvPr/>
        </p:nvPicPr>
        <p:blipFill>
          <a:blip r:embed="rId2" cstate="print"/>
          <a:stretch>
            <a:fillRect/>
          </a:stretch>
        </p:blipFill>
        <p:spPr>
          <a:xfrm>
            <a:off x="0" y="0"/>
            <a:ext cx="9144000" cy="5143500"/>
          </a:xfrm>
          <a:prstGeom prst="rect">
            <a:avLst/>
          </a:prstGeom>
        </p:spPr>
      </p:pic>
      <p:sp>
        <p:nvSpPr>
          <p:cNvPr id="22529" name="Rectangle 1"/>
          <p:cNvSpPr>
            <a:spLocks noChangeArrowheads="1"/>
          </p:cNvSpPr>
          <p:nvPr/>
        </p:nvSpPr>
        <p:spPr bwMode="auto">
          <a:xfrm>
            <a:off x="539552" y="267494"/>
            <a:ext cx="860444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кількість визначених видів  Родини  </a:t>
            </a:r>
            <a:r>
              <a:rPr kumimoji="0" lang="uk-UA"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ділянці № 2 на 55% менша ніж на ділянці № 1.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Представники  Родини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Papilionidae</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зустрічались лише на ділянці №1, на ділянці № 2 не виявлено.</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Представники  Родина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Pieridae</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(білани капустяний,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ріп’яний</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бруквяний)</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є найбільш масовими на обох  дослідних ділянках, мають найвищу частоту </a:t>
            </a:r>
            <a:r>
              <a:rPr kumimoji="0" lang="uk-UA"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трапляння</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Диаграмма 3"/>
          <p:cNvGraphicFramePr/>
          <p:nvPr/>
        </p:nvGraphicFramePr>
        <p:xfrm>
          <a:off x="0" y="1851670"/>
          <a:ext cx="9143999" cy="2907102"/>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0" y="4774168"/>
            <a:ext cx="9324528" cy="307777"/>
          </a:xfrm>
          <a:prstGeom prst="rect">
            <a:avLst/>
          </a:prstGeom>
        </p:spPr>
        <p:txBody>
          <a:bodyPr wrap="square">
            <a:spAutoFit/>
          </a:bodyPr>
          <a:lstStyle/>
          <a:p>
            <a:pPr algn="ctr"/>
            <a:r>
              <a:rPr lang="uk-UA" sz="1400" i="1" dirty="0" smtClean="0">
                <a:latin typeface="Times New Roman" pitchFamily="18" charset="0"/>
                <a:cs typeface="Times New Roman" pitchFamily="18" charset="0"/>
              </a:rPr>
              <a:t>Рис. Порівняння  </a:t>
            </a:r>
            <a:r>
              <a:rPr lang="uk-UA" sz="1400" i="1" dirty="0" smtClean="0">
                <a:latin typeface="Times New Roman" pitchFamily="18" charset="0"/>
                <a:cs typeface="Times New Roman" pitchFamily="18" charset="0"/>
              </a:rPr>
              <a:t>визначених видів лускокрилих на дослідних ділянках</a:t>
            </a:r>
            <a:endParaRPr lang="ru-RU"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зайн без названия (13).png"/>
          <p:cNvPicPr>
            <a:picLocks noChangeAspect="1"/>
          </p:cNvPicPr>
          <p:nvPr/>
        </p:nvPicPr>
        <p:blipFill>
          <a:blip r:embed="rId2" cstate="print"/>
          <a:stretch>
            <a:fillRect/>
          </a:stretch>
        </p:blipFill>
        <p:spPr>
          <a:xfrm>
            <a:off x="0" y="0"/>
            <a:ext cx="9144000" cy="5143500"/>
          </a:xfrm>
          <a:prstGeom prst="rect">
            <a:avLst/>
          </a:prstGeom>
        </p:spPr>
      </p:pic>
      <p:sp>
        <p:nvSpPr>
          <p:cNvPr id="23553" name="Rectangle 1"/>
          <p:cNvSpPr>
            <a:spLocks noChangeArrowheads="1"/>
          </p:cNvSpPr>
          <p:nvPr/>
        </p:nvSpPr>
        <p:spPr bwMode="auto">
          <a:xfrm>
            <a:off x="467544" y="267494"/>
            <a:ext cx="86764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Аналіз таксономічної структури видового складу денних лускокрилих показав, що домінуючими за кількістю видів є родини </a:t>
            </a:r>
            <a:r>
              <a:rPr kumimoji="0" lang="uk-UA"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Nymphalidae</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a:t>
            </a:r>
            <a:r>
              <a:rPr kumimoji="0" lang="ru-RU" sz="1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Pieridae</a:t>
            </a:r>
            <a:r>
              <a:rPr kumimoji="0" lang="uk-UA"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 двох дослідних ділянках.</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Диаграмма 3"/>
          <p:cNvGraphicFramePr/>
          <p:nvPr/>
        </p:nvGraphicFramePr>
        <p:xfrm>
          <a:off x="0" y="915566"/>
          <a:ext cx="9144000" cy="3888431"/>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0" y="4835723"/>
            <a:ext cx="9324528" cy="307777"/>
          </a:xfrm>
          <a:prstGeom prst="rect">
            <a:avLst/>
          </a:prstGeom>
        </p:spPr>
        <p:txBody>
          <a:bodyPr wrap="square">
            <a:spAutoFit/>
          </a:bodyPr>
          <a:lstStyle/>
          <a:p>
            <a:pPr algn="ctr"/>
            <a:r>
              <a:rPr lang="uk-UA" sz="1400" i="1" dirty="0" smtClean="0">
                <a:latin typeface="Times New Roman" pitchFamily="18" charset="0"/>
                <a:cs typeface="Times New Roman" pitchFamily="18" charset="0"/>
              </a:rPr>
              <a:t>Рис. Співвідношення </a:t>
            </a:r>
            <a:r>
              <a:rPr lang="uk-UA" sz="1400" i="1" dirty="0" smtClean="0">
                <a:latin typeface="Times New Roman" pitchFamily="18" charset="0"/>
                <a:cs typeface="Times New Roman" pitchFamily="18" charset="0"/>
              </a:rPr>
              <a:t>родин у структурі фауни денних метеликів </a:t>
            </a:r>
            <a:r>
              <a:rPr lang="uk-UA" sz="1400" i="1" dirty="0" err="1" smtClean="0">
                <a:latin typeface="Times New Roman" pitchFamily="18" charset="0"/>
                <a:cs typeface="Times New Roman" pitchFamily="18" charset="0"/>
              </a:rPr>
              <a:t>м.Марганець</a:t>
            </a:r>
            <a:r>
              <a:rPr lang="uk-UA" sz="1400" i="1" dirty="0" smtClean="0">
                <a:latin typeface="Times New Roman" pitchFamily="18" charset="0"/>
                <a:cs typeface="Times New Roman" pitchFamily="18" charset="0"/>
              </a:rPr>
              <a:t> </a:t>
            </a:r>
            <a:r>
              <a:rPr lang="uk-UA" sz="1400" i="1" dirty="0" smtClean="0">
                <a:latin typeface="Times New Roman" pitchFamily="18" charset="0"/>
                <a:cs typeface="Times New Roman" pitchFamily="18" charset="0"/>
              </a:rPr>
              <a:t>Дніпропетровської обл.</a:t>
            </a:r>
            <a:endParaRPr lang="ru-RU" sz="1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Экран (16:9)</PresentationFormat>
  <Paragraphs>99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Анна</cp:lastModifiedBy>
  <cp:revision>1</cp:revision>
  <dcterms:created xsi:type="dcterms:W3CDTF">2022-04-01T05:44:22Z</dcterms:created>
  <dcterms:modified xsi:type="dcterms:W3CDTF">2022-04-18T07:24:43Z</dcterms:modified>
</cp:coreProperties>
</file>