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964488" cy="141277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Всеукраїнський відкритий інтерактивний конкурс </a:t>
            </a:r>
            <a:b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«МАН – Юніор Дослідник»</a:t>
            </a:r>
            <a:b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Номінація – «Історик – Юніор»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978" y="2070667"/>
            <a:ext cx="890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az-Cyrl-AZ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uk-UA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Пам'ятник </a:t>
            </a:r>
            <a:r>
              <a:rPr lang="uk-UA" sz="3200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Герою Радянського Союзу Іванову Івану як один із символів міста </a:t>
            </a:r>
            <a:r>
              <a:rPr lang="uk-UA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Дубна</a:t>
            </a:r>
            <a:r>
              <a:rPr lang="az-Cyrl-AZ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ru-RU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Як літак опинився біля траси у Дубні. Культура - Новини Рівного та області  — Рівне Вечірнє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53" y="4386849"/>
            <a:ext cx="4989941" cy="255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9530" y="5503783"/>
            <a:ext cx="4154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Cambria" panose="02040503050406030204" pitchFamily="18" charset="0"/>
              </a:rPr>
              <a:t>ОБЛАСНИЙ КОМУНАЛЬНИЙ ПОЗАШКІЛЬНИЙ НАВЧАЛЬНИЙ ЗАКЛАД</a:t>
            </a:r>
            <a:endParaRPr lang="ru-RU" sz="1600" b="1" dirty="0">
              <a:latin typeface="Cambria" panose="02040503050406030204" pitchFamily="18" charset="0"/>
            </a:endParaRPr>
          </a:p>
          <a:p>
            <a:pPr algn="ctr"/>
            <a:r>
              <a:rPr lang="uk-UA" sz="1600" b="1" dirty="0">
                <a:latin typeface="Cambria" panose="02040503050406030204" pitchFamily="18" charset="0"/>
              </a:rPr>
              <a:t>«РІВНЕНСЬКА МАЛА АКАДЕМІЯ НАУК УЧНІВСЬКОЇ МОЛОДІ»</a:t>
            </a:r>
            <a:endParaRPr lang="ru-RU" sz="1600" b="1" dirty="0">
              <a:latin typeface="Cambria" panose="02040503050406030204" pitchFamily="18" charset="0"/>
            </a:endParaRPr>
          </a:p>
          <a:p>
            <a:pPr algn="ctr"/>
            <a:r>
              <a:rPr lang="uk-UA" sz="1600" b="1" dirty="0">
                <a:latin typeface="Cambria" panose="02040503050406030204" pitchFamily="18" charset="0"/>
              </a:rPr>
              <a:t>РІВНЕНСЬКОЇ ОБЛАСНОЇ РАДИ</a:t>
            </a:r>
            <a:endParaRPr lang="ru-RU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0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2432"/>
            <a:ext cx="5050904" cy="4853135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Пам'ятник Іванову Івану відображає  інформацію про повітряну битву, яка проходила на нашій території. А в наш час відбувається війна ЗСУ, 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тероборони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,  мирних людей з Росією і про ці події ми не зможемо забути НІКОЛИ. З гордістю будемо згадувати та обов’язково встановимо багато пам'ятників нашим ГЕРОЯМ.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Пам'ятник Герою Радянського Союзу льотчику Іванову В. І. - Дуб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7" y="1196752"/>
            <a:ext cx="5194920" cy="4853135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Завершити хочеться такими словами: цінуйте своє, власні історичні пам’ятки, плекайте та розвивайте свій власний край та Україну, в наших руках її доля, шлях, який ми збудуємо, приведе її або до розквіту, або до загибелі, не допустимо цього.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Дубно – рідне місто – Ola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94" y="993576"/>
            <a:ext cx="3653136" cy="487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9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285384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Інформація про учасника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168352" cy="4224469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21696" y="2397948"/>
            <a:ext cx="4842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Гладин</a:t>
            </a:r>
            <a:endParaRPr lang="uk-UA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Артем Андрійович</a:t>
            </a:r>
          </a:p>
          <a:p>
            <a:pPr algn="ctr"/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uk-UA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чень 5 – Б класу</a:t>
            </a:r>
          </a:p>
          <a:p>
            <a:pPr algn="ctr"/>
            <a:r>
              <a:rPr lang="uk-UA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Дубенського ліцею №</a:t>
            </a:r>
            <a:r>
              <a:rPr lang="uk-UA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ctr"/>
            <a:r>
              <a:rPr lang="uk-UA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Дубенської</a:t>
            </a:r>
            <a:r>
              <a:rPr lang="uk-UA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міської ради </a:t>
            </a:r>
          </a:p>
          <a:p>
            <a:pPr algn="ctr"/>
            <a:r>
              <a:rPr lang="uk-UA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Рівненської області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2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394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Інформація про </a:t>
            </a:r>
            <a:b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керівника </a:t>
            </a:r>
            <a:r>
              <a:rPr lang="uk-UA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проєкту</a:t>
            </a:r>
            <a:endParaRPr lang="ru-RU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85" y="2397948"/>
            <a:ext cx="49685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Гаврилюк</a:t>
            </a:r>
          </a:p>
          <a:p>
            <a:pPr algn="ctr"/>
            <a:r>
              <a:rPr lang="uk-UA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Сергій Володимирович</a:t>
            </a:r>
          </a:p>
          <a:p>
            <a:pPr algn="ctr"/>
            <a:r>
              <a:rPr lang="uk-UA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uk-UA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читель історії </a:t>
            </a:r>
          </a:p>
          <a:p>
            <a:pPr algn="ctr"/>
            <a:r>
              <a:rPr lang="uk-UA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Дубенського ліцею №7</a:t>
            </a:r>
            <a:endParaRPr lang="ru-RU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7"/>
            <a:ext cx="3482660" cy="4180238"/>
          </a:xfrm>
          <a:prstGeom prst="ellipse">
            <a:avLst/>
          </a:prstGeom>
          <a:ln w="57150">
            <a:solidFill>
              <a:srgbClr val="C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5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8039"/>
            <a:ext cx="8064896" cy="1628800"/>
          </a:xfrm>
        </p:spPr>
        <p:txBody>
          <a:bodyPr>
            <a:normAutofit/>
          </a:bodyPr>
          <a:lstStyle/>
          <a:p>
            <a:pPr algn="just"/>
            <a:r>
              <a:rPr lang="uk-UA" sz="2700" b="1" dirty="0" smtClean="0">
                <a:latin typeface="Cambria" panose="02040503050406030204" pitchFamily="18" charset="0"/>
              </a:rPr>
              <a:t>Тема: </a:t>
            </a:r>
            <a:r>
              <a:rPr lang="az-Cyrl-AZ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Пам'ятник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Герою 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Радянського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Союзу 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Іванову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Івану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як один 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символів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міста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Дубна</a:t>
            </a:r>
            <a:r>
              <a:rPr lang="az-Cyrl-AZ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93836"/>
            <a:ext cx="79928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Cambria" panose="02040503050406030204" pitchFamily="18" charset="0"/>
              </a:rPr>
              <a:t>Предмет дослідження: </a:t>
            </a:r>
            <a:r>
              <a:rPr lang="uk-UA" sz="2000" dirty="0" smtClean="0">
                <a:latin typeface="Cambria" panose="02040503050406030204" pitchFamily="18" charset="0"/>
              </a:rPr>
              <a:t>архітектурна пам’ятка міста – пам’ятник Герою Радянського Союзу І. І. Іванову. 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17218"/>
            <a:ext cx="799288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Cambria" panose="02040503050406030204" pitchFamily="18" charset="0"/>
              </a:rPr>
              <a:t>Мета дослідження: </a:t>
            </a:r>
            <a:r>
              <a:rPr lang="uk-UA" sz="2000" dirty="0" smtClean="0">
                <a:latin typeface="Cambria" panose="02040503050406030204" pitchFamily="18" charset="0"/>
              </a:rPr>
              <a:t>простежити та визначити основні відомості, які стосуються цієї пам’ятки історії. Значення споруди для формування  історичної пам’яті нашого народу.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548" y="4073678"/>
            <a:ext cx="799288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Завдання дослідження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ambria" panose="02040503050406030204" pitchFamily="18" charset="0"/>
              </a:rPr>
              <a:t>Визначити точне розміщення та оформлення досліджуваної пам’ятки;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ambria" panose="02040503050406030204" pitchFamily="18" charset="0"/>
              </a:rPr>
              <a:t>Дізнатися  час створення та відкриття пам’ятки;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ambria" panose="02040503050406030204" pitchFamily="18" charset="0"/>
              </a:rPr>
              <a:t>Проаналізувати історичні події, та роль діячів, які стали причиною  створення пам’ятного знаку;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ambria" panose="02040503050406030204" pitchFamily="18" charset="0"/>
              </a:rPr>
              <a:t>Підвести підсумки, щодо значення цієї споруди  у історії міста та України.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135" y="1518640"/>
            <a:ext cx="705678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latin typeface="Cambria" panose="02040503050406030204" pitchFamily="18" charset="0"/>
              </a:rPr>
              <a:t>Об’єкт дослідження: </a:t>
            </a:r>
            <a:r>
              <a:rPr lang="uk-UA" dirty="0">
                <a:latin typeface="Cambria" panose="02040503050406030204" pitchFamily="18" charset="0"/>
              </a:rPr>
              <a:t>культурна спадщина міста Дубна.</a:t>
            </a:r>
          </a:p>
        </p:txBody>
      </p:sp>
    </p:spTree>
    <p:extLst>
      <p:ext uri="{BB962C8B-B14F-4D97-AF65-F5344CB8AC3E}">
        <p14:creationId xmlns:p14="http://schemas.microsoft.com/office/powerpoint/2010/main" val="261671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672" y="-76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760" y="188640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atin typeface="Cambria" panose="02040503050406030204" pitchFamily="18" charset="0"/>
              </a:rPr>
              <a:t>Актуальність</a:t>
            </a:r>
            <a:br>
              <a:rPr lang="uk-UA" sz="4800" b="1" dirty="0" smtClean="0">
                <a:latin typeface="Cambria" panose="02040503050406030204" pitchFamily="18" charset="0"/>
              </a:rPr>
            </a:br>
            <a:r>
              <a:rPr lang="uk-UA" sz="4800" b="1" dirty="0" smtClean="0">
                <a:latin typeface="Cambria" panose="02040503050406030204" pitchFamily="18" charset="0"/>
              </a:rPr>
              <a:t> питання</a:t>
            </a:r>
            <a:endParaRPr lang="ru-RU" sz="4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593" y="1417638"/>
            <a:ext cx="8687471" cy="355699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пам’ятка, яка прикрашає наше місто має історію та передумови свого створення. Події Радянсько – Німецької війни тісно переплітаються із сьогоденням, і слугують нагадуванням про значення відважних героїв та їх подвигів у наближенні перемоги.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Из-за обстрела нефтебазы в Дубно ряд поездов будут направляться с задержкой  - 24 Кан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8" y="4509120"/>
            <a:ext cx="3688027" cy="20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1 цитата відомих людей про минуле і майбутнє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22721"/>
          <a:stretch/>
        </p:blipFill>
        <p:spPr bwMode="auto">
          <a:xfrm>
            <a:off x="227593" y="132670"/>
            <a:ext cx="3650754" cy="12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8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227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475" y="642423"/>
            <a:ext cx="5637312" cy="165618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</a:rPr>
              <a:t>Х</a:t>
            </a:r>
            <a:r>
              <a:rPr lang="ru-RU" sz="2400" dirty="0" smtClean="0">
                <a:latin typeface="Cambria" panose="02040503050406030204" pitchFamily="18" charset="0"/>
              </a:rPr>
              <a:t>очу </a:t>
            </a:r>
            <a:r>
              <a:rPr lang="ru-RU" sz="2400" dirty="0" err="1">
                <a:latin typeface="Cambria" panose="02040503050406030204" pitchFamily="18" charset="0"/>
              </a:rPr>
              <a:t>представити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вашій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увазі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історичну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пам'ятку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міста</a:t>
            </a:r>
            <a:r>
              <a:rPr lang="ru-RU" sz="2400" dirty="0" smtClean="0">
                <a:latin typeface="Cambria" panose="02040503050406030204" pitchFamily="18" charset="0"/>
              </a:rPr>
              <a:t> Дубна </a:t>
            </a:r>
            <a:r>
              <a:rPr lang="ru-RU" sz="2400" dirty="0">
                <a:latin typeface="Cambria" panose="02040503050406030204" pitchFamily="18" charset="0"/>
              </a:rPr>
              <a:t>-  </a:t>
            </a:r>
            <a:r>
              <a:rPr lang="ru-RU" sz="2400" b="1" dirty="0" err="1" smtClean="0">
                <a:latin typeface="Cambria" panose="02040503050406030204" pitchFamily="18" charset="0"/>
              </a:rPr>
              <a:t>Пам'ятник</a:t>
            </a:r>
            <a:r>
              <a:rPr lang="ru-RU" sz="2400" b="1" dirty="0" smtClean="0"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Герою </a:t>
            </a:r>
            <a:r>
              <a:rPr lang="ru-RU" sz="2400" b="1" dirty="0" err="1">
                <a:latin typeface="Cambria" panose="02040503050406030204" pitchFamily="18" charset="0"/>
              </a:rPr>
              <a:t>Радянського</a:t>
            </a:r>
            <a:r>
              <a:rPr lang="ru-RU" sz="2400" b="1" dirty="0">
                <a:latin typeface="Cambria" panose="02040503050406030204" pitchFamily="18" charset="0"/>
              </a:rPr>
              <a:t> Союзу </a:t>
            </a:r>
            <a:r>
              <a:rPr lang="ru-RU" sz="2400" b="1" dirty="0" err="1">
                <a:latin typeface="Cambria" panose="02040503050406030204" pitchFamily="18" charset="0"/>
              </a:rPr>
              <a:t>Іванову</a:t>
            </a:r>
            <a:r>
              <a:rPr lang="ru-RU" sz="2400" b="1" dirty="0"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</a:rPr>
              <a:t>Івану</a:t>
            </a:r>
            <a:r>
              <a:rPr lang="ru-RU" sz="2400" b="1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1028" name="Picture 4" descr="Літак у Дубно | Mapio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2"/>
          <a:stretch/>
        </p:blipFill>
        <p:spPr bwMode="auto">
          <a:xfrm>
            <a:off x="133128" y="321382"/>
            <a:ext cx="3083495" cy="373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ітак | Dubno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8" y="4041861"/>
            <a:ext cx="3087505" cy="261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и заведе «євродорога» до європейських доріг (ФОТО, ВІДЕО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"/>
          <a:stretch/>
        </p:blipFill>
        <p:spPr bwMode="auto">
          <a:xfrm>
            <a:off x="3479192" y="2636912"/>
            <a:ext cx="5406245" cy="212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5287" y="4970563"/>
            <a:ext cx="533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Cambria" panose="02040503050406030204" pitchFamily="18" charset="0"/>
              </a:rPr>
              <a:t>Пам'ятник</a:t>
            </a:r>
            <a:r>
              <a:rPr lang="ru-RU" sz="2400" dirty="0">
                <a:latin typeface="Cambria" panose="02040503050406030204" pitchFamily="18" charset="0"/>
              </a:rPr>
              <a:t>  </a:t>
            </a:r>
            <a:r>
              <a:rPr lang="ru-RU" sz="2400" dirty="0" err="1">
                <a:latin typeface="Cambria" panose="02040503050406030204" pitchFamily="18" charset="0"/>
              </a:rPr>
              <a:t>розташований</a:t>
            </a:r>
            <a:r>
              <a:rPr lang="ru-RU" sz="2400" dirty="0">
                <a:latin typeface="Cambria" panose="02040503050406030204" pitchFamily="18" charset="0"/>
              </a:rPr>
              <a:t> на </a:t>
            </a:r>
            <a:r>
              <a:rPr lang="ru-RU" sz="2400" dirty="0" err="1">
                <a:latin typeface="Cambria" panose="02040503050406030204" pitchFamily="18" charset="0"/>
              </a:rPr>
              <a:t>в'їзді</a:t>
            </a:r>
            <a:r>
              <a:rPr lang="ru-RU" sz="2400" dirty="0">
                <a:latin typeface="Cambria" panose="02040503050406030204" pitchFamily="18" charset="0"/>
              </a:rPr>
              <a:t> у </a:t>
            </a:r>
            <a:r>
              <a:rPr lang="ru-RU" sz="2400" dirty="0" err="1">
                <a:latin typeface="Cambria" panose="02040503050406030204" pitchFamily="18" charset="0"/>
              </a:rPr>
              <a:t>місто</a:t>
            </a:r>
            <a:r>
              <a:rPr lang="ru-RU" sz="2400" dirty="0">
                <a:latin typeface="Cambria" panose="02040503050406030204" pitchFamily="18" charset="0"/>
              </a:rPr>
              <a:t> Дубно, по </a:t>
            </a:r>
            <a:r>
              <a:rPr lang="ru-RU" sz="2400" dirty="0" err="1">
                <a:latin typeface="Cambria" panose="02040503050406030204" pitchFamily="18" charset="0"/>
              </a:rPr>
              <a:t>вулиці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Шевченка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AutoShape 10" descr="Дубенський форт-застава - #Дубно. Нинішня вул. Шевченка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У Дубно перенесли початок навчального року - Четверта сту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3" y="130170"/>
            <a:ext cx="3091870" cy="155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2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92" y="656806"/>
            <a:ext cx="5184576" cy="2675633"/>
          </a:xfrm>
          <a:ln w="28575">
            <a:noFill/>
          </a:ln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err="1">
                <a:latin typeface="Cambria" panose="02040503050406030204" pitchFamily="18" charset="0"/>
              </a:rPr>
              <a:t>Це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літак</a:t>
            </a:r>
            <a:r>
              <a:rPr lang="ru-RU" sz="2000" dirty="0" smtClean="0">
                <a:latin typeface="Cambria" panose="02040503050406030204" pitchFamily="18" charset="0"/>
              </a:rPr>
              <a:t> МІГ – 19, </a:t>
            </a:r>
            <a:r>
              <a:rPr lang="ru-RU" sz="2000" dirty="0" err="1" smtClean="0">
                <a:latin typeface="Cambria" panose="02040503050406030204" pitchFamily="18" charset="0"/>
              </a:rPr>
              <a:t>який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розташований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на </a:t>
            </a:r>
            <a:r>
              <a:rPr lang="ru-RU" sz="2000" dirty="0" err="1" smtClean="0">
                <a:latin typeface="Cambria" panose="02040503050406030204" pitchFamily="18" charset="0"/>
              </a:rPr>
              <a:t>постаменті</a:t>
            </a:r>
            <a:r>
              <a:rPr lang="ru-RU" sz="2000" dirty="0" smtClean="0">
                <a:latin typeface="Cambria" panose="02040503050406030204" pitchFamily="18" charset="0"/>
              </a:rPr>
              <a:t>. На </a:t>
            </a:r>
            <a:r>
              <a:rPr lang="ru-RU" sz="2000" dirty="0" err="1">
                <a:latin typeface="Cambria" panose="02040503050406030204" pitchFamily="18" charset="0"/>
              </a:rPr>
              <a:t>ньому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знаходиться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барельеф </a:t>
            </a:r>
            <a:r>
              <a:rPr lang="ru-RU" sz="2000" dirty="0">
                <a:latin typeface="Cambria" panose="02040503050406030204" pitchFamily="18" charset="0"/>
              </a:rPr>
              <a:t>- </a:t>
            </a:r>
            <a:r>
              <a:rPr lang="ru-RU" sz="2000" dirty="0" err="1">
                <a:latin typeface="Cambria" panose="02040503050406030204" pitchFamily="18" charset="0"/>
              </a:rPr>
              <a:t>обличчя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пілота</a:t>
            </a:r>
            <a:r>
              <a:rPr lang="ru-RU" sz="2000" dirty="0">
                <a:latin typeface="Cambria" panose="02040503050406030204" pitchFamily="18" charset="0"/>
              </a:rPr>
              <a:t> і  </a:t>
            </a:r>
            <a:r>
              <a:rPr lang="ru-RU" sz="2000" dirty="0" err="1">
                <a:latin typeface="Cambria" panose="02040503050406030204" pitchFamily="18" charset="0"/>
              </a:rPr>
              <a:t>дошка</a:t>
            </a:r>
            <a:r>
              <a:rPr lang="ru-RU" sz="2000" dirty="0">
                <a:latin typeface="Cambria" panose="02040503050406030204" pitchFamily="18" charset="0"/>
              </a:rPr>
              <a:t>- табличка</a:t>
            </a:r>
            <a:r>
              <a:rPr lang="ru-RU" sz="2000" dirty="0" smtClean="0">
                <a:latin typeface="Cambria" panose="02040503050406030204" pitchFamily="18" charset="0"/>
              </a:rPr>
              <a:t>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Відкритий у жовтні 1978 року.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83251"/>
            <a:ext cx="2355726" cy="31409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7451" r="5113" b="10100"/>
          <a:stretch/>
        </p:blipFill>
        <p:spPr>
          <a:xfrm>
            <a:off x="4283968" y="3931931"/>
            <a:ext cx="3869648" cy="259228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34250"/>
          <a:stretch/>
        </p:blipFill>
        <p:spPr>
          <a:xfrm>
            <a:off x="5580112" y="424311"/>
            <a:ext cx="3199284" cy="255299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11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178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922" y="746728"/>
            <a:ext cx="4871165" cy="14401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Пам'ятник встановлений військовому льотчику Радянського Союзу, Івану Івановичу Іванову, який загинув в перший день війни 22 червня 1941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року.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Іванов Іван Іванович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2391157" cy="295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450587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Здійснюючи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із перших повітряних таранів, здійснений ланкою винищувачів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«І – 16»  46 авіаполку спрямований на перехоплення німецьких літаків, зразка «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Хенкель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111», льотчик  протаранив своїм літаком,  літак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ворога. </a:t>
            </a:r>
            <a:endParaRPr lang="ru-RU" sz="2000" dirty="0"/>
          </a:p>
        </p:txBody>
      </p:sp>
      <p:pic>
        <p:nvPicPr>
          <p:cNvPr id="2052" name="Picture 4" descr="Поміж хмарами: Петро Нестеров і перший в історії повітряний таран -  Дивись.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22488"/>
            <a:ext cx="3450800" cy="33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0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рок «Застосування похідної до розв'язування прикладних задач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258"/>
          <a:stretch/>
        </p:blipFill>
        <p:spPr bwMode="auto">
          <a:xfrm>
            <a:off x="-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266928" cy="26642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000" dirty="0">
                <a:latin typeface="Cambria" panose="02040503050406030204" pitchFamily="18" charset="0"/>
              </a:rPr>
              <a:t>Згадок про те хто встановив літак в джерелах не наведено. Відомо,  що у 2009 році пам’ятний знак було реставровано, зробили це скульптор С.М. Мороз та архітектор В.І. </a:t>
            </a:r>
            <a:r>
              <a:rPr lang="uk-UA" sz="2000" dirty="0" err="1">
                <a:latin typeface="Cambria" panose="02040503050406030204" pitchFamily="18" charset="0"/>
              </a:rPr>
              <a:t>Комаровський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61" y="548680"/>
            <a:ext cx="2805776" cy="374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41600"/>
          <a:stretch/>
        </p:blipFill>
        <p:spPr>
          <a:xfrm>
            <a:off x="251520" y="4289715"/>
            <a:ext cx="6491014" cy="2168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117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461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Всеукраїнський відкритий інтерактивний конкурс  «МАН – Юніор Дослідник» Номінація – «Історик – Юніор»</vt:lpstr>
      <vt:lpstr>Інформація про учасника</vt:lpstr>
      <vt:lpstr>Інформація про  керівника проєкту</vt:lpstr>
      <vt:lpstr>Тема: “Пам'ятник Герою Радянського Союзу Іванову Івану як один із символів міста Дубна” </vt:lpstr>
      <vt:lpstr>Актуальність  питання</vt:lpstr>
      <vt:lpstr>Хочу представити вашій увазі історичну пам'ятку міста Дубна -  Пам'ятник Герою Радянського Союзу Іванову Івану. </vt:lpstr>
      <vt:lpstr>Це літак МІГ – 19, який розташований на постаменті. На ньому  знаходиться барельеф - обличчя пілота і  дошка- табличка. Відкритий у жовтні 1978 року.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відкритий інтерактивний конкурс  «МАН – Юніор Дослідник» Номінація – «Історик – Юніор»</dc:title>
  <dc:creator>School 7</dc:creator>
  <cp:lastModifiedBy>Пользователь Windows</cp:lastModifiedBy>
  <cp:revision>28</cp:revision>
  <dcterms:created xsi:type="dcterms:W3CDTF">2022-04-04T19:45:52Z</dcterms:created>
  <dcterms:modified xsi:type="dcterms:W3CDTF">2022-04-21T19:18:02Z</dcterms:modified>
</cp:coreProperties>
</file>