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4" r:id="rId6"/>
    <p:sldId id="259" r:id="rId7"/>
    <p:sldId id="260" r:id="rId8"/>
    <p:sldId id="267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9" y="-6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2844-E10E-4CDF-BD7C-B5CC4EDF0A5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542AD-2492-4EB5-AAE9-BB78F66DD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4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42AD-2492-4EB5-AAE9-BB78F66DD2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9E9346-33DE-44B5-9945-30D3EB70F349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60BFAE-44DF-4001-95CB-F5E94A1D4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157592" cy="1544216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5400" cap="none" dirty="0">
                <a:ln w="38100">
                  <a:solidFill>
                    <a:srgbClr val="FFFF00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ru-RU" sz="5400" cap="none" dirty="0" smtClean="0">
                <a:ln w="38100">
                  <a:solidFill>
                    <a:srgbClr val="FFFF00"/>
                  </a:solidFill>
                </a:ln>
                <a:solidFill>
                  <a:srgbClr val="3366FF"/>
                </a:solidFill>
                <a:effectLst/>
              </a:rPr>
              <a:t>«</a:t>
            </a:r>
            <a:r>
              <a:rPr lang="uk-UA" sz="5400" cap="none" dirty="0" smtClean="0">
                <a:ln w="31750" cmpd="sng">
                  <a:solidFill>
                    <a:srgbClr val="FFFF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Чому падають зорі?</a:t>
            </a:r>
            <a:r>
              <a:rPr lang="ru-RU" sz="5400" cap="none" dirty="0" smtClean="0">
                <a:ln w="38100">
                  <a:solidFill>
                    <a:srgbClr val="FFFF00"/>
                  </a:solidFill>
                </a:ln>
                <a:solidFill>
                  <a:srgbClr val="3366FF"/>
                </a:solidFill>
                <a:effectLst/>
              </a:rPr>
              <a:t>»</a:t>
            </a:r>
            <a:endParaRPr lang="ru-RU" sz="5400" cap="none" dirty="0">
              <a:ln w="38100">
                <a:solidFill>
                  <a:srgbClr val="FFFF00"/>
                </a:solidFill>
              </a:ln>
              <a:solidFill>
                <a:srgbClr val="3366FF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112" y="1988840"/>
            <a:ext cx="7992888" cy="4464496"/>
          </a:xfrm>
        </p:spPr>
        <p:txBody>
          <a:bodyPr>
            <a:noAutofit/>
          </a:bodyPr>
          <a:lstStyle/>
          <a:p>
            <a:pPr algn="l"/>
            <a:r>
              <a:rPr lang="uk-UA" sz="1800" b="1" dirty="0">
                <a:solidFill>
                  <a:srgbClr val="FFFF00"/>
                </a:solidFill>
              </a:rPr>
              <a:t>Автор</a:t>
            </a:r>
            <a:r>
              <a:rPr lang="uk-UA" sz="1800" b="1" dirty="0" smtClean="0">
                <a:solidFill>
                  <a:srgbClr val="FFFF00"/>
                </a:solidFill>
              </a:rPr>
              <a:t>:</a:t>
            </a:r>
            <a:r>
              <a:rPr lang="uk-UA" sz="1800" dirty="0"/>
              <a:t> </a:t>
            </a:r>
            <a:r>
              <a:rPr lang="uk-UA" sz="1800" b="1" dirty="0" err="1"/>
              <a:t>Гальченко</a:t>
            </a:r>
            <a:r>
              <a:rPr lang="uk-UA" sz="1800" b="1" dirty="0"/>
              <a:t> Ілона Максимівна, </a:t>
            </a:r>
            <a:endParaRPr lang="ru-RU" sz="1800" dirty="0"/>
          </a:p>
          <a:p>
            <a:pPr algn="l"/>
            <a:r>
              <a:rPr lang="uk-UA" sz="1800" dirty="0" smtClean="0"/>
              <a:t>	учениця </a:t>
            </a:r>
            <a:r>
              <a:rPr lang="uk-UA" sz="1800" dirty="0"/>
              <a:t>8-Б класу </a:t>
            </a:r>
            <a:endParaRPr lang="ru-RU" sz="1800" dirty="0"/>
          </a:p>
          <a:p>
            <a:pPr algn="l"/>
            <a:r>
              <a:rPr lang="uk-UA" sz="1800" dirty="0" smtClean="0"/>
              <a:t>	опорного </a:t>
            </a:r>
            <a:r>
              <a:rPr lang="uk-UA" sz="1800" dirty="0"/>
              <a:t>закладу «Ліцей №1 </a:t>
            </a:r>
            <a:r>
              <a:rPr lang="uk-UA" sz="1800" dirty="0" smtClean="0"/>
              <a:t> ім</a:t>
            </a:r>
            <a:r>
              <a:rPr lang="uk-UA" sz="1800" dirty="0"/>
              <a:t>. Героя України </a:t>
            </a:r>
            <a:r>
              <a:rPr lang="uk-UA" sz="1800" dirty="0" err="1"/>
              <a:t>Березняка</a:t>
            </a:r>
            <a:r>
              <a:rPr lang="uk-UA" sz="1800" dirty="0"/>
              <a:t> </a:t>
            </a:r>
            <a:r>
              <a:rPr lang="uk-UA" sz="1800" dirty="0" smtClean="0"/>
              <a:t> Є.С</a:t>
            </a:r>
            <a:r>
              <a:rPr lang="uk-UA" sz="1800" dirty="0"/>
              <a:t>. </a:t>
            </a:r>
            <a:r>
              <a:rPr lang="uk-UA" sz="1800" dirty="0" smtClean="0"/>
              <a:t>	</a:t>
            </a:r>
            <a:r>
              <a:rPr lang="uk-UA" sz="1800" dirty="0" err="1" smtClean="0"/>
              <a:t>Помічнянської</a:t>
            </a:r>
            <a:r>
              <a:rPr lang="uk-UA" sz="1800" dirty="0" smtClean="0"/>
              <a:t> </a:t>
            </a:r>
            <a:r>
              <a:rPr lang="uk-UA" sz="1800" dirty="0"/>
              <a:t>міської ради Кіровоградської області»</a:t>
            </a:r>
            <a:endParaRPr lang="ru-RU" sz="1800" dirty="0"/>
          </a:p>
          <a:p>
            <a:pPr marL="2235200" indent="-2235200" algn="l">
              <a:lnSpc>
                <a:spcPct val="150000"/>
              </a:lnSpc>
            </a:pPr>
            <a:endParaRPr lang="uk-UA" sz="1800" dirty="0"/>
          </a:p>
          <a:p>
            <a:pPr algn="l"/>
            <a:r>
              <a:rPr lang="uk-UA" sz="1800" b="1" dirty="0">
                <a:solidFill>
                  <a:srgbClr val="FFFF00"/>
                </a:solidFill>
              </a:rPr>
              <a:t>Керівник : </a:t>
            </a:r>
            <a:r>
              <a:rPr lang="uk-UA" sz="1800" b="1" dirty="0"/>
              <a:t>Скороход  Світлана Вікторівна,</a:t>
            </a:r>
            <a:endParaRPr lang="ru-RU" sz="1800" dirty="0"/>
          </a:p>
          <a:p>
            <a:pPr algn="l"/>
            <a:r>
              <a:rPr lang="uk-UA" sz="1800" dirty="0" smtClean="0"/>
              <a:t>	вчитель </a:t>
            </a:r>
            <a:r>
              <a:rPr lang="uk-UA" sz="1800" dirty="0"/>
              <a:t>фізики та астрономії </a:t>
            </a:r>
            <a:endParaRPr lang="ru-RU" sz="1800" dirty="0"/>
          </a:p>
          <a:p>
            <a:pPr algn="l"/>
            <a:r>
              <a:rPr lang="uk-UA" sz="1800" dirty="0" smtClean="0"/>
              <a:t>	опорного </a:t>
            </a:r>
            <a:r>
              <a:rPr lang="uk-UA" sz="1800" dirty="0"/>
              <a:t>закладу «Ліцей №1 </a:t>
            </a:r>
            <a:r>
              <a:rPr lang="uk-UA" sz="1800" dirty="0" smtClean="0"/>
              <a:t>ім</a:t>
            </a:r>
            <a:r>
              <a:rPr lang="uk-UA" sz="1800" dirty="0"/>
              <a:t>. Героя України </a:t>
            </a:r>
            <a:r>
              <a:rPr lang="uk-UA" sz="1800" dirty="0" err="1"/>
              <a:t>Березняка</a:t>
            </a:r>
            <a:r>
              <a:rPr lang="uk-UA" sz="1800" dirty="0"/>
              <a:t> Є.С. </a:t>
            </a:r>
            <a:r>
              <a:rPr lang="uk-UA" sz="1800" dirty="0" smtClean="0"/>
              <a:t>	Помічнянської </a:t>
            </a:r>
            <a:r>
              <a:rPr lang="uk-UA" sz="1800" dirty="0"/>
              <a:t>міської ради Кіровоградської області</a:t>
            </a:r>
            <a:r>
              <a:rPr lang="uk-UA" sz="1800" dirty="0" smtClean="0"/>
              <a:t>»</a:t>
            </a:r>
          </a:p>
          <a:p>
            <a:pPr marL="898525" indent="-898525" algn="just">
              <a:lnSpc>
                <a:spcPct val="150000"/>
              </a:lnSpc>
            </a:pPr>
            <a:r>
              <a:rPr lang="uk-UA" sz="1800" dirty="0" smtClean="0">
                <a:solidFill>
                  <a:srgbClr val="FFFF00"/>
                </a:solidFill>
              </a:rPr>
              <a:t>Консультант</a:t>
            </a:r>
            <a:r>
              <a:rPr lang="uk-UA" sz="1800" dirty="0"/>
              <a:t>: </a:t>
            </a:r>
            <a:r>
              <a:rPr lang="uk-UA" sz="1800" dirty="0" err="1"/>
              <a:t>Лефтор</a:t>
            </a:r>
            <a:r>
              <a:rPr lang="uk-UA" sz="1800" dirty="0"/>
              <a:t> Вадим Васильович, старший викладач кафедри </a:t>
            </a:r>
            <a:r>
              <a:rPr lang="uk-UA" sz="1800" dirty="0" smtClean="0"/>
              <a:t>авіаційної техніки </a:t>
            </a:r>
            <a:r>
              <a:rPr lang="uk-UA" sz="1800" dirty="0"/>
              <a:t>Льотної академії Національного авіаційного університету</a:t>
            </a:r>
            <a:endParaRPr lang="uk-UA" sz="1800" dirty="0"/>
          </a:p>
          <a:p>
            <a:pPr algn="l"/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453275"/>
              </p:ext>
            </p:extLst>
          </p:nvPr>
        </p:nvGraphicFramePr>
        <p:xfrm>
          <a:off x="179513" y="260648"/>
          <a:ext cx="8640959" cy="6264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639"/>
                <a:gridCol w="1159616"/>
                <a:gridCol w="1159616"/>
                <a:gridCol w="1159616"/>
                <a:gridCol w="1159616"/>
                <a:gridCol w="1247755"/>
                <a:gridCol w="1042101"/>
              </a:tblGrid>
              <a:tr h="5020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Дата спостере-ження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спостережуваних метеорів   на час спостереження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23.00-24.00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0.00 – 01.00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01.00-02.00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02.00-03.00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03.00-04.00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Загальна кількість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27.06.2021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12.07.2021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Спостереження припинено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Спостереження припинено</a:t>
                      </a:r>
                      <a:r>
                        <a:rPr lang="uk-UA" sz="1400">
                          <a:effectLst/>
                        </a:rPr>
                        <a:t> *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28.07.2021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30.07.2021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1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12.08.2021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Спостереження припинено</a:t>
                      </a:r>
                      <a:r>
                        <a:rPr lang="uk-UA" sz="1400">
                          <a:effectLst/>
                        </a:rPr>
                        <a:t> *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1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13.08.2021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Спостереження припинено</a:t>
                      </a:r>
                      <a:r>
                        <a:rPr lang="uk-UA" sz="1400">
                          <a:effectLst/>
                        </a:rPr>
                        <a:t> *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21.10.2021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Спостереження припинено</a:t>
                      </a:r>
                      <a:r>
                        <a:rPr lang="uk-UA" sz="1400">
                          <a:effectLst/>
                        </a:rPr>
                        <a:t> *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Спостереження припинено</a:t>
                      </a:r>
                      <a:r>
                        <a:rPr lang="uk-UA" sz="1400">
                          <a:effectLst/>
                        </a:rPr>
                        <a:t> *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6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9073008" cy="630936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b="1" dirty="0" err="1"/>
              <a:t>Висновки</a:t>
            </a:r>
            <a:r>
              <a:rPr lang="ru-RU" b="1" dirty="0"/>
              <a:t>.</a:t>
            </a:r>
          </a:p>
          <a:p>
            <a:pPr marL="457200" indent="-457200">
              <a:buAutoNum type="arabicPeriod"/>
            </a:pPr>
            <a:r>
              <a:rPr lang="ru-RU" sz="2000" dirty="0" err="1" smtClean="0"/>
              <a:t>Зорі</a:t>
            </a:r>
            <a:r>
              <a:rPr lang="ru-RU" sz="2000" dirty="0" smtClean="0"/>
              <a:t>  </a:t>
            </a:r>
            <a:r>
              <a:rPr lang="ru-RU" sz="2000" dirty="0"/>
              <a:t>не </a:t>
            </a:r>
            <a:r>
              <a:rPr lang="ru-RU" sz="2000" dirty="0" err="1"/>
              <a:t>падають</a:t>
            </a:r>
            <a:r>
              <a:rPr lang="ru-RU" sz="2000" dirty="0"/>
              <a:t>, то ми </a:t>
            </a:r>
            <a:r>
              <a:rPr lang="ru-RU" sz="2000" dirty="0" err="1"/>
              <a:t>спостерігаємо</a:t>
            </a:r>
            <a:r>
              <a:rPr lang="ru-RU" sz="2000" dirty="0"/>
              <a:t> </a:t>
            </a:r>
            <a:r>
              <a:rPr lang="ru-RU" sz="2000" dirty="0" err="1"/>
              <a:t>явище</a:t>
            </a:r>
            <a:r>
              <a:rPr lang="ru-RU" sz="2000" dirty="0"/>
              <a:t> метеору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боліду</a:t>
            </a:r>
            <a:r>
              <a:rPr lang="ru-RU" sz="2000" dirty="0"/>
              <a:t> –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яскравого</a:t>
            </a:r>
            <a:r>
              <a:rPr lang="ru-RU" sz="2000" dirty="0"/>
              <a:t> </a:t>
            </a:r>
            <a:r>
              <a:rPr lang="ru-RU" sz="2000" dirty="0" smtClean="0"/>
              <a:t>метеору.  </a:t>
            </a:r>
            <a:r>
              <a:rPr lang="ru-RU" sz="2000" dirty="0" err="1" smtClean="0"/>
              <a:t>Комфортніше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зручніше</a:t>
            </a:r>
            <a:r>
              <a:rPr lang="ru-RU" sz="2000" dirty="0"/>
              <a:t> </a:t>
            </a:r>
            <a:r>
              <a:rPr lang="ru-RU" sz="2000" dirty="0" err="1"/>
              <a:t>проводити</a:t>
            </a:r>
            <a:r>
              <a:rPr lang="ru-RU" sz="2000" dirty="0"/>
              <a:t> </a:t>
            </a:r>
            <a:r>
              <a:rPr lang="ru-RU" sz="2000" dirty="0" err="1"/>
              <a:t>спостереження</a:t>
            </a:r>
            <a:r>
              <a:rPr lang="ru-RU" sz="2000" dirty="0"/>
              <a:t>  </a:t>
            </a:r>
            <a:r>
              <a:rPr lang="ru-RU" sz="2000" dirty="0" err="1" smtClean="0"/>
              <a:t>влітку</a:t>
            </a:r>
            <a:r>
              <a:rPr lang="ru-RU" sz="2000" dirty="0" smtClean="0"/>
              <a:t>  </a:t>
            </a:r>
            <a:r>
              <a:rPr lang="ru-RU" sz="2000" dirty="0" err="1" smtClean="0"/>
              <a:t>організованою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групою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менш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чотирьох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спостерігачів</a:t>
            </a:r>
            <a:r>
              <a:rPr lang="ru-RU" sz="2000" dirty="0" smtClean="0"/>
              <a:t> . </a:t>
            </a:r>
          </a:p>
          <a:p>
            <a:pPr marL="457200" indent="-457200">
              <a:buAutoNum type="arabicPeriod"/>
            </a:pPr>
            <a:r>
              <a:rPr lang="ru-RU" sz="2000" dirty="0" err="1" smtClean="0"/>
              <a:t>Найефектнішим</a:t>
            </a:r>
            <a:r>
              <a:rPr lang="ru-RU" sz="2000" dirty="0" smtClean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спостереження</a:t>
            </a:r>
            <a:r>
              <a:rPr lang="ru-RU" sz="2000" dirty="0"/>
              <a:t> метеорного потоку  </a:t>
            </a:r>
            <a:r>
              <a:rPr lang="ru-RU" sz="2000" dirty="0" err="1" smtClean="0"/>
              <a:t>Персеїд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dirty="0" err="1" smtClean="0"/>
              <a:t>Визначили</a:t>
            </a:r>
            <a:r>
              <a:rPr lang="ru-RU" sz="2000" dirty="0" smtClean="0"/>
              <a:t>  </a:t>
            </a:r>
            <a:r>
              <a:rPr lang="ru-RU" sz="2000" dirty="0" err="1"/>
              <a:t>залежність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метеорів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часу </a:t>
            </a:r>
            <a:r>
              <a:rPr lang="ru-RU" sz="2000" dirty="0" err="1"/>
              <a:t>спостереження</a:t>
            </a:r>
            <a:r>
              <a:rPr lang="ru-RU" sz="2000" dirty="0"/>
              <a:t>. </a:t>
            </a:r>
            <a:r>
              <a:rPr lang="ru-RU" sz="2000" dirty="0" err="1"/>
              <a:t>Виявили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спостережуваних</a:t>
            </a:r>
            <a:r>
              <a:rPr lang="ru-RU" sz="2000" dirty="0"/>
              <a:t> </a:t>
            </a:r>
            <a:r>
              <a:rPr lang="ru-RU" sz="2000" dirty="0" err="1"/>
              <a:t>метеорів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півночі</a:t>
            </a:r>
            <a:r>
              <a:rPr lang="ru-RU" sz="2000" dirty="0"/>
              <a:t> </a:t>
            </a:r>
            <a:r>
              <a:rPr lang="ru-RU" sz="2000" dirty="0" err="1"/>
              <a:t>більша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 smtClean="0"/>
              <a:t>звечора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dirty="0" err="1" smtClean="0"/>
              <a:t>З’ясували</a:t>
            </a:r>
            <a:r>
              <a:rPr lang="ru-RU" sz="2000" dirty="0" smtClean="0"/>
              <a:t> </a:t>
            </a:r>
            <a:r>
              <a:rPr lang="ru-RU" sz="2000" dirty="0" err="1"/>
              <a:t>фактори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впливають</a:t>
            </a:r>
            <a:r>
              <a:rPr lang="ru-RU" sz="2000" dirty="0"/>
              <a:t> на 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спостереження</a:t>
            </a:r>
            <a:r>
              <a:rPr lang="ru-RU" sz="2000" dirty="0"/>
              <a:t> </a:t>
            </a:r>
            <a:r>
              <a:rPr lang="ru-RU" sz="2000" dirty="0" err="1"/>
              <a:t>метеорів</a:t>
            </a:r>
            <a:r>
              <a:rPr lang="ru-RU" sz="2000" dirty="0"/>
              <a:t>:</a:t>
            </a:r>
          </a:p>
          <a:p>
            <a:pPr marL="360000" indent="0"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чим</a:t>
            </a:r>
            <a:r>
              <a:rPr lang="ru-RU" sz="2000" dirty="0" smtClean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точка </a:t>
            </a:r>
            <a:r>
              <a:rPr lang="ru-RU" sz="2000" dirty="0" err="1"/>
              <a:t>радіанту</a:t>
            </a:r>
            <a:r>
              <a:rPr lang="ru-RU" sz="2000" dirty="0"/>
              <a:t> метеорного потоку над горизонтом,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краща</a:t>
            </a: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 err="1" smtClean="0"/>
              <a:t>видимість</a:t>
            </a:r>
            <a:r>
              <a:rPr lang="ru-RU" sz="2000" dirty="0" smtClean="0"/>
              <a:t> </a:t>
            </a:r>
            <a:r>
              <a:rPr lang="ru-RU" sz="2000" dirty="0"/>
              <a:t>метеору;</a:t>
            </a:r>
          </a:p>
          <a:p>
            <a:pPr marL="180000" indent="0"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/>
              <a:t>спостережень</a:t>
            </a:r>
            <a:r>
              <a:rPr lang="ru-RU" sz="2000" dirty="0"/>
              <a:t> </a:t>
            </a:r>
            <a:r>
              <a:rPr lang="ru-RU" sz="2000" dirty="0" err="1"/>
              <a:t>метеорів</a:t>
            </a:r>
            <a:r>
              <a:rPr lang="ru-RU" sz="2000" dirty="0"/>
              <a:t> </a:t>
            </a:r>
            <a:r>
              <a:rPr lang="ru-RU" sz="2000" dirty="0" err="1"/>
              <a:t>відволікає</a:t>
            </a:r>
            <a:r>
              <a:rPr lang="ru-RU" sz="2000" dirty="0"/>
              <a:t> велика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супутників</a:t>
            </a:r>
            <a:r>
              <a:rPr lang="ru-RU" sz="2000" dirty="0"/>
              <a:t>;</a:t>
            </a:r>
          </a:p>
          <a:p>
            <a:pPr marL="180000" indent="0">
              <a:buNone/>
            </a:pPr>
            <a:r>
              <a:rPr lang="ru-RU" sz="2000" dirty="0" smtClean="0"/>
              <a:t>-  </a:t>
            </a:r>
            <a:r>
              <a:rPr lang="ru-RU" sz="2000" dirty="0" err="1" smtClean="0"/>
              <a:t>метеори</a:t>
            </a:r>
            <a:r>
              <a:rPr lang="ru-RU" sz="2000" dirty="0" smtClean="0"/>
              <a:t>  </a:t>
            </a:r>
            <a:r>
              <a:rPr lang="ru-RU" sz="2000" dirty="0" err="1"/>
              <a:t>відрізняються</a:t>
            </a:r>
            <a:r>
              <a:rPr lang="ru-RU" sz="2000" dirty="0"/>
              <a:t> як </a:t>
            </a:r>
            <a:r>
              <a:rPr lang="ru-RU" sz="2000" dirty="0" err="1"/>
              <a:t>яскравістю</a:t>
            </a:r>
            <a:r>
              <a:rPr lang="ru-RU" sz="2000" dirty="0"/>
              <a:t>, так і </a:t>
            </a:r>
            <a:r>
              <a:rPr lang="ru-RU" sz="2000" dirty="0" err="1"/>
              <a:t>кольором</a:t>
            </a:r>
            <a:r>
              <a:rPr lang="ru-RU" sz="2000" dirty="0"/>
              <a:t>;</a:t>
            </a:r>
          </a:p>
          <a:p>
            <a:pPr marL="180000" indent="0">
              <a:buNone/>
            </a:pPr>
            <a:r>
              <a:rPr lang="ru-RU" sz="2000" dirty="0" smtClean="0"/>
              <a:t>-  </a:t>
            </a:r>
            <a:r>
              <a:rPr lang="ru-RU" sz="2000" dirty="0" err="1" smtClean="0"/>
              <a:t>бачили</a:t>
            </a:r>
            <a:r>
              <a:rPr lang="ru-RU" sz="2000" dirty="0" smtClean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 </a:t>
            </a:r>
            <a:r>
              <a:rPr lang="ru-RU" sz="2000" dirty="0" err="1"/>
              <a:t>надзвичайно</a:t>
            </a:r>
            <a:r>
              <a:rPr lang="ru-RU" sz="2000" dirty="0"/>
              <a:t> </a:t>
            </a:r>
            <a:r>
              <a:rPr lang="ru-RU" sz="2000" dirty="0" err="1"/>
              <a:t>яскравих</a:t>
            </a:r>
            <a:r>
              <a:rPr lang="ru-RU" sz="2000" dirty="0"/>
              <a:t> </a:t>
            </a:r>
            <a:r>
              <a:rPr lang="ru-RU" sz="2000" dirty="0" err="1"/>
              <a:t>метеорів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боліди</a:t>
            </a:r>
            <a:r>
              <a:rPr lang="ru-RU" sz="2000" dirty="0"/>
              <a:t>;</a:t>
            </a:r>
          </a:p>
          <a:p>
            <a:pPr marL="180000" indent="0">
              <a:buNone/>
            </a:pPr>
            <a:r>
              <a:rPr lang="ru-RU" sz="2000" dirty="0" smtClean="0"/>
              <a:t>-  за </a:t>
            </a:r>
            <a:r>
              <a:rPr lang="ru-RU" sz="2000" dirty="0" err="1"/>
              <a:t>повного</a:t>
            </a:r>
            <a:r>
              <a:rPr lang="ru-RU" sz="2000" dirty="0"/>
              <a:t> </a:t>
            </a:r>
            <a:r>
              <a:rPr lang="ru-RU" sz="2000" dirty="0" err="1"/>
              <a:t>Місяця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складно </a:t>
            </a:r>
            <a:r>
              <a:rPr lang="ru-RU" sz="2000" dirty="0" err="1"/>
              <a:t>спостерігати</a:t>
            </a:r>
            <a:r>
              <a:rPr lang="ru-RU" sz="2000" dirty="0"/>
              <a:t>  за метеорами і </a:t>
            </a:r>
            <a:r>
              <a:rPr lang="ru-RU" sz="2000" dirty="0" err="1"/>
              <a:t>визначати</a:t>
            </a:r>
            <a:r>
              <a:rPr lang="ru-RU" sz="2000" dirty="0"/>
              <a:t> </a:t>
            </a:r>
            <a:r>
              <a:rPr lang="ru-RU" sz="2000" dirty="0" err="1"/>
              <a:t>радіант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входження</a:t>
            </a:r>
            <a:r>
              <a:rPr lang="ru-RU" sz="2000" dirty="0"/>
              <a:t> в атмосферу. </a:t>
            </a:r>
          </a:p>
        </p:txBody>
      </p:sp>
    </p:spTree>
    <p:extLst>
      <p:ext uri="{BB962C8B-B14F-4D97-AF65-F5344CB8AC3E}">
        <p14:creationId xmlns:p14="http://schemas.microsoft.com/office/powerpoint/2010/main" val="33112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err="1"/>
              <a:t>Першоджерела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http</a:t>
            </a:r>
            <a:r>
              <a:rPr lang="uk-UA" dirty="0" smtClean="0">
                <a:solidFill>
                  <a:srgbClr val="FFFF00"/>
                </a:solidFill>
              </a:rPr>
              <a:t>://</a:t>
            </a:r>
            <a:r>
              <a:rPr lang="ru-RU" dirty="0" err="1" smtClean="0">
                <a:solidFill>
                  <a:srgbClr val="FFFF00"/>
                </a:solidFill>
              </a:rPr>
              <a:t>www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r>
              <a:rPr lang="ru-RU" dirty="0" err="1" smtClean="0">
                <a:solidFill>
                  <a:srgbClr val="FFFF00"/>
                </a:solidFill>
              </a:rPr>
              <a:t>streetastronomy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r>
              <a:rPr lang="ru-RU" dirty="0" err="1" smtClean="0">
                <a:solidFill>
                  <a:srgbClr val="FFFF00"/>
                </a:solidFill>
              </a:rPr>
              <a:t>com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r>
              <a:rPr lang="ru-RU" dirty="0" err="1" smtClean="0">
                <a:solidFill>
                  <a:srgbClr val="FFFF00"/>
                </a:solidFill>
              </a:rPr>
              <a:t>ua</a:t>
            </a:r>
            <a:r>
              <a:rPr lang="uk-UA" dirty="0" smtClean="0">
                <a:solidFill>
                  <a:srgbClr val="FFFF00"/>
                </a:solidFill>
              </a:rPr>
              <a:t>/</a:t>
            </a:r>
            <a:r>
              <a:rPr lang="ru-RU" dirty="0" err="1" smtClean="0">
                <a:solidFill>
                  <a:srgbClr val="FFFF00"/>
                </a:solidFill>
              </a:rPr>
              <a:t>articles</a:t>
            </a:r>
            <a:r>
              <a:rPr lang="uk-UA" dirty="0" smtClean="0">
                <a:solidFill>
                  <a:srgbClr val="FFFF00"/>
                </a:solidFill>
              </a:rPr>
              <a:t>/</a:t>
            </a:r>
            <a:r>
              <a:rPr lang="ru-RU" dirty="0" err="1" smtClean="0">
                <a:solidFill>
                  <a:srgbClr val="FFFF00"/>
                </a:solidFill>
              </a:rPr>
              <a:t>all</a:t>
            </a:r>
            <a:r>
              <a:rPr lang="uk-UA" dirty="0" smtClean="0">
                <a:solidFill>
                  <a:srgbClr val="FFFF00"/>
                </a:solidFill>
              </a:rPr>
              <a:t>-</a:t>
            </a:r>
            <a:r>
              <a:rPr lang="ru-RU" dirty="0" err="1" smtClean="0">
                <a:solidFill>
                  <a:srgbClr val="FFFF00"/>
                </a:solidFill>
              </a:rPr>
              <a:t>meteor</a:t>
            </a:r>
            <a:r>
              <a:rPr lang="uk-UA" dirty="0" smtClean="0">
                <a:solidFill>
                  <a:srgbClr val="FFFF00"/>
                </a:solidFill>
              </a:rPr>
              <a:t>-</a:t>
            </a:r>
            <a:r>
              <a:rPr lang="ru-RU" dirty="0" err="1" smtClean="0">
                <a:solidFill>
                  <a:srgbClr val="FFFF00"/>
                </a:solidFill>
              </a:rPr>
              <a:t>showers</a:t>
            </a:r>
            <a:r>
              <a:rPr lang="uk-UA" dirty="0" smtClean="0">
                <a:solidFill>
                  <a:srgbClr val="FFFF00"/>
                </a:solidFill>
              </a:rPr>
              <a:t>-</a:t>
            </a:r>
            <a:r>
              <a:rPr lang="ru-RU" dirty="0" err="1" smtClean="0">
                <a:solidFill>
                  <a:srgbClr val="FFFF00"/>
                </a:solidFill>
              </a:rPr>
              <a:t>in</a:t>
            </a:r>
            <a:r>
              <a:rPr lang="uk-UA" dirty="0" smtClean="0">
                <a:solidFill>
                  <a:srgbClr val="FFFF00"/>
                </a:solidFill>
              </a:rPr>
              <a:t>-</a:t>
            </a:r>
            <a:r>
              <a:rPr lang="ru-RU" dirty="0" err="1" smtClean="0">
                <a:solidFill>
                  <a:srgbClr val="FFFF00"/>
                </a:solidFill>
              </a:rPr>
              <a:t>ukraine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r>
              <a:rPr lang="ru-RU" dirty="0" err="1" smtClean="0">
                <a:solidFill>
                  <a:srgbClr val="FFFF00"/>
                </a:solidFill>
              </a:rPr>
              <a:t>html</a:t>
            </a:r>
            <a:endParaRPr lang="uk-UA" dirty="0" smtClean="0">
              <a:solidFill>
                <a:srgbClr val="FFFF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http://www.streetastronomy.com.ua/articles/perseids-in-2021.html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http://www.streetastronomy.com.ua/tag/meteorni-potoky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FFFF00"/>
                </a:solidFill>
              </a:rPr>
              <a:t>https</a:t>
            </a:r>
            <a:r>
              <a:rPr lang="uk-UA" dirty="0" smtClean="0">
                <a:solidFill>
                  <a:srgbClr val="FFFF00"/>
                </a:solidFill>
              </a:rPr>
              <a:t>://</a:t>
            </a:r>
            <a:r>
              <a:rPr lang="ru-RU" dirty="0" err="1" smtClean="0">
                <a:solidFill>
                  <a:srgbClr val="FFFF00"/>
                </a:solidFill>
              </a:rPr>
              <a:t>sites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r>
              <a:rPr lang="ru-RU" dirty="0" err="1" smtClean="0">
                <a:solidFill>
                  <a:srgbClr val="FFFF00"/>
                </a:solidFill>
              </a:rPr>
              <a:t>google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r>
              <a:rPr lang="ru-RU" dirty="0" err="1" smtClean="0">
                <a:solidFill>
                  <a:srgbClr val="FFFF00"/>
                </a:solidFill>
              </a:rPr>
              <a:t>com</a:t>
            </a:r>
            <a:r>
              <a:rPr lang="uk-UA" dirty="0" smtClean="0">
                <a:solidFill>
                  <a:srgbClr val="FFFF00"/>
                </a:solidFill>
              </a:rPr>
              <a:t>/</a:t>
            </a:r>
            <a:r>
              <a:rPr lang="ru-RU" dirty="0" err="1" smtClean="0">
                <a:solidFill>
                  <a:srgbClr val="FFFF00"/>
                </a:solidFill>
              </a:rPr>
              <a:t>site</a:t>
            </a:r>
            <a:r>
              <a:rPr lang="uk-UA" dirty="0" smtClean="0">
                <a:solidFill>
                  <a:srgbClr val="FFFF00"/>
                </a:solidFill>
              </a:rPr>
              <a:t>/</a:t>
            </a:r>
            <a:r>
              <a:rPr lang="ru-RU" dirty="0" err="1" smtClean="0">
                <a:solidFill>
                  <a:srgbClr val="FFFF00"/>
                </a:solidFill>
              </a:rPr>
              <a:t>zoryanypotoky</a:t>
            </a:r>
            <a:r>
              <a:rPr lang="uk-UA" dirty="0" smtClean="0">
                <a:solidFill>
                  <a:srgbClr val="FFFF00"/>
                </a:solidFill>
              </a:rPr>
              <a:t>/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https://sites.google.com/site/zoryanypotoky/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https://sites.google.com/site/zoryanypotoky/informacia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https://subject.com.ua/astronomy/total/99.html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https://tsn.ua/astrologiya/golovniy-zorepad-roku-perseyidi-de-sposterigati-ta-yak-zagaduvati-bazhannya-1841662.html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https://uk.wikipedia.org/wiki/Метеорний_потік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err="1" smtClean="0">
                <a:solidFill>
                  <a:srgbClr val="FFFF00"/>
                </a:solidFill>
              </a:rPr>
              <a:t>Баранський</a:t>
            </a:r>
            <a:r>
              <a:rPr lang="uk-UA" dirty="0" smtClean="0">
                <a:solidFill>
                  <a:srgbClr val="FFFF00"/>
                </a:solidFill>
              </a:rPr>
              <a:t> О. Результати спостережень // Наше  небо. – 2003 .  –   № 3. – с. 27-31. 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В.Г.</a:t>
            </a:r>
            <a:r>
              <a:rPr lang="uk-UA" dirty="0" err="1" smtClean="0">
                <a:solidFill>
                  <a:srgbClr val="FFFF00"/>
                </a:solidFill>
              </a:rPr>
              <a:t>Чепрасов</a:t>
            </a:r>
            <a:r>
              <a:rPr lang="uk-UA" dirty="0" smtClean="0">
                <a:solidFill>
                  <a:srgbClr val="FFFF00"/>
                </a:solidFill>
              </a:rPr>
              <a:t>. Практикум з курсу загальної астрономії. К.:  </a:t>
            </a:r>
            <a:r>
              <a:rPr lang="uk-UA" dirty="0" err="1" smtClean="0">
                <a:solidFill>
                  <a:srgbClr val="FFFF00"/>
                </a:solidFill>
              </a:rPr>
              <a:t>„Вища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школа”</a:t>
            </a:r>
            <a:r>
              <a:rPr lang="uk-UA" dirty="0" smtClean="0">
                <a:solidFill>
                  <a:srgbClr val="FFFF00"/>
                </a:solidFill>
              </a:rPr>
              <a:t>,1976. -С.54.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err="1" smtClean="0">
                <a:solidFill>
                  <a:srgbClr val="FFFF00"/>
                </a:solidFill>
              </a:rPr>
              <a:t>Климишин</a:t>
            </a:r>
            <a:r>
              <a:rPr lang="uk-UA" dirty="0" smtClean="0">
                <a:solidFill>
                  <a:srgbClr val="FFFF00"/>
                </a:solidFill>
              </a:rPr>
              <a:t> І.А., Крячко І.П. Астрономія: Підручник для 11 класу загальноосвітніх навчальних закладів. – К.: Знання України, 2003, - С.185 – 186.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err="1" smtClean="0">
                <a:solidFill>
                  <a:srgbClr val="FFFF00"/>
                </a:solidFill>
              </a:rPr>
              <a:t>Колчинский</a:t>
            </a:r>
            <a:r>
              <a:rPr lang="uk-UA" dirty="0" smtClean="0">
                <a:solidFill>
                  <a:srgbClr val="FFFF00"/>
                </a:solidFill>
              </a:rPr>
              <a:t> И.Г., Орлов М.Я., </a:t>
            </a:r>
            <a:r>
              <a:rPr lang="uk-UA" dirty="0" err="1" smtClean="0">
                <a:solidFill>
                  <a:srgbClr val="FFFF00"/>
                </a:solidFill>
              </a:rPr>
              <a:t>Прох</a:t>
            </a:r>
            <a:r>
              <a:rPr lang="uk-UA" dirty="0" smtClean="0">
                <a:solidFill>
                  <a:srgbClr val="FFFF00"/>
                </a:solidFill>
              </a:rPr>
              <a:t> Л.З., Пугач А.Ф. </a:t>
            </a:r>
            <a:r>
              <a:rPr lang="uk-UA" dirty="0" err="1" smtClean="0">
                <a:solidFill>
                  <a:srgbClr val="FFFF00"/>
                </a:solidFill>
              </a:rPr>
              <a:t>Что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можно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увидеть</a:t>
            </a:r>
            <a:r>
              <a:rPr lang="uk-UA" dirty="0" smtClean="0">
                <a:solidFill>
                  <a:srgbClr val="FFFF00"/>
                </a:solidFill>
              </a:rPr>
              <a:t> на </a:t>
            </a:r>
            <a:r>
              <a:rPr lang="uk-UA" dirty="0" err="1" smtClean="0">
                <a:solidFill>
                  <a:srgbClr val="FFFF00"/>
                </a:solidFill>
              </a:rPr>
              <a:t>небе</a:t>
            </a:r>
            <a:r>
              <a:rPr lang="uk-UA" dirty="0" smtClean="0">
                <a:solidFill>
                  <a:srgbClr val="FFFF00"/>
                </a:solidFill>
              </a:rPr>
              <a:t>. – К., Наукова думка, 1988.</a:t>
            </a:r>
          </a:p>
          <a:p>
            <a:pPr marL="651510" lvl="0" indent="-514350">
              <a:buFont typeface="+mj-lt"/>
              <a:buAutoNum type="arabicPeriod"/>
            </a:pPr>
            <a:r>
              <a:rPr lang="uk-UA" dirty="0" err="1" smtClean="0">
                <a:solidFill>
                  <a:srgbClr val="FFFF00"/>
                </a:solidFill>
              </a:rPr>
              <a:t>Цесевич</a:t>
            </a:r>
            <a:r>
              <a:rPr lang="uk-UA" dirty="0" smtClean="0">
                <a:solidFill>
                  <a:srgbClr val="FFFF00"/>
                </a:solidFill>
              </a:rPr>
              <a:t> В.П. </a:t>
            </a:r>
            <a:r>
              <a:rPr lang="uk-UA" dirty="0" err="1" smtClean="0">
                <a:solidFill>
                  <a:srgbClr val="FFFF00"/>
                </a:solidFill>
              </a:rPr>
              <a:t>Что</a:t>
            </a:r>
            <a:r>
              <a:rPr lang="uk-UA" dirty="0" smtClean="0">
                <a:solidFill>
                  <a:srgbClr val="FFFF00"/>
                </a:solidFill>
              </a:rPr>
              <a:t> и </a:t>
            </a:r>
            <a:r>
              <a:rPr lang="uk-UA" dirty="0" err="1" smtClean="0">
                <a:solidFill>
                  <a:srgbClr val="FFFF00"/>
                </a:solidFill>
              </a:rPr>
              <a:t>как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наблюдать</a:t>
            </a:r>
            <a:r>
              <a:rPr lang="uk-UA" dirty="0" smtClean="0">
                <a:solidFill>
                  <a:srgbClr val="FFFF00"/>
                </a:solidFill>
              </a:rPr>
              <a:t> на </a:t>
            </a:r>
            <a:r>
              <a:rPr lang="uk-UA" dirty="0" err="1" smtClean="0">
                <a:solidFill>
                  <a:srgbClr val="FFFF00"/>
                </a:solidFill>
              </a:rPr>
              <a:t>небе</a:t>
            </a:r>
            <a:r>
              <a:rPr lang="uk-UA" dirty="0" smtClean="0">
                <a:solidFill>
                  <a:srgbClr val="FFFF00"/>
                </a:solidFill>
              </a:rPr>
              <a:t>. – М., Наука,1979.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Мета </a:t>
            </a:r>
            <a:r>
              <a:rPr lang="ru-RU" sz="3600" b="1" dirty="0" err="1">
                <a:solidFill>
                  <a:srgbClr val="FFFF00"/>
                </a:solidFill>
              </a:rPr>
              <a:t>проєкту</a:t>
            </a:r>
            <a:r>
              <a:rPr lang="ru-RU" sz="3600" b="1" dirty="0">
                <a:solidFill>
                  <a:srgbClr val="FFFF00"/>
                </a:solidFill>
              </a:rPr>
              <a:t>: </a:t>
            </a:r>
            <a:r>
              <a:rPr lang="ru-RU" dirty="0" err="1">
                <a:solidFill>
                  <a:srgbClr val="FFFF00"/>
                </a:solidFill>
              </a:rPr>
              <a:t>проспостерігати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різні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метеорні</a:t>
            </a:r>
            <a:r>
              <a:rPr lang="ru-RU" dirty="0">
                <a:solidFill>
                  <a:srgbClr val="FFFF00"/>
                </a:solidFill>
              </a:rPr>
              <a:t> потоки, </a:t>
            </a:r>
            <a:r>
              <a:rPr lang="ru-RU" dirty="0" err="1">
                <a:solidFill>
                  <a:srgbClr val="FFFF00"/>
                </a:solidFill>
              </a:rPr>
              <a:t>вияснити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залежність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інтенсивності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падінь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метеорів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часу </a:t>
            </a:r>
            <a:r>
              <a:rPr lang="ru-RU" dirty="0" err="1">
                <a:solidFill>
                  <a:srgbClr val="FFFF00"/>
                </a:solidFill>
              </a:rPr>
              <a:t>спостережень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з’ясувати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фактори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впливають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процес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спостереження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r>
              <a:rPr lang="ru-RU" sz="3200" b="1" dirty="0" err="1">
                <a:solidFill>
                  <a:srgbClr val="FFFF00"/>
                </a:solidFill>
              </a:rPr>
              <a:t>Об’єктом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дослідження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є </a:t>
            </a:r>
            <a:r>
              <a:rPr lang="ru-RU" dirty="0" err="1">
                <a:solidFill>
                  <a:srgbClr val="FFFF00"/>
                </a:solidFill>
              </a:rPr>
              <a:t>метеорні</a:t>
            </a:r>
            <a:r>
              <a:rPr lang="ru-RU" dirty="0">
                <a:solidFill>
                  <a:srgbClr val="FFFF00"/>
                </a:solidFill>
              </a:rPr>
              <a:t> потоки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Предмет </a:t>
            </a:r>
            <a:r>
              <a:rPr lang="ru-RU" sz="3200" b="1" dirty="0" err="1">
                <a:solidFill>
                  <a:srgbClr val="FFFF00"/>
                </a:solidFill>
              </a:rPr>
              <a:t>дослідження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– </a:t>
            </a:r>
            <a:r>
              <a:rPr lang="ru-RU" dirty="0" err="1">
                <a:solidFill>
                  <a:srgbClr val="FFFF00"/>
                </a:solidFill>
              </a:rPr>
              <a:t>зоряне</a:t>
            </a:r>
            <a:r>
              <a:rPr lang="ru-RU" dirty="0">
                <a:solidFill>
                  <a:srgbClr val="FFFF00"/>
                </a:solidFill>
              </a:rPr>
              <a:t> небо</a:t>
            </a:r>
          </a:p>
          <a:p>
            <a:r>
              <a:rPr lang="ru-RU" sz="3200" b="1" dirty="0" err="1">
                <a:solidFill>
                  <a:srgbClr val="FFFF00"/>
                </a:solidFill>
              </a:rPr>
              <a:t>Методи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дослідження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dirty="0" err="1">
                <a:solidFill>
                  <a:srgbClr val="FFFF00"/>
                </a:solidFill>
              </a:rPr>
              <a:t>теоретичний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спостереження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аналіз</a:t>
            </a:r>
            <a:r>
              <a:rPr lang="ru-RU" dirty="0">
                <a:solidFill>
                  <a:srgbClr val="FFFF00"/>
                </a:solidFill>
              </a:rPr>
              <a:t>, робота з </a:t>
            </a:r>
            <a:r>
              <a:rPr lang="ru-RU" dirty="0" err="1">
                <a:solidFill>
                  <a:srgbClr val="FFFF00"/>
                </a:solidFill>
              </a:rPr>
              <a:t>віртуальними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астрономічними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обсерваторіями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8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0"/>
            <a:ext cx="5817040" cy="327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785"/>
          <a:stretch/>
        </p:blipFill>
        <p:spPr bwMode="auto">
          <a:xfrm>
            <a:off x="4956042" y="2973908"/>
            <a:ext cx="4187958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streetastronomy.com.ua/wp-content/uploads/2017/06/13937826_818940744909698_5095504915111489964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932040" cy="268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2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www.streetastronomy.com.ua/wp-content/uploads/2017/08/Screenshot_3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7188"/>
            <a:ext cx="8229600" cy="425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57" y="908720"/>
            <a:ext cx="945137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5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Скороход\інсайти 21\Гальченко\фото\IMG-4b1205fc1fb8211e1f3a15722e8faafc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4" r="21679" b="23533"/>
          <a:stretch/>
        </p:blipFill>
        <p:spPr bwMode="auto">
          <a:xfrm>
            <a:off x="33184" y="-1"/>
            <a:ext cx="4433440" cy="35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Скороход\інсайти 21\Гальченко\фото\IMG-725713c33675cfaf29bb8d0f36f31b45-V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2719" r="25750" b="16250"/>
          <a:stretch/>
        </p:blipFill>
        <p:spPr bwMode="auto">
          <a:xfrm>
            <a:off x="4716016" y="3408"/>
            <a:ext cx="4283968" cy="58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Скороход\інсайти 21\Гальченко\фото\IMG-d8b78bc90ae412848a5a384d02b0482c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37684" r="31615" b="31249"/>
          <a:stretch/>
        </p:blipFill>
        <p:spPr bwMode="auto">
          <a:xfrm>
            <a:off x="0" y="3645025"/>
            <a:ext cx="446662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436"/>
            <a:ext cx="9144000" cy="583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8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Бланк   спостережень</a:t>
            </a:r>
            <a:br>
              <a:rPr lang="uk-UA" dirty="0" smtClean="0"/>
            </a:br>
            <a:r>
              <a:rPr lang="uk-UA" sz="1600" dirty="0" smtClean="0"/>
              <a:t>посилання на всі бланки на  </a:t>
            </a:r>
            <a:r>
              <a:rPr lang="en-US" sz="1600" dirty="0" smtClean="0"/>
              <a:t>Google</a:t>
            </a:r>
            <a:r>
              <a:rPr lang="ru-RU" sz="1600" dirty="0" smtClean="0"/>
              <a:t>-</a:t>
            </a:r>
            <a:r>
              <a:rPr lang="en-US" sz="1600" dirty="0" smtClean="0"/>
              <a:t>Disk</a:t>
            </a:r>
            <a:r>
              <a:rPr lang="uk-UA" sz="1600" dirty="0" smtClean="0"/>
              <a:t>:</a:t>
            </a:r>
            <a:br>
              <a:rPr lang="uk-UA" sz="1600" dirty="0" smtClean="0"/>
            </a:br>
            <a:r>
              <a:rPr lang="uk-UA" sz="1600" dirty="0" smtClean="0"/>
              <a:t>https://drive.google.com/drive/folders/1Dg91PkNzbomZl6UIZaabLM_0uzko4nSq?usp=sharing</a:t>
            </a:r>
            <a:br>
              <a:rPr lang="uk-UA" sz="1600" dirty="0" smtClean="0"/>
            </a:br>
            <a:endParaRPr lang="uk-UA" sz="1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77637"/>
              </p:ext>
            </p:extLst>
          </p:nvPr>
        </p:nvGraphicFramePr>
        <p:xfrm>
          <a:off x="179512" y="0"/>
          <a:ext cx="8858893" cy="6828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652"/>
                <a:gridCol w="1804423"/>
                <a:gridCol w="1079854"/>
                <a:gridCol w="1079854"/>
                <a:gridCol w="1079854"/>
                <a:gridCol w="1007256"/>
              </a:tblGrid>
              <a:tr h="2056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Дата </a:t>
                      </a: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</a:rPr>
                        <a:t>спостере-ження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кількість </a:t>
                      </a: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</a:rPr>
                        <a:t>зафіксо-ваних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Назва потоку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Дати  проходження Землі через метеорний рій даного метеорного </a:t>
                      </a: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</a:rPr>
                        <a:t>поотоку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Дата максимуму/ кількість метеорів у максимумі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Вид потоку, колір метеорів, породжуючий об’єкт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3375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27.06.2021,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solidFill>
                            <a:schemeClr val="bg1"/>
                          </a:solidFill>
                          <a:effectLst/>
                        </a:rPr>
                        <a:t>Скутиди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2 червня - 29 липня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27 червня/2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Дуже слабий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576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solidFill>
                            <a:schemeClr val="bg1"/>
                          </a:solidFill>
                          <a:effectLst/>
                        </a:rPr>
                        <a:t>Боотиди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26 червня -  2 липня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від 2/год до 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Нерегулярний,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Комета </a:t>
                      </a:r>
                      <a:r>
                        <a:rPr lang="uk-UA" sz="1000" dirty="0" err="1">
                          <a:solidFill>
                            <a:schemeClr val="bg1"/>
                          </a:solidFill>
                          <a:effectLst/>
                        </a:rPr>
                        <a:t>Понса-Віннеке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2570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12.07.2021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solidFill>
                            <a:schemeClr val="bg1"/>
                          </a:solidFill>
                          <a:effectLst/>
                        </a:rPr>
                        <a:t>Скутиди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257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Боотиди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25709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28.07.2021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Скутиди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549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Персеїди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17-24  серпня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12 серпня /	60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Сильний, білі, комета </a:t>
                      </a:r>
                      <a:r>
                        <a:rPr lang="uk-UA" sz="1000" dirty="0" err="1">
                          <a:solidFill>
                            <a:schemeClr val="bg1"/>
                          </a:solidFill>
                          <a:effectLst/>
                        </a:rPr>
                        <a:t>Свіфта-Туттля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257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Персеїди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513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Оріоніди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02. жовтня -29. жовтня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20-22 жовтня, 20-25/год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Нерегулярний комета </a:t>
                      </a:r>
                      <a:r>
                        <a:rPr lang="uk-UA" sz="1000" dirty="0" err="1">
                          <a:solidFill>
                            <a:schemeClr val="bg1"/>
                          </a:solidFill>
                          <a:effectLst/>
                        </a:rPr>
                        <a:t>Галея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25709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29.10.2021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Оріоніди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337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Тауриди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07 вересня – 10 грудня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10 жовтня/5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слабий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  <a:tr h="86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Леоніди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06 – 30 листопада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/>
                          </a:solidFill>
                          <a:effectLst/>
                        </a:rPr>
                        <a:t>21 листопада / 71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Сильний комета </a:t>
                      </a:r>
                      <a:r>
                        <a:rPr lang="uk-UA" sz="1000" dirty="0" err="1">
                          <a:solidFill>
                            <a:schemeClr val="bg1"/>
                          </a:solidFill>
                          <a:effectLst/>
                        </a:rPr>
                        <a:t>Темпеля-Туттля</a:t>
                      </a:r>
                      <a:r>
                        <a:rPr lang="uk-UA" sz="10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303" marR="153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3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505</TotalTime>
  <Words>570</Words>
  <Application>Microsoft Office PowerPoint</Application>
  <PresentationFormat>Экран (4:3)</PresentationFormat>
  <Paragraphs>164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«Чому падають зорі?»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  спостережень посилання на всі бланки на  Google-Disk: https://drive.google.com/drive/folders/1Dg91PkNzbomZl6UIZaabLM_0uzko4nSq?usp=sharing </vt:lpstr>
      <vt:lpstr>Презентация PowerPoint</vt:lpstr>
      <vt:lpstr>Презентация PowerPoint</vt:lpstr>
      <vt:lpstr>Презентация PowerPoint</vt:lpstr>
      <vt:lpstr>Першоджерела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«Чому падають зорі?»</dc:title>
  <dc:creator>Fizik</dc:creator>
  <cp:lastModifiedBy>Fizik</cp:lastModifiedBy>
  <cp:revision>33</cp:revision>
  <dcterms:created xsi:type="dcterms:W3CDTF">2021-10-25T20:46:52Z</dcterms:created>
  <dcterms:modified xsi:type="dcterms:W3CDTF">2022-04-14T12:25:02Z</dcterms:modified>
</cp:coreProperties>
</file>