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386" r:id="rId2"/>
    <p:sldId id="398" r:id="rId3"/>
    <p:sldId id="379" r:id="rId4"/>
    <p:sldId id="380" r:id="rId5"/>
    <p:sldId id="406" r:id="rId6"/>
    <p:sldId id="387" r:id="rId7"/>
    <p:sldId id="401" r:id="rId8"/>
    <p:sldId id="410" r:id="rId9"/>
    <p:sldId id="259" r:id="rId10"/>
    <p:sldId id="408" r:id="rId11"/>
    <p:sldId id="411" r:id="rId12"/>
    <p:sldId id="409" r:id="rId13"/>
    <p:sldId id="405" r:id="rId14"/>
    <p:sldId id="397" r:id="rId15"/>
    <p:sldId id="3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90186-6446-45D3-828C-67D1EB46A4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10655A4-2763-4800-812D-5B67B1C0F2CD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встановити точну дату  виникнення  Свято-Вознесенського храму міста Горохова;</a:t>
          </a:r>
          <a:endParaRPr lang="uk-UA" sz="2000" b="1" i="1" dirty="0">
            <a:solidFill>
              <a:schemeClr val="tx1"/>
            </a:solidFill>
          </a:endParaRPr>
        </a:p>
      </dgm:t>
    </dgm:pt>
    <dgm:pt modelId="{D7F094D1-AECA-4B30-8E1C-BFA1024CA8F5}" type="sibTrans" cxnId="{3352FA38-9CF3-4630-A660-920578E2CA00}">
      <dgm:prSet/>
      <dgm:spPr/>
      <dgm:t>
        <a:bodyPr/>
        <a:lstStyle/>
        <a:p>
          <a:endParaRPr lang="uk-UA"/>
        </a:p>
      </dgm:t>
    </dgm:pt>
    <dgm:pt modelId="{6D281BFF-B55B-4C14-9BE3-8BCC4AE39EB5}" type="parTrans" cxnId="{3352FA38-9CF3-4630-A660-920578E2CA00}">
      <dgm:prSet/>
      <dgm:spPr/>
      <dgm:t>
        <a:bodyPr/>
        <a:lstStyle/>
        <a:p>
          <a:endParaRPr lang="uk-UA"/>
        </a:p>
      </dgm:t>
    </dgm:pt>
    <dgm:pt modelId="{DC0A870D-97E1-4E76-B26F-997C0801C5DA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дослідити </a:t>
          </a:r>
        </a:p>
        <a:p>
          <a:r>
            <a: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будову та історію Свято-Вознесенського храму</a:t>
          </a:r>
        </a:p>
      </dgm:t>
    </dgm:pt>
    <dgm:pt modelId="{1F6EC459-6B7B-49F8-B485-17DA25156787}" type="sibTrans" cxnId="{57B6B444-E9CE-47C9-86DD-805400E1D2DC}">
      <dgm:prSet/>
      <dgm:spPr/>
      <dgm:t>
        <a:bodyPr/>
        <a:lstStyle/>
        <a:p>
          <a:endParaRPr lang="uk-UA"/>
        </a:p>
      </dgm:t>
    </dgm:pt>
    <dgm:pt modelId="{2C499CCC-160F-49D4-85FA-B0C4B790178C}" type="parTrans" cxnId="{57B6B444-E9CE-47C9-86DD-805400E1D2DC}">
      <dgm:prSet/>
      <dgm:spPr/>
      <dgm:t>
        <a:bodyPr/>
        <a:lstStyle/>
        <a:p>
          <a:endParaRPr lang="uk-UA"/>
        </a:p>
      </dgm:t>
    </dgm:pt>
    <dgm:pt modelId="{33F77D78-0C8F-4B37-866D-897FA23FAFE9}">
      <dgm:prSet phldrT="[Текст]" custT="1"/>
      <dgm:spPr/>
      <dgm:t>
        <a:bodyPr/>
        <a:lstStyle/>
        <a:p>
          <a:r>
            <a: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допомогти у створенні архіву </a:t>
          </a:r>
        </a:p>
        <a:p>
          <a:r>
            <a: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Свято-Вознесенського храму</a:t>
          </a:r>
        </a:p>
        <a:p>
          <a:r>
            <a: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міста Горохова</a:t>
          </a:r>
        </a:p>
      </dgm:t>
    </dgm:pt>
    <dgm:pt modelId="{C429109C-98E1-4C19-9F56-3BBA1F2D0B88}" type="parTrans" cxnId="{FDA742B5-FCE8-4814-964A-4BA5D9167263}">
      <dgm:prSet/>
      <dgm:spPr/>
      <dgm:t>
        <a:bodyPr/>
        <a:lstStyle/>
        <a:p>
          <a:endParaRPr lang="uk-UA"/>
        </a:p>
      </dgm:t>
    </dgm:pt>
    <dgm:pt modelId="{A9EC926A-452D-4D67-97D9-DC86262709AE}" type="sibTrans" cxnId="{FDA742B5-FCE8-4814-964A-4BA5D9167263}">
      <dgm:prSet/>
      <dgm:spPr/>
      <dgm:t>
        <a:bodyPr/>
        <a:lstStyle/>
        <a:p>
          <a:endParaRPr lang="uk-UA"/>
        </a:p>
      </dgm:t>
    </dgm:pt>
    <dgm:pt modelId="{734BF607-4985-43B2-B639-6349C6DA97EF}" type="pres">
      <dgm:prSet presAssocID="{09590186-6446-45D3-828C-67D1EB46A4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E0F3CBA-6A27-4C57-A0E4-ACE8479585FC}" type="pres">
      <dgm:prSet presAssocID="{310655A4-2763-4800-812D-5B67B1C0F2CD}" presName="node" presStyleLbl="node1" presStyleIdx="0" presStyleCnt="3" custLinFactNeighborX="-4667" custLinFactNeighborY="44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38D9DB-35C7-4902-8492-3E6BEF18DE04}" type="pres">
      <dgm:prSet presAssocID="{D7F094D1-AECA-4B30-8E1C-BFA1024CA8F5}" presName="sibTrans" presStyleCnt="0"/>
      <dgm:spPr/>
    </dgm:pt>
    <dgm:pt modelId="{334E59FB-7F2F-4EB6-BFE2-E830E245AB7A}" type="pres">
      <dgm:prSet presAssocID="{DC0A870D-97E1-4E76-B26F-997C0801C5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DF1CC5-6519-4C72-ABA4-A21361FA2B4D}" type="pres">
      <dgm:prSet presAssocID="{1F6EC459-6B7B-49F8-B485-17DA25156787}" presName="sibTrans" presStyleCnt="0"/>
      <dgm:spPr/>
    </dgm:pt>
    <dgm:pt modelId="{83DEA88F-E2EA-4DFE-8399-3F885BD099CB}" type="pres">
      <dgm:prSet presAssocID="{33F77D78-0C8F-4B37-866D-897FA23FAFE9}" presName="node" presStyleLbl="node1" presStyleIdx="2" presStyleCnt="3" custLinFactNeighborX="-457" custLinFactNeighborY="-8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A7A5811-4042-4DBC-87A4-890C5C813AE6}" type="presOf" srcId="{33F77D78-0C8F-4B37-866D-897FA23FAFE9}" destId="{83DEA88F-E2EA-4DFE-8399-3F885BD099CB}" srcOrd="0" destOrd="0" presId="urn:microsoft.com/office/officeart/2005/8/layout/default"/>
    <dgm:cxn modelId="{B6F9E98A-0549-4870-83A5-4E7A28284F7D}" type="presOf" srcId="{310655A4-2763-4800-812D-5B67B1C0F2CD}" destId="{DE0F3CBA-6A27-4C57-A0E4-ACE8479585FC}" srcOrd="0" destOrd="0" presId="urn:microsoft.com/office/officeart/2005/8/layout/default"/>
    <dgm:cxn modelId="{57B6B444-E9CE-47C9-86DD-805400E1D2DC}" srcId="{09590186-6446-45D3-828C-67D1EB46A415}" destId="{DC0A870D-97E1-4E76-B26F-997C0801C5DA}" srcOrd="1" destOrd="0" parTransId="{2C499CCC-160F-49D4-85FA-B0C4B790178C}" sibTransId="{1F6EC459-6B7B-49F8-B485-17DA25156787}"/>
    <dgm:cxn modelId="{A8DEF0C2-7459-4D28-BD28-A76C90C9EDE5}" type="presOf" srcId="{09590186-6446-45D3-828C-67D1EB46A415}" destId="{734BF607-4985-43B2-B639-6349C6DA97EF}" srcOrd="0" destOrd="0" presId="urn:microsoft.com/office/officeart/2005/8/layout/default"/>
    <dgm:cxn modelId="{FDA742B5-FCE8-4814-964A-4BA5D9167263}" srcId="{09590186-6446-45D3-828C-67D1EB46A415}" destId="{33F77D78-0C8F-4B37-866D-897FA23FAFE9}" srcOrd="2" destOrd="0" parTransId="{C429109C-98E1-4C19-9F56-3BBA1F2D0B88}" sibTransId="{A9EC926A-452D-4D67-97D9-DC86262709AE}"/>
    <dgm:cxn modelId="{3352FA38-9CF3-4630-A660-920578E2CA00}" srcId="{09590186-6446-45D3-828C-67D1EB46A415}" destId="{310655A4-2763-4800-812D-5B67B1C0F2CD}" srcOrd="0" destOrd="0" parTransId="{6D281BFF-B55B-4C14-9BE3-8BCC4AE39EB5}" sibTransId="{D7F094D1-AECA-4B30-8E1C-BFA1024CA8F5}"/>
    <dgm:cxn modelId="{6BAC589A-1DE9-46EF-BAE8-115E012238E0}" type="presOf" srcId="{DC0A870D-97E1-4E76-B26F-997C0801C5DA}" destId="{334E59FB-7F2F-4EB6-BFE2-E830E245AB7A}" srcOrd="0" destOrd="0" presId="urn:microsoft.com/office/officeart/2005/8/layout/default"/>
    <dgm:cxn modelId="{7353E041-E188-49C7-B099-221E0AC82D73}" type="presParOf" srcId="{734BF607-4985-43B2-B639-6349C6DA97EF}" destId="{DE0F3CBA-6A27-4C57-A0E4-ACE8479585FC}" srcOrd="0" destOrd="0" presId="urn:microsoft.com/office/officeart/2005/8/layout/default"/>
    <dgm:cxn modelId="{17606991-8D4E-4743-8313-FFB79DD7E2C4}" type="presParOf" srcId="{734BF607-4985-43B2-B639-6349C6DA97EF}" destId="{1C38D9DB-35C7-4902-8492-3E6BEF18DE04}" srcOrd="1" destOrd="0" presId="urn:microsoft.com/office/officeart/2005/8/layout/default"/>
    <dgm:cxn modelId="{4477FAFB-E5C3-4504-9A31-DEC2B34FF6C9}" type="presParOf" srcId="{734BF607-4985-43B2-B639-6349C6DA97EF}" destId="{334E59FB-7F2F-4EB6-BFE2-E830E245AB7A}" srcOrd="2" destOrd="0" presId="urn:microsoft.com/office/officeart/2005/8/layout/default"/>
    <dgm:cxn modelId="{40615AF2-D112-4DB9-BC2C-EC3E5C672A8E}" type="presParOf" srcId="{734BF607-4985-43B2-B639-6349C6DA97EF}" destId="{13DF1CC5-6519-4C72-ABA4-A21361FA2B4D}" srcOrd="3" destOrd="0" presId="urn:microsoft.com/office/officeart/2005/8/layout/default"/>
    <dgm:cxn modelId="{D97DF710-E095-4341-A764-D8AD895B30DA}" type="presParOf" srcId="{734BF607-4985-43B2-B639-6349C6DA97EF}" destId="{83DEA88F-E2EA-4DFE-8399-3F885BD099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F3CBA-6A27-4C57-A0E4-ACE8479585FC}">
      <dsp:nvSpPr>
        <dsp:cNvPr id="0" name=""/>
        <dsp:cNvSpPr/>
      </dsp:nvSpPr>
      <dsp:spPr>
        <a:xfrm>
          <a:off x="184255" y="118273"/>
          <a:ext cx="4348385" cy="2609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встановити точну дату  виникнення  Свято-Вознесенського храму міста Горохова;</a:t>
          </a:r>
          <a:endParaRPr lang="uk-UA" sz="2000" b="1" i="1" kern="1200" dirty="0">
            <a:solidFill>
              <a:schemeClr val="tx1"/>
            </a:solidFill>
          </a:endParaRPr>
        </a:p>
      </dsp:txBody>
      <dsp:txXfrm>
        <a:off x="184255" y="118273"/>
        <a:ext cx="4348385" cy="2609031"/>
      </dsp:txXfrm>
    </dsp:sp>
    <dsp:sp modelId="{334E59FB-7F2F-4EB6-BFE2-E830E245AB7A}">
      <dsp:nvSpPr>
        <dsp:cNvPr id="0" name=""/>
        <dsp:cNvSpPr/>
      </dsp:nvSpPr>
      <dsp:spPr>
        <a:xfrm>
          <a:off x="5170419" y="1232"/>
          <a:ext cx="4348385" cy="2609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дослідити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будову та історію Свято-Вознесенського храму</a:t>
          </a:r>
        </a:p>
      </dsp:txBody>
      <dsp:txXfrm>
        <a:off x="5170419" y="1232"/>
        <a:ext cx="4348385" cy="2609031"/>
      </dsp:txXfrm>
    </dsp:sp>
    <dsp:sp modelId="{83DEA88F-E2EA-4DFE-8399-3F885BD099CB}">
      <dsp:nvSpPr>
        <dsp:cNvPr id="0" name=""/>
        <dsp:cNvSpPr/>
      </dsp:nvSpPr>
      <dsp:spPr>
        <a:xfrm>
          <a:off x="2758935" y="2836379"/>
          <a:ext cx="4348385" cy="2609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допомогти у створенні архіву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Свято-Вознесенського храму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міста Горохова</a:t>
          </a:r>
        </a:p>
      </dsp:txBody>
      <dsp:txXfrm>
        <a:off x="2758935" y="2836379"/>
        <a:ext cx="4348385" cy="260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BA9-AC74-4B59-ABDC-BDDCB3A76E6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69D5E-1B49-4C20-A0A2-E7F29C12BE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55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69D5E-1B49-4C20-A0A2-E7F29C12BE2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98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9D5E-1B49-4C20-A0A2-E7F29C12BE2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39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9D5E-1B49-4C20-A0A2-E7F29C12BE2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40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9D5E-1B49-4C20-A0A2-E7F29C12BE2A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72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9D5E-1B49-4C20-A0A2-E7F29C12BE2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82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9D5E-1B49-4C20-A0A2-E7F29C12BE2A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77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69D5E-1B49-4C20-A0A2-E7F29C12BE2A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44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8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99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87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67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70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345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526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617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31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63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60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39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094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88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43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970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53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026C8A-73B9-4CCB-A791-01C4A0086191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B2875B-1FE8-4F6B-87A9-998AE9FDE21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508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voslavniavoluni/org.ua/yparkchia/horokchiv-voznesinn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50CAA-95EE-4687-928C-E8BE8FCCD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2650603"/>
            <a:ext cx="8351385" cy="3849587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47100-16A4-485C-8702-2E53A1E9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1" y="228600"/>
            <a:ext cx="6256274" cy="6096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МАН-ЮНІОР ДОСЛІДНИК</a:t>
            </a:r>
          </a:p>
          <a:p>
            <a:pPr marL="0" indent="0" algn="ctr">
              <a:buNone/>
            </a:pPr>
            <a:r>
              <a:rPr lang="uk-UA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Історик-Юніор</a:t>
            </a:r>
          </a:p>
          <a:p>
            <a:pPr marL="0" indent="0" algn="ctr">
              <a:buNone/>
            </a:pPr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«Історія </a:t>
            </a:r>
          </a:p>
          <a:p>
            <a:pPr marL="0" indent="0" algn="ctr">
              <a:buNone/>
            </a:pPr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Свято-Вознесенського храму міста Горохова </a:t>
            </a:r>
          </a:p>
          <a:p>
            <a:pPr marL="0" indent="0" algn="ctr">
              <a:buNone/>
            </a:pPr>
            <a:r>
              <a:rPr lang="uk-UA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Волинської єпархії ПЦУ»</a:t>
            </a:r>
            <a:endParaRPr lang="uk-UA" sz="4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DBFDDC-5A39-4A67-A71D-4356B9EED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8" b="13478"/>
          <a:stretch/>
        </p:blipFill>
        <p:spPr>
          <a:xfrm>
            <a:off x="7336512" y="30227"/>
            <a:ext cx="4537435" cy="56466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522B3F-D2C5-4552-B83E-05CF2A49CC5E}"/>
              </a:ext>
            </a:extLst>
          </p:cNvPr>
          <p:cNvSpPr/>
          <p:nvPr/>
        </p:nvSpPr>
        <p:spPr>
          <a:xfrm>
            <a:off x="7927942" y="5765174"/>
            <a:ext cx="3610466" cy="9839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Свято-Вознесенська церква</a:t>
            </a:r>
          </a:p>
          <a:p>
            <a:pPr algn="ctr"/>
            <a:r>
              <a:rPr lang="uk-UA" sz="16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 Горохова</a:t>
            </a:r>
          </a:p>
          <a:p>
            <a:pPr algn="ctr"/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фото Бойка Богдана)</a:t>
            </a:r>
          </a:p>
        </p:txBody>
      </p:sp>
    </p:spTree>
    <p:extLst>
      <p:ext uri="{BB962C8B-B14F-4D97-AF65-F5344CB8AC3E}">
        <p14:creationId xmlns:p14="http://schemas.microsoft.com/office/powerpoint/2010/main" val="292446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734A4-FBB2-46A1-9F71-B7C014F2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032" y="308728"/>
            <a:ext cx="4939645" cy="5685672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accent1"/>
                </a:solidFill>
              </a:rPr>
              <a:t>Під час реставраційних робіт у іконі святого Миколая чудотворця було виявлено кулю періоду другої світової війни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B39B14-D293-475C-8DBE-832C91845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b="12571"/>
          <a:stretch/>
        </p:blipFill>
        <p:spPr>
          <a:xfrm>
            <a:off x="254524" y="81380"/>
            <a:ext cx="4835951" cy="6695239"/>
          </a:xfrm>
        </p:spPr>
      </p:pic>
    </p:spTree>
    <p:extLst>
      <p:ext uri="{BB962C8B-B14F-4D97-AF65-F5344CB8AC3E}">
        <p14:creationId xmlns:p14="http://schemas.microsoft.com/office/powerpoint/2010/main" val="214846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A21EF-9A23-4D73-BB6C-0F095D20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45" y="263951"/>
            <a:ext cx="3915267" cy="6129956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Мисечко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перший священник, який відстоював ідею створення незалежної Української Православної Церкви у м. горохові.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був 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Настоятелем 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свято-вознесенського храму 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горохова 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1942-1943 р.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555555-ED58-4068-9DA8-91DAEE5AEC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 b="5157"/>
          <a:stretch/>
        </p:blipFill>
        <p:spPr bwMode="auto">
          <a:xfrm>
            <a:off x="7700647" y="115747"/>
            <a:ext cx="4396374" cy="5123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7D9EFE-6168-4C4E-90EE-7546A644C667}"/>
              </a:ext>
            </a:extLst>
          </p:cNvPr>
          <p:cNvSpPr/>
          <p:nvPr/>
        </p:nvSpPr>
        <p:spPr>
          <a:xfrm>
            <a:off x="5671794" y="516585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b="1" dirty="0"/>
              <a:t>Настоятель </a:t>
            </a:r>
            <a:br>
              <a:rPr lang="uk-UA" b="1" dirty="0"/>
            </a:br>
            <a:r>
              <a:rPr lang="uk-UA" b="1" dirty="0"/>
              <a:t>Свято-Вознесенського храму</a:t>
            </a:r>
            <a:br>
              <a:rPr lang="uk-UA" b="1" dirty="0"/>
            </a:br>
            <a:r>
              <a:rPr lang="uk-UA" b="1" dirty="0"/>
              <a:t>о. Андрій Сидор</a:t>
            </a:r>
            <a:br>
              <a:rPr lang="uk-UA" b="1" dirty="0"/>
            </a:br>
            <a:r>
              <a:rPr lang="uk-UA" b="1" dirty="0"/>
              <a:t> та Богдан Бойко біля пам’ятного знаку </a:t>
            </a:r>
            <a:br>
              <a:rPr lang="uk-UA" b="1" dirty="0"/>
            </a:br>
            <a:r>
              <a:rPr lang="uk-UA" b="1" dirty="0"/>
              <a:t>о. Володимиру </a:t>
            </a:r>
            <a:r>
              <a:rPr lang="uk-UA" b="1" dirty="0" err="1"/>
              <a:t>Мисечку</a:t>
            </a:r>
            <a:r>
              <a:rPr lang="uk-UA" b="1" dirty="0"/>
              <a:t> на стіні храму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02985-88AA-4B20-A327-1843C4A90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8" t="15870" r="5178" b="15870"/>
          <a:stretch/>
        </p:blipFill>
        <p:spPr>
          <a:xfrm>
            <a:off x="4012950" y="115747"/>
            <a:ext cx="3501346" cy="51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5C0A62-13B1-4285-AB11-93C4D078F9AA}"/>
              </a:ext>
            </a:extLst>
          </p:cNvPr>
          <p:cNvSpPr/>
          <p:nvPr/>
        </p:nvSpPr>
        <p:spPr>
          <a:xfrm>
            <a:off x="279377" y="1793080"/>
            <a:ext cx="5247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1992 році громада Свято-Вознесенського храму доєдналася до Української Православної Церкви Київського Патріархату.</a:t>
            </a:r>
          </a:p>
          <a:p>
            <a:pPr algn="just"/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жовтня 1992  року   о. Андрій Сидор став на службу у Свято-Вознесенському храмі в Горохові. 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активно включений 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миіста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відстоює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Церкви.</a:t>
            </a:r>
          </a:p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Горохівський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деканат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Сидора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лоно ПЦУ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станом на 01.01. 2021)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AB25E0B-2EBA-4F39-B58B-163941837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02" y="879523"/>
            <a:ext cx="5891121" cy="4418341"/>
          </a:xfrm>
          <a:prstGeom prst="rect">
            <a:avLst/>
          </a:prstGeom>
        </p:spPr>
      </p:pic>
      <p:sp>
        <p:nvSpPr>
          <p:cNvPr id="11" name="Заголовок 7">
            <a:extLst>
              <a:ext uri="{FF2B5EF4-FFF2-40B4-BE49-F238E27FC236}">
                <a16:creationId xmlns:a16="http://schemas.microsoft.com/office/drawing/2014/main" id="{AE264D28-71BC-459D-9913-41BC75D42789}"/>
              </a:ext>
            </a:extLst>
          </p:cNvPr>
          <p:cNvSpPr txBox="1">
            <a:spLocks/>
          </p:cNvSpPr>
          <p:nvPr/>
        </p:nvSpPr>
        <p:spPr>
          <a:xfrm>
            <a:off x="6947556" y="5486399"/>
            <a:ext cx="4136796" cy="11856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недільна школа у свято-Вознесенському</a:t>
            </a:r>
            <a:br>
              <a:rPr lang="uk-UA" sz="2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 і   Горохова</a:t>
            </a:r>
          </a:p>
          <a:p>
            <a:pPr algn="ctr"/>
            <a:r>
              <a:rPr lang="uk-UA" sz="2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фото  із архіву о. Андрія Сидора)</a:t>
            </a:r>
            <a:br>
              <a:rPr lang="uk-UA" sz="2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831" y="185987"/>
            <a:ext cx="10986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Андрій Сидор – настоятель Свято-Вознесенського храму м. Горохова</a:t>
            </a:r>
          </a:p>
        </p:txBody>
      </p:sp>
    </p:spTree>
    <p:extLst>
      <p:ext uri="{BB962C8B-B14F-4D97-AF65-F5344CB8AC3E}">
        <p14:creationId xmlns:p14="http://schemas.microsoft.com/office/powerpoint/2010/main" val="144402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019AD-7B31-49C4-A787-C43626C0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0" y="5153805"/>
            <a:ext cx="5556233" cy="1507067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Водосвятна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капличка на території храму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0E48AC7-E070-4BE9-A7CB-E09582270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5" b="30745"/>
          <a:stretch/>
        </p:blipFill>
        <p:spPr bwMode="auto">
          <a:xfrm>
            <a:off x="156410" y="26818"/>
            <a:ext cx="5677860" cy="4929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DDA25-3710-4B82-BC8A-9566EC0056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r="26480"/>
          <a:stretch/>
        </p:blipFill>
        <p:spPr>
          <a:xfrm>
            <a:off x="5834270" y="2491748"/>
            <a:ext cx="6357730" cy="436625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6B30811-0FE6-47BB-889A-7CB3D0EC39E9}"/>
              </a:ext>
            </a:extLst>
          </p:cNvPr>
          <p:cNvSpPr txBox="1">
            <a:spLocks/>
          </p:cNvSpPr>
          <p:nvPr/>
        </p:nvSpPr>
        <p:spPr>
          <a:xfrm>
            <a:off x="6479357" y="505750"/>
            <a:ext cx="555623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Пам’ятаємо усіх, хто віддав своє життя за нашу свободу</a:t>
            </a:r>
          </a:p>
        </p:txBody>
      </p:sp>
    </p:spTree>
    <p:extLst>
      <p:ext uri="{BB962C8B-B14F-4D97-AF65-F5344CB8AC3E}">
        <p14:creationId xmlns:p14="http://schemas.microsoft.com/office/powerpoint/2010/main" val="348216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FA9B0-C37B-4D01-A3EC-95864522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95" y="1384174"/>
            <a:ext cx="11819631" cy="5261723"/>
          </a:xfrm>
        </p:spPr>
        <p:txBody>
          <a:bodyPr>
            <a:normAutofit/>
          </a:bodyPr>
          <a:lstStyle/>
          <a:p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досліджено історію  створення та функціонування </a:t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Свято-Вознесенського храму  м. Горохова, перша  </a:t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згадка про який датується 1844 р.;</a:t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Цей храм є невід’ємною складовою частиною ПЦУ;</a:t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храм є історично значимим для </a:t>
            </a:r>
            <a:r>
              <a:rPr lang="uk-UA" sz="27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горохівчан</a:t>
            </a: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  </a:t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Волинського       краю  загалом як культова споруда та    </a:t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центр духовного  відродження.</a:t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uk-UA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5A7B1-6917-43CC-9265-5715466B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95" y="293185"/>
            <a:ext cx="8534400" cy="20352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uk-UA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Висновки:</a:t>
            </a:r>
          </a:p>
          <a:p>
            <a:pPr marL="0" indent="0" algn="ctr">
              <a:buNone/>
            </a:pPr>
            <a:endParaRPr lang="uk-UA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4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00C7-01C1-4F17-9C5A-6567BF8B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20" y="5062193"/>
            <a:ext cx="10048972" cy="499621"/>
          </a:xfrm>
        </p:spPr>
        <p:txBody>
          <a:bodyPr>
            <a:normAutofit fontScale="90000"/>
          </a:bodyPr>
          <a:lstStyle/>
          <a:p>
            <a:r>
              <a:rPr lang="uk-UA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r>
              <a:rPr lang="uk-UA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AEF47D-F049-4792-A2C6-505EC142CF8B}"/>
              </a:ext>
            </a:extLst>
          </p:cNvPr>
          <p:cNvSpPr/>
          <p:nvPr/>
        </p:nvSpPr>
        <p:spPr>
          <a:xfrm>
            <a:off x="1096650" y="432186"/>
            <a:ext cx="10752841" cy="357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використаних джерел: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</a:rPr>
              <a:t> 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ДАВО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-  Ф.35. О.5. Справа 283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ДАВО -Ф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.35.О.5.Справа 251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Свято-Вознесенський храм Горохова </a:t>
            </a:r>
            <a:r>
              <a:rPr lang="uk-UA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[Електронний ресурс] – Режим доступу до ресурсу. –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URL: </a:t>
            </a:r>
            <a:r>
              <a:rPr lang="en-US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</a:t>
            </a:r>
            <a:r>
              <a:rPr lang="ru-RU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b="1" u="sng" dirty="0" err="1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pravoslavniavoluni</a:t>
            </a:r>
            <a:r>
              <a:rPr lang="uk-UA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</a:t>
            </a:r>
            <a:r>
              <a:rPr lang="uk-UA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b="1" u="sng" dirty="0" err="1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ua</a:t>
            </a:r>
            <a:r>
              <a:rPr lang="uk-UA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b="1" u="sng" dirty="0" err="1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yparkchia</a:t>
            </a:r>
            <a:r>
              <a:rPr lang="uk-UA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b="1" u="sng" dirty="0" err="1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horokchiv</a:t>
            </a:r>
            <a:r>
              <a:rPr lang="uk-UA" b="1" u="sng" dirty="0">
                <a:solidFill>
                  <a:srgbClr val="460402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voznesinnia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Чучман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 Горохів. Луцьк: </a:t>
            </a:r>
            <a:r>
              <a:rPr lang="uk-UA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Надстир’я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2001. </a:t>
            </a:r>
            <a:endParaRPr lang="uk-UA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38694-D649-4B94-A749-45F6CA01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1" y="209747"/>
            <a:ext cx="7566582" cy="6438506"/>
          </a:xfrm>
        </p:spPr>
        <p:txBody>
          <a:bodyPr>
            <a:noAutofit/>
          </a:bodyPr>
          <a:lstStyle/>
          <a:p>
            <a:r>
              <a:rPr lang="uk-UA" sz="2800" b="1" dirty="0"/>
              <a:t>Роботу виконав</a:t>
            </a:r>
            <a:br>
              <a:rPr lang="uk-UA" sz="2800" b="1" dirty="0"/>
            </a:br>
            <a:r>
              <a:rPr lang="uk-UA" sz="2800" b="1" dirty="0"/>
              <a:t>Бойко </a:t>
            </a:r>
            <a:r>
              <a:rPr lang="uk-UA" sz="2800" b="1" dirty="0" smtClean="0"/>
              <a:t>Богдан Ігорович</a:t>
            </a:r>
            <a:r>
              <a:rPr lang="uk-UA" sz="2800" dirty="0" smtClean="0"/>
              <a:t>, 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i="1" dirty="0">
                <a:solidFill>
                  <a:schemeClr val="accent1"/>
                </a:solidFill>
              </a:rPr>
              <a:t>учень 9-А класу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Горохівського ліцею №2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Горохівської міської ради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Луцького району 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Волинської області,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Волинська обласна Мала академія наук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800" b="1" dirty="0"/>
              <a:t>Науковий керівник:</a:t>
            </a:r>
            <a:br>
              <a:rPr lang="uk-UA" sz="2800" b="1" dirty="0"/>
            </a:br>
            <a:r>
              <a:rPr lang="uk-UA" sz="2800" b="1" dirty="0" err="1"/>
              <a:t>Бояркевич</a:t>
            </a:r>
            <a:r>
              <a:rPr lang="uk-UA" sz="2800" b="1" dirty="0"/>
              <a:t> Алла Василівна,</a:t>
            </a:r>
            <a:br>
              <a:rPr lang="uk-UA" sz="2800" b="1" dirty="0"/>
            </a:br>
            <a:r>
              <a:rPr lang="uk-UA" sz="2400" b="1" i="1" dirty="0">
                <a:solidFill>
                  <a:schemeClr val="accent1"/>
                </a:solidFill>
              </a:rPr>
              <a:t>учитель мистецтва та основ 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християнської етики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Горохівського ліцею №2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Горохівської міської ради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Луцького району </a:t>
            </a:r>
            <a:br>
              <a:rPr lang="uk-UA" sz="2400" b="1" i="1" dirty="0">
                <a:solidFill>
                  <a:schemeClr val="accent1"/>
                </a:solidFill>
              </a:rPr>
            </a:br>
            <a:r>
              <a:rPr lang="uk-UA" sz="2400" b="1" i="1" dirty="0">
                <a:solidFill>
                  <a:schemeClr val="accent1"/>
                </a:solidFill>
              </a:rPr>
              <a:t>Волинської області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DAAB04-FFF0-431B-9AC9-8079BA5E7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2"/>
          <a:stretch/>
        </p:blipFill>
        <p:spPr>
          <a:xfrm>
            <a:off x="8003357" y="700032"/>
            <a:ext cx="3864990" cy="459002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6611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4252" y="179648"/>
            <a:ext cx="11668539" cy="1420261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32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роботи:</a:t>
            </a:r>
            <a:r>
              <a:rPr lang="uk-UA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дослідити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історію Свято-Вознесенського храму 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міста Горохова Волинської єпархії</a:t>
            </a:r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ПЦУ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373463" y="1670988"/>
            <a:ext cx="2447925" cy="200770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/>
              <a:t>Об’єкт </a:t>
            </a:r>
          </a:p>
          <a:p>
            <a:pPr algn="ctr"/>
            <a:r>
              <a:rPr lang="uk-UA" sz="2000" b="1" dirty="0"/>
              <a:t>дослідження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604086" y="1670989"/>
            <a:ext cx="2447925" cy="200770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/>
              <a:t>Предмет </a:t>
            </a:r>
          </a:p>
          <a:p>
            <a:pPr algn="ctr"/>
            <a:r>
              <a:rPr lang="uk-UA" sz="2000" b="1" dirty="0"/>
              <a:t>дослідження</a:t>
            </a: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3373463" y="3820848"/>
            <a:ext cx="2447925" cy="282843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Свято-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Вознесенський 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 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міста Горохова.</a:t>
            </a:r>
            <a:endParaRPr lang="uk-UA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6353072" y="3820849"/>
            <a:ext cx="2949954" cy="282843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заснування та 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Свято-Вознесенського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храму м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Горохова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8C64AA-48A3-4B32-8549-44CEDC3C7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4" y="1806063"/>
            <a:ext cx="2601560" cy="3429001"/>
          </a:xfrm>
          <a:prstGeom prst="rect">
            <a:avLst/>
          </a:prstGeom>
        </p:spPr>
      </p:pic>
      <p:sp>
        <p:nvSpPr>
          <p:cNvPr id="17" name="Заголовок 7">
            <a:extLst>
              <a:ext uri="{FF2B5EF4-FFF2-40B4-BE49-F238E27FC236}">
                <a16:creationId xmlns:a16="http://schemas.microsoft.com/office/drawing/2014/main" id="{01443104-3DD7-4ACD-AA66-DCD63C46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9" y="5329168"/>
            <a:ext cx="3130826" cy="1420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свято-вознесенському храмі: </a:t>
            </a:r>
            <a:b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uk-UA" sz="1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Сидор  та Богдан Бойко із митрополитом Михаїлом</a:t>
            </a:r>
          </a:p>
          <a:p>
            <a:pPr algn="ctr"/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фото  із архіву Бойка Богдана)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13CDE4-55AF-43DB-BBEA-7D529FB06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b="3245"/>
          <a:stretch/>
        </p:blipFill>
        <p:spPr>
          <a:xfrm>
            <a:off x="9614866" y="1806063"/>
            <a:ext cx="2447925" cy="3429001"/>
          </a:xfrm>
          <a:prstGeom prst="rect">
            <a:avLst/>
          </a:prstGeom>
        </p:spPr>
      </p:pic>
      <p:sp>
        <p:nvSpPr>
          <p:cNvPr id="20" name="Заголовок 7">
            <a:extLst>
              <a:ext uri="{FF2B5EF4-FFF2-40B4-BE49-F238E27FC236}">
                <a16:creationId xmlns:a16="http://schemas.microsoft.com/office/drawing/2014/main" id="{56DE389D-6700-42B4-9314-CD7B539CFC18}"/>
              </a:ext>
            </a:extLst>
          </p:cNvPr>
          <p:cNvSpPr txBox="1">
            <a:spLocks/>
          </p:cNvSpPr>
          <p:nvPr/>
        </p:nvSpPr>
        <p:spPr>
          <a:xfrm>
            <a:off x="9614866" y="5329168"/>
            <a:ext cx="2447925" cy="1326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свято-вознесенському храмі: О. </a:t>
            </a:r>
            <a:r>
              <a:rPr lang="uk-UA" sz="1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Сидор  та Богдан Бойко </a:t>
            </a:r>
          </a:p>
          <a:p>
            <a:pPr algn="ctr"/>
            <a:r>
              <a:rPr lang="uk-UA" sz="1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фото  із архіву Бойка Богдана)</a:t>
            </a:r>
          </a:p>
        </p:txBody>
      </p:sp>
    </p:spTree>
  </p:cSld>
  <p:clrMapOvr>
    <a:masterClrMapping/>
  </p:clrMapOvr>
  <p:transition advTm="1009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804631"/>
              </p:ext>
            </p:extLst>
          </p:nvPr>
        </p:nvGraphicFramePr>
        <p:xfrm>
          <a:off x="1073426" y="1133060"/>
          <a:ext cx="9906000" cy="565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104383"/>
            <a:ext cx="9906000" cy="83099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000066"/>
                </a:solidFill>
              </a:rPr>
              <a:t>Основні завдання:</a:t>
            </a:r>
          </a:p>
        </p:txBody>
      </p:sp>
    </p:spTree>
    <p:extLst>
      <p:ext uri="{BB962C8B-B14F-4D97-AF65-F5344CB8AC3E}">
        <p14:creationId xmlns:p14="http://schemas.microsoft.com/office/powerpoint/2010/main" val="833161592"/>
      </p:ext>
    </p:extLst>
  </p:cSld>
  <p:clrMapOvr>
    <a:masterClrMapping/>
  </p:clrMapOvr>
  <p:transition advTm="1075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A222B-8900-430E-B8FE-7FDDEBE8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533" y="0"/>
            <a:ext cx="6528972" cy="281214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dirty="0">
                <a:solidFill>
                  <a:schemeClr val="accent1"/>
                </a:solidFill>
              </a:rPr>
              <a:t>Документи (клірові відомості) ДАВО за 1797 та 1844 роки, які визначають точний рік відкриття Свято-вознесенського храму</a:t>
            </a:r>
            <a:br>
              <a:rPr lang="uk-UA" sz="2800" dirty="0">
                <a:solidFill>
                  <a:schemeClr val="accent1"/>
                </a:solidFill>
              </a:rPr>
            </a:br>
            <a:r>
              <a:rPr lang="uk-UA" sz="2800" dirty="0">
                <a:solidFill>
                  <a:schemeClr val="accent1"/>
                </a:solidFill>
              </a:rPr>
              <a:t>( ф.35.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uk-UA" sz="2800" dirty="0">
                <a:solidFill>
                  <a:schemeClr val="accent1"/>
                </a:solidFill>
              </a:rPr>
              <a:t>о.05. справи 251, 283)</a:t>
            </a:r>
            <a:br>
              <a:rPr lang="uk-UA" sz="2800" dirty="0">
                <a:solidFill>
                  <a:schemeClr val="accent1"/>
                </a:solidFill>
              </a:rPr>
            </a:br>
            <a:r>
              <a:rPr lang="uk-UA" sz="2800" dirty="0">
                <a:solidFill>
                  <a:schemeClr val="accent1"/>
                </a:solidFill>
              </a:rPr>
              <a:t>Фото бойка </a:t>
            </a:r>
            <a:r>
              <a:rPr lang="uk-UA" sz="2800" dirty="0" err="1">
                <a:solidFill>
                  <a:schemeClr val="accent1"/>
                </a:solidFill>
              </a:rPr>
              <a:t>богдана</a:t>
            </a:r>
            <a:endParaRPr lang="uk-UA" sz="2800" dirty="0">
              <a:solidFill>
                <a:schemeClr val="accent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6B6864-00A8-466C-837C-D56B4F9E94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/>
          <a:stretch/>
        </p:blipFill>
        <p:spPr bwMode="auto">
          <a:xfrm>
            <a:off x="129495" y="2875396"/>
            <a:ext cx="2968004" cy="3713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C1222E-F131-46E8-8803-D8A4D70376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68" y="2875396"/>
            <a:ext cx="2853690" cy="381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26EE35-B11A-4A73-BC17-0E4F49094F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27" y="2812144"/>
            <a:ext cx="3950970" cy="377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AE8700-E51C-4C76-8BB6-B51E31CD367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" t="-173" r="8381" b="15912"/>
          <a:stretch/>
        </p:blipFill>
        <p:spPr bwMode="auto">
          <a:xfrm rot="16200000">
            <a:off x="1355681" y="-1060849"/>
            <a:ext cx="2543175" cy="4995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92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29200-9C24-4B2C-A6A9-A717CB04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70" y="175113"/>
            <a:ext cx="11365034" cy="1200329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Перша згадка про  свято-вознесенський храм м. Горохова</a:t>
            </a:r>
            <a:br>
              <a:rPr lang="uk-UA" sz="2400" b="1" i="1" dirty="0">
                <a:solidFill>
                  <a:srgbClr val="0070C0"/>
                </a:solidFill>
              </a:rPr>
            </a:br>
            <a:r>
              <a:rPr lang="uk-UA" sz="2400" b="1" i="1" dirty="0">
                <a:solidFill>
                  <a:srgbClr val="0070C0"/>
                </a:solidFill>
              </a:rPr>
              <a:t> датується 1844 роком ( архів ДАВО).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211777-5F15-41CD-AC9F-6BE7683F4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51" y="3418861"/>
            <a:ext cx="5883797" cy="3312360"/>
          </a:xfrm>
        </p:spPr>
      </p:pic>
      <p:pic>
        <p:nvPicPr>
          <p:cNvPr id="6" name="Місце для вмісту 3" descr="H:\Свято - Вознесенський храм м. Горохів\11.jpg">
            <a:extLst>
              <a:ext uri="{FF2B5EF4-FFF2-40B4-BE49-F238E27FC236}">
                <a16:creationId xmlns:a16="http://schemas.microsoft.com/office/drawing/2014/main" id="{BDA2D76D-F977-49AB-9839-9FC8C2C7DC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252" y="3429000"/>
            <a:ext cx="5762373" cy="33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2B3D1B-32C9-472A-A931-8F076DE59C2C}"/>
              </a:ext>
            </a:extLst>
          </p:cNvPr>
          <p:cNvSpPr/>
          <p:nvPr/>
        </p:nvSpPr>
        <p:spPr>
          <a:xfrm>
            <a:off x="443696" y="1132643"/>
            <a:ext cx="11470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Досліджено, що слово «церква» походить від грецького «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кіріяке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германського «</a:t>
            </a:r>
            <a:r>
              <a:rPr lang="uk-UA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кірхе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що означає «Дім Божий, місце для християнських богослужінь.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Ісус Христос обіцяв Своїм учням: «Бо де двоє чи троє в Ім’я Моє зібрані, – там Я серед них». Свято-Вознесенський храм має хрестоподібну видовжену форму і складається із 3 частин (притвор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центральна частина, 2 вівтаря). </a:t>
            </a:r>
          </a:p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Фото Свято-Вознесенської церкви м. Горохова п. ХХ і п. ХХІ ст.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71088-A0D4-44DA-B7F3-342444AC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133" y="107360"/>
            <a:ext cx="2495096" cy="332164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/>
              <a:t>на подвір’ї</a:t>
            </a:r>
            <a:br>
              <a:rPr lang="uk-UA" sz="1800" b="1" dirty="0"/>
            </a:br>
            <a:r>
              <a:rPr lang="uk-UA" sz="1800" b="1" dirty="0"/>
              <a:t>свято-</a:t>
            </a:r>
            <a:br>
              <a:rPr lang="uk-UA" sz="1800" b="1" dirty="0"/>
            </a:br>
            <a:r>
              <a:rPr lang="uk-UA" sz="1800" b="1" dirty="0"/>
              <a:t>вознесенського</a:t>
            </a:r>
            <a:br>
              <a:rPr lang="uk-UA" sz="1800" b="1" dirty="0"/>
            </a:br>
            <a:r>
              <a:rPr lang="uk-UA" sz="1800" b="1" dirty="0"/>
              <a:t>храму</a:t>
            </a:r>
            <a:endParaRPr lang="uk-UA" sz="18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062DA85A-4909-480D-B18A-4FC1C5912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26" y="133118"/>
            <a:ext cx="2846895" cy="538499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0A47C9-F3C6-482D-8044-7642CFD71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03" y="107836"/>
            <a:ext cx="2503752" cy="5435553"/>
          </a:xfrm>
          <a:prstGeom prst="rect">
            <a:avLst/>
          </a:prstGeom>
        </p:spPr>
      </p:pic>
      <p:pic>
        <p:nvPicPr>
          <p:cNvPr id="6" name="Объект 8">
            <a:extLst>
              <a:ext uri="{FF2B5EF4-FFF2-40B4-BE49-F238E27FC236}">
                <a16:creationId xmlns:a16="http://schemas.microsoft.com/office/drawing/2014/main" id="{07BB57E4-AA1A-4151-8598-453D1B111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60"/>
            <a:ext cx="4268472" cy="6579773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3EAED508-570A-465E-B721-63226D1DC9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897" b="5047"/>
          <a:stretch/>
        </p:blipFill>
        <p:spPr>
          <a:xfrm>
            <a:off x="4268471" y="4138368"/>
            <a:ext cx="5375149" cy="25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2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B3281-8DE9-44DB-99E1-65341100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7" y="89363"/>
            <a:ext cx="6320470" cy="3726345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та внутрішня будова  Свято-вознесенської церкви має традиційний для українських храмів вигляд: багатство убранства, пластичні форми, світлі стіни, багата рослинна орнаментація, декор, цибуляста церковна баня, іконостас, що вражає своєю майстерністю виконання, пишністю та розмаїттям елементів і форм у національному стилі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054299-EF1D-4069-B3A9-C55FCD3B3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67" y="116050"/>
            <a:ext cx="5259457" cy="35063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985856-EE0B-4D35-B3E0-011988A2C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4" y="3622353"/>
            <a:ext cx="5624346" cy="31558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15B6C0-1BE8-4DF8-B626-B698BA9D0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167" y="3772178"/>
            <a:ext cx="5381852" cy="29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7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711253-FB5E-4EA2-93BA-A3634E197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6"/>
          <a:stretch/>
        </p:blipFill>
        <p:spPr>
          <a:xfrm>
            <a:off x="12957" y="1623124"/>
            <a:ext cx="4743040" cy="52348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7F611E-C70C-47A8-96F6-8403F9A2C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35" y="1570749"/>
            <a:ext cx="4503809" cy="5262623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941A05F-783B-4CFD-89D9-4567F94C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20" y="0"/>
            <a:ext cx="11806176" cy="1570749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частина свято-вознесенського храму  вміщує від 150 до 300 прихожан на недільному богослужінні. </a:t>
            </a:r>
            <a:b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церкві збереглися ікони волинської школи ХVІІ-ХVІІІ століття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34F8D3-C0E6-43C7-B577-FAA1FACCF3B1}"/>
              </a:ext>
            </a:extLst>
          </p:cNvPr>
          <p:cNvSpPr/>
          <p:nvPr/>
        </p:nvSpPr>
        <p:spPr>
          <a:xfrm>
            <a:off x="4987606" y="1847569"/>
            <a:ext cx="26876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У 1992 році розпочалися ремонтні роботи у храмі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з відновлення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та розпису.</a:t>
            </a: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Оздоблення 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храму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виконували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місцеві художники</a:t>
            </a:r>
          </a:p>
          <a:p>
            <a:pPr algn="ctr"/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О.І.Корецький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Д.Шамрило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А.Воскобойник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І.Івашко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uk-UA" sz="2000" b="1" dirty="0" err="1">
                <a:solidFill>
                  <a:schemeClr val="accent1">
                    <a:lumMod val="50000"/>
                  </a:schemeClr>
                </a:solidFill>
              </a:rPr>
              <a:t>В.М.Гетьманчук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944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637</TotalTime>
  <Words>785</Words>
  <Application>Microsoft Office PowerPoint</Application>
  <PresentationFormat>Широкий екран</PresentationFormat>
  <Paragraphs>82</Paragraphs>
  <Slides>15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Times New Roman</vt:lpstr>
      <vt:lpstr>Wingdings 3</vt:lpstr>
      <vt:lpstr>Сектор</vt:lpstr>
      <vt:lpstr>          </vt:lpstr>
      <vt:lpstr>Роботу виконав Бойко Богдан Ігорович,  учень 9-А класу Горохівського ліцею №2 Горохівської міської ради Луцького району  Волинської області, Волинська обласна Мала академія наук Науковий керівник: Бояркевич Алла Василівна, учитель мистецтва та основ  християнської етики Горохівського ліцею №2 Горохівської міської ради Луцького району  Волинської області</vt:lpstr>
      <vt:lpstr> У свято-вознесенському храмі:  О. андрій Сидор  та Богдан Бойко із митрополитом Михаїлом ( фото  із архіву Бойка Богдана)</vt:lpstr>
      <vt:lpstr>Основні завдання:</vt:lpstr>
      <vt:lpstr>Документи (клірові відомості) ДАВО за 1797 та 1844 роки, які визначають точний рік відкриття Свято-вознесенського храму ( ф.35. о.05. справи 251, 283) Фото бойка богдана</vt:lpstr>
      <vt:lpstr>Перша згадка про  свято-вознесенський храм м. Горохова  датується 1844 роком ( архів ДАВО). </vt:lpstr>
      <vt:lpstr>на подвір’ї свято- вознесенського храму</vt:lpstr>
      <vt:lpstr>зовнішня та внутрішня будова  Свято-вознесенської церкви має традиційний для українських храмів вигляд: багатство убранства, пластичні форми, світлі стіни, багата рослинна орнаментація, декор, цибуляста церковна баня, іконостас, що вражає своєю майстерністю виконання, пишністю та розмаїттям елементів і форм у національному стилі </vt:lpstr>
      <vt:lpstr>Центральна частина свято-вознесенського храму  вміщує від 150 до 300 прихожан на недільному богослужінні.  У церкві збереглися ікони волинської школи ХVІІ-ХVІІІ століття.</vt:lpstr>
      <vt:lpstr>Під час реставраційних робіт у іконі святого Миколая чудотворця було виявлено кулю періоду другої світової війни </vt:lpstr>
      <vt:lpstr>Володимир Мисечко - перший священник, який відстоював ідею створення незалежної Української Православної Церкви у м. горохові. Він був  Настоятелем  свято-вознесенського храму  м. горохова  у 1942-1943 р. </vt:lpstr>
      <vt:lpstr>Презентація PowerPoint</vt:lpstr>
      <vt:lpstr>Водосвятна капличка на території храму</vt:lpstr>
      <vt:lpstr>- досліджено історію  створення та функціонування    Свято-Вознесенського храму  м. Горохова, перша     згадка про який датується 1844 р.;  - Цей храм є невід’ємною складовою частиною ПЦУ; - храм є історично значимим для горохівчан, для      Волинського       краю  загалом як культова споруда та       центр духовного  відродження.   -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Роботу виконав: Бойко Богдан Ігорович,  учень 9-А класу Горохівський ліцей №2 Горохівської міської ради Луцького району Волинської області  Наукові керівники: Клімук Ірина Миколаївна,  кандидат філософських наук, керівник гуртка філософія  Волинської обласної Малої академії наук Бояркевич Алла Василівна, учитель мистецтва та основ християнської етики Горохівського ліцею №2 Горохівської міської ради Луцького районуВолинської області </dc:title>
  <dc:creator>Алла</dc:creator>
  <cp:lastModifiedBy>Канцелярія</cp:lastModifiedBy>
  <cp:revision>33</cp:revision>
  <dcterms:created xsi:type="dcterms:W3CDTF">2022-02-01T11:09:53Z</dcterms:created>
  <dcterms:modified xsi:type="dcterms:W3CDTF">2022-04-19T12:35:30Z</dcterms:modified>
</cp:coreProperties>
</file>