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8"/>
  </p:notesMasterIdLst>
  <p:handoutMasterIdLst>
    <p:handoutMasterId r:id="rId19"/>
  </p:handoutMasterIdLst>
  <p:sldIdLst>
    <p:sldId id="256" r:id="rId2"/>
    <p:sldId id="257" r:id="rId3"/>
    <p:sldId id="258" r:id="rId4"/>
    <p:sldId id="280" r:id="rId5"/>
    <p:sldId id="259" r:id="rId6"/>
    <p:sldId id="260" r:id="rId7"/>
    <p:sldId id="284" r:id="rId8"/>
    <p:sldId id="276" r:id="rId9"/>
    <p:sldId id="285" r:id="rId10"/>
    <p:sldId id="261" r:id="rId11"/>
    <p:sldId id="278" r:id="rId12"/>
    <p:sldId id="283" r:id="rId13"/>
    <p:sldId id="279" r:id="rId14"/>
    <p:sldId id="282" r:id="rId15"/>
    <p:sldId id="281" r:id="rId16"/>
    <p:sldId id="273" r:id="rId17"/>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Oxygen" panose="020B0604020202020204" charset="0"/>
      <p:regular r:id="rId24"/>
      <p:bold r:id="rId25"/>
    </p:embeddedFont>
    <p:embeddedFont>
      <p:font typeface="Yanone Kaffeesatz" panose="020B0604020202020204" charset="-52"/>
      <p:regular r:id="rId26"/>
      <p:bold r:id="rId27"/>
    </p:embeddedFont>
    <p:embeddedFont>
      <p:font typeface="Barlow Condensed" panose="020B0604020202020204" charset="0"/>
      <p:regular r:id="rId28"/>
      <p:bold r:id="rId29"/>
      <p:italic r:id="rId30"/>
      <p:boldItalic r:id="rId31"/>
    </p:embeddedFont>
    <p:embeddedFont>
      <p:font typeface="Century Gothic" panose="020B0502020202020204" pitchFamily="34" charset="0"/>
      <p:regular r:id="rId32"/>
      <p:bold r:id="rId33"/>
      <p:italic r:id="rId34"/>
      <p:boldItalic r:id="rId35"/>
    </p:embeddedFont>
    <p:embeddedFont>
      <p:font typeface="Cambria Math" panose="02040503050406030204" pitchFamily="18"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54C4"/>
    <a:srgbClr val="414FB0"/>
    <a:srgbClr val="2E95CE"/>
    <a:srgbClr val="3289D1"/>
    <a:srgbClr val="404F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660"/>
  </p:normalViewPr>
  <p:slideViewPr>
    <p:cSldViewPr snapToGrid="0">
      <p:cViewPr>
        <p:scale>
          <a:sx n="102" d="100"/>
          <a:sy n="102" d="100"/>
        </p:scale>
        <p:origin x="-600"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BBE702-1B9C-4D61-913D-2CB3939397D5}" type="datetimeFigureOut">
              <a:rPr lang="en-US" smtClean="0"/>
              <a:t>4/20/2022</a:t>
            </a:fld>
            <a:endParaRPr lang="en-US"/>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1</a:t>
            </a:r>
            <a:endParaRPr lang="en-US"/>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6373D8-F32C-4BCD-8A3E-399CBA69AA40}" type="slidenum">
              <a:rPr lang="en-US" smtClean="0"/>
              <a:t>‹#›</a:t>
            </a:fld>
            <a:endParaRPr lang="en-US"/>
          </a:p>
        </p:txBody>
      </p:sp>
    </p:spTree>
    <p:extLst>
      <p:ext uri="{BB962C8B-B14F-4D97-AF65-F5344CB8AC3E}">
        <p14:creationId xmlns:p14="http://schemas.microsoft.com/office/powerpoint/2010/main" val="34272699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77949395"/>
      </p:ext>
    </p:extLst>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51b28ef904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51b28ef904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1b28ef904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51b28ef904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1b28ef904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1b28ef904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1b28ef904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1b28ef904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1b28ef904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1b28ef904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1633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3903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51b28ef904_2_5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51b28ef904_2_5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295AAF">
                  <a:alpha val="94901"/>
                </a:srgbClr>
              </a:gs>
              <a:gs pos="52999">
                <a:srgbClr val="4D44B3"/>
              </a:gs>
              <a:gs pos="100000">
                <a:srgbClr val="6F31B1"/>
              </a:gs>
            </a:gsLst>
            <a:lin ang="300012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 name="Google Shape;11;p2"/>
          <p:cNvSpPr txBox="1">
            <a:spLocks noGrp="1"/>
          </p:cNvSpPr>
          <p:nvPr>
            <p:ph type="ctrTitle"/>
          </p:nvPr>
        </p:nvSpPr>
        <p:spPr>
          <a:xfrm>
            <a:off x="1203775" y="1746850"/>
            <a:ext cx="4736700" cy="2052600"/>
          </a:xfrm>
          <a:prstGeom prst="rect">
            <a:avLst/>
          </a:prstGeom>
        </p:spPr>
        <p:txBody>
          <a:bodyPr spcFirstLastPara="1" wrap="square" lIns="91425" tIns="91425" rIns="91425" bIns="91425" anchor="b" anchorCtr="0">
            <a:noAutofit/>
          </a:bodyPr>
          <a:lstStyle>
            <a:lvl1pPr lvl="0">
              <a:spcBef>
                <a:spcPts val="0"/>
              </a:spcBef>
              <a:spcAft>
                <a:spcPts val="0"/>
              </a:spcAft>
              <a:buSzPts val="4000"/>
              <a:buNone/>
              <a:defRPr sz="4000" b="1"/>
            </a:lvl1pPr>
            <a:lvl2pPr lvl="1">
              <a:spcBef>
                <a:spcPts val="0"/>
              </a:spcBef>
              <a:spcAft>
                <a:spcPts val="0"/>
              </a:spcAft>
              <a:buSzPts val="4000"/>
              <a:buNone/>
              <a:defRPr sz="4000" b="1"/>
            </a:lvl2pPr>
            <a:lvl3pPr lvl="2">
              <a:spcBef>
                <a:spcPts val="0"/>
              </a:spcBef>
              <a:spcAft>
                <a:spcPts val="0"/>
              </a:spcAft>
              <a:buSzPts val="4000"/>
              <a:buNone/>
              <a:defRPr sz="4000" b="1"/>
            </a:lvl3pPr>
            <a:lvl4pPr lvl="3">
              <a:spcBef>
                <a:spcPts val="0"/>
              </a:spcBef>
              <a:spcAft>
                <a:spcPts val="0"/>
              </a:spcAft>
              <a:buSzPts val="4000"/>
              <a:buNone/>
              <a:defRPr sz="4000" b="1"/>
            </a:lvl4pPr>
            <a:lvl5pPr lvl="4">
              <a:spcBef>
                <a:spcPts val="0"/>
              </a:spcBef>
              <a:spcAft>
                <a:spcPts val="0"/>
              </a:spcAft>
              <a:buSzPts val="4000"/>
              <a:buNone/>
              <a:defRPr sz="4000" b="1"/>
            </a:lvl5pPr>
            <a:lvl6pPr lvl="5">
              <a:spcBef>
                <a:spcPts val="0"/>
              </a:spcBef>
              <a:spcAft>
                <a:spcPts val="0"/>
              </a:spcAft>
              <a:buSzPts val="4000"/>
              <a:buNone/>
              <a:defRPr sz="4000" b="1"/>
            </a:lvl6pPr>
            <a:lvl7pPr lvl="6">
              <a:spcBef>
                <a:spcPts val="0"/>
              </a:spcBef>
              <a:spcAft>
                <a:spcPts val="0"/>
              </a:spcAft>
              <a:buSzPts val="4000"/>
              <a:buNone/>
              <a:defRPr sz="4000" b="1"/>
            </a:lvl7pPr>
            <a:lvl8pPr lvl="7">
              <a:spcBef>
                <a:spcPts val="0"/>
              </a:spcBef>
              <a:spcAft>
                <a:spcPts val="0"/>
              </a:spcAft>
              <a:buSzPts val="4000"/>
              <a:buNone/>
              <a:defRPr sz="4000" b="1"/>
            </a:lvl8pPr>
            <a:lvl9pPr lvl="8">
              <a:spcBef>
                <a:spcPts val="0"/>
              </a:spcBef>
              <a:spcAft>
                <a:spcPts val="0"/>
              </a:spcAft>
              <a:buSzPts val="4000"/>
              <a:buNone/>
              <a:defRPr sz="4000" b="1"/>
            </a:lvl9pPr>
          </a:lstStyle>
          <a:p>
            <a:endParaRPr/>
          </a:p>
        </p:txBody>
      </p:sp>
      <p:pic>
        <p:nvPicPr>
          <p:cNvPr id="12" name="Google Shape;12;p2"/>
          <p:cNvPicPr preferRelativeResize="0"/>
          <p:nvPr/>
        </p:nvPicPr>
        <p:blipFill rotWithShape="1">
          <a:blip r:embed="rId2">
            <a:alphaModFix/>
          </a:blip>
          <a:srcRect/>
          <a:stretch/>
        </p:blipFill>
        <p:spPr>
          <a:xfrm>
            <a:off x="7913675" y="0"/>
            <a:ext cx="802325" cy="5143500"/>
          </a:xfrm>
          <a:prstGeom prst="rect">
            <a:avLst/>
          </a:prstGeom>
          <a:noFill/>
          <a:ln>
            <a:noFill/>
          </a:ln>
        </p:spPr>
      </p:pic>
      <p:sp>
        <p:nvSpPr>
          <p:cNvPr id="13" name="Google Shape;13;p2"/>
          <p:cNvSpPr txBox="1"/>
          <p:nvPr/>
        </p:nvSpPr>
        <p:spPr>
          <a:xfrm rot="5400000">
            <a:off x="-741150" y="485022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00">
                <a:solidFill>
                  <a:srgbClr val="FFFFFF"/>
                </a:solidFill>
                <a:latin typeface="Barlow Condensed"/>
                <a:ea typeface="Barlow Condensed"/>
                <a:cs typeface="Barlow Condensed"/>
                <a:sym typeface="Barlow Condensed"/>
              </a:rPr>
              <a:t>SLIDESMANIA.COM</a:t>
            </a:r>
            <a:endParaRPr sz="9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2E95CE"/>
            </a:gs>
            <a:gs pos="52999">
              <a:srgbClr val="3581D3"/>
            </a:gs>
            <a:gs pos="100000">
              <a:srgbClr val="2E43B7"/>
            </a:gs>
          </a:gsLst>
          <a:lin ang="3001153" scaled="0"/>
        </a:gradFill>
        <a:effectLst/>
      </p:bgPr>
    </p:bg>
    <p:spTree>
      <p:nvGrpSpPr>
        <p:cNvPr id="1" name="Shape 14"/>
        <p:cNvGrpSpPr/>
        <p:nvPr/>
      </p:nvGrpSpPr>
      <p:grpSpPr>
        <a:xfrm>
          <a:off x="0" y="0"/>
          <a:ext cx="0" cy="0"/>
          <a:chOff x="0" y="0"/>
          <a:chExt cx="0" cy="0"/>
        </a:xfrm>
      </p:grpSpPr>
      <p:pic>
        <p:nvPicPr>
          <p:cNvPr id="15" name="Google Shape;15;p3"/>
          <p:cNvPicPr preferRelativeResize="0"/>
          <p:nvPr/>
        </p:nvPicPr>
        <p:blipFill rotWithShape="1">
          <a:blip r:embed="rId2">
            <a:alphaModFix/>
          </a:blip>
          <a:srcRect/>
          <a:stretch/>
        </p:blipFill>
        <p:spPr>
          <a:xfrm>
            <a:off x="415874" y="0"/>
            <a:ext cx="2716461" cy="5131443"/>
          </a:xfrm>
          <a:prstGeom prst="rect">
            <a:avLst/>
          </a:prstGeom>
          <a:noFill/>
          <a:ln>
            <a:noFill/>
          </a:ln>
        </p:spPr>
      </p:pic>
      <p:sp>
        <p:nvSpPr>
          <p:cNvPr id="16" name="Google Shape;16;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p:nvPr/>
        </p:nvSpPr>
        <p:spPr>
          <a:xfrm>
            <a:off x="311700" y="0"/>
            <a:ext cx="179400" cy="2150700"/>
          </a:xfrm>
          <a:prstGeom prst="rect">
            <a:avLst/>
          </a:prstGeom>
          <a:gradFill>
            <a:gsLst>
              <a:gs pos="0">
                <a:srgbClr val="FFD966"/>
              </a:gs>
              <a:gs pos="49000">
                <a:srgbClr val="9CCB5A"/>
              </a:gs>
              <a:gs pos="100000">
                <a:srgbClr val="9CCB5A"/>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8" name="Google Shape;18;p3"/>
          <p:cNvSpPr txBox="1"/>
          <p:nvPr/>
        </p:nvSpPr>
        <p:spPr>
          <a:xfrm rot="5400000">
            <a:off x="-741150" y="485022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00">
                <a:solidFill>
                  <a:srgbClr val="FFFFFF"/>
                </a:solidFill>
                <a:latin typeface="Barlow Condensed"/>
                <a:ea typeface="Barlow Condensed"/>
                <a:cs typeface="Barlow Condensed"/>
                <a:sym typeface="Barlow Condensed"/>
              </a:rPr>
              <a:t>SLIDESMANIA.COM</a:t>
            </a:r>
            <a:endParaRPr sz="9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5"/>
          <p:cNvSpPr/>
          <p:nvPr/>
        </p:nvSpPr>
        <p:spPr>
          <a:xfrm>
            <a:off x="0" y="0"/>
            <a:ext cx="9144000" cy="5131500"/>
          </a:xfrm>
          <a:prstGeom prst="rect">
            <a:avLst/>
          </a:prstGeom>
          <a:gradFill>
            <a:gsLst>
              <a:gs pos="0">
                <a:srgbClr val="2A80D0"/>
              </a:gs>
              <a:gs pos="50000">
                <a:srgbClr val="67A99C"/>
              </a:gs>
              <a:gs pos="100000">
                <a:srgbClr val="9CCB5A"/>
              </a:gs>
            </a:gsLst>
            <a:lin ang="300012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4" name="Google Shape;24;p5"/>
          <p:cNvPicPr preferRelativeResize="0"/>
          <p:nvPr/>
        </p:nvPicPr>
        <p:blipFill rotWithShape="1">
          <a:blip r:embed="rId2">
            <a:alphaModFix/>
          </a:blip>
          <a:srcRect/>
          <a:stretch/>
        </p:blipFill>
        <p:spPr>
          <a:xfrm rot="-5400000">
            <a:off x="3327250" y="-1894225"/>
            <a:ext cx="2489500" cy="9117700"/>
          </a:xfrm>
          <a:prstGeom prst="rect">
            <a:avLst/>
          </a:prstGeom>
          <a:noFill/>
          <a:ln>
            <a:noFill/>
          </a:ln>
        </p:spPr>
      </p:pic>
      <p:sp>
        <p:nvSpPr>
          <p:cNvPr id="25" name="Google Shape;25;p5"/>
          <p:cNvSpPr txBox="1">
            <a:spLocks noGrp="1"/>
          </p:cNvSpPr>
          <p:nvPr>
            <p:ph type="title"/>
          </p:nvPr>
        </p:nvSpPr>
        <p:spPr>
          <a:xfrm>
            <a:off x="793275" y="445025"/>
            <a:ext cx="80391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26" name="Google Shape;26;p5"/>
          <p:cNvSpPr txBox="1">
            <a:spLocks noGrp="1"/>
          </p:cNvSpPr>
          <p:nvPr>
            <p:ph type="body" idx="1"/>
          </p:nvPr>
        </p:nvSpPr>
        <p:spPr>
          <a:xfrm>
            <a:off x="793275" y="1152475"/>
            <a:ext cx="80391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7" name="Google Shape;27;p5"/>
          <p:cNvSpPr/>
          <p:nvPr/>
        </p:nvSpPr>
        <p:spPr>
          <a:xfrm>
            <a:off x="311700" y="0"/>
            <a:ext cx="179400" cy="2150700"/>
          </a:xfrm>
          <a:prstGeom prst="rect">
            <a:avLst/>
          </a:prstGeom>
          <a:gradFill>
            <a:gsLst>
              <a:gs pos="0">
                <a:srgbClr val="FFD966"/>
              </a:gs>
              <a:gs pos="49000">
                <a:srgbClr val="9CCB5A"/>
              </a:gs>
              <a:gs pos="100000">
                <a:srgbClr val="9CCB5A"/>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 name="Google Shape;28;p5"/>
          <p:cNvSpPr txBox="1"/>
          <p:nvPr/>
        </p:nvSpPr>
        <p:spPr>
          <a:xfrm rot="5400000">
            <a:off x="-741150" y="485022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00">
                <a:solidFill>
                  <a:srgbClr val="FFFFFF"/>
                </a:solidFill>
                <a:latin typeface="Barlow Condensed"/>
                <a:ea typeface="Barlow Condensed"/>
                <a:cs typeface="Barlow Condensed"/>
                <a:sym typeface="Barlow Condensed"/>
              </a:rPr>
              <a:t>SLIDESMANIA.COM</a:t>
            </a:r>
            <a:endParaRPr sz="9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2A80D0"/>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660500" y="445025"/>
            <a:ext cx="81717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4" name="Google Shape;44;p8"/>
          <p:cNvSpPr/>
          <p:nvPr/>
        </p:nvSpPr>
        <p:spPr>
          <a:xfrm>
            <a:off x="311700" y="0"/>
            <a:ext cx="179400" cy="2150700"/>
          </a:xfrm>
          <a:prstGeom prst="rect">
            <a:avLst/>
          </a:prstGeom>
          <a:gradFill>
            <a:gsLst>
              <a:gs pos="0">
                <a:srgbClr val="FFD966"/>
              </a:gs>
              <a:gs pos="49000">
                <a:srgbClr val="9CCB5A"/>
              </a:gs>
              <a:gs pos="100000">
                <a:srgbClr val="9CCB5A"/>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5" name="Google Shape;45;p8"/>
          <p:cNvSpPr txBox="1"/>
          <p:nvPr/>
        </p:nvSpPr>
        <p:spPr>
          <a:xfrm rot="5400000">
            <a:off x="-741150" y="485022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00">
                <a:solidFill>
                  <a:srgbClr val="FFFFFF"/>
                </a:solidFill>
                <a:latin typeface="Barlow Condensed"/>
                <a:ea typeface="Barlow Condensed"/>
                <a:cs typeface="Barlow Condensed"/>
                <a:sym typeface="Barlow Condensed"/>
              </a:rPr>
              <a:t>SLIDESMANIA.COM</a:t>
            </a:r>
            <a:endParaRPr sz="9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Idea">
  <p:cSld name="BIG_NUMBER_1">
    <p:bg>
      <p:bgPr>
        <a:solidFill>
          <a:srgbClr val="2E95CE"/>
        </a:solidFill>
        <a:effectLst/>
      </p:bgPr>
    </p:bg>
    <p:spTree>
      <p:nvGrpSpPr>
        <p:cNvPr id="1" name="Shape 57"/>
        <p:cNvGrpSpPr/>
        <p:nvPr/>
      </p:nvGrpSpPr>
      <p:grpSpPr>
        <a:xfrm>
          <a:off x="0" y="0"/>
          <a:ext cx="0" cy="0"/>
          <a:chOff x="0" y="0"/>
          <a:chExt cx="0" cy="0"/>
        </a:xfrm>
      </p:grpSpPr>
      <p:pic>
        <p:nvPicPr>
          <p:cNvPr id="58" name="Google Shape;58;p11"/>
          <p:cNvPicPr preferRelativeResize="0"/>
          <p:nvPr/>
        </p:nvPicPr>
        <p:blipFill rotWithShape="1">
          <a:blip r:embed="rId2">
            <a:alphaModFix/>
          </a:blip>
          <a:srcRect/>
          <a:stretch/>
        </p:blipFill>
        <p:spPr>
          <a:xfrm rot="-5400000">
            <a:off x="3327250" y="-1894225"/>
            <a:ext cx="2489500" cy="9117700"/>
          </a:xfrm>
          <a:prstGeom prst="rect">
            <a:avLst/>
          </a:prstGeom>
          <a:noFill/>
          <a:ln>
            <a:noFill/>
          </a:ln>
        </p:spPr>
      </p:pic>
      <p:sp>
        <p:nvSpPr>
          <p:cNvPr id="59" name="Google Shape;59;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0" name="Google Shape;60;p11"/>
          <p:cNvSpPr txBox="1">
            <a:spLocks noGrp="1"/>
          </p:cNvSpPr>
          <p:nvPr>
            <p:ph type="title"/>
          </p:nvPr>
        </p:nvSpPr>
        <p:spPr>
          <a:xfrm>
            <a:off x="311700" y="614025"/>
            <a:ext cx="8520600" cy="24120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9600"/>
            </a:lvl1pPr>
            <a:lvl2pPr lvl="1" algn="ctr">
              <a:spcBef>
                <a:spcPts val="0"/>
              </a:spcBef>
              <a:spcAft>
                <a:spcPts val="0"/>
              </a:spcAft>
              <a:buNone/>
              <a:defRPr sz="9600"/>
            </a:lvl2pPr>
            <a:lvl3pPr lvl="2" algn="ctr">
              <a:spcBef>
                <a:spcPts val="0"/>
              </a:spcBef>
              <a:spcAft>
                <a:spcPts val="0"/>
              </a:spcAft>
              <a:buNone/>
              <a:defRPr sz="9600"/>
            </a:lvl3pPr>
            <a:lvl4pPr lvl="3" algn="ctr">
              <a:spcBef>
                <a:spcPts val="0"/>
              </a:spcBef>
              <a:spcAft>
                <a:spcPts val="0"/>
              </a:spcAft>
              <a:buNone/>
              <a:defRPr sz="9600"/>
            </a:lvl4pPr>
            <a:lvl5pPr lvl="4" algn="ctr">
              <a:spcBef>
                <a:spcPts val="0"/>
              </a:spcBef>
              <a:spcAft>
                <a:spcPts val="0"/>
              </a:spcAft>
              <a:buNone/>
              <a:defRPr sz="9600"/>
            </a:lvl5pPr>
            <a:lvl6pPr lvl="5" algn="ctr">
              <a:spcBef>
                <a:spcPts val="0"/>
              </a:spcBef>
              <a:spcAft>
                <a:spcPts val="0"/>
              </a:spcAft>
              <a:buNone/>
              <a:defRPr sz="9600"/>
            </a:lvl6pPr>
            <a:lvl7pPr lvl="6" algn="ctr">
              <a:spcBef>
                <a:spcPts val="0"/>
              </a:spcBef>
              <a:spcAft>
                <a:spcPts val="0"/>
              </a:spcAft>
              <a:buNone/>
              <a:defRPr sz="9600"/>
            </a:lvl7pPr>
            <a:lvl8pPr lvl="7" algn="ctr">
              <a:spcBef>
                <a:spcPts val="0"/>
              </a:spcBef>
              <a:spcAft>
                <a:spcPts val="0"/>
              </a:spcAft>
              <a:buNone/>
              <a:defRPr sz="9600"/>
            </a:lvl8pPr>
            <a:lvl9pPr lvl="8" algn="ctr">
              <a:spcBef>
                <a:spcPts val="0"/>
              </a:spcBef>
              <a:spcAft>
                <a:spcPts val="0"/>
              </a:spcAft>
              <a:buNone/>
              <a:defRPr sz="9600"/>
            </a:lvl9pPr>
          </a:lstStyle>
          <a:p>
            <a:endParaRPr/>
          </a:p>
        </p:txBody>
      </p:sp>
      <p:sp>
        <p:nvSpPr>
          <p:cNvPr id="61" name="Google Shape;61;p11"/>
          <p:cNvSpPr/>
          <p:nvPr/>
        </p:nvSpPr>
        <p:spPr>
          <a:xfrm>
            <a:off x="311700" y="0"/>
            <a:ext cx="179400" cy="2150700"/>
          </a:xfrm>
          <a:prstGeom prst="rect">
            <a:avLst/>
          </a:prstGeom>
          <a:gradFill>
            <a:gsLst>
              <a:gs pos="0">
                <a:srgbClr val="FFD966"/>
              </a:gs>
              <a:gs pos="49000">
                <a:srgbClr val="9CCB5A"/>
              </a:gs>
              <a:gs pos="100000">
                <a:srgbClr val="9CCB5A"/>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Subtitle">
  <p:cSld name="BLANK_2">
    <p:bg>
      <p:bgPr>
        <a:solidFill>
          <a:srgbClr val="7854C4"/>
        </a:solidFill>
        <a:effectLst/>
      </p:bgPr>
    </p:bg>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4" name="Google Shape;74;p1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 name="Google Shape;75;p13"/>
          <p:cNvSpPr/>
          <p:nvPr/>
        </p:nvSpPr>
        <p:spPr>
          <a:xfrm>
            <a:off x="311700" y="0"/>
            <a:ext cx="179400" cy="3795300"/>
          </a:xfrm>
          <a:prstGeom prst="rect">
            <a:avLst/>
          </a:prstGeom>
          <a:gradFill>
            <a:gsLst>
              <a:gs pos="0">
                <a:srgbClr val="7854C4"/>
              </a:gs>
              <a:gs pos="52999">
                <a:srgbClr val="4D44B3"/>
              </a:gs>
              <a:gs pos="100000">
                <a:srgbClr val="6F31B1"/>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76" name="Google Shape;76;p13"/>
          <p:cNvPicPr preferRelativeResize="0"/>
          <p:nvPr/>
        </p:nvPicPr>
        <p:blipFill rotWithShape="1">
          <a:blip r:embed="rId2">
            <a:alphaModFix/>
          </a:blip>
          <a:srcRect/>
          <a:stretch/>
        </p:blipFill>
        <p:spPr>
          <a:xfrm>
            <a:off x="7913675" y="0"/>
            <a:ext cx="802325"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9CCB5A"/>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800"/>
              <a:buFont typeface="Yanone Kaffeesatz"/>
              <a:buNone/>
              <a:defRPr sz="2800">
                <a:solidFill>
                  <a:srgbClr val="FFFFFF"/>
                </a:solidFill>
                <a:latin typeface="Yanone Kaffeesatz"/>
                <a:ea typeface="Yanone Kaffeesatz"/>
                <a:cs typeface="Yanone Kaffeesatz"/>
                <a:sym typeface="Yanone Kaffeesatz"/>
              </a:defRPr>
            </a:lvl1pPr>
            <a:lvl2pPr lvl="1">
              <a:spcBef>
                <a:spcPts val="0"/>
              </a:spcBef>
              <a:spcAft>
                <a:spcPts val="0"/>
              </a:spcAft>
              <a:buClr>
                <a:srgbClr val="FFFFFF"/>
              </a:buClr>
              <a:buSzPts val="2800"/>
              <a:buFont typeface="Yanone Kaffeesatz"/>
              <a:buNone/>
              <a:defRPr sz="2800">
                <a:solidFill>
                  <a:srgbClr val="FFFFFF"/>
                </a:solidFill>
                <a:latin typeface="Yanone Kaffeesatz"/>
                <a:ea typeface="Yanone Kaffeesatz"/>
                <a:cs typeface="Yanone Kaffeesatz"/>
                <a:sym typeface="Yanone Kaffeesatz"/>
              </a:defRPr>
            </a:lvl2pPr>
            <a:lvl3pPr lvl="2">
              <a:spcBef>
                <a:spcPts val="0"/>
              </a:spcBef>
              <a:spcAft>
                <a:spcPts val="0"/>
              </a:spcAft>
              <a:buClr>
                <a:srgbClr val="FFFFFF"/>
              </a:buClr>
              <a:buSzPts val="2800"/>
              <a:buFont typeface="Yanone Kaffeesatz"/>
              <a:buNone/>
              <a:defRPr sz="2800">
                <a:solidFill>
                  <a:srgbClr val="FFFFFF"/>
                </a:solidFill>
                <a:latin typeface="Yanone Kaffeesatz"/>
                <a:ea typeface="Yanone Kaffeesatz"/>
                <a:cs typeface="Yanone Kaffeesatz"/>
                <a:sym typeface="Yanone Kaffeesatz"/>
              </a:defRPr>
            </a:lvl3pPr>
            <a:lvl4pPr lvl="3">
              <a:spcBef>
                <a:spcPts val="0"/>
              </a:spcBef>
              <a:spcAft>
                <a:spcPts val="0"/>
              </a:spcAft>
              <a:buClr>
                <a:srgbClr val="FFFFFF"/>
              </a:buClr>
              <a:buSzPts val="2800"/>
              <a:buFont typeface="Yanone Kaffeesatz"/>
              <a:buNone/>
              <a:defRPr sz="2800">
                <a:solidFill>
                  <a:srgbClr val="FFFFFF"/>
                </a:solidFill>
                <a:latin typeface="Yanone Kaffeesatz"/>
                <a:ea typeface="Yanone Kaffeesatz"/>
                <a:cs typeface="Yanone Kaffeesatz"/>
                <a:sym typeface="Yanone Kaffeesatz"/>
              </a:defRPr>
            </a:lvl4pPr>
            <a:lvl5pPr lvl="4">
              <a:spcBef>
                <a:spcPts val="0"/>
              </a:spcBef>
              <a:spcAft>
                <a:spcPts val="0"/>
              </a:spcAft>
              <a:buClr>
                <a:srgbClr val="FFFFFF"/>
              </a:buClr>
              <a:buSzPts val="2800"/>
              <a:buFont typeface="Yanone Kaffeesatz"/>
              <a:buNone/>
              <a:defRPr sz="2800">
                <a:solidFill>
                  <a:srgbClr val="FFFFFF"/>
                </a:solidFill>
                <a:latin typeface="Yanone Kaffeesatz"/>
                <a:ea typeface="Yanone Kaffeesatz"/>
                <a:cs typeface="Yanone Kaffeesatz"/>
                <a:sym typeface="Yanone Kaffeesatz"/>
              </a:defRPr>
            </a:lvl5pPr>
            <a:lvl6pPr lvl="5">
              <a:spcBef>
                <a:spcPts val="0"/>
              </a:spcBef>
              <a:spcAft>
                <a:spcPts val="0"/>
              </a:spcAft>
              <a:buClr>
                <a:srgbClr val="FFFFFF"/>
              </a:buClr>
              <a:buSzPts val="2800"/>
              <a:buFont typeface="Yanone Kaffeesatz"/>
              <a:buNone/>
              <a:defRPr sz="2800">
                <a:solidFill>
                  <a:srgbClr val="FFFFFF"/>
                </a:solidFill>
                <a:latin typeface="Yanone Kaffeesatz"/>
                <a:ea typeface="Yanone Kaffeesatz"/>
                <a:cs typeface="Yanone Kaffeesatz"/>
                <a:sym typeface="Yanone Kaffeesatz"/>
              </a:defRPr>
            </a:lvl6pPr>
            <a:lvl7pPr lvl="6">
              <a:spcBef>
                <a:spcPts val="0"/>
              </a:spcBef>
              <a:spcAft>
                <a:spcPts val="0"/>
              </a:spcAft>
              <a:buClr>
                <a:srgbClr val="FFFFFF"/>
              </a:buClr>
              <a:buSzPts val="2800"/>
              <a:buFont typeface="Yanone Kaffeesatz"/>
              <a:buNone/>
              <a:defRPr sz="2800">
                <a:solidFill>
                  <a:srgbClr val="FFFFFF"/>
                </a:solidFill>
                <a:latin typeface="Yanone Kaffeesatz"/>
                <a:ea typeface="Yanone Kaffeesatz"/>
                <a:cs typeface="Yanone Kaffeesatz"/>
                <a:sym typeface="Yanone Kaffeesatz"/>
              </a:defRPr>
            </a:lvl7pPr>
            <a:lvl8pPr lvl="7">
              <a:spcBef>
                <a:spcPts val="0"/>
              </a:spcBef>
              <a:spcAft>
                <a:spcPts val="0"/>
              </a:spcAft>
              <a:buClr>
                <a:srgbClr val="FFFFFF"/>
              </a:buClr>
              <a:buSzPts val="2800"/>
              <a:buFont typeface="Yanone Kaffeesatz"/>
              <a:buNone/>
              <a:defRPr sz="2800">
                <a:solidFill>
                  <a:srgbClr val="FFFFFF"/>
                </a:solidFill>
                <a:latin typeface="Yanone Kaffeesatz"/>
                <a:ea typeface="Yanone Kaffeesatz"/>
                <a:cs typeface="Yanone Kaffeesatz"/>
                <a:sym typeface="Yanone Kaffeesatz"/>
              </a:defRPr>
            </a:lvl8pPr>
            <a:lvl9pPr lvl="8">
              <a:spcBef>
                <a:spcPts val="0"/>
              </a:spcBef>
              <a:spcAft>
                <a:spcPts val="0"/>
              </a:spcAft>
              <a:buClr>
                <a:srgbClr val="FFFFFF"/>
              </a:buClr>
              <a:buSzPts val="2800"/>
              <a:buFont typeface="Yanone Kaffeesatz"/>
              <a:buNone/>
              <a:defRPr sz="2800">
                <a:solidFill>
                  <a:srgbClr val="FFFFFF"/>
                </a:solidFill>
                <a:latin typeface="Yanone Kaffeesatz"/>
                <a:ea typeface="Yanone Kaffeesatz"/>
                <a:cs typeface="Yanone Kaffeesatz"/>
                <a:sym typeface="Yanone Kaffeesatz"/>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FFFFFF"/>
              </a:buClr>
              <a:buSzPts val="1800"/>
              <a:buFont typeface="Oxygen"/>
              <a:buChar char="●"/>
              <a:defRPr sz="1800">
                <a:solidFill>
                  <a:srgbClr val="FFFFFF"/>
                </a:solidFill>
                <a:latin typeface="Oxygen"/>
                <a:ea typeface="Oxygen"/>
                <a:cs typeface="Oxygen"/>
                <a:sym typeface="Oxygen"/>
              </a:defRPr>
            </a:lvl1pPr>
            <a:lvl2pPr marL="914400" lvl="1" indent="-317500">
              <a:lnSpc>
                <a:spcPct val="115000"/>
              </a:lnSpc>
              <a:spcBef>
                <a:spcPts val="1600"/>
              </a:spcBef>
              <a:spcAft>
                <a:spcPts val="0"/>
              </a:spcAft>
              <a:buClr>
                <a:srgbClr val="FFFFFF"/>
              </a:buClr>
              <a:buSzPts val="1400"/>
              <a:buFont typeface="Oxygen"/>
              <a:buChar char="○"/>
              <a:defRPr>
                <a:solidFill>
                  <a:srgbClr val="FFFFFF"/>
                </a:solidFill>
                <a:latin typeface="Oxygen"/>
                <a:ea typeface="Oxygen"/>
                <a:cs typeface="Oxygen"/>
                <a:sym typeface="Oxygen"/>
              </a:defRPr>
            </a:lvl2pPr>
            <a:lvl3pPr marL="1371600" lvl="2" indent="-317500">
              <a:lnSpc>
                <a:spcPct val="115000"/>
              </a:lnSpc>
              <a:spcBef>
                <a:spcPts val="1600"/>
              </a:spcBef>
              <a:spcAft>
                <a:spcPts val="0"/>
              </a:spcAft>
              <a:buClr>
                <a:srgbClr val="FFFFFF"/>
              </a:buClr>
              <a:buSzPts val="1400"/>
              <a:buFont typeface="Oxygen"/>
              <a:buChar char="■"/>
              <a:defRPr>
                <a:solidFill>
                  <a:srgbClr val="FFFFFF"/>
                </a:solidFill>
                <a:latin typeface="Oxygen"/>
                <a:ea typeface="Oxygen"/>
                <a:cs typeface="Oxygen"/>
                <a:sym typeface="Oxygen"/>
              </a:defRPr>
            </a:lvl3pPr>
            <a:lvl4pPr marL="1828800" lvl="3" indent="-317500">
              <a:lnSpc>
                <a:spcPct val="115000"/>
              </a:lnSpc>
              <a:spcBef>
                <a:spcPts val="1600"/>
              </a:spcBef>
              <a:spcAft>
                <a:spcPts val="0"/>
              </a:spcAft>
              <a:buClr>
                <a:srgbClr val="FFFFFF"/>
              </a:buClr>
              <a:buSzPts val="1400"/>
              <a:buFont typeface="Oxygen"/>
              <a:buChar char="●"/>
              <a:defRPr>
                <a:solidFill>
                  <a:srgbClr val="FFFFFF"/>
                </a:solidFill>
                <a:latin typeface="Oxygen"/>
                <a:ea typeface="Oxygen"/>
                <a:cs typeface="Oxygen"/>
                <a:sym typeface="Oxygen"/>
              </a:defRPr>
            </a:lvl4pPr>
            <a:lvl5pPr marL="2286000" lvl="4" indent="-317500">
              <a:lnSpc>
                <a:spcPct val="115000"/>
              </a:lnSpc>
              <a:spcBef>
                <a:spcPts val="1600"/>
              </a:spcBef>
              <a:spcAft>
                <a:spcPts val="0"/>
              </a:spcAft>
              <a:buClr>
                <a:srgbClr val="FFFFFF"/>
              </a:buClr>
              <a:buSzPts val="1400"/>
              <a:buFont typeface="Oxygen"/>
              <a:buChar char="○"/>
              <a:defRPr>
                <a:solidFill>
                  <a:srgbClr val="FFFFFF"/>
                </a:solidFill>
                <a:latin typeface="Oxygen"/>
                <a:ea typeface="Oxygen"/>
                <a:cs typeface="Oxygen"/>
                <a:sym typeface="Oxygen"/>
              </a:defRPr>
            </a:lvl5pPr>
            <a:lvl6pPr marL="2743200" lvl="5" indent="-317500">
              <a:lnSpc>
                <a:spcPct val="115000"/>
              </a:lnSpc>
              <a:spcBef>
                <a:spcPts val="1600"/>
              </a:spcBef>
              <a:spcAft>
                <a:spcPts val="0"/>
              </a:spcAft>
              <a:buClr>
                <a:srgbClr val="FFFFFF"/>
              </a:buClr>
              <a:buSzPts val="1400"/>
              <a:buFont typeface="Oxygen"/>
              <a:buChar char="■"/>
              <a:defRPr>
                <a:solidFill>
                  <a:srgbClr val="FFFFFF"/>
                </a:solidFill>
                <a:latin typeface="Oxygen"/>
                <a:ea typeface="Oxygen"/>
                <a:cs typeface="Oxygen"/>
                <a:sym typeface="Oxygen"/>
              </a:defRPr>
            </a:lvl6pPr>
            <a:lvl7pPr marL="3200400" lvl="6" indent="-317500">
              <a:lnSpc>
                <a:spcPct val="115000"/>
              </a:lnSpc>
              <a:spcBef>
                <a:spcPts val="1600"/>
              </a:spcBef>
              <a:spcAft>
                <a:spcPts val="0"/>
              </a:spcAft>
              <a:buClr>
                <a:srgbClr val="FFFFFF"/>
              </a:buClr>
              <a:buSzPts val="1400"/>
              <a:buFont typeface="Oxygen"/>
              <a:buChar char="●"/>
              <a:defRPr>
                <a:solidFill>
                  <a:srgbClr val="FFFFFF"/>
                </a:solidFill>
                <a:latin typeface="Oxygen"/>
                <a:ea typeface="Oxygen"/>
                <a:cs typeface="Oxygen"/>
                <a:sym typeface="Oxygen"/>
              </a:defRPr>
            </a:lvl7pPr>
            <a:lvl8pPr marL="3657600" lvl="7" indent="-317500">
              <a:lnSpc>
                <a:spcPct val="115000"/>
              </a:lnSpc>
              <a:spcBef>
                <a:spcPts val="1600"/>
              </a:spcBef>
              <a:spcAft>
                <a:spcPts val="0"/>
              </a:spcAft>
              <a:buClr>
                <a:srgbClr val="FFFFFF"/>
              </a:buClr>
              <a:buSzPts val="1400"/>
              <a:buFont typeface="Oxygen"/>
              <a:buChar char="○"/>
              <a:defRPr>
                <a:solidFill>
                  <a:srgbClr val="FFFFFF"/>
                </a:solidFill>
                <a:latin typeface="Oxygen"/>
                <a:ea typeface="Oxygen"/>
                <a:cs typeface="Oxygen"/>
                <a:sym typeface="Oxygen"/>
              </a:defRPr>
            </a:lvl8pPr>
            <a:lvl9pPr marL="4114800" lvl="8" indent="-317500">
              <a:lnSpc>
                <a:spcPct val="115000"/>
              </a:lnSpc>
              <a:spcBef>
                <a:spcPts val="1600"/>
              </a:spcBef>
              <a:spcAft>
                <a:spcPts val="1600"/>
              </a:spcAft>
              <a:buClr>
                <a:srgbClr val="FFFFFF"/>
              </a:buClr>
              <a:buSzPts val="1400"/>
              <a:buFont typeface="Oxygen"/>
              <a:buChar char="■"/>
              <a:defRPr>
                <a:solidFill>
                  <a:srgbClr val="FFFFFF"/>
                </a:solidFill>
                <a:latin typeface="Oxygen"/>
                <a:ea typeface="Oxygen"/>
                <a:cs typeface="Oxygen"/>
                <a:sym typeface="Oxygen"/>
              </a:defRPr>
            </a:lvl9pPr>
          </a:lstStyle>
          <a:p>
            <a:endParaRPr/>
          </a:p>
        </p:txBody>
      </p:sp>
      <p:sp>
        <p:nvSpPr>
          <p:cNvPr id="8" name="Google Shape;8;p1"/>
          <p:cNvSpPr txBox="1"/>
          <p:nvPr/>
        </p:nvSpPr>
        <p:spPr>
          <a:xfrm rot="5400000">
            <a:off x="-741150" y="485022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00">
                <a:solidFill>
                  <a:srgbClr val="FFFFFF"/>
                </a:solidFill>
                <a:latin typeface="Barlow Condensed"/>
                <a:ea typeface="Barlow Condensed"/>
                <a:cs typeface="Barlow Condensed"/>
                <a:sym typeface="Barlow Condensed"/>
              </a:rPr>
              <a:t>SLIDESMANIA.COM</a:t>
            </a:r>
            <a:endParaRPr sz="900">
              <a:solidFill>
                <a:srgbClr val="FFFFFF"/>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7" r:id="rId5"/>
    <p:sldLayoutId id="2147483659"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510362" y="178185"/>
            <a:ext cx="8739963" cy="177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uk-UA" sz="6000" dirty="0" smtClean="0">
                <a:solidFill>
                  <a:schemeClr val="accent6"/>
                </a:solidFill>
                <a:latin typeface="Yanone Kaffeesatz"/>
                <a:ea typeface="Yanone Kaffeesatz"/>
                <a:cs typeface="Yanone Kaffeesatz"/>
                <a:sym typeface="Yanone Kaffeesatz"/>
              </a:rPr>
              <a:t>МІЖЗОРЯНЕ МЕРЕХТІННЯ РАДІОХВИЛЬ</a:t>
            </a:r>
            <a:endParaRPr sz="6000" dirty="0">
              <a:solidFill>
                <a:schemeClr val="accent6"/>
              </a:solidFill>
              <a:latin typeface="Yanone Kaffeesatz"/>
              <a:ea typeface="Yanone Kaffeesatz"/>
              <a:cs typeface="Yanone Kaffeesatz"/>
              <a:sym typeface="Yanone Kaffeesatz"/>
            </a:endParaRPr>
          </a:p>
        </p:txBody>
      </p:sp>
      <p:sp>
        <p:nvSpPr>
          <p:cNvPr id="2" name="Прямоугольник 1"/>
          <p:cNvSpPr/>
          <p:nvPr/>
        </p:nvSpPr>
        <p:spPr>
          <a:xfrm rot="5400000">
            <a:off x="-577702" y="4295553"/>
            <a:ext cx="1375144" cy="219740"/>
          </a:xfrm>
          <a:prstGeom prst="rect">
            <a:avLst/>
          </a:prstGeom>
          <a:solidFill>
            <a:srgbClr val="404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9740" y="1716233"/>
            <a:ext cx="5780568" cy="3385542"/>
          </a:xfrm>
          <a:prstGeom prst="rect">
            <a:avLst/>
          </a:prstGeom>
          <a:noFill/>
        </p:spPr>
        <p:txBody>
          <a:bodyPr wrap="square" rtlCol="0">
            <a:spAutoFit/>
          </a:bodyPr>
          <a:lstStyle/>
          <a:p>
            <a:pPr algn="just"/>
            <a:r>
              <a:rPr lang="uk-UA" sz="2000" b="1" dirty="0">
                <a:solidFill>
                  <a:schemeClr val="accent6"/>
                </a:solidFill>
                <a:latin typeface="Yanone Kaffeesatz"/>
                <a:ea typeface="Yanone Kaffeesatz"/>
                <a:cs typeface="Yanone Kaffeesatz"/>
                <a:sym typeface="Yanone Kaffeesatz"/>
              </a:rPr>
              <a:t>Істоміна Софія Андріївна</a:t>
            </a:r>
            <a:r>
              <a:rPr lang="uk-UA" sz="2000" dirty="0">
                <a:solidFill>
                  <a:schemeClr val="bg1"/>
                </a:solidFill>
                <a:latin typeface="Yanone Kaffeesatz"/>
                <a:ea typeface="Yanone Kaffeesatz"/>
                <a:cs typeface="Yanone Kaffeesatz"/>
                <a:sym typeface="Yanone Kaffeesatz"/>
              </a:rPr>
              <a:t>, вихованка гуртка «Астрономія» Комунального закладу «Харківська обласна Мала академія наук Харківської обласної ради», учениця </a:t>
            </a:r>
            <a:r>
              <a:rPr lang="uk-UA" sz="2000" dirty="0" smtClean="0">
                <a:solidFill>
                  <a:schemeClr val="bg1"/>
                </a:solidFill>
                <a:latin typeface="Yanone Kaffeesatz"/>
                <a:ea typeface="Yanone Kaffeesatz"/>
                <a:cs typeface="Yanone Kaffeesatz"/>
                <a:sym typeface="Yanone Kaffeesatz"/>
              </a:rPr>
              <a:t>10 </a:t>
            </a:r>
            <a:r>
              <a:rPr lang="uk-UA" sz="2000" dirty="0">
                <a:solidFill>
                  <a:schemeClr val="bg1"/>
                </a:solidFill>
                <a:latin typeface="Yanone Kaffeesatz"/>
                <a:ea typeface="Yanone Kaffeesatz"/>
                <a:cs typeface="Yanone Kaffeesatz"/>
                <a:sym typeface="Yanone Kaffeesatz"/>
              </a:rPr>
              <a:t>класу Комунального закладу «Харківський науковий ліцей-інтернат “Обдарованість”» Харківської обласної </a:t>
            </a:r>
            <a:r>
              <a:rPr lang="uk-UA" sz="2000" dirty="0" smtClean="0">
                <a:solidFill>
                  <a:schemeClr val="bg1"/>
                </a:solidFill>
                <a:latin typeface="Yanone Kaffeesatz"/>
                <a:ea typeface="Yanone Kaffeesatz"/>
                <a:cs typeface="Yanone Kaffeesatz"/>
                <a:sym typeface="Yanone Kaffeesatz"/>
              </a:rPr>
              <a:t>ради</a:t>
            </a:r>
            <a:endParaRPr lang="uk-UA" sz="2000" dirty="0">
              <a:solidFill>
                <a:schemeClr val="bg1"/>
              </a:solidFill>
              <a:latin typeface="Yanone Kaffeesatz"/>
              <a:ea typeface="Yanone Kaffeesatz"/>
              <a:cs typeface="Yanone Kaffeesatz"/>
              <a:sym typeface="Yanone Kaffeesatz"/>
            </a:endParaRPr>
          </a:p>
          <a:p>
            <a:pPr algn="just"/>
            <a:endParaRPr lang="en-US" sz="2000" dirty="0">
              <a:solidFill>
                <a:schemeClr val="bg1"/>
              </a:solidFill>
              <a:latin typeface="Yanone Kaffeesatz"/>
              <a:ea typeface="Yanone Kaffeesatz"/>
              <a:cs typeface="Yanone Kaffeesatz"/>
              <a:sym typeface="Yanone Kaffeesatz"/>
            </a:endParaRPr>
          </a:p>
          <a:p>
            <a:pPr algn="just"/>
            <a:r>
              <a:rPr lang="uk-UA" sz="2000" b="1" dirty="0">
                <a:solidFill>
                  <a:schemeClr val="accent6"/>
                </a:solidFill>
                <a:latin typeface="Yanone Kaffeesatz"/>
                <a:ea typeface="Yanone Kaffeesatz"/>
                <a:cs typeface="Yanone Kaffeesatz"/>
                <a:sym typeface="Yanone Kaffeesatz"/>
              </a:rPr>
              <a:t>Науковий керівник</a:t>
            </a:r>
            <a:r>
              <a:rPr lang="uk-UA" sz="2000" dirty="0">
                <a:solidFill>
                  <a:schemeClr val="bg1"/>
                </a:solidFill>
                <a:latin typeface="Yanone Kaffeesatz"/>
                <a:ea typeface="Yanone Kaffeesatz"/>
                <a:cs typeface="Yanone Kaffeesatz"/>
                <a:sym typeface="Yanone Kaffeesatz"/>
              </a:rPr>
              <a:t>: </a:t>
            </a:r>
            <a:r>
              <a:rPr lang="uk-UA" sz="2000" dirty="0" err="1" smtClean="0">
                <a:solidFill>
                  <a:schemeClr val="bg1"/>
                </a:solidFill>
                <a:latin typeface="Yanone Kaffeesatz"/>
                <a:ea typeface="Yanone Kaffeesatz"/>
                <a:cs typeface="Yanone Kaffeesatz"/>
                <a:sym typeface="Yanone Kaffeesatz"/>
              </a:rPr>
              <a:t>Слюсарев</a:t>
            </a:r>
            <a:r>
              <a:rPr lang="uk-UA" sz="2000" dirty="0" smtClean="0">
                <a:solidFill>
                  <a:schemeClr val="bg1"/>
                </a:solidFill>
                <a:latin typeface="Yanone Kaffeesatz"/>
                <a:ea typeface="Yanone Kaffeesatz"/>
                <a:cs typeface="Yanone Kaffeesatz"/>
                <a:sym typeface="Yanone Kaffeesatz"/>
              </a:rPr>
              <a:t> Іван Григорович, доцент кафедри астрономії та космічної інформатики фізичного факультету Харківського національного університету імені В.Н. Каразіна, кандидат фізико-математичних наук</a:t>
            </a:r>
            <a:endParaRPr lang="en-US" sz="2000" dirty="0" smtClean="0">
              <a:solidFill>
                <a:schemeClr val="bg1"/>
              </a:solidFill>
              <a:latin typeface="Yanone Kaffeesatz"/>
              <a:ea typeface="Yanone Kaffeesatz"/>
              <a:cs typeface="Yanone Kaffeesatz"/>
              <a:sym typeface="Yanone Kaffeesatz"/>
            </a:endParaRPr>
          </a:p>
          <a:p>
            <a:endParaRPr lang="en-US" dirty="0"/>
          </a:p>
        </p:txBody>
      </p:sp>
      <p:pic>
        <p:nvPicPr>
          <p:cNvPr id="5" name="Рисунок 4"/>
          <p:cNvPicPr>
            <a:picLocks noChangeAspect="1"/>
          </p:cNvPicPr>
          <p:nvPr/>
        </p:nvPicPr>
        <p:blipFill>
          <a:blip r:embed="rId3"/>
          <a:stretch>
            <a:fillRect/>
          </a:stretch>
        </p:blipFill>
        <p:spPr>
          <a:xfrm>
            <a:off x="6000308" y="1856148"/>
            <a:ext cx="2917621" cy="2907238"/>
          </a:xfrm>
          <a:prstGeom prst="rect">
            <a:avLst/>
          </a:prstGeom>
        </p:spPr>
      </p:pic>
      <p:pic>
        <p:nvPicPr>
          <p:cNvPr id="6" name="Рисунок 5"/>
          <p:cNvPicPr>
            <a:picLocks noChangeAspect="1"/>
          </p:cNvPicPr>
          <p:nvPr/>
        </p:nvPicPr>
        <p:blipFill>
          <a:blip r:embed="rId4"/>
          <a:stretch>
            <a:fillRect/>
          </a:stretch>
        </p:blipFill>
        <p:spPr>
          <a:xfrm>
            <a:off x="60251" y="862537"/>
            <a:ext cx="450111" cy="460113"/>
          </a:xfrm>
          <a:prstGeom prst="rect">
            <a:avLst/>
          </a:prstGeom>
        </p:spPr>
      </p:pic>
      <p:sp>
        <p:nvSpPr>
          <p:cNvPr id="7" name="TextBox 6"/>
          <p:cNvSpPr txBox="1"/>
          <p:nvPr/>
        </p:nvSpPr>
        <p:spPr>
          <a:xfrm>
            <a:off x="0" y="161177"/>
            <a:ext cx="9144000" cy="677108"/>
          </a:xfrm>
          <a:prstGeom prst="rect">
            <a:avLst/>
          </a:prstGeom>
          <a:noFill/>
        </p:spPr>
        <p:txBody>
          <a:bodyPr wrap="square" rtlCol="0">
            <a:spAutoFit/>
          </a:bodyPr>
          <a:lstStyle/>
          <a:p>
            <a:pPr algn="ctr"/>
            <a:r>
              <a:rPr lang="uk-UA" sz="2400" dirty="0">
                <a:solidFill>
                  <a:schemeClr val="bg1"/>
                </a:solidFill>
                <a:latin typeface="Yanone Kaffeesatz"/>
                <a:ea typeface="Yanone Kaffeesatz"/>
                <a:cs typeface="Yanone Kaffeesatz"/>
              </a:rPr>
              <a:t>ХАРКІВСЬКЕ ТЕРИТОРІАЛЬНЕ ВІДДІЛЕННЯ МАЛОЇ АКАДЕМІЇ НАУК УКРАЇНИ</a:t>
            </a:r>
            <a:endParaRPr lang="en-US" sz="2400" dirty="0">
              <a:solidFill>
                <a:schemeClr val="bg1"/>
              </a:solidFill>
              <a:latin typeface="Yanone Kaffeesatz"/>
              <a:ea typeface="Yanone Kaffeesatz"/>
              <a:cs typeface="Yanone Kaffeesatz"/>
            </a:endParaRP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6" name="Google Shape;116;p19"/>
          <p:cNvSpPr/>
          <p:nvPr/>
        </p:nvSpPr>
        <p:spPr>
          <a:xfrm>
            <a:off x="311700" y="0"/>
            <a:ext cx="179400" cy="2150700"/>
          </a:xfrm>
          <a:prstGeom prst="rect">
            <a:avLst/>
          </a:prstGeom>
          <a:gradFill>
            <a:gsLst>
              <a:gs pos="0">
                <a:srgbClr val="FFD966"/>
              </a:gs>
              <a:gs pos="49000">
                <a:srgbClr val="9CCB5A"/>
              </a:gs>
              <a:gs pos="100000">
                <a:srgbClr val="9CCB5A"/>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 name="Заголовок 1"/>
          <p:cNvSpPr>
            <a:spLocks noGrp="1"/>
          </p:cNvSpPr>
          <p:nvPr>
            <p:ph type="ctrTitle"/>
          </p:nvPr>
        </p:nvSpPr>
        <p:spPr>
          <a:xfrm>
            <a:off x="587086" y="99236"/>
            <a:ext cx="8398869" cy="730185"/>
          </a:xfrm>
        </p:spPr>
        <p:txBody>
          <a:bodyPr/>
          <a:lstStyle/>
          <a:p>
            <a:r>
              <a:rPr lang="uk-UA" b="0" dirty="0" smtClean="0"/>
              <a:t> </a:t>
            </a:r>
            <a:r>
              <a:rPr lang="uk-UA" b="0" dirty="0" smtClean="0">
                <a:solidFill>
                  <a:schemeClr val="accent6"/>
                </a:solidFill>
              </a:rPr>
              <a:t>ПОШИРЕННЯ ЕЛЕКТРОМАГНІТНИХ ХВИЛЬ </a:t>
            </a:r>
            <a:r>
              <a:rPr lang="uk-UA" b="0" dirty="0" smtClean="0"/>
              <a:t>У ПЛАЗМІ</a:t>
            </a:r>
            <a:endParaRPr lang="en-US" b="0" dirty="0"/>
          </a:p>
        </p:txBody>
      </p:sp>
      <p:pic>
        <p:nvPicPr>
          <p:cNvPr id="3" name="Рисунок 2"/>
          <p:cNvPicPr>
            <a:picLocks noChangeAspect="1"/>
          </p:cNvPicPr>
          <p:nvPr/>
        </p:nvPicPr>
        <p:blipFill>
          <a:blip r:embed="rId3"/>
          <a:stretch>
            <a:fillRect/>
          </a:stretch>
        </p:blipFill>
        <p:spPr>
          <a:xfrm>
            <a:off x="0" y="673395"/>
            <a:ext cx="5119166" cy="3826577"/>
          </a:xfrm>
          <a:prstGeom prst="rect">
            <a:avLst/>
          </a:prstGeom>
        </p:spPr>
      </p:pic>
      <mc:AlternateContent xmlns:mc="http://schemas.openxmlformats.org/markup-compatibility/2006">
        <mc:Choice xmlns:a14="http://schemas.microsoft.com/office/drawing/2010/main" Requires="a14">
          <p:sp>
            <p:nvSpPr>
              <p:cNvPr id="4" name="TextBox 3"/>
              <p:cNvSpPr txBox="1"/>
              <p:nvPr/>
            </p:nvSpPr>
            <p:spPr>
              <a:xfrm>
                <a:off x="4770474" y="2119449"/>
                <a:ext cx="4206949" cy="2380523"/>
              </a:xfrm>
              <a:prstGeom prst="rect">
                <a:avLst/>
              </a:prstGeom>
              <a:noFill/>
            </p:spPr>
            <p:txBody>
              <a:bodyPr wrap="square" rtlCol="0">
                <a:spAutoFit/>
              </a:bodyPr>
              <a:lstStyle/>
              <a:p>
                <a:pPr marL="285750" indent="-285750" algn="just">
                  <a:buClr>
                    <a:schemeClr val="bg1"/>
                  </a:buClr>
                  <a:buFont typeface="Arial" panose="020B0604020202020204" pitchFamily="34" charset="0"/>
                  <a:buChar char="•"/>
                </a:pPr>
                <a:r>
                  <a:rPr lang="ru-RU" sz="2000" dirty="0" err="1" smtClean="0">
                    <a:solidFill>
                      <a:srgbClr val="FFFFFF"/>
                    </a:solidFill>
                    <a:latin typeface="Yanone Kaffeesatz"/>
                    <a:ea typeface="Yanone Kaffeesatz"/>
                    <a:cs typeface="Yanone Kaffeesatz"/>
                    <a:sym typeface="Yanone Kaffeesatz"/>
                  </a:rPr>
                  <a:t>Ефект</a:t>
                </a:r>
                <a:r>
                  <a:rPr lang="ru-RU" sz="2000" dirty="0">
                    <a:solidFill>
                      <a:srgbClr val="FFFFFF"/>
                    </a:solidFill>
                    <a:latin typeface="Yanone Kaffeesatz"/>
                    <a:ea typeface="Yanone Kaffeesatz"/>
                    <a:cs typeface="Yanone Kaffeesatz"/>
                    <a:sym typeface="Yanone Kaffeesatz"/>
                  </a:rPr>
                  <a:t> </a:t>
                </a:r>
                <a:r>
                  <a:rPr lang="ru-RU" sz="2000" dirty="0" smtClean="0">
                    <a:solidFill>
                      <a:schemeClr val="accent6"/>
                    </a:solidFill>
                    <a:latin typeface="Yanone Kaffeesatz"/>
                    <a:ea typeface="Yanone Kaffeesatz"/>
                    <a:cs typeface="Yanone Kaffeesatz"/>
                    <a:sym typeface="Yanone Kaffeesatz"/>
                  </a:rPr>
                  <a:t>Фарадея</a:t>
                </a:r>
                <a:r>
                  <a:rPr lang="ru-RU" sz="2000" dirty="0" smtClean="0">
                    <a:solidFill>
                      <a:srgbClr val="FFFFFF"/>
                    </a:solidFill>
                    <a:latin typeface="Yanone Kaffeesatz"/>
                    <a:ea typeface="Yanone Kaffeesatz"/>
                    <a:cs typeface="Yanone Kaffeesatz"/>
                    <a:sym typeface="Yanone Kaffeesatz"/>
                  </a:rPr>
                  <a:t> у </a:t>
                </a:r>
                <a:r>
                  <a:rPr lang="ru-RU" sz="2000" dirty="0" err="1" smtClean="0">
                    <a:solidFill>
                      <a:srgbClr val="FFFFFF"/>
                    </a:solidFill>
                    <a:latin typeface="Yanone Kaffeesatz"/>
                    <a:ea typeface="Yanone Kaffeesatz"/>
                    <a:cs typeface="Yanone Kaffeesatz"/>
                    <a:sym typeface="Yanone Kaffeesatz"/>
                  </a:rPr>
                  <a:t>плазмі</a:t>
                </a:r>
                <a:r>
                  <a:rPr lang="ru-RU" sz="2000" dirty="0" smtClean="0">
                    <a:solidFill>
                      <a:srgbClr val="FFFFFF"/>
                    </a:solidFill>
                    <a:latin typeface="Yanone Kaffeesatz"/>
                    <a:ea typeface="Yanone Kaffeesatz"/>
                    <a:cs typeface="Yanone Kaffeesatz"/>
                    <a:sym typeface="Yanone Kaffeesatz"/>
                  </a:rPr>
                  <a:t>, </a:t>
                </a:r>
                <a:r>
                  <a:rPr lang="ru-RU" sz="2000" dirty="0" err="1" smtClean="0">
                    <a:solidFill>
                      <a:srgbClr val="FFFFFF"/>
                    </a:solidFill>
                    <a:latin typeface="Yanone Kaffeesatz"/>
                    <a:ea typeface="Yanone Kaffeesatz"/>
                    <a:cs typeface="Yanone Kaffeesatz"/>
                    <a:sym typeface="Yanone Kaffeesatz"/>
                  </a:rPr>
                  <a:t>що</a:t>
                </a:r>
                <a:r>
                  <a:rPr lang="ru-RU" sz="2000" dirty="0" smtClean="0">
                    <a:solidFill>
                      <a:srgbClr val="FFFFFF"/>
                    </a:solidFill>
                    <a:latin typeface="Yanone Kaffeesatz"/>
                    <a:ea typeface="Yanone Kaffeesatz"/>
                    <a:cs typeface="Yanone Kaffeesatz"/>
                    <a:sym typeface="Yanone Kaffeesatz"/>
                  </a:rPr>
                  <a:t> </a:t>
                </a:r>
                <a:r>
                  <a:rPr lang="ru-RU" sz="2000" dirty="0" err="1" smtClean="0">
                    <a:solidFill>
                      <a:srgbClr val="FFFFFF"/>
                    </a:solidFill>
                    <a:latin typeface="Yanone Kaffeesatz"/>
                    <a:ea typeface="Yanone Kaffeesatz"/>
                    <a:cs typeface="Yanone Kaffeesatz"/>
                    <a:sym typeface="Yanone Kaffeesatz"/>
                  </a:rPr>
                  <a:t>знаходиться</a:t>
                </a:r>
                <a:r>
                  <a:rPr lang="ru-RU" sz="2000" dirty="0" smtClean="0">
                    <a:solidFill>
                      <a:srgbClr val="FFFFFF"/>
                    </a:solidFill>
                    <a:latin typeface="Yanone Kaffeesatz"/>
                    <a:ea typeface="Yanone Kaffeesatz"/>
                    <a:cs typeface="Yanone Kaffeesatz"/>
                    <a:sym typeface="Yanone Kaffeesatz"/>
                  </a:rPr>
                  <a:t> в </a:t>
                </a:r>
                <a:r>
                  <a:rPr lang="ru-RU" sz="2000" dirty="0" err="1" smtClean="0">
                    <a:solidFill>
                      <a:srgbClr val="FFFFFF"/>
                    </a:solidFill>
                    <a:latin typeface="Yanone Kaffeesatz"/>
                    <a:ea typeface="Yanone Kaffeesatz"/>
                    <a:cs typeface="Yanone Kaffeesatz"/>
                    <a:sym typeface="Yanone Kaffeesatz"/>
                  </a:rPr>
                  <a:t>магнітному</a:t>
                </a:r>
                <a:r>
                  <a:rPr lang="ru-RU" sz="2000" dirty="0" smtClean="0">
                    <a:solidFill>
                      <a:srgbClr val="FFFFFF"/>
                    </a:solidFill>
                    <a:latin typeface="Yanone Kaffeesatz"/>
                    <a:ea typeface="Yanone Kaffeesatz"/>
                    <a:cs typeface="Yanone Kaffeesatz"/>
                    <a:sym typeface="Yanone Kaffeesatz"/>
                  </a:rPr>
                  <a:t> </a:t>
                </a:r>
                <a:r>
                  <a:rPr lang="ru-RU" sz="2000" dirty="0" err="1" smtClean="0">
                    <a:solidFill>
                      <a:srgbClr val="FFFFFF"/>
                    </a:solidFill>
                    <a:latin typeface="Yanone Kaffeesatz"/>
                    <a:ea typeface="Yanone Kaffeesatz"/>
                    <a:cs typeface="Yanone Kaffeesatz"/>
                    <a:sym typeface="Yanone Kaffeesatz"/>
                  </a:rPr>
                  <a:t>полі</a:t>
                </a:r>
                <a:endParaRPr lang="ru-RU" sz="2000" dirty="0">
                  <a:solidFill>
                    <a:srgbClr val="FFFFFF"/>
                  </a:solidFill>
                  <a:latin typeface="Yanone Kaffeesatz"/>
                  <a:ea typeface="Yanone Kaffeesatz"/>
                  <a:cs typeface="Yanone Kaffeesatz"/>
                  <a:sym typeface="Yanone Kaffeesatz"/>
                </a:endParaRPr>
              </a:p>
              <a:p>
                <a:pPr algn="just"/>
                <a:r>
                  <a:rPr lang="ru-RU" sz="2000" dirty="0">
                    <a:solidFill>
                      <a:srgbClr val="FFFFFF"/>
                    </a:solidFill>
                    <a:latin typeface="Yanone Kaffeesatz"/>
                    <a:ea typeface="Yanone Kaffeesatz"/>
                    <a:cs typeface="Yanone Kaffeesatz"/>
                    <a:sym typeface="Yanone Kaffeesatz"/>
                  </a:rPr>
                  <a:t>Кут </a:t>
                </a:r>
                <a:r>
                  <a:rPr lang="ru-RU" sz="2000" dirty="0" err="1">
                    <a:solidFill>
                      <a:srgbClr val="FFFFFF"/>
                    </a:solidFill>
                    <a:latin typeface="Yanone Kaffeesatz"/>
                    <a:ea typeface="Yanone Kaffeesatz"/>
                    <a:cs typeface="Yanone Kaffeesatz"/>
                    <a:sym typeface="Yanone Kaffeesatz"/>
                  </a:rPr>
                  <a:t>обертання</a:t>
                </a:r>
                <a:r>
                  <a:rPr lang="ru-RU" sz="2000" dirty="0">
                    <a:solidFill>
                      <a:srgbClr val="FFFFFF"/>
                    </a:solidFill>
                    <a:latin typeface="Yanone Kaffeesatz"/>
                    <a:ea typeface="Yanone Kaffeesatz"/>
                    <a:cs typeface="Yanone Kaffeesatz"/>
                    <a:sym typeface="Yanone Kaffeesatz"/>
                  </a:rPr>
                  <a:t> </a:t>
                </a:r>
                <a:r>
                  <a:rPr lang="ru-RU" sz="2000" dirty="0" err="1" smtClean="0">
                    <a:solidFill>
                      <a:srgbClr val="FFFFFF"/>
                    </a:solidFill>
                    <a:latin typeface="Yanone Kaffeesatz"/>
                    <a:ea typeface="Yanone Kaffeesatz"/>
                    <a:cs typeface="Yanone Kaffeesatz"/>
                    <a:sym typeface="Yanone Kaffeesatz"/>
                  </a:rPr>
                  <a:t>площини</a:t>
                </a:r>
                <a:r>
                  <a:rPr lang="ru-RU" sz="2000" dirty="0" smtClean="0">
                    <a:solidFill>
                      <a:srgbClr val="FFFFFF"/>
                    </a:solidFill>
                    <a:latin typeface="Yanone Kaffeesatz"/>
                    <a:ea typeface="Yanone Kaffeesatz"/>
                    <a:cs typeface="Yanone Kaffeesatz"/>
                    <a:sym typeface="Yanone Kaffeesatz"/>
                  </a:rPr>
                  <a:t> </a:t>
                </a:r>
                <a:r>
                  <a:rPr lang="ru-RU" sz="2000" dirty="0" err="1" smtClean="0">
                    <a:solidFill>
                      <a:srgbClr val="FFFFFF"/>
                    </a:solidFill>
                    <a:latin typeface="Yanone Kaffeesatz"/>
                    <a:ea typeface="Yanone Kaffeesatz"/>
                    <a:cs typeface="Yanone Kaffeesatz"/>
                    <a:sym typeface="Yanone Kaffeesatz"/>
                  </a:rPr>
                  <a:t>поляризації</a:t>
                </a:r>
                <a:r>
                  <a:rPr lang="ru-RU" sz="2000" dirty="0" smtClean="0">
                    <a:solidFill>
                      <a:srgbClr val="FFFFFF"/>
                    </a:solidFill>
                    <a:latin typeface="Yanone Kaffeesatz"/>
                    <a:ea typeface="Yanone Kaffeesatz"/>
                    <a:cs typeface="Yanone Kaffeesatz"/>
                    <a:sym typeface="Yanone Kaffeesatz"/>
                  </a:rPr>
                  <a:t> на </a:t>
                </a:r>
                <a:r>
                  <a:rPr lang="ru-RU" sz="2000" dirty="0">
                    <a:solidFill>
                      <a:srgbClr val="FFFFFF"/>
                    </a:solidFill>
                    <a:latin typeface="Yanone Kaffeesatz"/>
                    <a:ea typeface="Yanone Kaffeesatz"/>
                    <a:cs typeface="Yanone Kaffeesatz"/>
                    <a:sym typeface="Yanone Kaffeesatz"/>
                  </a:rPr>
                  <a:t>шляху </a:t>
                </a:r>
                <a:r>
                  <a:rPr lang="en-US" sz="2000" dirty="0">
                    <a:solidFill>
                      <a:srgbClr val="FFFFFF"/>
                    </a:solidFill>
                    <a:latin typeface="Yanone Kaffeesatz"/>
                    <a:ea typeface="Yanone Kaffeesatz"/>
                    <a:cs typeface="Yanone Kaffeesatz"/>
                    <a:sym typeface="Yanone Kaffeesatz"/>
                  </a:rPr>
                  <a:t>d</a:t>
                </a:r>
                <a:r>
                  <a:rPr lang="uk-UA" sz="2000" dirty="0">
                    <a:solidFill>
                      <a:srgbClr val="FFFFFF"/>
                    </a:solidFill>
                    <a:latin typeface="Yanone Kaffeesatz"/>
                    <a:ea typeface="Yanone Kaffeesatz"/>
                    <a:cs typeface="Yanone Kaffeesatz"/>
                    <a:sym typeface="Yanone Kaffeesatz"/>
                  </a:rPr>
                  <a:t>:</a:t>
                </a:r>
              </a:p>
              <a:p>
                <a:pPr algn="just"/>
                <a14:m>
                  <m:oMathPara xmlns:m="http://schemas.openxmlformats.org/officeDocument/2006/math">
                    <m:oMathParaPr>
                      <m:jc m:val="centerGroup"/>
                    </m:oMathParaPr>
                    <m:oMath xmlns:m="http://schemas.openxmlformats.org/officeDocument/2006/math">
                      <m:r>
                        <a:rPr lang="uk-UA" sz="2000">
                          <a:solidFill>
                            <a:srgbClr val="FFFFFF"/>
                          </a:solidFill>
                          <a:latin typeface="Cambria Math" panose="02040503050406030204" pitchFamily="18" charset="0"/>
                          <a:ea typeface="Yanone Kaffeesatz"/>
                          <a:cs typeface="Yanone Kaffeesatz"/>
                          <a:sym typeface="Yanone Kaffeesatz"/>
                        </a:rPr>
                        <m:t>∆</m:t>
                      </m:r>
                      <m:r>
                        <m:rPr>
                          <m:sty m:val="p"/>
                        </m:rPr>
                        <a:rPr lang="el-GR" sz="2000" i="1" smtClean="0">
                          <a:solidFill>
                            <a:srgbClr val="FFFFFF"/>
                          </a:solidFill>
                          <a:latin typeface="Cambria Math" panose="02040503050406030204" pitchFamily="18" charset="0"/>
                          <a:ea typeface="Yanone Kaffeesatz"/>
                          <a:cs typeface="Yanone Kaffeesatz"/>
                          <a:sym typeface="Yanone Kaffeesatz"/>
                        </a:rPr>
                        <m:t>β</m:t>
                      </m:r>
                      <m:r>
                        <a:rPr lang="uk-UA" sz="2000">
                          <a:solidFill>
                            <a:srgbClr val="FFFFFF"/>
                          </a:solidFill>
                          <a:latin typeface="Cambria Math" panose="02040503050406030204" pitchFamily="18" charset="0"/>
                          <a:ea typeface="Yanone Kaffeesatz"/>
                          <a:cs typeface="Yanone Kaffeesatz"/>
                          <a:sym typeface="Yanone Kaffeesatz"/>
                        </a:rPr>
                        <m:t>= </m:t>
                      </m:r>
                      <m:f>
                        <m:fPr>
                          <m:ctrlPr>
                            <a:rPr lang="en-US" sz="2000" i="1">
                              <a:solidFill>
                                <a:srgbClr val="FFFFFF"/>
                              </a:solidFill>
                              <a:latin typeface="Cambria Math"/>
                              <a:ea typeface="Yanone Kaffeesatz"/>
                              <a:cs typeface="Yanone Kaffeesatz"/>
                              <a:sym typeface="Yanone Kaffeesatz"/>
                            </a:rPr>
                          </m:ctrlPr>
                        </m:fPr>
                        <m:num>
                          <m:r>
                            <a:rPr lang="uk-UA" sz="2000">
                              <a:solidFill>
                                <a:srgbClr val="FFFFFF"/>
                              </a:solidFill>
                              <a:latin typeface="Cambria Math" panose="02040503050406030204" pitchFamily="18" charset="0"/>
                              <a:ea typeface="Yanone Kaffeesatz"/>
                              <a:cs typeface="Yanone Kaffeesatz"/>
                              <a:sym typeface="Yanone Kaffeesatz"/>
                            </a:rPr>
                            <m:t>2</m:t>
                          </m:r>
                          <m:r>
                            <a:rPr lang="en-US" sz="2000">
                              <a:solidFill>
                                <a:srgbClr val="FFFFFF"/>
                              </a:solidFill>
                              <a:latin typeface="Cambria Math" panose="02040503050406030204" pitchFamily="18" charset="0"/>
                              <a:ea typeface="Yanone Kaffeesatz"/>
                              <a:cs typeface="Yanone Kaffeesatz"/>
                              <a:sym typeface="Yanone Kaffeesatz"/>
                            </a:rPr>
                            <m:t>𝜋</m:t>
                          </m:r>
                          <m:sSup>
                            <m:sSupPr>
                              <m:ctrlPr>
                                <a:rPr lang="en-US" sz="2000" i="1">
                                  <a:solidFill>
                                    <a:srgbClr val="FFFFFF"/>
                                  </a:solidFill>
                                  <a:latin typeface="Cambria Math"/>
                                  <a:ea typeface="Yanone Kaffeesatz"/>
                                  <a:cs typeface="Yanone Kaffeesatz"/>
                                  <a:sym typeface="Yanone Kaffeesatz"/>
                                </a:rPr>
                              </m:ctrlPr>
                            </m:sSupPr>
                            <m:e>
                              <m:r>
                                <a:rPr lang="en-US" sz="2000">
                                  <a:solidFill>
                                    <a:srgbClr val="FFFFFF"/>
                                  </a:solidFill>
                                  <a:latin typeface="Cambria Math" panose="02040503050406030204" pitchFamily="18" charset="0"/>
                                  <a:ea typeface="Yanone Kaffeesatz"/>
                                  <a:cs typeface="Yanone Kaffeesatz"/>
                                  <a:sym typeface="Yanone Kaffeesatz"/>
                                </a:rPr>
                                <m:t>𝑒</m:t>
                              </m:r>
                            </m:e>
                            <m:sup>
                              <m:r>
                                <a:rPr lang="uk-UA" sz="2000">
                                  <a:solidFill>
                                    <a:srgbClr val="FFFFFF"/>
                                  </a:solidFill>
                                  <a:latin typeface="Cambria Math" panose="02040503050406030204" pitchFamily="18" charset="0"/>
                                  <a:ea typeface="Yanone Kaffeesatz"/>
                                  <a:cs typeface="Yanone Kaffeesatz"/>
                                  <a:sym typeface="Yanone Kaffeesatz"/>
                                </a:rPr>
                                <m:t>3</m:t>
                              </m:r>
                            </m:sup>
                          </m:sSup>
                        </m:num>
                        <m:den>
                          <m:sSup>
                            <m:sSupPr>
                              <m:ctrlPr>
                                <a:rPr lang="en-US" sz="2000" i="1">
                                  <a:solidFill>
                                    <a:srgbClr val="FFFFFF"/>
                                  </a:solidFill>
                                  <a:latin typeface="Cambria Math"/>
                                  <a:ea typeface="Yanone Kaffeesatz"/>
                                  <a:cs typeface="Yanone Kaffeesatz"/>
                                  <a:sym typeface="Yanone Kaffeesatz"/>
                                </a:rPr>
                              </m:ctrlPr>
                            </m:sSupPr>
                            <m:e>
                              <m:r>
                                <a:rPr lang="uk-UA" sz="2000">
                                  <a:solidFill>
                                    <a:srgbClr val="FFFFFF"/>
                                  </a:solidFill>
                                  <a:latin typeface="Cambria Math" panose="02040503050406030204" pitchFamily="18" charset="0"/>
                                  <a:ea typeface="Yanone Kaffeesatz"/>
                                  <a:cs typeface="Yanone Kaffeesatz"/>
                                  <a:sym typeface="Yanone Kaffeesatz"/>
                                </a:rPr>
                                <m:t>𝑚</m:t>
                              </m:r>
                            </m:e>
                            <m:sup>
                              <m:r>
                                <a:rPr lang="uk-UA" sz="2000">
                                  <a:solidFill>
                                    <a:srgbClr val="FFFFFF"/>
                                  </a:solidFill>
                                  <a:latin typeface="Cambria Math" panose="02040503050406030204" pitchFamily="18" charset="0"/>
                                  <a:ea typeface="Yanone Kaffeesatz"/>
                                  <a:cs typeface="Yanone Kaffeesatz"/>
                                  <a:sym typeface="Yanone Kaffeesatz"/>
                                </a:rPr>
                                <m:t>2</m:t>
                              </m:r>
                            </m:sup>
                          </m:sSup>
                          <m:sSup>
                            <m:sSupPr>
                              <m:ctrlPr>
                                <a:rPr lang="en-US" sz="2000" i="1">
                                  <a:solidFill>
                                    <a:srgbClr val="FFFFFF"/>
                                  </a:solidFill>
                                  <a:latin typeface="Cambria Math"/>
                                  <a:ea typeface="Yanone Kaffeesatz"/>
                                  <a:cs typeface="Yanone Kaffeesatz"/>
                                  <a:sym typeface="Yanone Kaffeesatz"/>
                                </a:rPr>
                              </m:ctrlPr>
                            </m:sSupPr>
                            <m:e>
                              <m:r>
                                <a:rPr lang="uk-UA" sz="2000">
                                  <a:solidFill>
                                    <a:srgbClr val="FFFFFF"/>
                                  </a:solidFill>
                                  <a:latin typeface="Cambria Math" panose="02040503050406030204" pitchFamily="18" charset="0"/>
                                  <a:ea typeface="Yanone Kaffeesatz"/>
                                  <a:cs typeface="Yanone Kaffeesatz"/>
                                  <a:sym typeface="Yanone Kaffeesatz"/>
                                </a:rPr>
                                <m:t>𝑐</m:t>
                              </m:r>
                            </m:e>
                            <m:sup>
                              <m:r>
                                <a:rPr lang="uk-UA" sz="2000">
                                  <a:solidFill>
                                    <a:srgbClr val="FFFFFF"/>
                                  </a:solidFill>
                                  <a:latin typeface="Cambria Math" panose="02040503050406030204" pitchFamily="18" charset="0"/>
                                  <a:ea typeface="Yanone Kaffeesatz"/>
                                  <a:cs typeface="Yanone Kaffeesatz"/>
                                  <a:sym typeface="Yanone Kaffeesatz"/>
                                </a:rPr>
                                <m:t>2</m:t>
                              </m:r>
                            </m:sup>
                          </m:sSup>
                          <m:sSup>
                            <m:sSupPr>
                              <m:ctrlPr>
                                <a:rPr lang="en-US" sz="2000" i="1" smtClean="0">
                                  <a:solidFill>
                                    <a:srgbClr val="FFFFFF"/>
                                  </a:solidFill>
                                  <a:latin typeface="Cambria Math"/>
                                  <a:ea typeface="Yanone Kaffeesatz"/>
                                  <a:cs typeface="Yanone Kaffeesatz"/>
                                  <a:sym typeface="Yanone Kaffeesatz"/>
                                </a:rPr>
                              </m:ctrlPr>
                            </m:sSupPr>
                            <m:e>
                              <m:r>
                                <m:rPr>
                                  <m:sty m:val="p"/>
                                </m:rPr>
                                <a:rPr lang="el-GR" sz="2000" i="1" smtClean="0">
                                  <a:solidFill>
                                    <a:srgbClr val="FFFFFF"/>
                                  </a:solidFill>
                                  <a:latin typeface="Cambria Math" panose="02040503050406030204" pitchFamily="18" charset="0"/>
                                  <a:ea typeface="Yanone Kaffeesatz"/>
                                  <a:cs typeface="Yanone Kaffeesatz"/>
                                  <a:sym typeface="Yanone Kaffeesatz"/>
                                </a:rPr>
                                <m:t>ν</m:t>
                              </m:r>
                            </m:e>
                            <m:sup>
                              <m:r>
                                <a:rPr lang="uk-UA" sz="2000">
                                  <a:solidFill>
                                    <a:srgbClr val="FFFFFF"/>
                                  </a:solidFill>
                                  <a:latin typeface="Cambria Math" panose="02040503050406030204" pitchFamily="18" charset="0"/>
                                  <a:ea typeface="Yanone Kaffeesatz"/>
                                  <a:cs typeface="Yanone Kaffeesatz"/>
                                  <a:sym typeface="Yanone Kaffeesatz"/>
                                </a:rPr>
                                <m:t>2</m:t>
                              </m:r>
                            </m:sup>
                          </m:sSup>
                        </m:den>
                      </m:f>
                      <m:nary>
                        <m:naryPr>
                          <m:limLoc m:val="undOvr"/>
                          <m:ctrlPr>
                            <a:rPr lang="en-US" sz="2000" i="1">
                              <a:solidFill>
                                <a:srgbClr val="FFFFFF"/>
                              </a:solidFill>
                              <a:latin typeface="Cambria Math"/>
                              <a:ea typeface="Yanone Kaffeesatz"/>
                              <a:cs typeface="Yanone Kaffeesatz"/>
                              <a:sym typeface="Yanone Kaffeesatz"/>
                            </a:rPr>
                          </m:ctrlPr>
                        </m:naryPr>
                        <m:sub>
                          <m:r>
                            <a:rPr lang="uk-UA" sz="2000">
                              <a:solidFill>
                                <a:srgbClr val="FFFFFF"/>
                              </a:solidFill>
                              <a:latin typeface="Cambria Math" panose="02040503050406030204" pitchFamily="18" charset="0"/>
                              <a:ea typeface="Yanone Kaffeesatz"/>
                              <a:cs typeface="Yanone Kaffeesatz"/>
                              <a:sym typeface="Yanone Kaffeesatz"/>
                            </a:rPr>
                            <m:t>0</m:t>
                          </m:r>
                        </m:sub>
                        <m:sup>
                          <m:r>
                            <a:rPr lang="uk-UA" sz="2000">
                              <a:solidFill>
                                <a:srgbClr val="FFFFFF"/>
                              </a:solidFill>
                              <a:latin typeface="Cambria Math" panose="02040503050406030204" pitchFamily="18" charset="0"/>
                              <a:ea typeface="Yanone Kaffeesatz"/>
                              <a:cs typeface="Yanone Kaffeesatz"/>
                              <a:sym typeface="Yanone Kaffeesatz"/>
                            </a:rPr>
                            <m:t>𝑑</m:t>
                          </m:r>
                        </m:sup>
                        <m:e>
                          <m:sSub>
                            <m:sSubPr>
                              <m:ctrlPr>
                                <a:rPr lang="en-US" sz="2000" i="1">
                                  <a:solidFill>
                                    <a:srgbClr val="FFFFFF"/>
                                  </a:solidFill>
                                  <a:latin typeface="Cambria Math"/>
                                  <a:ea typeface="Yanone Kaffeesatz"/>
                                  <a:cs typeface="Yanone Kaffeesatz"/>
                                  <a:sym typeface="Yanone Kaffeesatz"/>
                                </a:rPr>
                              </m:ctrlPr>
                            </m:sSubPr>
                            <m:e>
                              <m:r>
                                <a:rPr lang="uk-UA" sz="2000">
                                  <a:solidFill>
                                    <a:srgbClr val="FFFFFF"/>
                                  </a:solidFill>
                                  <a:latin typeface="Cambria Math" panose="02040503050406030204" pitchFamily="18" charset="0"/>
                                  <a:ea typeface="Yanone Kaffeesatz"/>
                                  <a:cs typeface="Yanone Kaffeesatz"/>
                                  <a:sym typeface="Yanone Kaffeesatz"/>
                                </a:rPr>
                                <m:t>𝑛</m:t>
                              </m:r>
                            </m:e>
                            <m:sub>
                              <m:r>
                                <a:rPr lang="uk-UA" sz="2000">
                                  <a:solidFill>
                                    <a:srgbClr val="FFFFFF"/>
                                  </a:solidFill>
                                  <a:latin typeface="Cambria Math" panose="02040503050406030204" pitchFamily="18" charset="0"/>
                                  <a:ea typeface="Yanone Kaffeesatz"/>
                                  <a:cs typeface="Yanone Kaffeesatz"/>
                                  <a:sym typeface="Yanone Kaffeesatz"/>
                                </a:rPr>
                                <m:t>𝑒</m:t>
                              </m:r>
                            </m:sub>
                          </m:sSub>
                          <m:r>
                            <a:rPr lang="uk-UA" sz="2000">
                              <a:solidFill>
                                <a:srgbClr val="FFFFFF"/>
                              </a:solidFill>
                              <a:latin typeface="Cambria Math" panose="02040503050406030204" pitchFamily="18" charset="0"/>
                              <a:ea typeface="Yanone Kaffeesatz"/>
                              <a:cs typeface="Yanone Kaffeesatz"/>
                              <a:sym typeface="Yanone Kaffeesatz"/>
                            </a:rPr>
                            <m:t>𝐵</m:t>
                          </m:r>
                        </m:e>
                      </m:nary>
                      <m:func>
                        <m:funcPr>
                          <m:ctrlPr>
                            <a:rPr lang="en-US" sz="2000" i="1">
                              <a:solidFill>
                                <a:srgbClr val="FFFFFF"/>
                              </a:solidFill>
                              <a:latin typeface="Cambria Math"/>
                              <a:ea typeface="Yanone Kaffeesatz"/>
                              <a:cs typeface="Yanone Kaffeesatz"/>
                              <a:sym typeface="Yanone Kaffeesatz"/>
                            </a:rPr>
                          </m:ctrlPr>
                        </m:funcPr>
                        <m:fName>
                          <m:r>
                            <m:rPr>
                              <m:sty m:val="p"/>
                            </m:rPr>
                            <a:rPr lang="uk-UA" sz="2000">
                              <a:solidFill>
                                <a:srgbClr val="FFFFFF"/>
                              </a:solidFill>
                              <a:latin typeface="Cambria Math" panose="02040503050406030204" pitchFamily="18" charset="0"/>
                              <a:ea typeface="Yanone Kaffeesatz"/>
                              <a:cs typeface="Yanone Kaffeesatz"/>
                              <a:sym typeface="Yanone Kaffeesatz"/>
                            </a:rPr>
                            <m:t>cos</m:t>
                          </m:r>
                        </m:fName>
                        <m:e>
                          <m:r>
                            <a:rPr lang="uk-UA" sz="2000">
                              <a:solidFill>
                                <a:srgbClr val="FFFFFF"/>
                              </a:solidFill>
                              <a:latin typeface="Cambria Math" panose="02040503050406030204" pitchFamily="18" charset="0"/>
                              <a:ea typeface="Yanone Kaffeesatz"/>
                              <a:cs typeface="Yanone Kaffeesatz"/>
                              <a:sym typeface="Yanone Kaffeesatz"/>
                            </a:rPr>
                            <m:t>𝜃</m:t>
                          </m:r>
                        </m:e>
                      </m:func>
                      <m:r>
                        <a:rPr lang="uk-UA" sz="2000">
                          <a:solidFill>
                            <a:srgbClr val="FFFFFF"/>
                          </a:solidFill>
                          <a:latin typeface="Cambria Math" panose="02040503050406030204" pitchFamily="18" charset="0"/>
                          <a:ea typeface="Yanone Kaffeesatz"/>
                          <a:cs typeface="Yanone Kaffeesatz"/>
                          <a:sym typeface="Yanone Kaffeesatz"/>
                        </a:rPr>
                        <m:t>𝑑𝑙</m:t>
                      </m:r>
                      <m:r>
                        <a:rPr lang="uk-UA" sz="2000">
                          <a:solidFill>
                            <a:srgbClr val="FFFFFF"/>
                          </a:solidFill>
                          <a:latin typeface="Cambria Math" panose="02040503050406030204" pitchFamily="18" charset="0"/>
                          <a:ea typeface="Yanone Kaffeesatz"/>
                          <a:cs typeface="Yanone Kaffeesatz"/>
                          <a:sym typeface="Yanone Kaffeesatz"/>
                        </a:rPr>
                        <m:t>, </m:t>
                      </m:r>
                    </m:oMath>
                  </m:oMathPara>
                </a14:m>
                <a:endParaRPr lang="uk-UA" sz="2000" dirty="0" smtClean="0">
                  <a:solidFill>
                    <a:srgbClr val="FFFFFF"/>
                  </a:solidFill>
                  <a:latin typeface="Yanone Kaffeesatz"/>
                  <a:ea typeface="Yanone Kaffeesatz"/>
                  <a:cs typeface="Yanone Kaffeesatz"/>
                  <a:sym typeface="Yanone Kaffeesatz"/>
                </a:endParaRPr>
              </a:p>
              <a:p>
                <a:pPr algn="just"/>
                <a:r>
                  <a:rPr lang="uk-UA" dirty="0">
                    <a:solidFill>
                      <a:srgbClr val="FFFFFF"/>
                    </a:solidFill>
                    <a:latin typeface="Yanone Kaffeesatz"/>
                    <a:ea typeface="Yanone Kaffeesatz"/>
                    <a:cs typeface="Yanone Kaffeesatz"/>
                  </a:rPr>
                  <a:t>де В – густина магнітного потоку, а </a:t>
                </a:r>
                <a14:m>
                  <m:oMath xmlns:m="http://schemas.openxmlformats.org/officeDocument/2006/math">
                    <m:r>
                      <a:rPr lang="uk-UA">
                        <a:solidFill>
                          <a:srgbClr val="FFFFFF"/>
                        </a:solidFill>
                        <a:latin typeface="Cambria Math" panose="02040503050406030204" pitchFamily="18" charset="0"/>
                        <a:ea typeface="Yanone Kaffeesatz"/>
                        <a:cs typeface="Yanone Kaffeesatz"/>
                      </a:rPr>
                      <m:t>𝜃</m:t>
                    </m:r>
                  </m:oMath>
                </a14:m>
                <a:r>
                  <a:rPr lang="uk-UA" dirty="0">
                    <a:solidFill>
                      <a:srgbClr val="FFFFFF"/>
                    </a:solidFill>
                    <a:latin typeface="Yanone Kaffeesatz"/>
                    <a:ea typeface="Yanone Kaffeesatz"/>
                    <a:cs typeface="Yanone Kaffeesatz"/>
                  </a:rPr>
                  <a:t> – кут між променем зору і напрямком міжзоряного магнітного поля</a:t>
                </a:r>
                <a:r>
                  <a:rPr lang="uk-UA" dirty="0" smtClean="0">
                    <a:solidFill>
                      <a:srgbClr val="FFFFFF"/>
                    </a:solidFill>
                    <a:latin typeface="Yanone Kaffeesatz"/>
                    <a:ea typeface="Yanone Kaffeesatz"/>
                    <a:cs typeface="Yanone Kaffeesatz"/>
                  </a:rPr>
                  <a:t>.</a:t>
                </a:r>
                <a:endParaRPr lang="ru-RU" dirty="0">
                  <a:solidFill>
                    <a:srgbClr val="FFFFFF"/>
                  </a:solidFill>
                  <a:latin typeface="Yanone Kaffeesatz"/>
                  <a:ea typeface="Yanone Kaffeesatz"/>
                  <a:cs typeface="Yanone Kaffeesatz"/>
                  <a:sym typeface="Yanone Kaffeesatz"/>
                </a:endParaRPr>
              </a:p>
            </p:txBody>
          </p:sp>
        </mc:Choice>
        <mc:Fallback>
          <p:sp>
            <p:nvSpPr>
              <p:cNvPr id="4" name="TextBox 3"/>
              <p:cNvSpPr txBox="1">
                <a:spLocks noRot="1" noChangeAspect="1" noMove="1" noResize="1" noEditPoints="1" noAdjustHandles="1" noChangeArrowheads="1" noChangeShapeType="1" noTextEdit="1"/>
              </p:cNvSpPr>
              <p:nvPr/>
            </p:nvSpPr>
            <p:spPr>
              <a:xfrm>
                <a:off x="4770474" y="2119449"/>
                <a:ext cx="4206949" cy="2380523"/>
              </a:xfrm>
              <a:prstGeom prst="rect">
                <a:avLst/>
              </a:prstGeom>
              <a:blipFill rotWithShape="1">
                <a:blip r:embed="rId4"/>
                <a:stretch>
                  <a:fillRect l="-1594" t="-1282" r="-1449" b="-1795"/>
                </a:stretch>
              </a:blipFill>
            </p:spPr>
            <p:txBody>
              <a:bodyPr/>
              <a:lstStyle/>
              <a:p>
                <a:r>
                  <a:rPr lang="ru-RU">
                    <a:noFill/>
                  </a:rPr>
                  <a:t> </a:t>
                </a:r>
              </a:p>
            </p:txBody>
          </p:sp>
        </mc:Fallback>
      </mc:AlternateContent>
      <p:cxnSp>
        <p:nvCxnSpPr>
          <p:cNvPr id="6" name="Скругленная соединительная линия 5"/>
          <p:cNvCxnSpPr/>
          <p:nvPr/>
        </p:nvCxnSpPr>
        <p:spPr>
          <a:xfrm rot="10800000">
            <a:off x="3693045" y="3281918"/>
            <a:ext cx="1127049" cy="829338"/>
          </a:xfrm>
          <a:prstGeom prst="curvedConnector3">
            <a:avLst>
              <a:gd name="adj1" fmla="val 50000"/>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0" name="Рисунок 9"/>
          <p:cNvPicPr>
            <a:picLocks noChangeAspect="1"/>
          </p:cNvPicPr>
          <p:nvPr/>
        </p:nvPicPr>
        <p:blipFill>
          <a:blip r:embed="rId5"/>
          <a:stretch>
            <a:fillRect/>
          </a:stretch>
        </p:blipFill>
        <p:spPr>
          <a:xfrm>
            <a:off x="0" y="4161959"/>
            <a:ext cx="256054" cy="981541"/>
          </a:xfrm>
          <a:prstGeom prst="rect">
            <a:avLst/>
          </a:prstGeom>
        </p:spPr>
      </p:pic>
      <p:sp>
        <p:nvSpPr>
          <p:cNvPr id="9" name="TextBox 8"/>
          <p:cNvSpPr txBox="1"/>
          <p:nvPr/>
        </p:nvSpPr>
        <p:spPr>
          <a:xfrm>
            <a:off x="8747051" y="4679762"/>
            <a:ext cx="460744" cy="461665"/>
          </a:xfrm>
          <a:prstGeom prst="rect">
            <a:avLst/>
          </a:prstGeom>
          <a:noFill/>
        </p:spPr>
        <p:txBody>
          <a:bodyPr wrap="square" rtlCol="0">
            <a:spAutoFit/>
          </a:bodyPr>
          <a:lstStyle/>
          <a:p>
            <a:r>
              <a:rPr lang="uk-UA" sz="2400" dirty="0" smtClean="0">
                <a:solidFill>
                  <a:srgbClr val="FFFFFF"/>
                </a:solidFill>
                <a:latin typeface="Yanone Kaffeesatz"/>
                <a:ea typeface="Yanone Kaffeesatz"/>
                <a:cs typeface="Yanone Kaffeesatz"/>
                <a:sym typeface="Oxygen"/>
              </a:rPr>
              <a:t>10</a:t>
            </a:r>
            <a:endParaRPr lang="en-US" sz="2400" dirty="0">
              <a:solidFill>
                <a:srgbClr val="FFFFFF"/>
              </a:solidFill>
              <a:latin typeface="Yanone Kaffeesatz"/>
              <a:ea typeface="Yanone Kaffeesatz"/>
              <a:cs typeface="Yanone Kaffeesatz"/>
              <a:sym typeface="Oxyge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56054" y="141767"/>
            <a:ext cx="6515462" cy="638036"/>
          </a:xfrm>
        </p:spPr>
        <p:txBody>
          <a:bodyPr/>
          <a:lstStyle/>
          <a:p>
            <a:r>
              <a:rPr lang="uk-UA" b="0" dirty="0"/>
              <a:t>ТЕОРІЯ </a:t>
            </a:r>
            <a:r>
              <a:rPr lang="uk-UA" b="0" dirty="0">
                <a:solidFill>
                  <a:schemeClr val="accent6"/>
                </a:solidFill>
              </a:rPr>
              <a:t>ТОНКОГО ФАЗОВОГО ЕКРАНУ</a:t>
            </a:r>
            <a:endParaRPr lang="en-US" b="0" dirty="0">
              <a:solidFill>
                <a:schemeClr val="accent6"/>
              </a:solidFill>
            </a:endParaRPr>
          </a:p>
        </p:txBody>
      </p:sp>
      <p:pic>
        <p:nvPicPr>
          <p:cNvPr id="5" name="Рисунок 4"/>
          <p:cNvPicPr>
            <a:picLocks noChangeAspect="1"/>
          </p:cNvPicPr>
          <p:nvPr/>
        </p:nvPicPr>
        <p:blipFill>
          <a:blip r:embed="rId3"/>
          <a:stretch>
            <a:fillRect/>
          </a:stretch>
        </p:blipFill>
        <p:spPr>
          <a:xfrm>
            <a:off x="0" y="4161959"/>
            <a:ext cx="256054" cy="981541"/>
          </a:xfrm>
          <a:prstGeom prst="rect">
            <a:avLst/>
          </a:prstGeom>
        </p:spPr>
      </p:pic>
      <p:pic>
        <p:nvPicPr>
          <p:cNvPr id="6" name="Рисунок 5" descr="5 Geometry of a thin-screen scintillation model. An initially plane wave is incident on a thin phase-changing screen. The emerging wavefront is irregular. As the wave propagates to the observer, amplitude fluctuations develop, as suggested by the crossing rays. Below the antenna is a plot of intensity vs. position along the wavefront. If there is motion between the screen and the observer, the spatial fluctuations will be observed as temporal fluctuations in the power received or the fringe visibility.  "/>
          <p:cNvPicPr/>
          <p:nvPr/>
        </p:nvPicPr>
        <p:blipFill>
          <a:blip r:embed="rId4">
            <a:extLst>
              <a:ext uri="{28A0092B-C50C-407E-A947-70E740481C1C}">
                <a14:useLocalDpi xmlns:a14="http://schemas.microsoft.com/office/drawing/2010/main" val="0"/>
              </a:ext>
            </a:extLst>
          </a:blip>
          <a:srcRect/>
          <a:stretch>
            <a:fillRect/>
          </a:stretch>
        </p:blipFill>
        <p:spPr bwMode="auto">
          <a:xfrm>
            <a:off x="4302878" y="728536"/>
            <a:ext cx="4444173" cy="4182058"/>
          </a:xfrm>
          <a:prstGeom prst="rect">
            <a:avLst/>
          </a:prstGeom>
          <a:noFill/>
          <a:ln>
            <a:noFill/>
          </a:ln>
        </p:spPr>
      </p:pic>
      <mc:AlternateContent xmlns:mc="http://schemas.openxmlformats.org/markup-compatibility/2006">
        <mc:Choice xmlns:a14="http://schemas.microsoft.com/office/drawing/2010/main" Requires="a14">
          <p:sp>
            <p:nvSpPr>
              <p:cNvPr id="7" name="TextBox 6"/>
              <p:cNvSpPr txBox="1"/>
              <p:nvPr/>
            </p:nvSpPr>
            <p:spPr>
              <a:xfrm>
                <a:off x="182177" y="833009"/>
                <a:ext cx="4259193" cy="4664354"/>
              </a:xfrm>
              <a:prstGeom prst="rect">
                <a:avLst/>
              </a:prstGeom>
              <a:noFill/>
            </p:spPr>
            <p:txBody>
              <a:bodyPr wrap="square" rtlCol="0">
                <a:spAutoFit/>
              </a:bodyPr>
              <a:lstStyle/>
              <a:p>
                <a:pPr marL="285750" indent="-285750">
                  <a:buClr>
                    <a:schemeClr val="bg1"/>
                  </a:buClr>
                  <a:buFont typeface="Arial" panose="020B0604020202020204" pitchFamily="34" charset="0"/>
                  <a:buChar char="•"/>
                </a:pPr>
                <a:r>
                  <a:rPr lang="uk-UA" sz="2400" dirty="0" smtClean="0">
                    <a:solidFill>
                      <a:schemeClr val="accent6"/>
                    </a:solidFill>
                    <a:latin typeface="Yanone Kaffeesatz"/>
                    <a:ea typeface="Yanone Kaffeesatz"/>
                    <a:cs typeface="Yanone Kaffeesatz"/>
                  </a:rPr>
                  <a:t>Різниця фази </a:t>
                </a:r>
                <a:r>
                  <a:rPr lang="uk-UA" sz="2400" dirty="0" smtClean="0">
                    <a:solidFill>
                      <a:schemeClr val="bg1"/>
                    </a:solidFill>
                    <a:latin typeface="Yanone Kaffeesatz"/>
                    <a:ea typeface="Yanone Kaffeesatz"/>
                    <a:cs typeface="Yanone Kaffeesatz"/>
                  </a:rPr>
                  <a:t>хвилі, що проходить через одну хмару:</a:t>
                </a:r>
              </a:p>
              <a:p>
                <a:pPr>
                  <a:buClr>
                    <a:schemeClr val="bg1"/>
                  </a:buClr>
                </a:pPr>
                <a14:m>
                  <m:oMathPara xmlns:m="http://schemas.openxmlformats.org/officeDocument/2006/math">
                    <m:oMathParaPr>
                      <m:jc m:val="centerGroup"/>
                    </m:oMathParaPr>
                    <m:oMath xmlns:m="http://schemas.openxmlformats.org/officeDocument/2006/math">
                      <m:r>
                        <m:rPr>
                          <m:sty m:val="p"/>
                        </m:rPr>
                        <a:rPr lang="el-GR" sz="2400" i="1" smtClean="0">
                          <a:solidFill>
                            <a:schemeClr val="bg1"/>
                          </a:solidFill>
                          <a:latin typeface="Cambria Math" panose="02040503050406030204" pitchFamily="18" charset="0"/>
                          <a:ea typeface="Cambria Math" panose="02040503050406030204" pitchFamily="18" charset="0"/>
                          <a:cs typeface="Yanone Kaffeesatz"/>
                        </a:rPr>
                        <m:t>δ</m:t>
                      </m:r>
                      <m:r>
                        <a:rPr lang="uk-UA" sz="2400">
                          <a:solidFill>
                            <a:schemeClr val="bg1"/>
                          </a:solidFill>
                          <a:latin typeface="Cambria Math" panose="02040503050406030204" pitchFamily="18" charset="0"/>
                          <a:ea typeface="Yanone Kaffeesatz"/>
                          <a:cs typeface="Yanone Kaffeesatz"/>
                        </a:rPr>
                        <m:t>𝜙</m:t>
                      </m:r>
                      <m:r>
                        <a:rPr lang="uk-UA" sz="2400" b="0" i="0" smtClean="0">
                          <a:solidFill>
                            <a:schemeClr val="bg1"/>
                          </a:solidFill>
                          <a:latin typeface="Cambria Math" panose="02040503050406030204" pitchFamily="18" charset="0"/>
                          <a:ea typeface="Yanone Kaffeesatz"/>
                          <a:cs typeface="Yanone Kaffeesatz"/>
                        </a:rPr>
                        <m:t>=</m:t>
                      </m:r>
                      <m:f>
                        <m:fPr>
                          <m:ctrlPr>
                            <a:rPr lang="uk-UA" sz="2400" b="0" i="1" smtClean="0">
                              <a:solidFill>
                                <a:schemeClr val="bg1"/>
                              </a:solidFill>
                              <a:latin typeface="Cambria Math"/>
                            </a:rPr>
                          </m:ctrlPr>
                        </m:fPr>
                        <m:num>
                          <m:r>
                            <a:rPr lang="en-US" sz="2400" b="0" i="1" smtClean="0">
                              <a:solidFill>
                                <a:schemeClr val="bg1"/>
                              </a:solidFill>
                              <a:latin typeface="Cambria Math" panose="02040503050406030204" pitchFamily="18" charset="0"/>
                            </a:rPr>
                            <m:t>𝑎</m:t>
                          </m:r>
                        </m:num>
                        <m:den>
                          <m:r>
                            <m:rPr>
                              <m:sty m:val="p"/>
                            </m:rPr>
                            <a:rPr lang="el-GR" sz="2400" b="0" i="1" smtClean="0">
                              <a:solidFill>
                                <a:schemeClr val="bg1"/>
                              </a:solidFill>
                              <a:latin typeface="Cambria Math" panose="02040503050406030204" pitchFamily="18" charset="0"/>
                            </a:rPr>
                            <m:t>λ</m:t>
                          </m:r>
                        </m:den>
                      </m:f>
                      <m:r>
                        <a:rPr lang="en-US" sz="2400" b="0" i="1" smtClean="0">
                          <a:solidFill>
                            <a:schemeClr val="bg1"/>
                          </a:solidFill>
                          <a:latin typeface="Cambria Math" panose="02040503050406030204" pitchFamily="18" charset="0"/>
                        </a:rPr>
                        <m:t>2</m:t>
                      </m:r>
                      <m:r>
                        <a:rPr lang="en-US" sz="2400" b="0" i="1" smtClean="0">
                          <a:solidFill>
                            <a:schemeClr val="bg1"/>
                          </a:solidFill>
                          <a:latin typeface="Cambria Math" panose="02040503050406030204" pitchFamily="18" charset="0"/>
                        </a:rPr>
                        <m:t>𝜋</m:t>
                      </m:r>
                      <m:r>
                        <a:rPr lang="en-US" sz="2400" b="0" i="1" smtClean="0">
                          <a:solidFill>
                            <a:schemeClr val="bg1"/>
                          </a:solidFill>
                          <a:latin typeface="Cambria Math" panose="02040503050406030204" pitchFamily="18" charset="0"/>
                        </a:rPr>
                        <m:t> </m:t>
                      </m:r>
                      <m:r>
                        <m:rPr>
                          <m:sty m:val="p"/>
                        </m:rPr>
                        <a:rPr lang="el-GR" sz="2400" b="0" i="1" smtClean="0">
                          <a:solidFill>
                            <a:schemeClr val="bg1"/>
                          </a:solidFill>
                          <a:latin typeface="Cambria Math" panose="02040503050406030204" pitchFamily="18" charset="0"/>
                        </a:rPr>
                        <m:t>δ</m:t>
                      </m:r>
                      <m:r>
                        <a:rPr lang="en-US" sz="2400" b="0" i="1" smtClean="0">
                          <a:solidFill>
                            <a:schemeClr val="bg1"/>
                          </a:solidFill>
                          <a:latin typeface="Cambria Math" panose="02040503050406030204" pitchFamily="18" charset="0"/>
                        </a:rPr>
                        <m:t>𝑛</m:t>
                      </m:r>
                      <m:r>
                        <a:rPr lang="uk-UA" sz="2400" b="0" i="0" smtClean="0">
                          <a:solidFill>
                            <a:schemeClr val="bg1"/>
                          </a:solidFill>
                          <a:latin typeface="Cambria Math" panose="02040503050406030204" pitchFamily="18" charset="0"/>
                          <a:ea typeface="Yanone Kaffeesatz"/>
                          <a:cs typeface="Yanone Kaffeesatz"/>
                        </a:rPr>
                        <m:t>,</m:t>
                      </m:r>
                      <m:r>
                        <a:rPr lang="uk-UA" sz="2400">
                          <a:solidFill>
                            <a:schemeClr val="bg1"/>
                          </a:solidFill>
                          <a:latin typeface="Cambria Math" panose="02040503050406030204" pitchFamily="18" charset="0"/>
                          <a:ea typeface="Yanone Kaffeesatz"/>
                          <a:cs typeface="Yanone Kaffeesatz"/>
                        </a:rPr>
                        <m:t> </m:t>
                      </m:r>
                    </m:oMath>
                  </m:oMathPara>
                </a14:m>
                <a:endParaRPr lang="uk-UA" sz="2400" dirty="0" smtClean="0">
                  <a:solidFill>
                    <a:schemeClr val="bg1"/>
                  </a:solidFill>
                  <a:latin typeface="Yanone Kaffeesatz"/>
                  <a:ea typeface="Yanone Kaffeesatz"/>
                  <a:cs typeface="Yanone Kaffeesatz"/>
                </a:endParaRPr>
              </a:p>
              <a:p>
                <a14:m>
                  <m:oMath xmlns:m="http://schemas.openxmlformats.org/officeDocument/2006/math">
                    <m:r>
                      <a:rPr lang="uk-UA" sz="2400">
                        <a:solidFill>
                          <a:schemeClr val="bg1"/>
                        </a:solidFill>
                        <a:latin typeface="Cambria Math" panose="02040503050406030204" pitchFamily="18" charset="0"/>
                        <a:ea typeface="Yanone Kaffeesatz"/>
                        <a:cs typeface="Yanone Kaffeesatz"/>
                      </a:rPr>
                      <m:t>𝑎</m:t>
                    </m:r>
                  </m:oMath>
                </a14:m>
                <a:r>
                  <a:rPr lang="uk-UA" sz="2400" i="1" dirty="0" smtClean="0">
                    <a:solidFill>
                      <a:schemeClr val="bg1"/>
                    </a:solidFill>
                    <a:latin typeface="Yanone Kaffeesatz"/>
                    <a:ea typeface="Yanone Kaffeesatz"/>
                    <a:cs typeface="Yanone Kaffeesatz"/>
                  </a:rPr>
                  <a:t> </a:t>
                </a:r>
                <a:r>
                  <a:rPr lang="uk-UA" sz="2400" dirty="0">
                    <a:solidFill>
                      <a:schemeClr val="bg1"/>
                    </a:solidFill>
                    <a:latin typeface="Yanone Kaffeesatz"/>
                    <a:ea typeface="Yanone Kaffeesatz"/>
                    <a:cs typeface="Yanone Kaffeesatz"/>
                  </a:rPr>
                  <a:t>–</a:t>
                </a:r>
                <a:r>
                  <a:rPr lang="uk-UA" sz="2400" i="1" dirty="0" smtClean="0">
                    <a:solidFill>
                      <a:schemeClr val="bg1"/>
                    </a:solidFill>
                    <a:latin typeface="Yanone Kaffeesatz"/>
                    <a:ea typeface="Yanone Kaffeesatz"/>
                    <a:cs typeface="Yanone Kaffeesatz"/>
                  </a:rPr>
                  <a:t> </a:t>
                </a:r>
                <a:r>
                  <a:rPr lang="uk-UA" sz="2400" dirty="0" smtClean="0">
                    <a:solidFill>
                      <a:schemeClr val="bg1"/>
                    </a:solidFill>
                    <a:latin typeface="Yanone Kaffeesatz"/>
                    <a:ea typeface="Yanone Kaffeesatz"/>
                    <a:cs typeface="Yanone Kaffeesatz"/>
                  </a:rPr>
                  <a:t>розмір </a:t>
                </a:r>
                <a:r>
                  <a:rPr lang="uk-UA" sz="2400" dirty="0" err="1" smtClean="0">
                    <a:solidFill>
                      <a:schemeClr val="bg1"/>
                    </a:solidFill>
                    <a:latin typeface="Yanone Kaffeesatz"/>
                    <a:ea typeface="Yanone Kaffeesatz"/>
                    <a:cs typeface="Yanone Kaffeesatz"/>
                  </a:rPr>
                  <a:t>неоднорідностей</a:t>
                </a:r>
                <a:r>
                  <a:rPr lang="uk-UA" sz="2400" dirty="0" smtClean="0">
                    <a:solidFill>
                      <a:schemeClr val="bg1"/>
                    </a:solidFill>
                    <a:latin typeface="Yanone Kaffeesatz"/>
                    <a:ea typeface="Yanone Kaffeesatz"/>
                    <a:cs typeface="Yanone Kaffeesatz"/>
                  </a:rPr>
                  <a:t>, </a:t>
                </a:r>
                <a:endParaRPr lang="uk-UA" sz="2400" dirty="0" smtClean="0">
                  <a:solidFill>
                    <a:schemeClr val="bg1"/>
                  </a:solidFill>
                  <a:latin typeface="Yanone Kaffeesatz"/>
                  <a:ea typeface="Yanone Kaffeesatz"/>
                  <a:cs typeface="Yanone Kaffeesatz"/>
                </a:endParaRPr>
              </a:p>
              <a:p>
                <a14:m>
                  <m:oMath xmlns:m="http://schemas.openxmlformats.org/officeDocument/2006/math">
                    <m:r>
                      <m:rPr>
                        <m:sty m:val="p"/>
                      </m:rPr>
                      <a:rPr lang="el-GR" sz="2400" b="0" i="1" smtClean="0">
                        <a:solidFill>
                          <a:schemeClr val="bg1"/>
                        </a:solidFill>
                        <a:latin typeface="Cambria Math" panose="02040503050406030204" pitchFamily="18" charset="0"/>
                        <a:ea typeface="Cambria Math" panose="02040503050406030204" pitchFamily="18" charset="0"/>
                        <a:cs typeface="Yanone Kaffeesatz"/>
                      </a:rPr>
                      <m:t>δ</m:t>
                    </m:r>
                    <m:r>
                      <a:rPr lang="en-US" sz="2400" b="0" i="1" smtClean="0">
                        <a:solidFill>
                          <a:schemeClr val="bg1"/>
                        </a:solidFill>
                        <a:latin typeface="Cambria Math" panose="02040503050406030204" pitchFamily="18" charset="0"/>
                        <a:ea typeface="Yanone Kaffeesatz"/>
                        <a:cs typeface="Yanone Kaffeesatz"/>
                      </a:rPr>
                      <m:t>𝑛</m:t>
                    </m:r>
                  </m:oMath>
                </a14:m>
                <a:r>
                  <a:rPr lang="uk-UA" sz="2400" dirty="0">
                    <a:solidFill>
                      <a:schemeClr val="bg1"/>
                    </a:solidFill>
                    <a:latin typeface="Yanone Kaffeesatz"/>
                    <a:ea typeface="Yanone Kaffeesatz"/>
                    <a:cs typeface="Yanone Kaffeesatz"/>
                  </a:rPr>
                  <a:t> – флуктуації </a:t>
                </a:r>
                <a:r>
                  <a:rPr lang="uk-UA" sz="2400" dirty="0" smtClean="0">
                    <a:solidFill>
                      <a:schemeClr val="bg1"/>
                    </a:solidFill>
                    <a:latin typeface="Yanone Kaffeesatz"/>
                    <a:ea typeface="Yanone Kaffeesatz"/>
                    <a:cs typeface="Yanone Kaffeesatz"/>
                  </a:rPr>
                  <a:t>показника заломлення, </a:t>
                </a:r>
                <a:endParaRPr lang="uk-UA" sz="2400" dirty="0" smtClean="0">
                  <a:solidFill>
                    <a:schemeClr val="bg1"/>
                  </a:solidFill>
                  <a:latin typeface="Cambria Math" panose="02040503050406030204" pitchFamily="18" charset="0"/>
                  <a:ea typeface="Yanone Kaffeesatz"/>
                  <a:cs typeface="Yanone Kaffeesatz"/>
                </a:endParaRPr>
              </a:p>
              <a:p>
                <a14:m>
                  <m:oMath xmlns:m="http://schemas.openxmlformats.org/officeDocument/2006/math">
                    <m:r>
                      <a:rPr lang="uk-UA" sz="2400">
                        <a:solidFill>
                          <a:schemeClr val="bg1"/>
                        </a:solidFill>
                        <a:latin typeface="Cambria Math" panose="02040503050406030204" pitchFamily="18" charset="0"/>
                        <a:ea typeface="Yanone Kaffeesatz"/>
                        <a:cs typeface="Yanone Kaffeesatz"/>
                      </a:rPr>
                      <m:t>𝜆</m:t>
                    </m:r>
                  </m:oMath>
                </a14:m>
                <a:r>
                  <a:rPr lang="uk-UA" sz="2400" dirty="0" smtClean="0">
                    <a:solidFill>
                      <a:schemeClr val="bg1"/>
                    </a:solidFill>
                    <a:latin typeface="Yanone Kaffeesatz"/>
                    <a:ea typeface="Yanone Kaffeesatz"/>
                    <a:cs typeface="Yanone Kaffeesatz"/>
                  </a:rPr>
                  <a:t> – довжина </a:t>
                </a:r>
                <a:r>
                  <a:rPr lang="uk-UA" sz="2400" dirty="0" smtClean="0">
                    <a:solidFill>
                      <a:schemeClr val="bg1"/>
                    </a:solidFill>
                    <a:latin typeface="Yanone Kaffeesatz"/>
                    <a:ea typeface="Yanone Kaffeesatz"/>
                    <a:cs typeface="Yanone Kaffeesatz"/>
                  </a:rPr>
                  <a:t>хвилі</a:t>
                </a:r>
                <a:endParaRPr lang="en-US" sz="2400" dirty="0" smtClean="0">
                  <a:solidFill>
                    <a:schemeClr val="bg1"/>
                  </a:solidFill>
                  <a:latin typeface="Yanone Kaffeesatz"/>
                  <a:ea typeface="Yanone Kaffeesatz"/>
                  <a:cs typeface="Yanone Kaffeesatz"/>
                </a:endParaRPr>
              </a:p>
              <a:p>
                <a:pPr algn="just"/>
                <a:endParaRPr lang="uk-UA" sz="2400" dirty="0" smtClean="0">
                  <a:solidFill>
                    <a:schemeClr val="bg1"/>
                  </a:solidFill>
                  <a:latin typeface="Yanone Kaffeesatz"/>
                  <a:ea typeface="Yanone Kaffeesatz"/>
                  <a:cs typeface="Yanone Kaffeesatz"/>
                </a:endParaRPr>
              </a:p>
              <a:p>
                <a:r>
                  <a:rPr lang="uk-UA" sz="2400" dirty="0" smtClean="0">
                    <a:solidFill>
                      <a:schemeClr val="accent6"/>
                    </a:solidFill>
                    <a:latin typeface="Yanone Kaffeesatz"/>
                    <a:ea typeface="Yanone Kaffeesatz"/>
                    <a:cs typeface="Yanone Kaffeesatz"/>
                  </a:rPr>
                  <a:t>Флуктуацію фази </a:t>
                </a:r>
                <a:r>
                  <a:rPr lang="uk-UA" sz="2400" dirty="0" smtClean="0">
                    <a:solidFill>
                      <a:schemeClr val="bg1"/>
                    </a:solidFill>
                    <a:latin typeface="Yanone Kaffeesatz"/>
                    <a:ea typeface="Yanone Kaffeesatz"/>
                    <a:cs typeface="Yanone Kaffeesatz"/>
                  </a:rPr>
                  <a:t>можна записати так:</a:t>
                </a:r>
              </a:p>
              <a:p>
                <a:pPr/>
                <a14:m>
                  <m:oMathPara xmlns:m="http://schemas.openxmlformats.org/officeDocument/2006/math">
                    <m:oMathParaPr>
                      <m:jc m:val="centerGroup"/>
                    </m:oMathParaPr>
                    <m:oMath xmlns:m="http://schemas.openxmlformats.org/officeDocument/2006/math">
                      <m:r>
                        <m:rPr>
                          <m:sty m:val="p"/>
                        </m:rPr>
                        <a:rPr lang="el-GR" sz="2400" i="1">
                          <a:solidFill>
                            <a:schemeClr val="bg1"/>
                          </a:solidFill>
                          <a:latin typeface="Cambria Math" panose="02040503050406030204" pitchFamily="18" charset="0"/>
                          <a:ea typeface="Cambria Math" panose="02040503050406030204" pitchFamily="18" charset="0"/>
                          <a:cs typeface="Yanone Kaffeesatz"/>
                        </a:rPr>
                        <m:t>δ</m:t>
                      </m:r>
                      <m:r>
                        <a:rPr lang="uk-UA" sz="2400">
                          <a:solidFill>
                            <a:schemeClr val="bg1"/>
                          </a:solidFill>
                          <a:latin typeface="Cambria Math" panose="02040503050406030204" pitchFamily="18" charset="0"/>
                          <a:ea typeface="Yanone Kaffeesatz"/>
                          <a:cs typeface="Yanone Kaffeesatz"/>
                        </a:rPr>
                        <m:t>𝜙</m:t>
                      </m:r>
                      <m:r>
                        <a:rPr lang="uk-UA" sz="2400" b="0" i="0" smtClean="0">
                          <a:solidFill>
                            <a:schemeClr val="bg1"/>
                          </a:solidFill>
                          <a:latin typeface="Cambria Math" panose="02040503050406030204" pitchFamily="18" charset="0"/>
                          <a:ea typeface="Yanone Kaffeesatz"/>
                          <a:cs typeface="Yanone Kaffeesatz"/>
                        </a:rPr>
                        <m:t>=</m:t>
                      </m:r>
                      <m:r>
                        <a:rPr lang="en-US" sz="2400" b="0" i="1" smtClean="0">
                          <a:solidFill>
                            <a:schemeClr val="bg1"/>
                          </a:solidFill>
                          <a:latin typeface="Cambria Math" panose="02040503050406030204" pitchFamily="18" charset="0"/>
                          <a:ea typeface="Yanone Kaffeesatz"/>
                          <a:cs typeface="Yanone Kaffeesatz"/>
                        </a:rPr>
                        <m:t>𝑎</m:t>
                      </m:r>
                      <m:r>
                        <a:rPr lang="en-US" sz="2400" b="0" i="1" smtClean="0">
                          <a:solidFill>
                            <a:schemeClr val="bg1"/>
                          </a:solidFill>
                          <a:latin typeface="Cambria Math" panose="02040503050406030204" pitchFamily="18" charset="0"/>
                          <a:ea typeface="Yanone Kaffeesatz"/>
                          <a:cs typeface="Yanone Kaffeesatz"/>
                        </a:rPr>
                        <m:t> </m:t>
                      </m:r>
                      <m:sSub>
                        <m:sSubPr>
                          <m:ctrlPr>
                            <a:rPr lang="en-US" sz="2400" b="0" i="1" smtClean="0">
                              <a:solidFill>
                                <a:schemeClr val="bg1"/>
                              </a:solidFill>
                              <a:latin typeface="Cambria Math"/>
                            </a:rPr>
                          </m:ctrlPr>
                        </m:sSubPr>
                        <m:e>
                          <m:r>
                            <a:rPr lang="en-US" sz="2400" b="0" i="1" smtClean="0">
                              <a:solidFill>
                                <a:schemeClr val="bg1"/>
                              </a:solidFill>
                              <a:latin typeface="Cambria Math" panose="02040503050406030204" pitchFamily="18" charset="0"/>
                            </a:rPr>
                            <m:t>𝑟</m:t>
                          </m:r>
                        </m:e>
                        <m:sub>
                          <m:r>
                            <a:rPr lang="en-US" sz="2400" b="0" i="1" smtClean="0">
                              <a:solidFill>
                                <a:schemeClr val="bg1"/>
                              </a:solidFill>
                              <a:latin typeface="Cambria Math" panose="02040503050406030204" pitchFamily="18" charset="0"/>
                            </a:rPr>
                            <m:t>𝑒</m:t>
                          </m:r>
                        </m:sub>
                      </m:sSub>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ea typeface="Cambria Math" panose="02040503050406030204" pitchFamily="18" charset="0"/>
                        </a:rPr>
                        <m:t>𝛿</m:t>
                      </m:r>
                      <m:r>
                        <a:rPr lang="en-US" sz="2400" b="0" i="1" smtClean="0">
                          <a:solidFill>
                            <a:schemeClr val="bg1"/>
                          </a:solidFill>
                          <a:latin typeface="Cambria Math" panose="02040503050406030204" pitchFamily="18" charset="0"/>
                          <a:ea typeface="Cambria Math" panose="02040503050406030204" pitchFamily="18" charset="0"/>
                        </a:rPr>
                        <m:t>𝑛</m:t>
                      </m:r>
                      <m:r>
                        <a:rPr lang="en-US" sz="2400" b="0" i="1" smtClean="0">
                          <a:solidFill>
                            <a:schemeClr val="bg1"/>
                          </a:solidFill>
                          <a:latin typeface="Cambria Math" panose="02040503050406030204" pitchFamily="18" charset="0"/>
                          <a:ea typeface="Cambria Math" panose="02040503050406030204" pitchFamily="18" charset="0"/>
                        </a:rPr>
                        <m:t> </m:t>
                      </m:r>
                      <m:r>
                        <m:rPr>
                          <m:sty m:val="p"/>
                        </m:rPr>
                        <a:rPr lang="el-GR" sz="2400" b="0" i="1" smtClean="0">
                          <a:solidFill>
                            <a:schemeClr val="bg1"/>
                          </a:solidFill>
                          <a:latin typeface="Cambria Math" panose="02040503050406030204" pitchFamily="18" charset="0"/>
                          <a:ea typeface="Cambria Math" panose="02040503050406030204" pitchFamily="18" charset="0"/>
                        </a:rPr>
                        <m:t>λ</m:t>
                      </m:r>
                      <m:r>
                        <a:rPr lang="uk-UA" sz="2400" b="0" i="0" smtClean="0">
                          <a:solidFill>
                            <a:schemeClr val="bg1"/>
                          </a:solidFill>
                          <a:latin typeface="Cambria Math" panose="02040503050406030204" pitchFamily="18" charset="0"/>
                          <a:ea typeface="Cambria Math" panose="02040503050406030204" pitchFamily="18" charset="0"/>
                        </a:rPr>
                        <m:t>,</m:t>
                      </m:r>
                    </m:oMath>
                  </m:oMathPara>
                </a14:m>
                <a:endParaRPr lang="uk-UA" sz="2400" b="0" dirty="0" smtClean="0">
                  <a:solidFill>
                    <a:schemeClr val="bg1"/>
                  </a:solidFill>
                  <a:latin typeface="Yanone Kaffeesatz"/>
                  <a:ea typeface="Cambria Math" panose="02040503050406030204" pitchFamily="18" charset="0"/>
                </a:endParaRPr>
              </a:p>
              <a:p>
                <a14:m>
                  <m:oMath xmlns:m="http://schemas.openxmlformats.org/officeDocument/2006/math">
                    <m:sSub>
                      <m:sSubPr>
                        <m:ctrlPr>
                          <a:rPr lang="en-US" sz="2400" i="1">
                            <a:solidFill>
                              <a:schemeClr val="bg1"/>
                            </a:solidFill>
                            <a:latin typeface="Cambria Math"/>
                          </a:rPr>
                        </m:ctrlPr>
                      </m:sSubPr>
                      <m:e>
                        <m:r>
                          <a:rPr lang="en-US" sz="2400" i="1">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𝑒</m:t>
                        </m:r>
                      </m:sub>
                    </m:sSub>
                  </m:oMath>
                </a14:m>
                <a:r>
                  <a:rPr lang="uk-UA" sz="2400" dirty="0" smtClean="0">
                    <a:solidFill>
                      <a:schemeClr val="bg1"/>
                    </a:solidFill>
                    <a:latin typeface="Yanone Kaffeesatz"/>
                    <a:ea typeface="Yanone Kaffeesatz"/>
                    <a:cs typeface="Yanone Kaffeesatz"/>
                  </a:rPr>
                  <a:t> - класичний радіус </a:t>
                </a:r>
                <a:r>
                  <a:rPr lang="uk-UA" sz="2400" dirty="0" smtClean="0">
                    <a:solidFill>
                      <a:schemeClr val="bg1"/>
                    </a:solidFill>
                    <a:latin typeface="Yanone Kaffeesatz"/>
                    <a:ea typeface="Yanone Kaffeesatz"/>
                    <a:cs typeface="Yanone Kaffeesatz"/>
                  </a:rPr>
                  <a:t>електрона</a:t>
                </a:r>
                <a:endParaRPr lang="uk-UA" sz="2400" dirty="0">
                  <a:solidFill>
                    <a:schemeClr val="bg1"/>
                  </a:solidFill>
                  <a:latin typeface="Yanone Kaffeesatz"/>
                  <a:ea typeface="Yanone Kaffeesatz"/>
                  <a:cs typeface="Yanone Kaffeesatz"/>
                </a:endParaRPr>
              </a:p>
              <a:p>
                <a:pPr>
                  <a:buClr>
                    <a:schemeClr val="bg1"/>
                  </a:buClr>
                </a:pPr>
                <a:endParaRPr lang="en-US" sz="2000" dirty="0">
                  <a:solidFill>
                    <a:schemeClr val="bg1"/>
                  </a:solidFill>
                  <a:latin typeface="Yanone Kaffeesatz"/>
                  <a:ea typeface="Yanone Kaffeesatz"/>
                  <a:cs typeface="Yanone Kaffeesatz"/>
                </a:endParaRPr>
              </a:p>
              <a:p>
                <a:pPr marL="285750" indent="-285750">
                  <a:buFont typeface="Arial" panose="020B0604020202020204" pitchFamily="34" charset="0"/>
                  <a:buChar char="•"/>
                </a:pPr>
                <a:endParaRPr lang="en-US" sz="2000" dirty="0">
                  <a:solidFill>
                    <a:schemeClr val="bg1"/>
                  </a:solidFill>
                  <a:latin typeface="Yanone Kaffeesatz"/>
                  <a:ea typeface="Yanone Kaffeesatz"/>
                  <a:cs typeface="Yanone Kaffeesatz"/>
                </a:endParaRPr>
              </a:p>
            </p:txBody>
          </p:sp>
        </mc:Choice>
        <mc:Fallback>
          <p:sp>
            <p:nvSpPr>
              <p:cNvPr id="7" name="TextBox 6"/>
              <p:cNvSpPr txBox="1">
                <a:spLocks noRot="1" noChangeAspect="1" noMove="1" noResize="1" noEditPoints="1" noAdjustHandles="1" noChangeArrowheads="1" noChangeShapeType="1" noTextEdit="1"/>
              </p:cNvSpPr>
              <p:nvPr/>
            </p:nvSpPr>
            <p:spPr>
              <a:xfrm>
                <a:off x="182177" y="833009"/>
                <a:ext cx="4259193" cy="4664354"/>
              </a:xfrm>
              <a:prstGeom prst="rect">
                <a:avLst/>
              </a:prstGeom>
              <a:blipFill rotWithShape="1">
                <a:blip r:embed="rId5"/>
                <a:stretch>
                  <a:fillRect l="-2289" t="-1046"/>
                </a:stretch>
              </a:blipFill>
            </p:spPr>
            <p:txBody>
              <a:bodyPr/>
              <a:lstStyle/>
              <a:p>
                <a:r>
                  <a:rPr lang="ru-RU">
                    <a:noFill/>
                  </a:rPr>
                  <a:t> </a:t>
                </a:r>
              </a:p>
            </p:txBody>
          </p:sp>
        </mc:Fallback>
      </mc:AlternateContent>
      <p:sp>
        <p:nvSpPr>
          <p:cNvPr id="8" name="TextBox 7"/>
          <p:cNvSpPr txBox="1"/>
          <p:nvPr/>
        </p:nvSpPr>
        <p:spPr>
          <a:xfrm>
            <a:off x="8747051" y="4679762"/>
            <a:ext cx="460744" cy="461665"/>
          </a:xfrm>
          <a:prstGeom prst="rect">
            <a:avLst/>
          </a:prstGeom>
          <a:noFill/>
        </p:spPr>
        <p:txBody>
          <a:bodyPr wrap="square" rtlCol="0">
            <a:spAutoFit/>
          </a:bodyPr>
          <a:lstStyle/>
          <a:p>
            <a:r>
              <a:rPr lang="uk-UA" sz="2400" dirty="0" smtClean="0">
                <a:solidFill>
                  <a:srgbClr val="FFFFFF"/>
                </a:solidFill>
                <a:latin typeface="Yanone Kaffeesatz"/>
                <a:ea typeface="Yanone Kaffeesatz"/>
                <a:cs typeface="Yanone Kaffeesatz"/>
                <a:sym typeface="Oxygen"/>
              </a:rPr>
              <a:t>11</a:t>
            </a:r>
            <a:endParaRPr lang="en-US" sz="2400" dirty="0">
              <a:solidFill>
                <a:srgbClr val="FFFFFF"/>
              </a:solidFill>
              <a:latin typeface="Yanone Kaffeesatz"/>
              <a:ea typeface="Yanone Kaffeesatz"/>
              <a:cs typeface="Yanone Kaffeesatz"/>
              <a:sym typeface="Oxygen"/>
            </a:endParaRPr>
          </a:p>
        </p:txBody>
      </p:sp>
    </p:spTree>
    <p:extLst>
      <p:ext uri="{BB962C8B-B14F-4D97-AF65-F5344CB8AC3E}">
        <p14:creationId xmlns:p14="http://schemas.microsoft.com/office/powerpoint/2010/main" val="3512408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56054" y="141767"/>
            <a:ext cx="6515462" cy="638036"/>
          </a:xfrm>
        </p:spPr>
        <p:txBody>
          <a:bodyPr/>
          <a:lstStyle/>
          <a:p>
            <a:r>
              <a:rPr lang="uk-UA" b="0" dirty="0"/>
              <a:t>ТЕОРІЯ </a:t>
            </a:r>
            <a:r>
              <a:rPr lang="uk-UA" b="0" dirty="0">
                <a:solidFill>
                  <a:schemeClr val="accent6"/>
                </a:solidFill>
              </a:rPr>
              <a:t>ТОНКОГО ФАЗОВОГО ЕКРАНУ</a:t>
            </a:r>
            <a:endParaRPr lang="en-US" b="0" dirty="0">
              <a:solidFill>
                <a:schemeClr val="accent6"/>
              </a:solidFill>
            </a:endParaRPr>
          </a:p>
        </p:txBody>
      </p:sp>
      <p:pic>
        <p:nvPicPr>
          <p:cNvPr id="5" name="Рисунок 4"/>
          <p:cNvPicPr>
            <a:picLocks noChangeAspect="1"/>
          </p:cNvPicPr>
          <p:nvPr/>
        </p:nvPicPr>
        <p:blipFill>
          <a:blip r:embed="rId3"/>
          <a:stretch>
            <a:fillRect/>
          </a:stretch>
        </p:blipFill>
        <p:spPr>
          <a:xfrm>
            <a:off x="0" y="4161959"/>
            <a:ext cx="256054" cy="981541"/>
          </a:xfrm>
          <a:prstGeom prst="rect">
            <a:avLst/>
          </a:prstGeom>
        </p:spPr>
      </p:pic>
      <mc:AlternateContent xmlns:mc="http://schemas.openxmlformats.org/markup-compatibility/2006">
        <mc:Choice xmlns:a14="http://schemas.microsoft.com/office/drawing/2010/main" Requires="a14">
          <p:sp>
            <p:nvSpPr>
              <p:cNvPr id="7" name="TextBox 6"/>
              <p:cNvSpPr txBox="1"/>
              <p:nvPr/>
            </p:nvSpPr>
            <p:spPr>
              <a:xfrm>
                <a:off x="205564" y="871952"/>
                <a:ext cx="7662530" cy="4539063"/>
              </a:xfrm>
              <a:prstGeom prst="rect">
                <a:avLst/>
              </a:prstGeom>
              <a:noFill/>
            </p:spPr>
            <p:txBody>
              <a:bodyPr wrap="square" rtlCol="0">
                <a:spAutoFit/>
              </a:bodyPr>
              <a:lstStyle/>
              <a:p>
                <a:pPr marL="285750" indent="-285750">
                  <a:buClr>
                    <a:schemeClr val="bg1"/>
                  </a:buClr>
                  <a:buFont typeface="Arial" panose="020B0604020202020204" pitchFamily="34" charset="0"/>
                  <a:buChar char="•"/>
                </a:pPr>
                <a:r>
                  <a:rPr lang="uk-UA" sz="2400" dirty="0" smtClean="0">
                    <a:solidFill>
                      <a:schemeClr val="accent6"/>
                    </a:solidFill>
                    <a:latin typeface="Yanone Kaffeesatz"/>
                    <a:ea typeface="Yanone Kaffeesatz"/>
                    <a:cs typeface="Yanone Kaffeesatz"/>
                  </a:rPr>
                  <a:t>Середньоквадратина флуктуація фази </a:t>
                </a:r>
                <a:r>
                  <a:rPr lang="uk-UA" sz="2400" dirty="0" smtClean="0">
                    <a:solidFill>
                      <a:schemeClr val="bg1"/>
                    </a:solidFill>
                    <a:latin typeface="Yanone Kaffeesatz"/>
                    <a:ea typeface="Yanone Kaffeesatz"/>
                    <a:cs typeface="Yanone Kaffeesatz"/>
                  </a:rPr>
                  <a:t>хвилі, що проходить через екран:</a:t>
                </a:r>
              </a:p>
              <a:p>
                <a:pPr/>
                <a14:m>
                  <m:oMathPara xmlns:m="http://schemas.openxmlformats.org/officeDocument/2006/math">
                    <m:oMathParaPr>
                      <m:jc m:val="centerGroup"/>
                    </m:oMathParaPr>
                    <m:oMath xmlns:m="http://schemas.openxmlformats.org/officeDocument/2006/math">
                      <m:r>
                        <a:rPr lang="uk-UA" sz="2400">
                          <a:solidFill>
                            <a:schemeClr val="bg1"/>
                          </a:solidFill>
                          <a:latin typeface="Cambria Math" panose="02040503050406030204" pitchFamily="18" charset="0"/>
                          <a:ea typeface="Yanone Kaffeesatz"/>
                          <a:cs typeface="Yanone Kaffeesatz"/>
                        </a:rPr>
                        <m:t>∆</m:t>
                      </m:r>
                      <m:r>
                        <a:rPr lang="uk-UA" sz="2400">
                          <a:solidFill>
                            <a:schemeClr val="bg1"/>
                          </a:solidFill>
                          <a:latin typeface="Cambria Math" panose="02040503050406030204" pitchFamily="18" charset="0"/>
                          <a:ea typeface="Yanone Kaffeesatz"/>
                          <a:cs typeface="Yanone Kaffeesatz"/>
                        </a:rPr>
                        <m:t>𝜙</m:t>
                      </m:r>
                      <m:r>
                        <a:rPr lang="uk-UA" sz="2400">
                          <a:solidFill>
                            <a:schemeClr val="bg1"/>
                          </a:solidFill>
                          <a:latin typeface="Cambria Math" panose="02040503050406030204" pitchFamily="18" charset="0"/>
                          <a:ea typeface="Yanone Kaffeesatz"/>
                          <a:cs typeface="Yanone Kaffeesatz"/>
                        </a:rPr>
                        <m:t>≈</m:t>
                      </m:r>
                      <m:sSup>
                        <m:sSupPr>
                          <m:ctrlPr>
                            <a:rPr lang="en-US" sz="2400" i="1">
                              <a:solidFill>
                                <a:schemeClr val="bg1"/>
                              </a:solidFill>
                              <a:latin typeface="Cambria Math"/>
                              <a:ea typeface="Yanone Kaffeesatz"/>
                              <a:cs typeface="Yanone Kaffeesatz"/>
                            </a:rPr>
                          </m:ctrlPr>
                        </m:sSupPr>
                        <m:e>
                          <m:d>
                            <m:dPr>
                              <m:ctrlPr>
                                <a:rPr lang="en-US" sz="2400" i="1">
                                  <a:solidFill>
                                    <a:schemeClr val="bg1"/>
                                  </a:solidFill>
                                  <a:latin typeface="Cambria Math"/>
                                  <a:ea typeface="Yanone Kaffeesatz"/>
                                  <a:cs typeface="Yanone Kaffeesatz"/>
                                </a:rPr>
                              </m:ctrlPr>
                            </m:dPr>
                            <m:e>
                              <m:f>
                                <m:fPr>
                                  <m:ctrlPr>
                                    <a:rPr lang="en-US" sz="2400" i="1">
                                      <a:solidFill>
                                        <a:schemeClr val="bg1"/>
                                      </a:solidFill>
                                      <a:latin typeface="Cambria Math"/>
                                      <a:ea typeface="Yanone Kaffeesatz"/>
                                      <a:cs typeface="Yanone Kaffeesatz"/>
                                    </a:rPr>
                                  </m:ctrlPr>
                                </m:fPr>
                                <m:num>
                                  <m:r>
                                    <a:rPr lang="en-US" sz="2400" b="0" i="1" smtClean="0">
                                      <a:solidFill>
                                        <a:schemeClr val="bg1"/>
                                      </a:solidFill>
                                      <a:latin typeface="Cambria Math" panose="02040503050406030204" pitchFamily="18" charset="0"/>
                                      <a:ea typeface="Yanone Kaffeesatz"/>
                                      <a:cs typeface="Yanone Kaffeesatz"/>
                                    </a:rPr>
                                    <m:t>𝐿</m:t>
                                  </m:r>
                                </m:num>
                                <m:den>
                                  <m:r>
                                    <a:rPr lang="uk-UA" sz="2400">
                                      <a:solidFill>
                                        <a:schemeClr val="bg1"/>
                                      </a:solidFill>
                                      <a:latin typeface="Cambria Math" panose="02040503050406030204" pitchFamily="18" charset="0"/>
                                      <a:ea typeface="Yanone Kaffeesatz"/>
                                      <a:cs typeface="Yanone Kaffeesatz"/>
                                    </a:rPr>
                                    <m:t>𝑎</m:t>
                                  </m:r>
                                </m:den>
                              </m:f>
                            </m:e>
                          </m:d>
                        </m:e>
                        <m:sup>
                          <m:f>
                            <m:fPr>
                              <m:ctrlPr>
                                <a:rPr lang="en-US" sz="2400" i="1">
                                  <a:solidFill>
                                    <a:schemeClr val="bg1"/>
                                  </a:solidFill>
                                  <a:latin typeface="Cambria Math"/>
                                  <a:ea typeface="Yanone Kaffeesatz"/>
                                  <a:cs typeface="Yanone Kaffeesatz"/>
                                </a:rPr>
                              </m:ctrlPr>
                            </m:fPr>
                            <m:num>
                              <m:r>
                                <a:rPr lang="uk-UA" sz="2400">
                                  <a:solidFill>
                                    <a:schemeClr val="bg1"/>
                                  </a:solidFill>
                                  <a:latin typeface="Cambria Math" panose="02040503050406030204" pitchFamily="18" charset="0"/>
                                  <a:ea typeface="Yanone Kaffeesatz"/>
                                  <a:cs typeface="Yanone Kaffeesatz"/>
                                </a:rPr>
                                <m:t>1</m:t>
                              </m:r>
                            </m:num>
                            <m:den>
                              <m:r>
                                <a:rPr lang="uk-UA" sz="2400">
                                  <a:solidFill>
                                    <a:schemeClr val="bg1"/>
                                  </a:solidFill>
                                  <a:latin typeface="Cambria Math" panose="02040503050406030204" pitchFamily="18" charset="0"/>
                                  <a:ea typeface="Yanone Kaffeesatz"/>
                                  <a:cs typeface="Yanone Kaffeesatz"/>
                                </a:rPr>
                                <m:t>2</m:t>
                              </m:r>
                            </m:den>
                          </m:f>
                        </m:sup>
                      </m:sSup>
                      <m:r>
                        <a:rPr lang="uk-UA" sz="2400">
                          <a:solidFill>
                            <a:schemeClr val="bg1"/>
                          </a:solidFill>
                          <a:latin typeface="Cambria Math" panose="02040503050406030204" pitchFamily="18" charset="0"/>
                          <a:ea typeface="Yanone Kaffeesatz"/>
                          <a:cs typeface="Yanone Kaffeesatz"/>
                        </a:rPr>
                        <m:t>𝛿𝜙</m:t>
                      </m:r>
                      <m:r>
                        <a:rPr lang="uk-UA" sz="2400">
                          <a:solidFill>
                            <a:schemeClr val="bg1"/>
                          </a:solidFill>
                          <a:latin typeface="Cambria Math" panose="02040503050406030204" pitchFamily="18" charset="0"/>
                          <a:ea typeface="Yanone Kaffeesatz"/>
                          <a:cs typeface="Yanone Kaffeesatz"/>
                        </a:rPr>
                        <m:t>=</m:t>
                      </m:r>
                      <m:sSup>
                        <m:sSupPr>
                          <m:ctrlPr>
                            <a:rPr lang="en-US" sz="2400" i="1">
                              <a:solidFill>
                                <a:schemeClr val="bg1"/>
                              </a:solidFill>
                              <a:latin typeface="Cambria Math"/>
                              <a:ea typeface="Yanone Kaffeesatz"/>
                              <a:cs typeface="Yanone Kaffeesatz"/>
                            </a:rPr>
                          </m:ctrlPr>
                        </m:sSupPr>
                        <m:e>
                          <m:r>
                            <a:rPr lang="en-US" sz="2400" b="0" i="1" smtClean="0">
                              <a:solidFill>
                                <a:schemeClr val="bg1"/>
                              </a:solidFill>
                              <a:latin typeface="Cambria Math" panose="02040503050406030204" pitchFamily="18" charset="0"/>
                              <a:ea typeface="Yanone Kaffeesatz"/>
                              <a:cs typeface="Yanone Kaffeesatz"/>
                            </a:rPr>
                            <m:t>𝐿</m:t>
                          </m:r>
                        </m:e>
                        <m:sup>
                          <m:f>
                            <m:fPr>
                              <m:ctrlPr>
                                <a:rPr lang="en-US" sz="2400" i="1">
                                  <a:solidFill>
                                    <a:schemeClr val="bg1"/>
                                  </a:solidFill>
                                  <a:latin typeface="Cambria Math"/>
                                  <a:ea typeface="Yanone Kaffeesatz"/>
                                  <a:cs typeface="Yanone Kaffeesatz"/>
                                </a:rPr>
                              </m:ctrlPr>
                            </m:fPr>
                            <m:num>
                              <m:r>
                                <a:rPr lang="uk-UA" sz="2400">
                                  <a:solidFill>
                                    <a:schemeClr val="bg1"/>
                                  </a:solidFill>
                                  <a:latin typeface="Cambria Math" panose="02040503050406030204" pitchFamily="18" charset="0"/>
                                  <a:ea typeface="Yanone Kaffeesatz"/>
                                  <a:cs typeface="Yanone Kaffeesatz"/>
                                </a:rPr>
                                <m:t>1</m:t>
                              </m:r>
                            </m:num>
                            <m:den>
                              <m:r>
                                <a:rPr lang="uk-UA" sz="2400">
                                  <a:solidFill>
                                    <a:schemeClr val="bg1"/>
                                  </a:solidFill>
                                  <a:latin typeface="Cambria Math" panose="02040503050406030204" pitchFamily="18" charset="0"/>
                                  <a:ea typeface="Yanone Kaffeesatz"/>
                                  <a:cs typeface="Yanone Kaffeesatz"/>
                                </a:rPr>
                                <m:t>2</m:t>
                              </m:r>
                            </m:den>
                          </m:f>
                        </m:sup>
                      </m:sSup>
                      <m:sSup>
                        <m:sSupPr>
                          <m:ctrlPr>
                            <a:rPr lang="en-US" sz="2400" i="1">
                              <a:solidFill>
                                <a:schemeClr val="bg1"/>
                              </a:solidFill>
                              <a:latin typeface="Cambria Math"/>
                              <a:ea typeface="Yanone Kaffeesatz"/>
                              <a:cs typeface="Yanone Kaffeesatz"/>
                            </a:rPr>
                          </m:ctrlPr>
                        </m:sSupPr>
                        <m:e>
                          <m:r>
                            <a:rPr lang="uk-UA" sz="2400">
                              <a:solidFill>
                                <a:schemeClr val="bg1"/>
                              </a:solidFill>
                              <a:latin typeface="Cambria Math" panose="02040503050406030204" pitchFamily="18" charset="0"/>
                              <a:ea typeface="Yanone Kaffeesatz"/>
                              <a:cs typeface="Yanone Kaffeesatz"/>
                            </a:rPr>
                            <m:t>𝑎</m:t>
                          </m:r>
                        </m:e>
                        <m:sup>
                          <m:f>
                            <m:fPr>
                              <m:ctrlPr>
                                <a:rPr lang="en-US" sz="2400" i="1">
                                  <a:solidFill>
                                    <a:schemeClr val="bg1"/>
                                  </a:solidFill>
                                  <a:latin typeface="Cambria Math"/>
                                  <a:ea typeface="Yanone Kaffeesatz"/>
                                  <a:cs typeface="Yanone Kaffeesatz"/>
                                </a:rPr>
                              </m:ctrlPr>
                            </m:fPr>
                            <m:num>
                              <m:r>
                                <a:rPr lang="uk-UA" sz="2400">
                                  <a:solidFill>
                                    <a:schemeClr val="bg1"/>
                                  </a:solidFill>
                                  <a:latin typeface="Cambria Math" panose="02040503050406030204" pitchFamily="18" charset="0"/>
                                  <a:ea typeface="Yanone Kaffeesatz"/>
                                  <a:cs typeface="Yanone Kaffeesatz"/>
                                </a:rPr>
                                <m:t>1</m:t>
                              </m:r>
                            </m:num>
                            <m:den>
                              <m:r>
                                <a:rPr lang="uk-UA" sz="2400">
                                  <a:solidFill>
                                    <a:schemeClr val="bg1"/>
                                  </a:solidFill>
                                  <a:latin typeface="Cambria Math" panose="02040503050406030204" pitchFamily="18" charset="0"/>
                                  <a:ea typeface="Yanone Kaffeesatz"/>
                                  <a:cs typeface="Yanone Kaffeesatz"/>
                                </a:rPr>
                                <m:t>2</m:t>
                              </m:r>
                            </m:den>
                          </m:f>
                        </m:sup>
                      </m:sSup>
                      <m:sSub>
                        <m:sSubPr>
                          <m:ctrlPr>
                            <a:rPr lang="en-US" sz="2400" i="1">
                              <a:solidFill>
                                <a:schemeClr val="bg1"/>
                              </a:solidFill>
                              <a:latin typeface="Cambria Math"/>
                              <a:ea typeface="Yanone Kaffeesatz"/>
                              <a:cs typeface="Yanone Kaffeesatz"/>
                            </a:rPr>
                          </m:ctrlPr>
                        </m:sSubPr>
                        <m:e>
                          <m:r>
                            <a:rPr lang="uk-UA" sz="2400">
                              <a:solidFill>
                                <a:schemeClr val="bg1"/>
                              </a:solidFill>
                              <a:latin typeface="Cambria Math" panose="02040503050406030204" pitchFamily="18" charset="0"/>
                              <a:ea typeface="Yanone Kaffeesatz"/>
                              <a:cs typeface="Yanone Kaffeesatz"/>
                            </a:rPr>
                            <m:t>𝑟</m:t>
                          </m:r>
                        </m:e>
                        <m:sub>
                          <m:r>
                            <a:rPr lang="uk-UA" sz="2400">
                              <a:solidFill>
                                <a:schemeClr val="bg1"/>
                              </a:solidFill>
                              <a:latin typeface="Cambria Math" panose="02040503050406030204" pitchFamily="18" charset="0"/>
                              <a:ea typeface="Yanone Kaffeesatz"/>
                              <a:cs typeface="Yanone Kaffeesatz"/>
                            </a:rPr>
                            <m:t>𝑒</m:t>
                          </m:r>
                        </m:sub>
                      </m:sSub>
                      <m:r>
                        <a:rPr lang="uk-UA" sz="2400">
                          <a:solidFill>
                            <a:schemeClr val="bg1"/>
                          </a:solidFill>
                          <a:latin typeface="Cambria Math" panose="02040503050406030204" pitchFamily="18" charset="0"/>
                          <a:ea typeface="Yanone Kaffeesatz"/>
                          <a:cs typeface="Yanone Kaffeesatz"/>
                        </a:rPr>
                        <m:t>∆</m:t>
                      </m:r>
                      <m:sSub>
                        <m:sSubPr>
                          <m:ctrlPr>
                            <a:rPr lang="en-US" sz="2400" i="1">
                              <a:solidFill>
                                <a:schemeClr val="bg1"/>
                              </a:solidFill>
                              <a:latin typeface="Cambria Math"/>
                              <a:ea typeface="Yanone Kaffeesatz"/>
                              <a:cs typeface="Yanone Kaffeesatz"/>
                            </a:rPr>
                          </m:ctrlPr>
                        </m:sSubPr>
                        <m:e>
                          <m:r>
                            <a:rPr lang="uk-UA" sz="2400">
                              <a:solidFill>
                                <a:schemeClr val="bg1"/>
                              </a:solidFill>
                              <a:latin typeface="Cambria Math" panose="02040503050406030204" pitchFamily="18" charset="0"/>
                              <a:ea typeface="Yanone Kaffeesatz"/>
                              <a:cs typeface="Yanone Kaffeesatz"/>
                            </a:rPr>
                            <m:t>𝑛</m:t>
                          </m:r>
                        </m:e>
                        <m:sub>
                          <m:r>
                            <a:rPr lang="uk-UA" sz="2400">
                              <a:solidFill>
                                <a:schemeClr val="bg1"/>
                              </a:solidFill>
                              <a:latin typeface="Cambria Math" panose="02040503050406030204" pitchFamily="18" charset="0"/>
                              <a:ea typeface="Yanone Kaffeesatz"/>
                              <a:cs typeface="Yanone Kaffeesatz"/>
                            </a:rPr>
                            <m:t>𝑒</m:t>
                          </m:r>
                        </m:sub>
                      </m:sSub>
                      <m:r>
                        <a:rPr lang="uk-UA" sz="2400">
                          <a:solidFill>
                            <a:schemeClr val="bg1"/>
                          </a:solidFill>
                          <a:latin typeface="Cambria Math" panose="02040503050406030204" pitchFamily="18" charset="0"/>
                          <a:ea typeface="Yanone Kaffeesatz"/>
                          <a:cs typeface="Yanone Kaffeesatz"/>
                        </a:rPr>
                        <m:t>𝜆</m:t>
                      </m:r>
                      <m:r>
                        <a:rPr lang="uk-UA" sz="2400" b="0" i="0" smtClean="0">
                          <a:solidFill>
                            <a:schemeClr val="bg1"/>
                          </a:solidFill>
                          <a:latin typeface="Cambria Math" panose="02040503050406030204" pitchFamily="18" charset="0"/>
                          <a:ea typeface="Yanone Kaffeesatz"/>
                          <a:cs typeface="Yanone Kaffeesatz"/>
                        </a:rPr>
                        <m:t>,</m:t>
                      </m:r>
                      <m:r>
                        <a:rPr lang="uk-UA" sz="2400">
                          <a:solidFill>
                            <a:schemeClr val="bg1"/>
                          </a:solidFill>
                          <a:latin typeface="Cambria Math" panose="02040503050406030204" pitchFamily="18" charset="0"/>
                          <a:ea typeface="Yanone Kaffeesatz"/>
                          <a:cs typeface="Yanone Kaffeesatz"/>
                        </a:rPr>
                        <m:t> </m:t>
                      </m:r>
                    </m:oMath>
                  </m:oMathPara>
                </a14:m>
                <a:endParaRPr lang="uk-UA" sz="2400" dirty="0" smtClean="0">
                  <a:solidFill>
                    <a:schemeClr val="bg1"/>
                  </a:solidFill>
                  <a:latin typeface="Yanone Kaffeesatz"/>
                  <a:ea typeface="Yanone Kaffeesatz"/>
                  <a:cs typeface="Yanone Kaffeesatz"/>
                </a:endParaRPr>
              </a:p>
              <a:p>
                <a:pPr algn="just"/>
                <a14:m>
                  <m:oMath xmlns:m="http://schemas.openxmlformats.org/officeDocument/2006/math">
                    <m:r>
                      <a:rPr lang="en-US" sz="2400" b="0" i="1" smtClean="0">
                        <a:solidFill>
                          <a:schemeClr val="bg1"/>
                        </a:solidFill>
                        <a:latin typeface="Cambria Math" panose="02040503050406030204" pitchFamily="18" charset="0"/>
                        <a:ea typeface="Yanone Kaffeesatz"/>
                        <a:cs typeface="Yanone Kaffeesatz"/>
                      </a:rPr>
                      <m:t>𝐿</m:t>
                    </m:r>
                  </m:oMath>
                </a14:m>
                <a:r>
                  <a:rPr lang="uk-UA" sz="2400" dirty="0" smtClean="0">
                    <a:solidFill>
                      <a:schemeClr val="bg1"/>
                    </a:solidFill>
                    <a:latin typeface="Yanone Kaffeesatz"/>
                    <a:ea typeface="Yanone Kaffeesatz"/>
                    <a:cs typeface="Yanone Kaffeesatz"/>
                  </a:rPr>
                  <a:t> – товщина екрану, </a:t>
                </a:r>
                <a14:m>
                  <m:oMath xmlns:m="http://schemas.openxmlformats.org/officeDocument/2006/math">
                    <m:r>
                      <a:rPr lang="uk-UA" sz="2400">
                        <a:solidFill>
                          <a:schemeClr val="bg1"/>
                        </a:solidFill>
                        <a:latin typeface="Cambria Math" panose="02040503050406030204" pitchFamily="18" charset="0"/>
                        <a:ea typeface="Yanone Kaffeesatz"/>
                        <a:cs typeface="Yanone Kaffeesatz"/>
                      </a:rPr>
                      <m:t>𝑎</m:t>
                    </m:r>
                  </m:oMath>
                </a14:m>
                <a:r>
                  <a:rPr lang="uk-UA" sz="2400" i="1" dirty="0" smtClean="0">
                    <a:solidFill>
                      <a:schemeClr val="bg1"/>
                    </a:solidFill>
                    <a:latin typeface="Yanone Kaffeesatz"/>
                    <a:ea typeface="Yanone Kaffeesatz"/>
                    <a:cs typeface="Yanone Kaffeesatz"/>
                  </a:rPr>
                  <a:t> </a:t>
                </a:r>
                <a:r>
                  <a:rPr lang="uk-UA" sz="2400" dirty="0">
                    <a:solidFill>
                      <a:schemeClr val="bg1"/>
                    </a:solidFill>
                    <a:latin typeface="Yanone Kaffeesatz"/>
                    <a:ea typeface="Yanone Kaffeesatz"/>
                    <a:cs typeface="Yanone Kaffeesatz"/>
                  </a:rPr>
                  <a:t>–</a:t>
                </a:r>
                <a:r>
                  <a:rPr lang="uk-UA" sz="2400" i="1" dirty="0" smtClean="0">
                    <a:solidFill>
                      <a:schemeClr val="bg1"/>
                    </a:solidFill>
                    <a:latin typeface="Yanone Kaffeesatz"/>
                    <a:ea typeface="Yanone Kaffeesatz"/>
                    <a:cs typeface="Yanone Kaffeesatz"/>
                  </a:rPr>
                  <a:t> </a:t>
                </a:r>
                <a:r>
                  <a:rPr lang="uk-UA" sz="2400" dirty="0" smtClean="0">
                    <a:solidFill>
                      <a:schemeClr val="bg1"/>
                    </a:solidFill>
                    <a:latin typeface="Yanone Kaffeesatz"/>
                    <a:ea typeface="Yanone Kaffeesatz"/>
                    <a:cs typeface="Yanone Kaffeesatz"/>
                  </a:rPr>
                  <a:t>розмір </a:t>
                </a:r>
                <a:r>
                  <a:rPr lang="uk-UA" sz="2400" dirty="0" err="1" smtClean="0">
                    <a:solidFill>
                      <a:schemeClr val="bg1"/>
                    </a:solidFill>
                    <a:latin typeface="Yanone Kaffeesatz"/>
                    <a:ea typeface="Yanone Kaffeesatz"/>
                    <a:cs typeface="Yanone Kaffeesatz"/>
                  </a:rPr>
                  <a:t>неоднорідностей</a:t>
                </a:r>
                <a:r>
                  <a:rPr lang="uk-UA" sz="2400" dirty="0" smtClean="0">
                    <a:solidFill>
                      <a:schemeClr val="bg1"/>
                    </a:solidFill>
                    <a:latin typeface="Yanone Kaffeesatz"/>
                    <a:ea typeface="Yanone Kaffeesatz"/>
                    <a:cs typeface="Yanone Kaffeesatz"/>
                  </a:rPr>
                  <a:t>, </a:t>
                </a:r>
                <a14:m>
                  <m:oMath xmlns:m="http://schemas.openxmlformats.org/officeDocument/2006/math">
                    <m:r>
                      <a:rPr lang="uk-UA" sz="2400">
                        <a:solidFill>
                          <a:schemeClr val="bg1"/>
                        </a:solidFill>
                        <a:latin typeface="Cambria Math" panose="02040503050406030204" pitchFamily="18" charset="0"/>
                        <a:ea typeface="Yanone Kaffeesatz"/>
                        <a:cs typeface="Yanone Kaffeesatz"/>
                      </a:rPr>
                      <m:t>𝛿𝜙</m:t>
                    </m:r>
                  </m:oMath>
                </a14:m>
                <a:r>
                  <a:rPr lang="uk-UA" sz="2400" dirty="0" smtClean="0">
                    <a:solidFill>
                      <a:schemeClr val="bg1"/>
                    </a:solidFill>
                    <a:latin typeface="Yanone Kaffeesatz"/>
                    <a:ea typeface="Yanone Kaffeesatz"/>
                    <a:cs typeface="Yanone Kaffeesatz"/>
                  </a:rPr>
                  <a:t> – зміна фази при проходженні через одну неоднорідність, </a:t>
                </a:r>
                <a14:m>
                  <m:oMath xmlns:m="http://schemas.openxmlformats.org/officeDocument/2006/math">
                    <m:sSub>
                      <m:sSubPr>
                        <m:ctrlPr>
                          <a:rPr lang="en-US" sz="2400" i="1">
                            <a:solidFill>
                              <a:schemeClr val="bg1"/>
                            </a:solidFill>
                            <a:latin typeface="Cambria Math"/>
                            <a:ea typeface="Yanone Kaffeesatz"/>
                            <a:cs typeface="Yanone Kaffeesatz"/>
                          </a:rPr>
                        </m:ctrlPr>
                      </m:sSubPr>
                      <m:e>
                        <m:r>
                          <a:rPr lang="uk-UA" sz="2400">
                            <a:solidFill>
                              <a:schemeClr val="bg1"/>
                            </a:solidFill>
                            <a:latin typeface="Cambria Math" panose="02040503050406030204" pitchFamily="18" charset="0"/>
                            <a:ea typeface="Yanone Kaffeesatz"/>
                            <a:cs typeface="Yanone Kaffeesatz"/>
                          </a:rPr>
                          <m:t>𝑟</m:t>
                        </m:r>
                      </m:e>
                      <m:sub>
                        <m:r>
                          <a:rPr lang="uk-UA" sz="2400">
                            <a:solidFill>
                              <a:schemeClr val="bg1"/>
                            </a:solidFill>
                            <a:latin typeface="Cambria Math" panose="02040503050406030204" pitchFamily="18" charset="0"/>
                            <a:ea typeface="Yanone Kaffeesatz"/>
                            <a:cs typeface="Yanone Kaffeesatz"/>
                          </a:rPr>
                          <m:t>𝑒</m:t>
                        </m:r>
                      </m:sub>
                    </m:sSub>
                  </m:oMath>
                </a14:m>
                <a:r>
                  <a:rPr lang="uk-UA" sz="2400" dirty="0" smtClean="0">
                    <a:solidFill>
                      <a:schemeClr val="bg1"/>
                    </a:solidFill>
                    <a:latin typeface="Yanone Kaffeesatz"/>
                    <a:ea typeface="Yanone Kaffeesatz"/>
                    <a:cs typeface="Yanone Kaffeesatz"/>
                  </a:rPr>
                  <a:t> - радіус електрона, </a:t>
                </a:r>
                <a:endParaRPr lang="uk-UA" sz="2400" dirty="0" smtClean="0">
                  <a:solidFill>
                    <a:schemeClr val="bg1"/>
                  </a:solidFill>
                  <a:latin typeface="Cambria Math" panose="02040503050406030204" pitchFamily="18" charset="0"/>
                  <a:ea typeface="Yanone Kaffeesatz"/>
                  <a:cs typeface="Yanone Kaffeesatz"/>
                </a:endParaRPr>
              </a:p>
              <a:p>
                <a:pPr algn="just"/>
                <a14:m>
                  <m:oMath xmlns:m="http://schemas.openxmlformats.org/officeDocument/2006/math">
                    <m:r>
                      <a:rPr lang="uk-UA" sz="2400">
                        <a:solidFill>
                          <a:schemeClr val="bg1"/>
                        </a:solidFill>
                        <a:latin typeface="Cambria Math" panose="02040503050406030204" pitchFamily="18" charset="0"/>
                        <a:ea typeface="Yanone Kaffeesatz"/>
                        <a:cs typeface="Yanone Kaffeesatz"/>
                      </a:rPr>
                      <m:t>∆</m:t>
                    </m:r>
                    <m:sSub>
                      <m:sSubPr>
                        <m:ctrlPr>
                          <a:rPr lang="en-US" sz="2400" i="1">
                            <a:solidFill>
                              <a:schemeClr val="bg1"/>
                            </a:solidFill>
                            <a:latin typeface="Cambria Math"/>
                            <a:ea typeface="Yanone Kaffeesatz"/>
                            <a:cs typeface="Yanone Kaffeesatz"/>
                          </a:rPr>
                        </m:ctrlPr>
                      </m:sSubPr>
                      <m:e>
                        <m:r>
                          <a:rPr lang="uk-UA" sz="2400">
                            <a:solidFill>
                              <a:schemeClr val="bg1"/>
                            </a:solidFill>
                            <a:latin typeface="Cambria Math" panose="02040503050406030204" pitchFamily="18" charset="0"/>
                            <a:ea typeface="Yanone Kaffeesatz"/>
                            <a:cs typeface="Yanone Kaffeesatz"/>
                          </a:rPr>
                          <m:t>𝑛</m:t>
                        </m:r>
                      </m:e>
                      <m:sub>
                        <m:r>
                          <a:rPr lang="uk-UA" sz="2400">
                            <a:solidFill>
                              <a:schemeClr val="bg1"/>
                            </a:solidFill>
                            <a:latin typeface="Cambria Math" panose="02040503050406030204" pitchFamily="18" charset="0"/>
                            <a:ea typeface="Yanone Kaffeesatz"/>
                            <a:cs typeface="Yanone Kaffeesatz"/>
                          </a:rPr>
                          <m:t>𝑒</m:t>
                        </m:r>
                      </m:sub>
                    </m:sSub>
                  </m:oMath>
                </a14:m>
                <a:r>
                  <a:rPr lang="uk-UA" sz="2400" dirty="0">
                    <a:solidFill>
                      <a:schemeClr val="bg1"/>
                    </a:solidFill>
                    <a:latin typeface="Yanone Kaffeesatz"/>
                    <a:ea typeface="Yanone Kaffeesatz"/>
                    <a:cs typeface="Yanone Kaffeesatz"/>
                  </a:rPr>
                  <a:t> – флуктуації електронної концентрації, </a:t>
                </a:r>
                <a14:m>
                  <m:oMath xmlns:m="http://schemas.openxmlformats.org/officeDocument/2006/math">
                    <m:r>
                      <a:rPr lang="uk-UA" sz="2400">
                        <a:solidFill>
                          <a:schemeClr val="bg1"/>
                        </a:solidFill>
                        <a:latin typeface="Cambria Math" panose="02040503050406030204" pitchFamily="18" charset="0"/>
                        <a:ea typeface="Yanone Kaffeesatz"/>
                        <a:cs typeface="Yanone Kaffeesatz"/>
                      </a:rPr>
                      <m:t>𝜆</m:t>
                    </m:r>
                  </m:oMath>
                </a14:m>
                <a:r>
                  <a:rPr lang="uk-UA" sz="2400" dirty="0" smtClean="0">
                    <a:solidFill>
                      <a:schemeClr val="bg1"/>
                    </a:solidFill>
                    <a:latin typeface="Yanone Kaffeesatz"/>
                    <a:ea typeface="Yanone Kaffeesatz"/>
                    <a:cs typeface="Yanone Kaffeesatz"/>
                  </a:rPr>
                  <a:t> – довжина </a:t>
                </a:r>
                <a:r>
                  <a:rPr lang="uk-UA" sz="2400" dirty="0" smtClean="0">
                    <a:solidFill>
                      <a:schemeClr val="bg1"/>
                    </a:solidFill>
                    <a:latin typeface="Yanone Kaffeesatz"/>
                    <a:ea typeface="Yanone Kaffeesatz"/>
                    <a:cs typeface="Yanone Kaffeesatz"/>
                  </a:rPr>
                  <a:t>хвилі</a:t>
                </a:r>
                <a:endParaRPr lang="uk-UA" sz="2400" dirty="0" smtClean="0">
                  <a:solidFill>
                    <a:schemeClr val="bg1"/>
                  </a:solidFill>
                  <a:latin typeface="Yanone Kaffeesatz"/>
                  <a:ea typeface="Yanone Kaffeesatz"/>
                  <a:cs typeface="Yanone Kaffeesatz"/>
                </a:endParaRPr>
              </a:p>
              <a:p>
                <a:endParaRPr lang="uk-UA" sz="2400" dirty="0">
                  <a:solidFill>
                    <a:schemeClr val="bg1"/>
                  </a:solidFill>
                  <a:latin typeface="Yanone Kaffeesatz"/>
                  <a:ea typeface="Yanone Kaffeesatz"/>
                  <a:cs typeface="Yanone Kaffeesatz"/>
                </a:endParaRPr>
              </a:p>
              <a:p>
                <a:pPr marL="342900" indent="-342900">
                  <a:buClr>
                    <a:schemeClr val="bg1"/>
                  </a:buClr>
                  <a:buFont typeface="Arial" panose="020B0604020202020204" pitchFamily="34" charset="0"/>
                  <a:buChar char="•"/>
                </a:pPr>
                <a:r>
                  <a:rPr lang="uk-UA" sz="2400" dirty="0" smtClean="0">
                    <a:solidFill>
                      <a:schemeClr val="accent6"/>
                    </a:solidFill>
                    <a:latin typeface="Yanone Kaffeesatz"/>
                    <a:ea typeface="Yanone Kaffeesatz"/>
                    <a:cs typeface="Yanone Kaffeesatz"/>
                  </a:rPr>
                  <a:t>Різниця </a:t>
                </a:r>
                <a:r>
                  <a:rPr lang="uk-UA" sz="2400" dirty="0">
                    <a:solidFill>
                      <a:schemeClr val="accent6"/>
                    </a:solidFill>
                    <a:latin typeface="Yanone Kaffeesatz"/>
                    <a:ea typeface="Yanone Kaffeesatz"/>
                    <a:cs typeface="Yanone Kaffeesatz"/>
                  </a:rPr>
                  <a:t>показника заломлення</a:t>
                </a:r>
                <a:r>
                  <a:rPr lang="uk-UA" sz="2400" dirty="0">
                    <a:solidFill>
                      <a:schemeClr val="bg1"/>
                    </a:solidFill>
                    <a:latin typeface="Yanone Kaffeesatz"/>
                    <a:ea typeface="Yanone Kaffeesatz"/>
                    <a:cs typeface="Yanone Kaffeesatz"/>
                  </a:rPr>
                  <a:t>:</a:t>
                </a:r>
              </a:p>
              <a:p>
                <a:pPr algn="ctr">
                  <a:buClr>
                    <a:schemeClr val="bg1"/>
                  </a:buClr>
                </a:pPr>
                <a14:m>
                  <m:oMath xmlns:m="http://schemas.openxmlformats.org/officeDocument/2006/math">
                    <m:r>
                      <a:rPr lang="en-US" sz="2400">
                        <a:solidFill>
                          <a:schemeClr val="bg1"/>
                        </a:solidFill>
                        <a:latin typeface="Cambria Math" panose="02040503050406030204" pitchFamily="18" charset="0"/>
                        <a:ea typeface="Yanone Kaffeesatz"/>
                        <a:cs typeface="Yanone Kaffeesatz"/>
                      </a:rPr>
                      <m:t>∆</m:t>
                    </m:r>
                    <m:r>
                      <a:rPr lang="en-US" sz="2400">
                        <a:solidFill>
                          <a:schemeClr val="bg1"/>
                        </a:solidFill>
                        <a:latin typeface="Cambria Math" panose="02040503050406030204" pitchFamily="18" charset="0"/>
                        <a:ea typeface="Yanone Kaffeesatz"/>
                        <a:cs typeface="Yanone Kaffeesatz"/>
                      </a:rPr>
                      <m:t>𝑛</m:t>
                    </m:r>
                    <m:r>
                      <a:rPr lang="en-US" sz="2400">
                        <a:solidFill>
                          <a:schemeClr val="bg1"/>
                        </a:solidFill>
                        <a:latin typeface="Cambria Math" panose="02040503050406030204" pitchFamily="18" charset="0"/>
                        <a:ea typeface="Yanone Kaffeesatz"/>
                        <a:cs typeface="Yanone Kaffeesatz"/>
                      </a:rPr>
                      <m:t>=</m:t>
                    </m:r>
                  </m:oMath>
                </a14:m>
                <a:r>
                  <a:rPr lang="ru-RU" sz="2400" dirty="0" smtClean="0">
                    <a:solidFill>
                      <a:schemeClr val="bg1"/>
                    </a:solidFill>
                    <a:latin typeface="Yanone Kaffeesatz"/>
                    <a:ea typeface="Yanone Kaffeesatz"/>
                    <a:cs typeface="Yanone Kaffeesatz"/>
                  </a:rPr>
                  <a:t> </a:t>
                </a:r>
                <a14:m>
                  <m:oMath xmlns:m="http://schemas.openxmlformats.org/officeDocument/2006/math">
                    <m:f>
                      <m:fPr>
                        <m:ctrlPr>
                          <a:rPr lang="ru-RU" sz="2400" i="1" dirty="0" smtClean="0">
                            <a:solidFill>
                              <a:schemeClr val="bg1"/>
                            </a:solidFill>
                            <a:latin typeface="Cambria Math"/>
                          </a:rPr>
                        </m:ctrlPr>
                      </m:fPr>
                      <m:num>
                        <m:r>
                          <a:rPr lang="ru-RU" sz="2400" i="1" dirty="0" smtClean="0">
                            <a:solidFill>
                              <a:schemeClr val="bg1"/>
                            </a:solidFill>
                            <a:latin typeface="Cambria Math" panose="02040503050406030204" pitchFamily="18" charset="0"/>
                            <a:ea typeface="Cambria Math" panose="02040503050406030204" pitchFamily="18" charset="0"/>
                          </a:rPr>
                          <m:t>∆</m:t>
                        </m:r>
                        <m:r>
                          <m:rPr>
                            <m:sty m:val="p"/>
                          </m:rPr>
                          <a:rPr lang="el-GR" sz="2400" i="1" dirty="0" smtClean="0">
                            <a:solidFill>
                              <a:schemeClr val="bg1"/>
                            </a:solidFill>
                            <a:latin typeface="Cambria Math" panose="02040503050406030204" pitchFamily="18" charset="0"/>
                            <a:ea typeface="Cambria Math" panose="02040503050406030204" pitchFamily="18" charset="0"/>
                          </a:rPr>
                          <m:t>ϕ</m:t>
                        </m:r>
                      </m:num>
                      <m:den>
                        <m:r>
                          <a:rPr lang="en-US" sz="2400" b="0" i="1" dirty="0" smtClean="0">
                            <a:solidFill>
                              <a:schemeClr val="bg1"/>
                            </a:solidFill>
                            <a:latin typeface="Cambria Math" panose="02040503050406030204" pitchFamily="18" charset="0"/>
                          </a:rPr>
                          <m:t>𝑎</m:t>
                        </m:r>
                        <m:sSub>
                          <m:sSubPr>
                            <m:ctrlPr>
                              <a:rPr lang="en-US" sz="2400" b="0" i="1" dirty="0" smtClean="0">
                                <a:solidFill>
                                  <a:schemeClr val="bg1"/>
                                </a:solidFill>
                                <a:latin typeface="Cambria Math"/>
                              </a:rPr>
                            </m:ctrlPr>
                          </m:sSubPr>
                          <m:e>
                            <m:r>
                              <a:rPr lang="en-US" sz="2400" b="0" i="1" dirty="0" smtClean="0">
                                <a:solidFill>
                                  <a:schemeClr val="bg1"/>
                                </a:solidFill>
                                <a:latin typeface="Cambria Math" panose="02040503050406030204" pitchFamily="18" charset="0"/>
                              </a:rPr>
                              <m:t>𝑟</m:t>
                            </m:r>
                          </m:e>
                          <m:sub>
                            <m:r>
                              <a:rPr lang="en-US" sz="2400" b="0" i="1" dirty="0" smtClean="0">
                                <a:solidFill>
                                  <a:schemeClr val="bg1"/>
                                </a:solidFill>
                                <a:latin typeface="Cambria Math" panose="02040503050406030204" pitchFamily="18" charset="0"/>
                              </a:rPr>
                              <m:t>𝑒</m:t>
                            </m:r>
                          </m:sub>
                        </m:sSub>
                        <m:r>
                          <m:rPr>
                            <m:sty m:val="p"/>
                          </m:rPr>
                          <a:rPr lang="el-GR" sz="2400" b="0" i="1" dirty="0" smtClean="0">
                            <a:solidFill>
                              <a:schemeClr val="bg1"/>
                            </a:solidFill>
                            <a:latin typeface="Cambria Math" panose="02040503050406030204" pitchFamily="18" charset="0"/>
                          </a:rPr>
                          <m:t>λ</m:t>
                        </m:r>
                      </m:den>
                    </m:f>
                  </m:oMath>
                </a14:m>
                <a:r>
                  <a:rPr lang="uk-UA" sz="2400" dirty="0" smtClean="0">
                    <a:solidFill>
                      <a:schemeClr val="bg1"/>
                    </a:solidFill>
                    <a:latin typeface="Yanone Kaffeesatz"/>
                    <a:ea typeface="Yanone Kaffeesatz"/>
                    <a:cs typeface="Yanone Kaffeesatz"/>
                  </a:rPr>
                  <a:t>,</a:t>
                </a:r>
              </a:p>
              <a:p>
                <a:pPr>
                  <a:buClr>
                    <a:schemeClr val="bg1"/>
                  </a:buClr>
                </a:pPr>
                <a:endParaRPr lang="en-US" sz="2000" dirty="0">
                  <a:solidFill>
                    <a:schemeClr val="bg1"/>
                  </a:solidFill>
                  <a:latin typeface="Yanone Kaffeesatz"/>
                  <a:ea typeface="Yanone Kaffeesatz"/>
                  <a:cs typeface="Yanone Kaffeesatz"/>
                </a:endParaRPr>
              </a:p>
              <a:p>
                <a:pPr marL="285750" indent="-285750">
                  <a:buFont typeface="Arial" panose="020B0604020202020204" pitchFamily="34" charset="0"/>
                  <a:buChar char="•"/>
                </a:pPr>
                <a:endParaRPr lang="en-US" sz="2000" dirty="0">
                  <a:solidFill>
                    <a:schemeClr val="bg1"/>
                  </a:solidFill>
                  <a:latin typeface="Yanone Kaffeesatz"/>
                  <a:ea typeface="Yanone Kaffeesatz"/>
                  <a:cs typeface="Yanone Kaffeesatz"/>
                </a:endParaRPr>
              </a:p>
            </p:txBody>
          </p:sp>
        </mc:Choice>
        <mc:Fallback>
          <p:sp>
            <p:nvSpPr>
              <p:cNvPr id="7" name="TextBox 6"/>
              <p:cNvSpPr txBox="1">
                <a:spLocks noRot="1" noChangeAspect="1" noMove="1" noResize="1" noEditPoints="1" noAdjustHandles="1" noChangeArrowheads="1" noChangeShapeType="1" noTextEdit="1"/>
              </p:cNvSpPr>
              <p:nvPr/>
            </p:nvSpPr>
            <p:spPr>
              <a:xfrm>
                <a:off x="205564" y="871952"/>
                <a:ext cx="7662530" cy="4539063"/>
              </a:xfrm>
              <a:prstGeom prst="rect">
                <a:avLst/>
              </a:prstGeom>
              <a:blipFill rotWithShape="1">
                <a:blip r:embed="rId4"/>
                <a:stretch>
                  <a:fillRect l="-1273" t="-1074" r="-1193"/>
                </a:stretch>
              </a:blipFill>
            </p:spPr>
            <p:txBody>
              <a:bodyPr/>
              <a:lstStyle/>
              <a:p>
                <a:r>
                  <a:rPr lang="ru-RU">
                    <a:noFill/>
                  </a:rPr>
                  <a:t> </a:t>
                </a:r>
              </a:p>
            </p:txBody>
          </p:sp>
        </mc:Fallback>
      </mc:AlternateContent>
      <p:sp>
        <p:nvSpPr>
          <p:cNvPr id="8" name="TextBox 7"/>
          <p:cNvSpPr txBox="1"/>
          <p:nvPr/>
        </p:nvSpPr>
        <p:spPr>
          <a:xfrm>
            <a:off x="8747051" y="4679762"/>
            <a:ext cx="460744" cy="461665"/>
          </a:xfrm>
          <a:prstGeom prst="rect">
            <a:avLst/>
          </a:prstGeom>
          <a:noFill/>
        </p:spPr>
        <p:txBody>
          <a:bodyPr wrap="square" rtlCol="0">
            <a:spAutoFit/>
          </a:bodyPr>
          <a:lstStyle/>
          <a:p>
            <a:r>
              <a:rPr lang="uk-UA" sz="2400" dirty="0" smtClean="0">
                <a:solidFill>
                  <a:srgbClr val="FFFFFF"/>
                </a:solidFill>
                <a:latin typeface="Yanone Kaffeesatz"/>
                <a:ea typeface="Yanone Kaffeesatz"/>
                <a:cs typeface="Yanone Kaffeesatz"/>
                <a:sym typeface="Oxygen"/>
              </a:rPr>
              <a:t>12</a:t>
            </a:r>
            <a:endParaRPr lang="en-US" sz="2400" dirty="0">
              <a:solidFill>
                <a:srgbClr val="FFFFFF"/>
              </a:solidFill>
              <a:latin typeface="Yanone Kaffeesatz"/>
              <a:ea typeface="Yanone Kaffeesatz"/>
              <a:cs typeface="Yanone Kaffeesatz"/>
              <a:sym typeface="Oxygen"/>
            </a:endParaRPr>
          </a:p>
        </p:txBody>
      </p:sp>
    </p:spTree>
    <p:extLst>
      <p:ext uri="{BB962C8B-B14F-4D97-AF65-F5344CB8AC3E}">
        <p14:creationId xmlns:p14="http://schemas.microsoft.com/office/powerpoint/2010/main" val="2604143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63796"/>
            <a:ext cx="8245025" cy="701831"/>
          </a:xfrm>
        </p:spPr>
        <p:txBody>
          <a:bodyPr/>
          <a:lstStyle/>
          <a:p>
            <a:r>
              <a:rPr lang="uk-UA" sz="3200" b="0" dirty="0">
                <a:solidFill>
                  <a:schemeClr val="accent6"/>
                </a:solidFill>
              </a:rPr>
              <a:t>ОЦІНКА ЕФЕКТУ </a:t>
            </a:r>
            <a:r>
              <a:rPr lang="uk-UA" sz="3200" b="0" dirty="0"/>
              <a:t>ТОНКОГО ЕКРАНУ НА РАДІОХВИЛЬОВИЙ ФРОНТ</a:t>
            </a:r>
            <a:endParaRPr lang="en-US" sz="3200" b="0" dirty="0"/>
          </a:p>
        </p:txBody>
      </p:sp>
      <p:pic>
        <p:nvPicPr>
          <p:cNvPr id="2" name="Рисунок 1"/>
          <p:cNvPicPr>
            <a:picLocks noChangeAspect="1"/>
          </p:cNvPicPr>
          <p:nvPr/>
        </p:nvPicPr>
        <p:blipFill>
          <a:blip r:embed="rId2"/>
          <a:stretch>
            <a:fillRect/>
          </a:stretch>
        </p:blipFill>
        <p:spPr>
          <a:xfrm>
            <a:off x="1305461" y="638035"/>
            <a:ext cx="6533073" cy="2726581"/>
          </a:xfrm>
          <a:prstGeom prst="rect">
            <a:avLst/>
          </a:prstGeom>
        </p:spPr>
      </p:pic>
      <p:pic>
        <p:nvPicPr>
          <p:cNvPr id="3" name="Рисунок 2"/>
          <p:cNvPicPr>
            <a:picLocks noChangeAspect="1"/>
          </p:cNvPicPr>
          <p:nvPr/>
        </p:nvPicPr>
        <p:blipFill>
          <a:blip r:embed="rId3"/>
          <a:stretch>
            <a:fillRect/>
          </a:stretch>
        </p:blipFill>
        <p:spPr>
          <a:xfrm>
            <a:off x="0" y="4161959"/>
            <a:ext cx="256054" cy="981541"/>
          </a:xfrm>
          <a:prstGeom prst="rect">
            <a:avLst/>
          </a:prstGeom>
        </p:spPr>
      </p:pic>
      <mc:AlternateContent xmlns:mc="http://schemas.openxmlformats.org/markup-compatibility/2006">
        <mc:Choice xmlns:a14="http://schemas.microsoft.com/office/drawing/2010/main" Requires="a14">
          <p:sp>
            <p:nvSpPr>
              <p:cNvPr id="5" name="Прямоугольник 4"/>
              <p:cNvSpPr/>
              <p:nvPr/>
            </p:nvSpPr>
            <p:spPr>
              <a:xfrm>
                <a:off x="1305461" y="3471057"/>
                <a:ext cx="6533073" cy="1364669"/>
              </a:xfrm>
              <a:prstGeom prst="rect">
                <a:avLst/>
              </a:prstGeom>
            </p:spPr>
            <p:txBody>
              <a:bodyPr wrap="square">
                <a:spAutoFit/>
              </a:bodyPr>
              <a:lstStyle/>
              <a:p>
                <a:pPr algn="ctr">
                  <a:buClr>
                    <a:schemeClr val="bg1"/>
                  </a:buClr>
                </a:pPr>
                <a:r>
                  <a:rPr lang="uk-UA" sz="2400" dirty="0" smtClean="0">
                    <a:solidFill>
                      <a:schemeClr val="bg1"/>
                    </a:solidFill>
                    <a:latin typeface="Yanone Kaffeesatz"/>
                    <a:ea typeface="Yanone Kaffeesatz"/>
                    <a:cs typeface="Yanone Kaffeesatz"/>
                  </a:rPr>
                  <a:t>Кут розсіювання променю:</a:t>
                </a:r>
              </a:p>
              <a:p>
                <a:pPr/>
                <a14:m>
                  <m:oMathPara xmlns:m="http://schemas.openxmlformats.org/officeDocument/2006/math">
                    <m:oMathParaPr>
                      <m:jc m:val="centerGroup"/>
                    </m:oMathParaPr>
                    <m:oMath xmlns:m="http://schemas.openxmlformats.org/officeDocument/2006/math">
                      <m:sSub>
                        <m:sSubPr>
                          <m:ctrlPr>
                            <a:rPr lang="en-US" sz="2400" i="1">
                              <a:solidFill>
                                <a:schemeClr val="bg1"/>
                              </a:solidFill>
                              <a:latin typeface="Cambria Math"/>
                              <a:ea typeface="Yanone Kaffeesatz"/>
                              <a:cs typeface="Yanone Kaffeesatz"/>
                            </a:rPr>
                          </m:ctrlPr>
                        </m:sSubPr>
                        <m:e>
                          <m:r>
                            <a:rPr lang="uk-UA" sz="2400">
                              <a:solidFill>
                                <a:schemeClr val="bg1"/>
                              </a:solidFill>
                              <a:latin typeface="Cambria Math" panose="02040503050406030204" pitchFamily="18" charset="0"/>
                              <a:ea typeface="Yanone Kaffeesatz"/>
                              <a:cs typeface="Yanone Kaffeesatz"/>
                            </a:rPr>
                            <m:t>𝛳</m:t>
                          </m:r>
                        </m:e>
                        <m:sub>
                          <m:r>
                            <a:rPr lang="uk-UA" sz="2400" b="0" i="1" smtClean="0">
                              <a:solidFill>
                                <a:schemeClr val="bg1"/>
                              </a:solidFill>
                              <a:latin typeface="Cambria Math" panose="02040503050406030204" pitchFamily="18" charset="0"/>
                              <a:ea typeface="Yanone Kaffeesatz"/>
                              <a:cs typeface="Yanone Kaffeesatz"/>
                            </a:rPr>
                            <m:t>роз</m:t>
                          </m:r>
                        </m:sub>
                      </m:sSub>
                      <m:r>
                        <a:rPr lang="uk-UA" sz="2400">
                          <a:solidFill>
                            <a:schemeClr val="bg1"/>
                          </a:solidFill>
                          <a:latin typeface="Cambria Math" panose="02040503050406030204" pitchFamily="18" charset="0"/>
                          <a:ea typeface="Yanone Kaffeesatz"/>
                          <a:cs typeface="Yanone Kaffeesatz"/>
                        </a:rPr>
                        <m:t>≈</m:t>
                      </m:r>
                      <m:f>
                        <m:fPr>
                          <m:ctrlPr>
                            <a:rPr lang="en-US" sz="2400" i="1">
                              <a:solidFill>
                                <a:schemeClr val="bg1"/>
                              </a:solidFill>
                              <a:latin typeface="Cambria Math"/>
                              <a:ea typeface="Yanone Kaffeesatz"/>
                              <a:cs typeface="Yanone Kaffeesatz"/>
                            </a:rPr>
                          </m:ctrlPr>
                        </m:fPr>
                        <m:num>
                          <m:r>
                            <a:rPr lang="uk-UA" sz="2400">
                              <a:solidFill>
                                <a:schemeClr val="bg1"/>
                              </a:solidFill>
                              <a:latin typeface="Cambria Math" panose="02040503050406030204" pitchFamily="18" charset="0"/>
                              <a:ea typeface="Yanone Kaffeesatz"/>
                              <a:cs typeface="Yanone Kaffeesatz"/>
                            </a:rPr>
                            <m:t>∆</m:t>
                          </m:r>
                          <m:r>
                            <a:rPr lang="uk-UA" sz="2400">
                              <a:solidFill>
                                <a:schemeClr val="bg1"/>
                              </a:solidFill>
                              <a:latin typeface="Cambria Math" panose="02040503050406030204" pitchFamily="18" charset="0"/>
                              <a:ea typeface="Yanone Kaffeesatz"/>
                              <a:cs typeface="Yanone Kaffeesatz"/>
                            </a:rPr>
                            <m:t>𝜙</m:t>
                          </m:r>
                        </m:num>
                        <m:den>
                          <m:r>
                            <a:rPr lang="uk-UA" sz="2400">
                              <a:solidFill>
                                <a:schemeClr val="bg1"/>
                              </a:solidFill>
                              <a:latin typeface="Cambria Math" panose="02040503050406030204" pitchFamily="18" charset="0"/>
                              <a:ea typeface="Yanone Kaffeesatz"/>
                              <a:cs typeface="Yanone Kaffeesatz"/>
                            </a:rPr>
                            <m:t>2</m:t>
                          </m:r>
                          <m:r>
                            <a:rPr lang="uk-UA" sz="2400">
                              <a:solidFill>
                                <a:schemeClr val="bg1"/>
                              </a:solidFill>
                              <a:latin typeface="Cambria Math" panose="02040503050406030204" pitchFamily="18" charset="0"/>
                              <a:ea typeface="Yanone Kaffeesatz"/>
                              <a:cs typeface="Yanone Kaffeesatz"/>
                            </a:rPr>
                            <m:t>𝜋</m:t>
                          </m:r>
                        </m:den>
                      </m:f>
                      <m:f>
                        <m:fPr>
                          <m:ctrlPr>
                            <a:rPr lang="en-US" sz="2400" i="1">
                              <a:solidFill>
                                <a:schemeClr val="bg1"/>
                              </a:solidFill>
                              <a:latin typeface="Cambria Math"/>
                              <a:ea typeface="Yanone Kaffeesatz"/>
                              <a:cs typeface="Yanone Kaffeesatz"/>
                            </a:rPr>
                          </m:ctrlPr>
                        </m:fPr>
                        <m:num>
                          <m:r>
                            <a:rPr lang="uk-UA" sz="2400">
                              <a:solidFill>
                                <a:schemeClr val="bg1"/>
                              </a:solidFill>
                              <a:latin typeface="Cambria Math" panose="02040503050406030204" pitchFamily="18" charset="0"/>
                              <a:ea typeface="Yanone Kaffeesatz"/>
                              <a:cs typeface="Yanone Kaffeesatz"/>
                            </a:rPr>
                            <m:t>𝜆</m:t>
                          </m:r>
                        </m:num>
                        <m:den>
                          <m:r>
                            <a:rPr lang="uk-UA" sz="2400">
                              <a:solidFill>
                                <a:schemeClr val="bg1"/>
                              </a:solidFill>
                              <a:latin typeface="Cambria Math" panose="02040503050406030204" pitchFamily="18" charset="0"/>
                              <a:ea typeface="Yanone Kaffeesatz"/>
                              <a:cs typeface="Yanone Kaffeesatz"/>
                            </a:rPr>
                            <m:t>а</m:t>
                          </m:r>
                        </m:den>
                      </m:f>
                      <m:r>
                        <a:rPr lang="uk-UA" sz="2400">
                          <a:solidFill>
                            <a:schemeClr val="bg1"/>
                          </a:solidFill>
                          <a:latin typeface="Cambria Math" panose="02040503050406030204" pitchFamily="18" charset="0"/>
                          <a:ea typeface="Yanone Kaffeesatz"/>
                          <a:cs typeface="Yanone Kaffeesatz"/>
                        </a:rPr>
                        <m:t>=</m:t>
                      </m:r>
                      <m:f>
                        <m:fPr>
                          <m:ctrlPr>
                            <a:rPr lang="en-US" sz="2400" i="1">
                              <a:solidFill>
                                <a:schemeClr val="bg1"/>
                              </a:solidFill>
                              <a:latin typeface="Cambria Math"/>
                              <a:ea typeface="Yanone Kaffeesatz"/>
                              <a:cs typeface="Yanone Kaffeesatz"/>
                            </a:rPr>
                          </m:ctrlPr>
                        </m:fPr>
                        <m:num>
                          <m:r>
                            <a:rPr lang="uk-UA" sz="2400">
                              <a:solidFill>
                                <a:schemeClr val="bg1"/>
                              </a:solidFill>
                              <a:latin typeface="Cambria Math" panose="02040503050406030204" pitchFamily="18" charset="0"/>
                              <a:ea typeface="Yanone Kaffeesatz"/>
                              <a:cs typeface="Yanone Kaffeesatz"/>
                            </a:rPr>
                            <m:t>1</m:t>
                          </m:r>
                        </m:num>
                        <m:den>
                          <m:r>
                            <a:rPr lang="uk-UA" sz="2400">
                              <a:solidFill>
                                <a:schemeClr val="bg1"/>
                              </a:solidFill>
                              <a:latin typeface="Cambria Math" panose="02040503050406030204" pitchFamily="18" charset="0"/>
                              <a:ea typeface="Yanone Kaffeesatz"/>
                              <a:cs typeface="Yanone Kaffeesatz"/>
                            </a:rPr>
                            <m:t>2</m:t>
                          </m:r>
                          <m:r>
                            <a:rPr lang="uk-UA" sz="2400">
                              <a:solidFill>
                                <a:schemeClr val="bg1"/>
                              </a:solidFill>
                              <a:latin typeface="Cambria Math" panose="02040503050406030204" pitchFamily="18" charset="0"/>
                              <a:ea typeface="Yanone Kaffeesatz"/>
                              <a:cs typeface="Yanone Kaffeesatz"/>
                            </a:rPr>
                            <m:t>𝜋</m:t>
                          </m:r>
                        </m:den>
                      </m:f>
                      <m:sSup>
                        <m:sSupPr>
                          <m:ctrlPr>
                            <a:rPr lang="en-US" sz="2400" i="1">
                              <a:solidFill>
                                <a:schemeClr val="bg1"/>
                              </a:solidFill>
                              <a:latin typeface="Cambria Math"/>
                              <a:ea typeface="Yanone Kaffeesatz"/>
                              <a:cs typeface="Yanone Kaffeesatz"/>
                            </a:rPr>
                          </m:ctrlPr>
                        </m:sSupPr>
                        <m:e>
                          <m:d>
                            <m:dPr>
                              <m:ctrlPr>
                                <a:rPr lang="en-US" sz="2400" i="1">
                                  <a:solidFill>
                                    <a:schemeClr val="bg1"/>
                                  </a:solidFill>
                                  <a:latin typeface="Cambria Math"/>
                                  <a:ea typeface="Yanone Kaffeesatz"/>
                                  <a:cs typeface="Yanone Kaffeesatz"/>
                                </a:rPr>
                              </m:ctrlPr>
                            </m:dPr>
                            <m:e>
                              <m:f>
                                <m:fPr>
                                  <m:ctrlPr>
                                    <a:rPr lang="en-US" sz="2400" i="1">
                                      <a:solidFill>
                                        <a:schemeClr val="bg1"/>
                                      </a:solidFill>
                                      <a:latin typeface="Cambria Math"/>
                                      <a:ea typeface="Yanone Kaffeesatz"/>
                                      <a:cs typeface="Yanone Kaffeesatz"/>
                                    </a:rPr>
                                  </m:ctrlPr>
                                </m:fPr>
                                <m:num>
                                  <m:r>
                                    <a:rPr lang="en-US" sz="2400" b="0" i="1" smtClean="0">
                                      <a:solidFill>
                                        <a:schemeClr val="bg1"/>
                                      </a:solidFill>
                                      <a:latin typeface="Cambria Math" panose="02040503050406030204" pitchFamily="18" charset="0"/>
                                      <a:ea typeface="Yanone Kaffeesatz"/>
                                      <a:cs typeface="Yanone Kaffeesatz"/>
                                    </a:rPr>
                                    <m:t>𝐿</m:t>
                                  </m:r>
                                </m:num>
                                <m:den>
                                  <m:r>
                                    <a:rPr lang="uk-UA" sz="2400">
                                      <a:solidFill>
                                        <a:schemeClr val="bg1"/>
                                      </a:solidFill>
                                      <a:latin typeface="Cambria Math" panose="02040503050406030204" pitchFamily="18" charset="0"/>
                                      <a:ea typeface="Yanone Kaffeesatz"/>
                                      <a:cs typeface="Yanone Kaffeesatz"/>
                                    </a:rPr>
                                    <m:t>𝑎</m:t>
                                  </m:r>
                                </m:den>
                              </m:f>
                            </m:e>
                          </m:d>
                        </m:e>
                        <m:sup>
                          <m:f>
                            <m:fPr>
                              <m:ctrlPr>
                                <a:rPr lang="en-US" sz="2400" i="1">
                                  <a:solidFill>
                                    <a:schemeClr val="bg1"/>
                                  </a:solidFill>
                                  <a:latin typeface="Cambria Math"/>
                                  <a:ea typeface="Yanone Kaffeesatz"/>
                                  <a:cs typeface="Yanone Kaffeesatz"/>
                                </a:rPr>
                              </m:ctrlPr>
                            </m:fPr>
                            <m:num>
                              <m:r>
                                <a:rPr lang="uk-UA" sz="2400">
                                  <a:solidFill>
                                    <a:schemeClr val="bg1"/>
                                  </a:solidFill>
                                  <a:latin typeface="Cambria Math" panose="02040503050406030204" pitchFamily="18" charset="0"/>
                                  <a:ea typeface="Yanone Kaffeesatz"/>
                                  <a:cs typeface="Yanone Kaffeesatz"/>
                                </a:rPr>
                                <m:t>1</m:t>
                              </m:r>
                            </m:num>
                            <m:den>
                              <m:r>
                                <a:rPr lang="uk-UA" sz="2400">
                                  <a:solidFill>
                                    <a:schemeClr val="bg1"/>
                                  </a:solidFill>
                                  <a:latin typeface="Cambria Math" panose="02040503050406030204" pitchFamily="18" charset="0"/>
                                  <a:ea typeface="Yanone Kaffeesatz"/>
                                  <a:cs typeface="Yanone Kaffeesatz"/>
                                </a:rPr>
                                <m:t>2</m:t>
                              </m:r>
                            </m:den>
                          </m:f>
                        </m:sup>
                      </m:sSup>
                      <m:sSub>
                        <m:sSubPr>
                          <m:ctrlPr>
                            <a:rPr lang="en-US" sz="2400" i="1">
                              <a:solidFill>
                                <a:schemeClr val="bg1"/>
                              </a:solidFill>
                              <a:latin typeface="Cambria Math"/>
                              <a:ea typeface="Yanone Kaffeesatz"/>
                              <a:cs typeface="Yanone Kaffeesatz"/>
                            </a:rPr>
                          </m:ctrlPr>
                        </m:sSubPr>
                        <m:e>
                          <m:r>
                            <a:rPr lang="uk-UA" sz="2400">
                              <a:solidFill>
                                <a:schemeClr val="bg1"/>
                              </a:solidFill>
                              <a:latin typeface="Cambria Math" panose="02040503050406030204" pitchFamily="18" charset="0"/>
                              <a:ea typeface="Yanone Kaffeesatz"/>
                              <a:cs typeface="Yanone Kaffeesatz"/>
                            </a:rPr>
                            <m:t>𝑟</m:t>
                          </m:r>
                        </m:e>
                        <m:sub>
                          <m:r>
                            <a:rPr lang="uk-UA" sz="2400">
                              <a:solidFill>
                                <a:schemeClr val="bg1"/>
                              </a:solidFill>
                              <a:latin typeface="Cambria Math" panose="02040503050406030204" pitchFamily="18" charset="0"/>
                              <a:ea typeface="Yanone Kaffeesatz"/>
                              <a:cs typeface="Yanone Kaffeesatz"/>
                            </a:rPr>
                            <m:t>𝑒</m:t>
                          </m:r>
                        </m:sub>
                      </m:sSub>
                      <m:r>
                        <a:rPr lang="uk-UA" sz="2400">
                          <a:solidFill>
                            <a:schemeClr val="bg1"/>
                          </a:solidFill>
                          <a:latin typeface="Cambria Math" panose="02040503050406030204" pitchFamily="18" charset="0"/>
                          <a:ea typeface="Yanone Kaffeesatz"/>
                          <a:cs typeface="Yanone Kaffeesatz"/>
                        </a:rPr>
                        <m:t>∆</m:t>
                      </m:r>
                      <m:sSub>
                        <m:sSubPr>
                          <m:ctrlPr>
                            <a:rPr lang="en-US" sz="2400" i="1">
                              <a:solidFill>
                                <a:schemeClr val="bg1"/>
                              </a:solidFill>
                              <a:latin typeface="Cambria Math"/>
                              <a:ea typeface="Yanone Kaffeesatz"/>
                              <a:cs typeface="Yanone Kaffeesatz"/>
                            </a:rPr>
                          </m:ctrlPr>
                        </m:sSubPr>
                        <m:e>
                          <m:r>
                            <a:rPr lang="uk-UA" sz="2400">
                              <a:solidFill>
                                <a:schemeClr val="bg1"/>
                              </a:solidFill>
                              <a:latin typeface="Cambria Math" panose="02040503050406030204" pitchFamily="18" charset="0"/>
                              <a:ea typeface="Yanone Kaffeesatz"/>
                              <a:cs typeface="Yanone Kaffeesatz"/>
                            </a:rPr>
                            <m:t>𝑛</m:t>
                          </m:r>
                        </m:e>
                        <m:sub>
                          <m:r>
                            <a:rPr lang="uk-UA" sz="2400">
                              <a:solidFill>
                                <a:schemeClr val="bg1"/>
                              </a:solidFill>
                              <a:latin typeface="Cambria Math" panose="02040503050406030204" pitchFamily="18" charset="0"/>
                              <a:ea typeface="Yanone Kaffeesatz"/>
                              <a:cs typeface="Yanone Kaffeesatz"/>
                            </a:rPr>
                            <m:t>𝑒</m:t>
                          </m:r>
                        </m:sub>
                      </m:sSub>
                      <m:sSup>
                        <m:sSupPr>
                          <m:ctrlPr>
                            <a:rPr lang="en-US" sz="2400" i="1">
                              <a:solidFill>
                                <a:schemeClr val="bg1"/>
                              </a:solidFill>
                              <a:latin typeface="Cambria Math"/>
                              <a:ea typeface="Yanone Kaffeesatz"/>
                              <a:cs typeface="Yanone Kaffeesatz"/>
                            </a:rPr>
                          </m:ctrlPr>
                        </m:sSupPr>
                        <m:e>
                          <m:r>
                            <a:rPr lang="uk-UA" sz="2400">
                              <a:solidFill>
                                <a:schemeClr val="bg1"/>
                              </a:solidFill>
                              <a:latin typeface="Cambria Math" panose="02040503050406030204" pitchFamily="18" charset="0"/>
                              <a:ea typeface="Yanone Kaffeesatz"/>
                              <a:cs typeface="Yanone Kaffeesatz"/>
                            </a:rPr>
                            <m:t>𝜆</m:t>
                          </m:r>
                        </m:e>
                        <m:sup>
                          <m:r>
                            <a:rPr lang="uk-UA" sz="2400">
                              <a:solidFill>
                                <a:schemeClr val="bg1"/>
                              </a:solidFill>
                              <a:latin typeface="Cambria Math" panose="02040503050406030204" pitchFamily="18" charset="0"/>
                              <a:ea typeface="Yanone Kaffeesatz"/>
                              <a:cs typeface="Yanone Kaffeesatz"/>
                            </a:rPr>
                            <m:t>2 </m:t>
                          </m:r>
                        </m:sup>
                      </m:sSup>
                    </m:oMath>
                  </m:oMathPara>
                </a14:m>
                <a:endParaRPr lang="uk-UA" sz="2400" dirty="0">
                  <a:solidFill>
                    <a:schemeClr val="bg1"/>
                  </a:solidFill>
                  <a:latin typeface="Yanone Kaffeesatz"/>
                  <a:ea typeface="Yanone Kaffeesatz"/>
                  <a:cs typeface="Yanone Kaffeesatz"/>
                </a:endParaRPr>
              </a:p>
            </p:txBody>
          </p:sp>
        </mc:Choice>
        <mc:Fallback>
          <p:sp>
            <p:nvSpPr>
              <p:cNvPr id="5" name="Прямоугольник 4"/>
              <p:cNvSpPr>
                <a:spLocks noRot="1" noChangeAspect="1" noMove="1" noResize="1" noEditPoints="1" noAdjustHandles="1" noChangeArrowheads="1" noChangeShapeType="1" noTextEdit="1"/>
              </p:cNvSpPr>
              <p:nvPr/>
            </p:nvSpPr>
            <p:spPr>
              <a:xfrm>
                <a:off x="1305461" y="3471057"/>
                <a:ext cx="6533073" cy="1364669"/>
              </a:xfrm>
              <a:prstGeom prst="rect">
                <a:avLst/>
              </a:prstGeom>
              <a:blipFill rotWithShape="1">
                <a:blip r:embed="rId4"/>
                <a:stretch>
                  <a:fillRect t="-3571"/>
                </a:stretch>
              </a:blipFill>
            </p:spPr>
            <p:txBody>
              <a:bodyPr/>
              <a:lstStyle/>
              <a:p>
                <a:r>
                  <a:rPr lang="ru-RU">
                    <a:noFill/>
                  </a:rPr>
                  <a:t> </a:t>
                </a:r>
              </a:p>
            </p:txBody>
          </p:sp>
        </mc:Fallback>
      </mc:AlternateContent>
      <p:sp>
        <p:nvSpPr>
          <p:cNvPr id="6" name="TextBox 5"/>
          <p:cNvSpPr txBox="1"/>
          <p:nvPr/>
        </p:nvSpPr>
        <p:spPr>
          <a:xfrm>
            <a:off x="8747051" y="4679762"/>
            <a:ext cx="460744" cy="461665"/>
          </a:xfrm>
          <a:prstGeom prst="rect">
            <a:avLst/>
          </a:prstGeom>
          <a:noFill/>
        </p:spPr>
        <p:txBody>
          <a:bodyPr wrap="square" rtlCol="0">
            <a:spAutoFit/>
          </a:bodyPr>
          <a:lstStyle/>
          <a:p>
            <a:r>
              <a:rPr lang="uk-UA" sz="2400" dirty="0" smtClean="0">
                <a:solidFill>
                  <a:srgbClr val="FFFFFF"/>
                </a:solidFill>
                <a:latin typeface="Yanone Kaffeesatz"/>
                <a:ea typeface="Yanone Kaffeesatz"/>
                <a:cs typeface="Yanone Kaffeesatz"/>
                <a:sym typeface="Oxygen"/>
              </a:rPr>
              <a:t>13</a:t>
            </a:r>
            <a:endParaRPr lang="en-US" sz="2400" dirty="0">
              <a:solidFill>
                <a:srgbClr val="FFFFFF"/>
              </a:solidFill>
              <a:latin typeface="Yanone Kaffeesatz"/>
              <a:ea typeface="Yanone Kaffeesatz"/>
              <a:cs typeface="Yanone Kaffeesatz"/>
              <a:sym typeface="Oxygen"/>
            </a:endParaRPr>
          </a:p>
        </p:txBody>
      </p:sp>
    </p:spTree>
    <p:extLst>
      <p:ext uri="{BB962C8B-B14F-4D97-AF65-F5344CB8AC3E}">
        <p14:creationId xmlns:p14="http://schemas.microsoft.com/office/powerpoint/2010/main" val="3321179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16643" y="56706"/>
            <a:ext cx="6617309" cy="780349"/>
          </a:xfrm>
        </p:spPr>
        <p:txBody>
          <a:bodyPr/>
          <a:lstStyle/>
          <a:p>
            <a:r>
              <a:rPr lang="uk-UA" dirty="0" smtClean="0">
                <a:solidFill>
                  <a:schemeClr val="accent6"/>
                </a:solidFill>
              </a:rPr>
              <a:t>ЧАСОВИЙ МАСШТАБ</a:t>
            </a:r>
            <a:r>
              <a:rPr lang="uk-UA" dirty="0" smtClean="0"/>
              <a:t> МЕРЕХТІННЯ</a:t>
            </a:r>
            <a:endParaRPr lang="en-US" dirty="0"/>
          </a:p>
        </p:txBody>
      </p:sp>
      <p:pic>
        <p:nvPicPr>
          <p:cNvPr id="5" name="Рисунок 4"/>
          <p:cNvPicPr>
            <a:picLocks noChangeAspect="1"/>
          </p:cNvPicPr>
          <p:nvPr/>
        </p:nvPicPr>
        <p:blipFill>
          <a:blip r:embed="rId2"/>
          <a:stretch>
            <a:fillRect/>
          </a:stretch>
        </p:blipFill>
        <p:spPr>
          <a:xfrm>
            <a:off x="0" y="4314372"/>
            <a:ext cx="134124" cy="829128"/>
          </a:xfrm>
          <a:prstGeom prst="rect">
            <a:avLst/>
          </a:prstGeom>
        </p:spPr>
      </p:pic>
      <p:sp>
        <p:nvSpPr>
          <p:cNvPr id="4" name="TextBox 3"/>
          <p:cNvSpPr txBox="1"/>
          <p:nvPr/>
        </p:nvSpPr>
        <p:spPr>
          <a:xfrm>
            <a:off x="8747051" y="4679762"/>
            <a:ext cx="460744" cy="461665"/>
          </a:xfrm>
          <a:prstGeom prst="rect">
            <a:avLst/>
          </a:prstGeom>
          <a:noFill/>
        </p:spPr>
        <p:txBody>
          <a:bodyPr wrap="square" rtlCol="0">
            <a:spAutoFit/>
          </a:bodyPr>
          <a:lstStyle/>
          <a:p>
            <a:r>
              <a:rPr lang="uk-UA" sz="2400" dirty="0" smtClean="0">
                <a:solidFill>
                  <a:srgbClr val="FFFFFF"/>
                </a:solidFill>
                <a:latin typeface="Yanone Kaffeesatz"/>
                <a:ea typeface="Yanone Kaffeesatz"/>
                <a:cs typeface="Yanone Kaffeesatz"/>
                <a:sym typeface="Oxygen"/>
              </a:rPr>
              <a:t>14</a:t>
            </a:r>
            <a:endParaRPr lang="en-US" sz="2400" dirty="0">
              <a:solidFill>
                <a:srgbClr val="FFFFFF"/>
              </a:solidFill>
              <a:latin typeface="Yanone Kaffeesatz"/>
              <a:ea typeface="Yanone Kaffeesatz"/>
              <a:cs typeface="Yanone Kaffeesatz"/>
              <a:sym typeface="Oxygen"/>
            </a:endParaRPr>
          </a:p>
        </p:txBody>
      </p:sp>
      <mc:AlternateContent xmlns:mc="http://schemas.openxmlformats.org/markup-compatibility/2006">
        <mc:Choice xmlns:a14="http://schemas.microsoft.com/office/drawing/2010/main" Requires="a14">
          <p:sp>
            <p:nvSpPr>
              <p:cNvPr id="2" name="TextBox 1"/>
              <p:cNvSpPr txBox="1"/>
              <p:nvPr/>
            </p:nvSpPr>
            <p:spPr>
              <a:xfrm>
                <a:off x="574158" y="951048"/>
                <a:ext cx="7237228" cy="3870611"/>
              </a:xfrm>
              <a:prstGeom prst="rect">
                <a:avLst/>
              </a:prstGeom>
              <a:noFill/>
            </p:spPr>
            <p:txBody>
              <a:bodyPr wrap="square" rtlCol="0">
                <a:spAutoFit/>
              </a:bodyPr>
              <a:lstStyle/>
              <a:p>
                <a:pPr marL="285750" indent="-285750">
                  <a:buClr>
                    <a:schemeClr val="bg1"/>
                  </a:buClr>
                  <a:buFont typeface="Arial" panose="020B0604020202020204" pitchFamily="34" charset="0"/>
                  <a:buChar char="•"/>
                </a:pPr>
                <a:r>
                  <a:rPr lang="uk-UA" sz="2000" dirty="0" smtClean="0">
                    <a:solidFill>
                      <a:schemeClr val="bg1"/>
                    </a:solidFill>
                    <a:latin typeface="Yanone Kaffeesatz"/>
                    <a:ea typeface="Yanone Kaffeesatz"/>
                    <a:cs typeface="Yanone Kaffeesatz"/>
                  </a:rPr>
                  <a:t>Екран – дифракційна </a:t>
                </a:r>
                <a:r>
                  <a:rPr lang="uk-UA" sz="2000" dirty="0" smtClean="0">
                    <a:solidFill>
                      <a:schemeClr val="bg1"/>
                    </a:solidFill>
                    <a:latin typeface="Yanone Kaffeesatz"/>
                    <a:ea typeface="Yanone Kaffeesatz"/>
                    <a:cs typeface="Yanone Kaffeesatz"/>
                  </a:rPr>
                  <a:t>картина</a:t>
                </a:r>
                <a:endParaRPr lang="uk-UA" sz="2000" dirty="0" smtClean="0">
                  <a:solidFill>
                    <a:schemeClr val="bg1"/>
                  </a:solidFill>
                  <a:latin typeface="Yanone Kaffeesatz"/>
                  <a:ea typeface="Yanone Kaffeesatz"/>
                  <a:cs typeface="Yanone Kaffeesatz"/>
                </a:endParaRPr>
              </a:p>
              <a:p>
                <a:pPr marL="285750" indent="-285750">
                  <a:buClr>
                    <a:schemeClr val="bg1"/>
                  </a:buClr>
                  <a:buFont typeface="Arial" panose="020B0604020202020204" pitchFamily="34" charset="0"/>
                  <a:buChar char="•"/>
                </a:pPr>
                <a:r>
                  <a:rPr lang="uk-UA" sz="2000" dirty="0">
                    <a:solidFill>
                      <a:schemeClr val="bg1"/>
                    </a:solidFill>
                    <a:latin typeface="Yanone Kaffeesatz"/>
                    <a:ea typeface="Yanone Kaffeesatz"/>
                    <a:cs typeface="Yanone Kaffeesatz"/>
                  </a:rPr>
                  <a:t>Мерехтіння – внаслідок руху дифракційної картини відносно </a:t>
                </a:r>
                <a:r>
                  <a:rPr lang="uk-UA" sz="2000" dirty="0" smtClean="0">
                    <a:solidFill>
                      <a:schemeClr val="bg1"/>
                    </a:solidFill>
                    <a:latin typeface="Yanone Kaffeesatz"/>
                    <a:ea typeface="Yanone Kaffeesatz"/>
                    <a:cs typeface="Yanone Kaffeesatz"/>
                  </a:rPr>
                  <a:t>спостерігача</a:t>
                </a:r>
                <a:endParaRPr lang="uk-UA" sz="2000" dirty="0" smtClean="0">
                  <a:solidFill>
                    <a:schemeClr val="bg1"/>
                  </a:solidFill>
                  <a:latin typeface="Yanone Kaffeesatz"/>
                  <a:ea typeface="Yanone Kaffeesatz"/>
                  <a:cs typeface="Yanone Kaffeesatz"/>
                </a:endParaRPr>
              </a:p>
              <a:p>
                <a:pPr marL="285750" indent="-285750">
                  <a:buClr>
                    <a:schemeClr val="bg1"/>
                  </a:buClr>
                  <a:buFont typeface="Arial" panose="020B0604020202020204" pitchFamily="34" charset="0"/>
                  <a:buChar char="•"/>
                </a:pPr>
                <a:r>
                  <a:rPr lang="uk-UA" sz="2000" dirty="0" smtClean="0">
                    <a:solidFill>
                      <a:schemeClr val="bg1"/>
                    </a:solidFill>
                    <a:latin typeface="Yanone Kaffeesatz"/>
                    <a:ea typeface="Yanone Kaffeesatz"/>
                    <a:cs typeface="Yanone Kaffeesatz"/>
                  </a:rPr>
                  <a:t>Мерехтіння будуть корелювати у межах діапазону довжин хвиль </a:t>
                </a:r>
                <a14:m>
                  <m:oMath xmlns:m="http://schemas.openxmlformats.org/officeDocument/2006/math">
                    <m:r>
                      <a:rPr lang="en-US" sz="2000">
                        <a:solidFill>
                          <a:schemeClr val="bg1"/>
                        </a:solidFill>
                        <a:latin typeface="Cambria Math" panose="02040503050406030204" pitchFamily="18" charset="0"/>
                        <a:ea typeface="Yanone Kaffeesatz"/>
                        <a:cs typeface="Yanone Kaffeesatz"/>
                      </a:rPr>
                      <m:t>∆</m:t>
                    </m:r>
                    <m:r>
                      <m:rPr>
                        <m:sty m:val="p"/>
                      </m:rPr>
                      <a:rPr lang="el-GR" sz="2000">
                        <a:solidFill>
                          <a:schemeClr val="bg1"/>
                        </a:solidFill>
                        <a:latin typeface="Cambria Math" panose="02040503050406030204" pitchFamily="18" charset="0"/>
                        <a:ea typeface="Yanone Kaffeesatz"/>
                        <a:cs typeface="Yanone Kaffeesatz"/>
                      </a:rPr>
                      <m:t>λ</m:t>
                    </m:r>
                  </m:oMath>
                </a14:m>
                <a:r>
                  <a:rPr lang="uk-UA" sz="2000" dirty="0" smtClean="0">
                    <a:solidFill>
                      <a:schemeClr val="bg1"/>
                    </a:solidFill>
                    <a:latin typeface="Yanone Kaffeesatz"/>
                    <a:ea typeface="Yanone Kaffeesatz"/>
                    <a:cs typeface="Yanone Kaffeesatz"/>
                  </a:rPr>
                  <a:t>, який можна отримати з умови:</a:t>
                </a:r>
              </a:p>
              <a:p>
                <a:pPr algn="ctr">
                  <a:buClr>
                    <a:schemeClr val="bg1"/>
                  </a:buClr>
                </a:pPr>
                <a14:m>
                  <m:oMath xmlns:m="http://schemas.openxmlformats.org/officeDocument/2006/math">
                    <m:f>
                      <m:fPr>
                        <m:ctrlPr>
                          <a:rPr lang="en-US" sz="2000" i="1" smtClean="0">
                            <a:solidFill>
                              <a:schemeClr val="bg1"/>
                            </a:solidFill>
                            <a:latin typeface="Cambria Math"/>
                          </a:rPr>
                        </m:ctrlPr>
                      </m:fPr>
                      <m:num>
                        <m:r>
                          <a:rPr lang="en-US" sz="2000" i="1" smtClean="0">
                            <a:solidFill>
                              <a:schemeClr val="bg1"/>
                            </a:solidFill>
                            <a:latin typeface="Cambria Math" panose="02040503050406030204" pitchFamily="18" charset="0"/>
                            <a:ea typeface="Cambria Math" panose="02040503050406030204" pitchFamily="18" charset="0"/>
                          </a:rPr>
                          <m:t>∆</m:t>
                        </m:r>
                        <m:r>
                          <m:rPr>
                            <m:sty m:val="p"/>
                          </m:rPr>
                          <a:rPr lang="el-GR" sz="2000" i="1" smtClean="0">
                            <a:solidFill>
                              <a:schemeClr val="bg1"/>
                            </a:solidFill>
                            <a:latin typeface="Cambria Math" panose="02040503050406030204" pitchFamily="18" charset="0"/>
                            <a:ea typeface="Cambria Math" panose="02040503050406030204" pitchFamily="18" charset="0"/>
                          </a:rPr>
                          <m:t>λ</m:t>
                        </m:r>
                      </m:num>
                      <m:den>
                        <m:r>
                          <m:rPr>
                            <m:sty m:val="p"/>
                          </m:rPr>
                          <a:rPr lang="el-GR" sz="2000" i="1">
                            <a:solidFill>
                              <a:schemeClr val="bg1"/>
                            </a:solidFill>
                            <a:latin typeface="Cambria Math" panose="02040503050406030204" pitchFamily="18" charset="0"/>
                            <a:ea typeface="Cambria Math" panose="02040503050406030204" pitchFamily="18" charset="0"/>
                          </a:rPr>
                          <m:t>λ</m:t>
                        </m:r>
                      </m:den>
                    </m:f>
                    <m:r>
                      <a:rPr lang="uk-UA" sz="2000" b="0" i="1" smtClean="0">
                        <a:solidFill>
                          <a:schemeClr val="bg1"/>
                        </a:solidFill>
                        <a:latin typeface="Cambria Math" panose="02040503050406030204" pitchFamily="18" charset="0"/>
                      </a:rPr>
                      <m:t>=</m:t>
                    </m:r>
                    <m:f>
                      <m:fPr>
                        <m:ctrlPr>
                          <a:rPr lang="uk-UA" sz="2000" b="0" i="1" smtClean="0">
                            <a:solidFill>
                              <a:schemeClr val="bg1"/>
                            </a:solidFill>
                            <a:latin typeface="Cambria Math"/>
                          </a:rPr>
                        </m:ctrlPr>
                      </m:fPr>
                      <m:num>
                        <m:r>
                          <m:rPr>
                            <m:sty m:val="p"/>
                          </m:rPr>
                          <a:rPr lang="el-GR" sz="2000" i="1">
                            <a:solidFill>
                              <a:schemeClr val="bg1"/>
                            </a:solidFill>
                            <a:latin typeface="Cambria Math" panose="02040503050406030204" pitchFamily="18" charset="0"/>
                            <a:ea typeface="Cambria Math" panose="02040503050406030204" pitchFamily="18" charset="0"/>
                          </a:rPr>
                          <m:t>λ</m:t>
                        </m:r>
                      </m:num>
                      <m:den>
                        <m:r>
                          <a:rPr lang="en-US" sz="2000" b="0" i="1" smtClean="0">
                            <a:solidFill>
                              <a:schemeClr val="bg1"/>
                            </a:solidFill>
                            <a:latin typeface="Cambria Math" panose="02040503050406030204" pitchFamily="18" charset="0"/>
                          </a:rPr>
                          <m:t>𝑧</m:t>
                        </m:r>
                        <m:sSup>
                          <m:sSupPr>
                            <m:ctrlPr>
                              <a:rPr lang="en-US" sz="2000" b="0" i="1" smtClean="0">
                                <a:solidFill>
                                  <a:schemeClr val="bg1"/>
                                </a:solidFill>
                                <a:latin typeface="Cambria Math"/>
                              </a:rPr>
                            </m:ctrlPr>
                          </m:sSupPr>
                          <m:e>
                            <m:sSub>
                              <m:sSubPr>
                                <m:ctrlPr>
                                  <a:rPr lang="en-US" sz="2000" b="0" i="1" smtClean="0">
                                    <a:solidFill>
                                      <a:schemeClr val="bg1"/>
                                    </a:solidFill>
                                    <a:latin typeface="Cambria Math"/>
                                  </a:rPr>
                                </m:ctrlPr>
                              </m:sSubPr>
                              <m:e>
                                <m:r>
                                  <m:rPr>
                                    <m:sty m:val="p"/>
                                  </m:rPr>
                                  <a:rPr lang="el-GR" sz="2000" b="0" i="1" smtClean="0">
                                    <a:solidFill>
                                      <a:schemeClr val="bg1"/>
                                    </a:solidFill>
                                    <a:latin typeface="Cambria Math" panose="02040503050406030204" pitchFamily="18" charset="0"/>
                                  </a:rPr>
                                  <m:t>ϴ</m:t>
                                </m:r>
                              </m:e>
                              <m:sub>
                                <m:r>
                                  <a:rPr lang="uk-UA" sz="2000" b="0" i="1" smtClean="0">
                                    <a:solidFill>
                                      <a:schemeClr val="bg1"/>
                                    </a:solidFill>
                                    <a:latin typeface="Cambria Math" panose="02040503050406030204" pitchFamily="18" charset="0"/>
                                  </a:rPr>
                                  <m:t>роз</m:t>
                                </m:r>
                              </m:sub>
                            </m:sSub>
                          </m:e>
                          <m:sup>
                            <m:r>
                              <a:rPr lang="uk-UA" sz="2000" b="0" i="1" smtClean="0">
                                <a:solidFill>
                                  <a:schemeClr val="bg1"/>
                                </a:solidFill>
                                <a:latin typeface="Cambria Math" panose="02040503050406030204" pitchFamily="18" charset="0"/>
                              </a:rPr>
                              <m:t>2</m:t>
                            </m:r>
                          </m:sup>
                        </m:sSup>
                      </m:den>
                    </m:f>
                  </m:oMath>
                </a14:m>
                <a:r>
                  <a:rPr lang="uk-UA" sz="2000" dirty="0" smtClean="0">
                    <a:solidFill>
                      <a:schemeClr val="bg1"/>
                    </a:solidFill>
                    <a:latin typeface="Yanone Kaffeesatz"/>
                    <a:ea typeface="Yanone Kaffeesatz"/>
                    <a:cs typeface="Yanone Kaffeesatz"/>
                  </a:rPr>
                  <a:t>,</a:t>
                </a:r>
              </a:p>
              <a:p>
                <a:pPr algn="ctr">
                  <a:buClr>
                    <a:schemeClr val="bg1"/>
                  </a:buClr>
                </a:pPr>
                <a14:m>
                  <m:oMath xmlns:m="http://schemas.openxmlformats.org/officeDocument/2006/math">
                    <m:sSub>
                      <m:sSubPr>
                        <m:ctrlPr>
                          <a:rPr lang="en-US" sz="2000" i="1" smtClean="0">
                            <a:solidFill>
                              <a:schemeClr val="bg1"/>
                            </a:solidFill>
                            <a:latin typeface="Cambria Math"/>
                          </a:rPr>
                        </m:ctrlPr>
                      </m:sSubPr>
                      <m:e>
                        <m:r>
                          <m:rPr>
                            <m:sty m:val="p"/>
                          </m:rPr>
                          <a:rPr lang="el-GR" sz="2000" i="1" smtClean="0">
                            <a:solidFill>
                              <a:schemeClr val="bg1"/>
                            </a:solidFill>
                            <a:latin typeface="Cambria Math" panose="02040503050406030204" pitchFamily="18" charset="0"/>
                          </a:rPr>
                          <m:t>ϴ</m:t>
                        </m:r>
                      </m:e>
                      <m:sub>
                        <m:r>
                          <a:rPr lang="uk-UA" sz="2000" b="0" i="1" smtClean="0">
                            <a:solidFill>
                              <a:schemeClr val="bg1"/>
                            </a:solidFill>
                            <a:latin typeface="Cambria Math" panose="02040503050406030204" pitchFamily="18" charset="0"/>
                          </a:rPr>
                          <m:t>роз</m:t>
                        </m:r>
                      </m:sub>
                    </m:sSub>
                  </m:oMath>
                </a14:m>
                <a:r>
                  <a:rPr lang="uk-UA" sz="2000" dirty="0" smtClean="0">
                    <a:solidFill>
                      <a:schemeClr val="bg1"/>
                    </a:solidFill>
                    <a:latin typeface="Yanone Kaffeesatz"/>
                    <a:ea typeface="Yanone Kaffeesatz"/>
                    <a:cs typeface="Yanone Kaffeesatz"/>
                  </a:rPr>
                  <a:t> - кут розсіювання </a:t>
                </a:r>
                <a:r>
                  <a:rPr lang="uk-UA" sz="2000" dirty="0" smtClean="0">
                    <a:solidFill>
                      <a:schemeClr val="bg1"/>
                    </a:solidFill>
                    <a:latin typeface="Yanone Kaffeesatz"/>
                    <a:ea typeface="Yanone Kaffeesatz"/>
                    <a:cs typeface="Yanone Kaffeesatz"/>
                  </a:rPr>
                  <a:t>променю</a:t>
                </a:r>
                <a:endParaRPr lang="en-US" sz="2000" dirty="0" smtClean="0">
                  <a:solidFill>
                    <a:schemeClr val="bg1"/>
                  </a:solidFill>
                  <a:latin typeface="Yanone Kaffeesatz"/>
                  <a:ea typeface="Yanone Kaffeesatz"/>
                  <a:cs typeface="Yanone Kaffeesatz"/>
                </a:endParaRPr>
              </a:p>
              <a:p>
                <a:pPr>
                  <a:buClr>
                    <a:schemeClr val="bg1"/>
                  </a:buClr>
                </a:pPr>
                <a:endParaRPr lang="uk-UA" sz="2000" dirty="0">
                  <a:solidFill>
                    <a:schemeClr val="bg1"/>
                  </a:solidFill>
                  <a:latin typeface="Yanone Kaffeesatz"/>
                  <a:ea typeface="Yanone Kaffeesatz"/>
                  <a:cs typeface="Yanone Kaffeesatz"/>
                </a:endParaRPr>
              </a:p>
              <a:p>
                <a:pPr>
                  <a:buClr>
                    <a:schemeClr val="bg1"/>
                  </a:buClr>
                </a:pPr>
                <a:r>
                  <a:rPr lang="uk-UA" sz="2000" dirty="0" smtClean="0">
                    <a:solidFill>
                      <a:schemeClr val="accent6"/>
                    </a:solidFill>
                    <a:latin typeface="Yanone Kaffeesatz"/>
                    <a:ea typeface="Yanone Kaffeesatz"/>
                    <a:cs typeface="Yanone Kaffeesatz"/>
                  </a:rPr>
                  <a:t>Масштаб</a:t>
                </a:r>
                <a:r>
                  <a:rPr lang="uk-UA" sz="2000" dirty="0" smtClean="0">
                    <a:solidFill>
                      <a:schemeClr val="bg1"/>
                    </a:solidFill>
                    <a:latin typeface="Yanone Kaffeesatz"/>
                    <a:ea typeface="Yanone Kaffeesatz"/>
                    <a:cs typeface="Yanone Kaffeesatz"/>
                  </a:rPr>
                  <a:t> </a:t>
                </a:r>
                <a:r>
                  <a:rPr lang="uk-UA" sz="2000" dirty="0">
                    <a:solidFill>
                      <a:schemeClr val="bg1"/>
                    </a:solidFill>
                    <a:latin typeface="Yanone Kaffeesatz"/>
                    <a:ea typeface="Yanone Kaffeesatz"/>
                    <a:cs typeface="Yanone Kaffeesatz"/>
                  </a:rPr>
                  <a:t>дифракційної картини - </a:t>
                </a:r>
                <a14:m>
                  <m:oMath xmlns:m="http://schemas.openxmlformats.org/officeDocument/2006/math">
                    <m:r>
                      <a:rPr lang="en-US" sz="2000">
                        <a:solidFill>
                          <a:schemeClr val="bg1"/>
                        </a:solidFill>
                        <a:latin typeface="Cambria Math" panose="02040503050406030204" pitchFamily="18" charset="0"/>
                        <a:ea typeface="Yanone Kaffeesatz"/>
                        <a:cs typeface="Yanone Kaffeesatz"/>
                      </a:rPr>
                      <m:t>𝑣𝑡</m:t>
                    </m:r>
                    <m:r>
                      <a:rPr lang="en-US" sz="2000">
                        <a:solidFill>
                          <a:schemeClr val="bg1"/>
                        </a:solidFill>
                        <a:latin typeface="Cambria Math" panose="02040503050406030204" pitchFamily="18" charset="0"/>
                        <a:ea typeface="Yanone Kaffeesatz"/>
                        <a:cs typeface="Yanone Kaffeesatz"/>
                      </a:rPr>
                      <m:t>:</m:t>
                    </m:r>
                  </m:oMath>
                </a14:m>
                <a:endParaRPr lang="en-US" sz="2000" dirty="0">
                  <a:solidFill>
                    <a:schemeClr val="bg1"/>
                  </a:solidFill>
                  <a:latin typeface="Yanone Kaffeesatz"/>
                  <a:ea typeface="Yanone Kaffeesatz"/>
                  <a:cs typeface="Yanone Kaffeesatz"/>
                </a:endParaRPr>
              </a:p>
              <a:p>
                <a:pPr marL="285750" indent="-285750">
                  <a:buFont typeface="Arial" panose="020B0604020202020204" pitchFamily="34" charset="0"/>
                  <a:buChar char="•"/>
                </a:pPr>
                <a:endParaRPr lang="en-US" sz="2000" dirty="0">
                  <a:solidFill>
                    <a:schemeClr val="bg1"/>
                  </a:solidFill>
                  <a:latin typeface="Yanone Kaffeesatz"/>
                  <a:ea typeface="Yanone Kaffeesatz"/>
                  <a:cs typeface="Yanone Kaffeesatz"/>
                </a:endParaRPr>
              </a:p>
              <a:p>
                <a:pPr algn="ctr"/>
                <a14:m>
                  <m:oMath xmlns:m="http://schemas.openxmlformats.org/officeDocument/2006/math">
                    <m:r>
                      <a:rPr lang="en-US" sz="2000">
                        <a:solidFill>
                          <a:schemeClr val="bg1"/>
                        </a:solidFill>
                        <a:latin typeface="Cambria Math" panose="02040503050406030204" pitchFamily="18" charset="0"/>
                        <a:ea typeface="Yanone Kaffeesatz"/>
                        <a:cs typeface="Yanone Kaffeesatz"/>
                      </a:rPr>
                      <m:t>𝑣𝑡</m:t>
                    </m:r>
                    <m:r>
                      <a:rPr lang="en-US" sz="2000">
                        <a:solidFill>
                          <a:schemeClr val="bg1"/>
                        </a:solidFill>
                        <a:latin typeface="Cambria Math" panose="02040503050406030204" pitchFamily="18" charset="0"/>
                        <a:ea typeface="Yanone Kaffeesatz"/>
                        <a:cs typeface="Yanone Kaffeesatz"/>
                      </a:rPr>
                      <m:t>=</m:t>
                    </m:r>
                    <m:f>
                      <m:fPr>
                        <m:ctrlPr>
                          <a:rPr lang="en-US" sz="2000" i="1">
                            <a:solidFill>
                              <a:schemeClr val="bg1"/>
                            </a:solidFill>
                            <a:latin typeface="Cambria Math"/>
                            <a:ea typeface="Yanone Kaffeesatz"/>
                            <a:cs typeface="Yanone Kaffeesatz"/>
                          </a:rPr>
                        </m:ctrlPr>
                      </m:fPr>
                      <m:num>
                        <m:r>
                          <m:rPr>
                            <m:sty m:val="p"/>
                          </m:rPr>
                          <a:rPr lang="el-GR" sz="2000">
                            <a:solidFill>
                              <a:schemeClr val="bg1"/>
                            </a:solidFill>
                            <a:latin typeface="Cambria Math" panose="02040503050406030204" pitchFamily="18" charset="0"/>
                            <a:ea typeface="Yanone Kaffeesatz"/>
                            <a:cs typeface="Yanone Kaffeesatz"/>
                          </a:rPr>
                          <m:t>λ</m:t>
                        </m:r>
                      </m:num>
                      <m:den>
                        <m:sSub>
                          <m:sSubPr>
                            <m:ctrlPr>
                              <a:rPr lang="en-US" sz="2000" i="1">
                                <a:solidFill>
                                  <a:schemeClr val="bg1"/>
                                </a:solidFill>
                                <a:latin typeface="Cambria Math"/>
                                <a:ea typeface="Yanone Kaffeesatz"/>
                                <a:cs typeface="Yanone Kaffeesatz"/>
                              </a:rPr>
                            </m:ctrlPr>
                          </m:sSubPr>
                          <m:e>
                            <m:r>
                              <m:rPr>
                                <m:sty m:val="p"/>
                              </m:rPr>
                              <a:rPr lang="el-GR" sz="2000">
                                <a:solidFill>
                                  <a:schemeClr val="bg1"/>
                                </a:solidFill>
                                <a:latin typeface="Cambria Math" panose="02040503050406030204" pitchFamily="18" charset="0"/>
                                <a:ea typeface="Yanone Kaffeesatz"/>
                                <a:cs typeface="Yanone Kaffeesatz"/>
                              </a:rPr>
                              <m:t>ϴ</m:t>
                            </m:r>
                          </m:e>
                          <m:sub>
                            <m:r>
                              <a:rPr lang="uk-UA" sz="2000">
                                <a:solidFill>
                                  <a:schemeClr val="bg1"/>
                                </a:solidFill>
                                <a:latin typeface="Cambria Math" panose="02040503050406030204" pitchFamily="18" charset="0"/>
                                <a:ea typeface="Yanone Kaffeesatz"/>
                                <a:cs typeface="Yanone Kaffeesatz"/>
                              </a:rPr>
                              <m:t>сп</m:t>
                            </m:r>
                          </m:sub>
                        </m:sSub>
                      </m:den>
                    </m:f>
                    <m:r>
                      <a:rPr lang="en-US" sz="2000">
                        <a:solidFill>
                          <a:schemeClr val="bg1"/>
                        </a:solidFill>
                        <a:latin typeface="Cambria Math" panose="02040503050406030204" pitchFamily="18" charset="0"/>
                        <a:ea typeface="Yanone Kaffeesatz"/>
                        <a:cs typeface="Yanone Kaffeesatz"/>
                      </a:rPr>
                      <m:t>≥</m:t>
                    </m:r>
                    <m:sSup>
                      <m:sSupPr>
                        <m:ctrlPr>
                          <a:rPr lang="en-US" sz="2000" i="1">
                            <a:solidFill>
                              <a:schemeClr val="bg1"/>
                            </a:solidFill>
                            <a:latin typeface="Cambria Math"/>
                            <a:ea typeface="Yanone Kaffeesatz"/>
                            <a:cs typeface="Yanone Kaffeesatz"/>
                          </a:rPr>
                        </m:ctrlPr>
                      </m:sSupPr>
                      <m:e>
                        <m:r>
                          <a:rPr lang="uk-UA" sz="2000">
                            <a:solidFill>
                              <a:schemeClr val="bg1"/>
                            </a:solidFill>
                            <a:latin typeface="Cambria Math" panose="02040503050406030204" pitchFamily="18" charset="0"/>
                            <a:ea typeface="Yanone Kaffeesatz"/>
                            <a:cs typeface="Yanone Kaffeesatz"/>
                          </a:rPr>
                          <m:t>(</m:t>
                        </m:r>
                        <m:r>
                          <a:rPr lang="en-US" sz="2000">
                            <a:solidFill>
                              <a:schemeClr val="bg1"/>
                            </a:solidFill>
                            <a:latin typeface="Cambria Math" panose="02040503050406030204" pitchFamily="18" charset="0"/>
                            <a:ea typeface="Yanone Kaffeesatz"/>
                            <a:cs typeface="Yanone Kaffeesatz"/>
                          </a:rPr>
                          <m:t>𝑧</m:t>
                        </m:r>
                        <m:r>
                          <a:rPr lang="en-US" sz="2000">
                            <a:solidFill>
                              <a:schemeClr val="bg1"/>
                            </a:solidFill>
                            <a:latin typeface="Cambria Math" panose="02040503050406030204" pitchFamily="18" charset="0"/>
                            <a:ea typeface="Yanone Kaffeesatz"/>
                            <a:cs typeface="Yanone Kaffeesatz"/>
                          </a:rPr>
                          <m:t>∆</m:t>
                        </m:r>
                        <m:r>
                          <m:rPr>
                            <m:sty m:val="p"/>
                          </m:rPr>
                          <a:rPr lang="el-GR" sz="2000">
                            <a:solidFill>
                              <a:schemeClr val="bg1"/>
                            </a:solidFill>
                            <a:latin typeface="Cambria Math" panose="02040503050406030204" pitchFamily="18" charset="0"/>
                            <a:ea typeface="Yanone Kaffeesatz"/>
                            <a:cs typeface="Yanone Kaffeesatz"/>
                          </a:rPr>
                          <m:t>λ</m:t>
                        </m:r>
                        <m:r>
                          <a:rPr lang="uk-UA" sz="2000">
                            <a:solidFill>
                              <a:schemeClr val="bg1"/>
                            </a:solidFill>
                            <a:latin typeface="Cambria Math" panose="02040503050406030204" pitchFamily="18" charset="0"/>
                            <a:ea typeface="Yanone Kaffeesatz"/>
                            <a:cs typeface="Yanone Kaffeesatz"/>
                          </a:rPr>
                          <m:t>)</m:t>
                        </m:r>
                      </m:e>
                      <m:sup>
                        <m:r>
                          <a:rPr lang="uk-UA" sz="2000">
                            <a:solidFill>
                              <a:schemeClr val="bg1"/>
                            </a:solidFill>
                            <a:latin typeface="Cambria Math" panose="02040503050406030204" pitchFamily="18" charset="0"/>
                            <a:ea typeface="Yanone Kaffeesatz"/>
                            <a:cs typeface="Yanone Kaffeesatz"/>
                          </a:rPr>
                          <m:t>1/2</m:t>
                        </m:r>
                      </m:sup>
                    </m:sSup>
                  </m:oMath>
                </a14:m>
                <a:r>
                  <a:rPr lang="uk-UA" sz="2000" dirty="0" smtClean="0">
                    <a:solidFill>
                      <a:schemeClr val="bg1"/>
                    </a:solidFill>
                    <a:latin typeface="Yanone Kaffeesatz"/>
                    <a:ea typeface="Yanone Kaffeesatz"/>
                    <a:cs typeface="Yanone Kaffeesatz"/>
                  </a:rPr>
                  <a:t>, </a:t>
                </a:r>
              </a:p>
              <a:p>
                <a:pPr algn="ctr"/>
                <a14:m>
                  <m:oMath xmlns:m="http://schemas.openxmlformats.org/officeDocument/2006/math">
                    <m:r>
                      <a:rPr lang="en-US" sz="2000">
                        <a:solidFill>
                          <a:schemeClr val="bg1"/>
                        </a:solidFill>
                        <a:latin typeface="Cambria Math" panose="02040503050406030204" pitchFamily="18" charset="0"/>
                        <a:ea typeface="Yanone Kaffeesatz"/>
                        <a:cs typeface="Yanone Kaffeesatz"/>
                      </a:rPr>
                      <m:t>𝑧</m:t>
                    </m:r>
                  </m:oMath>
                </a14:m>
                <a:r>
                  <a:rPr lang="uk-UA" sz="2000" dirty="0" smtClean="0">
                    <a:solidFill>
                      <a:schemeClr val="bg1"/>
                    </a:solidFill>
                    <a:latin typeface="Yanone Kaffeesatz"/>
                    <a:ea typeface="Yanone Kaffeesatz"/>
                    <a:cs typeface="Yanone Kaffeesatz"/>
                  </a:rPr>
                  <a:t> – відстань від джерела до </a:t>
                </a:r>
                <a:r>
                  <a:rPr lang="uk-UA" sz="2000" dirty="0" smtClean="0">
                    <a:solidFill>
                      <a:schemeClr val="bg1"/>
                    </a:solidFill>
                    <a:latin typeface="Yanone Kaffeesatz"/>
                    <a:ea typeface="Yanone Kaffeesatz"/>
                    <a:cs typeface="Yanone Kaffeesatz"/>
                  </a:rPr>
                  <a:t>спостерігача</a:t>
                </a:r>
                <a:endParaRPr lang="en-US" sz="2000" dirty="0">
                  <a:solidFill>
                    <a:schemeClr val="bg1"/>
                  </a:solidFill>
                  <a:latin typeface="Yanone Kaffeesatz"/>
                  <a:ea typeface="Yanone Kaffeesatz"/>
                  <a:cs typeface="Yanone Kaffeesatz"/>
                </a:endParaRPr>
              </a:p>
            </p:txBody>
          </p:sp>
        </mc:Choice>
        <mc:Fallback>
          <p:sp>
            <p:nvSpPr>
              <p:cNvPr id="2" name="TextBox 1"/>
              <p:cNvSpPr txBox="1">
                <a:spLocks noRot="1" noChangeAspect="1" noMove="1" noResize="1" noEditPoints="1" noAdjustHandles="1" noChangeArrowheads="1" noChangeShapeType="1" noTextEdit="1"/>
              </p:cNvSpPr>
              <p:nvPr/>
            </p:nvSpPr>
            <p:spPr>
              <a:xfrm>
                <a:off x="574158" y="951048"/>
                <a:ext cx="7237228" cy="3870611"/>
              </a:xfrm>
              <a:prstGeom prst="rect">
                <a:avLst/>
              </a:prstGeom>
              <a:blipFill rotWithShape="1">
                <a:blip r:embed="rId3"/>
                <a:stretch>
                  <a:fillRect l="-842" t="-787" r="-590" b="-2677"/>
                </a:stretch>
              </a:blipFill>
            </p:spPr>
            <p:txBody>
              <a:bodyPr/>
              <a:lstStyle/>
              <a:p>
                <a:r>
                  <a:rPr lang="ru-RU">
                    <a:noFill/>
                  </a:rPr>
                  <a:t> </a:t>
                </a:r>
              </a:p>
            </p:txBody>
          </p:sp>
        </mc:Fallback>
      </mc:AlternateContent>
    </p:spTree>
    <p:extLst>
      <p:ext uri="{BB962C8B-B14F-4D97-AF65-F5344CB8AC3E}">
        <p14:creationId xmlns:p14="http://schemas.microsoft.com/office/powerpoint/2010/main" val="616551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8362" y="21264"/>
            <a:ext cx="6390481" cy="751996"/>
          </a:xfrm>
        </p:spPr>
        <p:txBody>
          <a:bodyPr/>
          <a:lstStyle/>
          <a:p>
            <a:r>
              <a:rPr lang="uk-UA" dirty="0" smtClean="0"/>
              <a:t>ВИСНОВКИ  </a:t>
            </a:r>
            <a:endParaRPr lang="en-US" dirty="0"/>
          </a:p>
        </p:txBody>
      </p:sp>
      <mc:AlternateContent xmlns:mc="http://schemas.openxmlformats.org/markup-compatibility/2006">
        <mc:Choice xmlns:a14="http://schemas.microsoft.com/office/drawing/2010/main" Requires="a14">
          <p:sp>
            <p:nvSpPr>
              <p:cNvPr id="3" name="Подзаголовок 2"/>
              <p:cNvSpPr>
                <a:spLocks noGrp="1"/>
              </p:cNvSpPr>
              <p:nvPr>
                <p:ph type="subTitle" idx="1"/>
              </p:nvPr>
            </p:nvSpPr>
            <p:spPr>
              <a:xfrm>
                <a:off x="392041" y="773887"/>
                <a:ext cx="7454787" cy="3218607"/>
              </a:xfrm>
            </p:spPr>
            <p:txBody>
              <a:bodyPr/>
              <a:lstStyle/>
              <a:p>
                <a:pPr algn="l">
                  <a:buFont typeface="Arial" panose="020B0604020202020204" pitchFamily="34" charset="0"/>
                  <a:buChar char="•"/>
                </a:pPr>
                <a:r>
                  <a:rPr lang="uk-UA" sz="2800" dirty="0" smtClean="0">
                    <a:solidFill>
                      <a:schemeClr val="bg1"/>
                    </a:solidFill>
                    <a:latin typeface="Yanone Kaffeesatz"/>
                    <a:ea typeface="Yanone Kaffeesatz"/>
                    <a:cs typeface="Yanone Kaffeesatz"/>
                    <a:sym typeface="Arial"/>
                  </a:rPr>
                  <a:t>Теоретичні оцінки характеристик флуктуацій:</a:t>
                </a:r>
              </a:p>
              <a:p>
                <a:pPr marL="571500" indent="-457200" algn="l">
                  <a:buFont typeface="Wingdings" panose="05000000000000000000" pitchFamily="2" charset="2"/>
                  <a:buChar char="q"/>
                </a:pPr>
                <a:r>
                  <a:rPr lang="uk-UA" sz="2800" dirty="0">
                    <a:solidFill>
                      <a:schemeClr val="bg1"/>
                    </a:solidFill>
                    <a:latin typeface="Yanone Kaffeesatz"/>
                    <a:ea typeface="Yanone Kaffeesatz"/>
                    <a:cs typeface="Yanone Kaffeesatz"/>
                    <a:sym typeface="Arial"/>
                  </a:rPr>
                  <a:t>с</a:t>
                </a:r>
                <a:r>
                  <a:rPr lang="uk-UA" sz="2800" dirty="0" smtClean="0">
                    <a:solidFill>
                      <a:schemeClr val="bg1"/>
                    </a:solidFill>
                    <a:latin typeface="Yanone Kaffeesatz"/>
                    <a:ea typeface="Yanone Kaffeesatz"/>
                    <a:cs typeface="Yanone Kaffeesatz"/>
                    <a:sym typeface="Arial"/>
                  </a:rPr>
                  <a:t>ередньоквадратична флуктуація фази залежить від розмірів екрану, флуктуації електронної концентрації, довжини </a:t>
                </a:r>
                <a:r>
                  <a:rPr lang="uk-UA" sz="2800" dirty="0" smtClean="0">
                    <a:solidFill>
                      <a:schemeClr val="bg1"/>
                    </a:solidFill>
                    <a:latin typeface="Yanone Kaffeesatz"/>
                    <a:ea typeface="Yanone Kaffeesatz"/>
                    <a:cs typeface="Yanone Kaffeesatz"/>
                    <a:sym typeface="Arial"/>
                  </a:rPr>
                  <a:t>хвилі</a:t>
                </a:r>
                <a:endParaRPr lang="uk-UA" sz="2800" dirty="0" smtClean="0">
                  <a:solidFill>
                    <a:schemeClr val="bg1"/>
                  </a:solidFill>
                  <a:latin typeface="Yanone Kaffeesatz"/>
                  <a:ea typeface="Yanone Kaffeesatz"/>
                  <a:cs typeface="Yanone Kaffeesatz"/>
                  <a:sym typeface="Arial"/>
                </a:endParaRPr>
              </a:p>
              <a:p>
                <a:pPr marL="571500" indent="-457200" algn="l">
                  <a:buFont typeface="Wingdings" panose="05000000000000000000" pitchFamily="2" charset="2"/>
                  <a:buChar char="q"/>
                </a:pPr>
                <a:r>
                  <a:rPr lang="uk-UA" sz="2800" dirty="0">
                    <a:solidFill>
                      <a:schemeClr val="bg1"/>
                    </a:solidFill>
                    <a:latin typeface="Yanone Kaffeesatz"/>
                    <a:ea typeface="Yanone Kaffeesatz"/>
                    <a:cs typeface="Yanone Kaffeesatz"/>
                    <a:sym typeface="Arial"/>
                  </a:rPr>
                  <a:t>ф</a:t>
                </a:r>
                <a:r>
                  <a:rPr lang="uk-UA" sz="2800" dirty="0" smtClean="0">
                    <a:solidFill>
                      <a:schemeClr val="bg1"/>
                    </a:solidFill>
                    <a:latin typeface="Yanone Kaffeesatz"/>
                    <a:ea typeface="Yanone Kaffeesatz"/>
                    <a:cs typeface="Yanone Kaffeesatz"/>
                    <a:sym typeface="Arial"/>
                  </a:rPr>
                  <a:t>луктуація показника заломлення залежить від довжини хвилі, розміру </a:t>
                </a:r>
                <a:r>
                  <a:rPr lang="uk-UA" sz="2800" dirty="0" err="1" smtClean="0">
                    <a:solidFill>
                      <a:schemeClr val="bg1"/>
                    </a:solidFill>
                    <a:latin typeface="Yanone Kaffeesatz"/>
                    <a:ea typeface="Yanone Kaffeesatz"/>
                    <a:cs typeface="Yanone Kaffeesatz"/>
                    <a:sym typeface="Arial"/>
                  </a:rPr>
                  <a:t>неоднорідностей</a:t>
                </a:r>
                <a:r>
                  <a:rPr lang="uk-UA" sz="2800" dirty="0" smtClean="0">
                    <a:solidFill>
                      <a:schemeClr val="bg1"/>
                    </a:solidFill>
                    <a:latin typeface="Yanone Kaffeesatz"/>
                    <a:ea typeface="Yanone Kaffeesatz"/>
                    <a:cs typeface="Yanone Kaffeesatz"/>
                    <a:sym typeface="Arial"/>
                  </a:rPr>
                  <a:t> й флуктуації </a:t>
                </a:r>
                <a:r>
                  <a:rPr lang="uk-UA" sz="2800" dirty="0" smtClean="0">
                    <a:solidFill>
                      <a:schemeClr val="bg1"/>
                    </a:solidFill>
                    <a:latin typeface="Yanone Kaffeesatz"/>
                    <a:ea typeface="Yanone Kaffeesatz"/>
                    <a:cs typeface="Yanone Kaffeesatz"/>
                    <a:sym typeface="Arial"/>
                  </a:rPr>
                  <a:t>фази</a:t>
                </a:r>
                <a:endParaRPr lang="uk-UA" sz="2800" dirty="0" smtClean="0">
                  <a:solidFill>
                    <a:schemeClr val="bg1"/>
                  </a:solidFill>
                  <a:latin typeface="Yanone Kaffeesatz"/>
                  <a:ea typeface="Yanone Kaffeesatz"/>
                  <a:cs typeface="Yanone Kaffeesatz"/>
                  <a:sym typeface="Arial"/>
                </a:endParaRPr>
              </a:p>
              <a:p>
                <a:pPr marL="571500" indent="-457200" algn="l">
                  <a:buFont typeface="Arial" panose="020B0604020202020204" pitchFamily="34" charset="0"/>
                  <a:buChar char="•"/>
                </a:pPr>
                <a:r>
                  <a:rPr lang="uk-UA" sz="2800" dirty="0" smtClean="0">
                    <a:solidFill>
                      <a:schemeClr val="bg1"/>
                    </a:solidFill>
                    <a:latin typeface="Yanone Kaffeesatz"/>
                    <a:ea typeface="Yanone Kaffeesatz"/>
                    <a:cs typeface="Yanone Kaffeesatz"/>
                    <a:sym typeface="Arial"/>
                  </a:rPr>
                  <a:t>Мерехтіння будуть подібні на різних хвилях, якщо різниця їх фази буде рівною у межах </a:t>
                </a:r>
                <a14:m>
                  <m:oMath xmlns:m="http://schemas.openxmlformats.org/officeDocument/2006/math">
                    <m:r>
                      <a:rPr lang="uk-UA" sz="2800" i="1" smtClean="0">
                        <a:solidFill>
                          <a:schemeClr val="bg1"/>
                        </a:solidFill>
                        <a:latin typeface="Cambria Math" panose="02040503050406030204" pitchFamily="18" charset="0"/>
                        <a:ea typeface="Cambria Math" panose="02040503050406030204" pitchFamily="18" charset="0"/>
                        <a:cs typeface="Yanone Kaffeesatz"/>
                        <a:sym typeface="Arial"/>
                      </a:rPr>
                      <m:t>𝜋</m:t>
                    </m:r>
                  </m:oMath>
                </a14:m>
                <a:endParaRPr lang="en-US" sz="2800" dirty="0">
                  <a:solidFill>
                    <a:schemeClr val="bg1"/>
                  </a:solidFill>
                  <a:latin typeface="Yanone Kaffeesatz"/>
                  <a:ea typeface="Yanone Kaffeesatz"/>
                  <a:cs typeface="Yanone Kaffeesatz"/>
                  <a:sym typeface="Arial"/>
                </a:endParaRPr>
              </a:p>
            </p:txBody>
          </p:sp>
        </mc:Choice>
        <mc:Fallback>
          <p:sp>
            <p:nvSpPr>
              <p:cNvPr id="3" name="Подзаголовок 2"/>
              <p:cNvSpPr>
                <a:spLocks noGrp="1" noRot="1" noChangeAspect="1" noMove="1" noResize="1" noEditPoints="1" noAdjustHandles="1" noChangeArrowheads="1" noChangeShapeType="1" noTextEdit="1"/>
              </p:cNvSpPr>
              <p:nvPr>
                <p:ph type="subTitle" idx="1"/>
              </p:nvPr>
            </p:nvSpPr>
            <p:spPr>
              <a:xfrm>
                <a:off x="392041" y="773887"/>
                <a:ext cx="7454787" cy="3218607"/>
              </a:xfrm>
              <a:blipFill rotWithShape="1">
                <a:blip r:embed="rId2"/>
                <a:stretch>
                  <a:fillRect t="-568" r="-2453" b="-15530"/>
                </a:stretch>
              </a:blipFill>
            </p:spPr>
            <p:txBody>
              <a:bodyPr/>
              <a:lstStyle/>
              <a:p>
                <a:r>
                  <a:rPr lang="ru-RU">
                    <a:noFill/>
                  </a:rPr>
                  <a:t> </a:t>
                </a:r>
              </a:p>
            </p:txBody>
          </p:sp>
        </mc:Fallback>
      </mc:AlternateContent>
      <p:pic>
        <p:nvPicPr>
          <p:cNvPr id="4" name="Рисунок 3"/>
          <p:cNvPicPr>
            <a:picLocks noChangeAspect="1"/>
          </p:cNvPicPr>
          <p:nvPr/>
        </p:nvPicPr>
        <p:blipFill>
          <a:blip r:embed="rId3"/>
          <a:stretch>
            <a:fillRect/>
          </a:stretch>
        </p:blipFill>
        <p:spPr>
          <a:xfrm>
            <a:off x="2497718" y="202392"/>
            <a:ext cx="249958" cy="262151"/>
          </a:xfrm>
          <a:prstGeom prst="rect">
            <a:avLst/>
          </a:prstGeom>
        </p:spPr>
      </p:pic>
      <p:pic>
        <p:nvPicPr>
          <p:cNvPr id="5" name="Рисунок 4"/>
          <p:cNvPicPr>
            <a:picLocks noChangeAspect="1"/>
          </p:cNvPicPr>
          <p:nvPr/>
        </p:nvPicPr>
        <p:blipFill>
          <a:blip r:embed="rId4"/>
          <a:stretch>
            <a:fillRect/>
          </a:stretch>
        </p:blipFill>
        <p:spPr>
          <a:xfrm>
            <a:off x="0" y="4198637"/>
            <a:ext cx="134124" cy="829128"/>
          </a:xfrm>
          <a:prstGeom prst="rect">
            <a:avLst/>
          </a:prstGeom>
        </p:spPr>
      </p:pic>
    </p:spTree>
    <p:extLst>
      <p:ext uri="{BB962C8B-B14F-4D97-AF65-F5344CB8AC3E}">
        <p14:creationId xmlns:p14="http://schemas.microsoft.com/office/powerpoint/2010/main" val="493823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4" name="Google Shape;454;p31"/>
          <p:cNvSpPr txBox="1">
            <a:spLocks noGrp="1"/>
          </p:cNvSpPr>
          <p:nvPr>
            <p:ph type="title"/>
          </p:nvPr>
        </p:nvSpPr>
        <p:spPr>
          <a:xfrm>
            <a:off x="311700" y="1426275"/>
            <a:ext cx="8520600" cy="24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uk-UA" dirty="0" smtClean="0"/>
              <a:t>Дякую </a:t>
            </a:r>
            <a:r>
              <a:rPr lang="uk-UA" dirty="0" smtClean="0">
                <a:solidFill>
                  <a:schemeClr val="accent6"/>
                </a:solidFill>
              </a:rPr>
              <a:t>Вам</a:t>
            </a:r>
            <a:r>
              <a:rPr lang="uk-UA" dirty="0" smtClean="0"/>
              <a:t>!</a:t>
            </a:r>
            <a:endParaRPr dirty="0"/>
          </a:p>
        </p:txBody>
      </p:sp>
      <p:sp>
        <p:nvSpPr>
          <p:cNvPr id="3" name="Прямоугольник 2"/>
          <p:cNvSpPr/>
          <p:nvPr/>
        </p:nvSpPr>
        <p:spPr>
          <a:xfrm rot="16200000">
            <a:off x="-374355" y="4549405"/>
            <a:ext cx="890477" cy="141767"/>
          </a:xfrm>
          <a:prstGeom prst="rect">
            <a:avLst/>
          </a:prstGeom>
          <a:solidFill>
            <a:srgbClr val="2E9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647905" y="0"/>
            <a:ext cx="7670725"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uk-UA" dirty="0" smtClean="0"/>
              <a:t>МЕТА І АКТУАЛЬНІСТЬ ДОСЛІДЖЕННЯ</a:t>
            </a:r>
            <a:endParaRPr dirty="0"/>
          </a:p>
        </p:txBody>
      </p:sp>
      <p:sp>
        <p:nvSpPr>
          <p:cNvPr id="89" name="Google Shape;89;p15"/>
          <p:cNvSpPr txBox="1">
            <a:spLocks noGrp="1"/>
          </p:cNvSpPr>
          <p:nvPr>
            <p:ph type="body" idx="4294967295"/>
          </p:nvPr>
        </p:nvSpPr>
        <p:spPr>
          <a:xfrm>
            <a:off x="645406" y="1396409"/>
            <a:ext cx="7903169" cy="3283353"/>
          </a:xfrm>
          <a:prstGeom prst="rect">
            <a:avLst/>
          </a:prstGeom>
        </p:spPr>
        <p:txBody>
          <a:bodyPr spcFirstLastPara="1" wrap="square" lIns="91425" tIns="91425" rIns="91425" bIns="91425" anchor="ctr" anchorCtr="0">
            <a:noAutofit/>
          </a:bodyPr>
          <a:lstStyle/>
          <a:p>
            <a:pPr marL="12700" algn="just">
              <a:lnSpc>
                <a:spcPct val="100000"/>
              </a:lnSpc>
              <a:spcBef>
                <a:spcPts val="459"/>
              </a:spcBef>
            </a:pPr>
            <a:r>
              <a:rPr lang="ru-RU" sz="2400" b="1" u="sng" dirty="0" err="1">
                <a:latin typeface="Yanone Kaffeesatz"/>
                <a:ea typeface="Yanone Kaffeesatz"/>
                <a:cs typeface="Yanone Kaffeesatz"/>
                <a:sym typeface="Yanone Kaffeesatz"/>
              </a:rPr>
              <a:t>Актуальність</a:t>
            </a:r>
            <a:r>
              <a:rPr lang="ru-RU" sz="2400" b="1" u="sng" dirty="0">
                <a:latin typeface="Yanone Kaffeesatz"/>
                <a:ea typeface="Yanone Kaffeesatz"/>
                <a:cs typeface="Yanone Kaffeesatz"/>
                <a:sym typeface="Yanone Kaffeesatz"/>
              </a:rPr>
              <a:t> </a:t>
            </a:r>
            <a:r>
              <a:rPr lang="ru-RU" sz="2400" b="1" u="sng" dirty="0" err="1">
                <a:latin typeface="Yanone Kaffeesatz"/>
                <a:ea typeface="Yanone Kaffeesatz"/>
                <a:cs typeface="Yanone Kaffeesatz"/>
                <a:sym typeface="Yanone Kaffeesatz"/>
              </a:rPr>
              <a:t>роботи</a:t>
            </a:r>
            <a:r>
              <a:rPr lang="ru-RU" sz="2400" b="1" u="sng" dirty="0">
                <a:latin typeface="Yanone Kaffeesatz"/>
                <a:ea typeface="Yanone Kaffeesatz"/>
                <a:cs typeface="Yanone Kaffeesatz"/>
                <a:sym typeface="Yanone Kaffeesatz"/>
              </a:rPr>
              <a:t>:</a:t>
            </a:r>
          </a:p>
          <a:p>
            <a:pPr marL="0" indent="0" algn="just">
              <a:lnSpc>
                <a:spcPct val="100000"/>
              </a:lnSpc>
              <a:spcBef>
                <a:spcPts val="459"/>
              </a:spcBef>
              <a:buNone/>
            </a:pPr>
            <a:r>
              <a:rPr lang="ru-RU" sz="2400" dirty="0" err="1" smtClean="0">
                <a:latin typeface="Yanone Kaffeesatz"/>
                <a:ea typeface="Yanone Kaffeesatz"/>
                <a:cs typeface="Yanone Kaffeesatz"/>
                <a:sym typeface="Yanone Kaffeesatz"/>
              </a:rPr>
              <a:t>із</a:t>
            </a:r>
            <a:r>
              <a:rPr lang="ru-RU" sz="2400" dirty="0" smtClean="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розвитком</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радіоастрономічних</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засобів</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спостережень</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мерехтіння</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радіохвиль</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від</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різних</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джерел</a:t>
            </a:r>
            <a:r>
              <a:rPr lang="ru-RU" sz="2400" dirty="0">
                <a:latin typeface="Yanone Kaffeesatz"/>
                <a:ea typeface="Yanone Kaffeesatz"/>
                <a:cs typeface="Yanone Kaffeesatz"/>
                <a:sym typeface="Yanone Kaffeesatz"/>
              </a:rPr>
              <a:t> стало методом </a:t>
            </a:r>
            <a:r>
              <a:rPr lang="ru-RU" sz="2400" dirty="0" err="1">
                <a:latin typeface="Yanone Kaffeesatz"/>
                <a:ea typeface="Yanone Kaffeesatz"/>
                <a:cs typeface="Yanone Kaffeesatz"/>
                <a:sym typeface="Yanone Kaffeesatz"/>
              </a:rPr>
              <a:t>дослідження</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властивостей</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міжзоряного</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середовища</a:t>
            </a:r>
            <a:r>
              <a:rPr lang="ru-RU" sz="2400" dirty="0">
                <a:latin typeface="Yanone Kaffeesatz"/>
                <a:ea typeface="Yanone Kaffeesatz"/>
                <a:cs typeface="Yanone Kaffeesatz"/>
                <a:sym typeface="Yanone Kaffeesatz"/>
              </a:rPr>
              <a:t>. </a:t>
            </a:r>
            <a:r>
              <a:rPr lang="ru-RU" sz="2400" dirty="0" smtClean="0">
                <a:latin typeface="Yanone Kaffeesatz"/>
                <a:ea typeface="Yanone Kaffeesatz"/>
                <a:cs typeface="Yanone Kaffeesatz"/>
                <a:sym typeface="Yanone Kaffeesatz"/>
              </a:rPr>
              <a:t>Для </a:t>
            </a:r>
            <a:r>
              <a:rPr lang="ru-RU" sz="2400" dirty="0" err="1">
                <a:latin typeface="Yanone Kaffeesatz"/>
                <a:ea typeface="Yanone Kaffeesatz"/>
                <a:cs typeface="Yanone Kaffeesatz"/>
                <a:sym typeface="Yanone Kaffeesatz"/>
              </a:rPr>
              <a:t>надійного</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кількісного</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аналізу</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мерехтіння</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потрібно</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мати</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теорію</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виникнення</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флуктуацій</a:t>
            </a:r>
            <a:r>
              <a:rPr lang="ru-RU" sz="2400" dirty="0">
                <a:latin typeface="Yanone Kaffeesatz"/>
                <a:ea typeface="Yanone Kaffeesatz"/>
                <a:cs typeface="Yanone Kaffeesatz"/>
                <a:sym typeface="Yanone Kaffeesatz"/>
              </a:rPr>
              <a:t> на </a:t>
            </a:r>
            <a:r>
              <a:rPr lang="ru-RU" sz="2400" dirty="0" err="1" smtClean="0">
                <a:latin typeface="Yanone Kaffeesatz"/>
                <a:ea typeface="Yanone Kaffeesatz"/>
                <a:cs typeface="Yanone Kaffeesatz"/>
                <a:sym typeface="Yanone Kaffeesatz"/>
              </a:rPr>
              <a:t>неоднорідностях</a:t>
            </a:r>
            <a:r>
              <a:rPr lang="ru-RU" sz="2400" dirty="0" smtClean="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електронної</a:t>
            </a:r>
            <a:r>
              <a:rPr lang="ru-RU" sz="2400" dirty="0">
                <a:latin typeface="Yanone Kaffeesatz"/>
                <a:ea typeface="Yanone Kaffeesatz"/>
                <a:cs typeface="Yanone Kaffeesatz"/>
                <a:sym typeface="Yanone Kaffeesatz"/>
              </a:rPr>
              <a:t> </a:t>
            </a:r>
            <a:r>
              <a:rPr lang="ru-RU" sz="2400" dirty="0" err="1" smtClean="0">
                <a:latin typeface="Yanone Kaffeesatz"/>
                <a:ea typeface="Yanone Kaffeesatz"/>
                <a:cs typeface="Yanone Kaffeesatz"/>
                <a:sym typeface="Yanone Kaffeesatz"/>
              </a:rPr>
              <a:t>концентрації</a:t>
            </a:r>
            <a:endParaRPr lang="ru-RU" sz="2400" dirty="0">
              <a:latin typeface="Yanone Kaffeesatz"/>
              <a:ea typeface="Yanone Kaffeesatz"/>
              <a:cs typeface="Yanone Kaffeesatz"/>
              <a:sym typeface="Yanone Kaffeesatz"/>
            </a:endParaRPr>
          </a:p>
          <a:p>
            <a:pPr algn="just">
              <a:lnSpc>
                <a:spcPct val="100000"/>
              </a:lnSpc>
              <a:spcBef>
                <a:spcPts val="15"/>
              </a:spcBef>
            </a:pPr>
            <a:endParaRPr lang="ru-RU" sz="2400" dirty="0">
              <a:latin typeface="Yanone Kaffeesatz"/>
              <a:ea typeface="Yanone Kaffeesatz"/>
              <a:cs typeface="Yanone Kaffeesatz"/>
              <a:sym typeface="Yanone Kaffeesatz"/>
            </a:endParaRPr>
          </a:p>
          <a:p>
            <a:pPr marL="187325" algn="just">
              <a:lnSpc>
                <a:spcPct val="100000"/>
              </a:lnSpc>
            </a:pPr>
            <a:r>
              <a:rPr lang="ru-RU" sz="2400" b="1" u="sng" dirty="0">
                <a:latin typeface="Yanone Kaffeesatz"/>
                <a:ea typeface="Yanone Kaffeesatz"/>
                <a:cs typeface="Yanone Kaffeesatz"/>
                <a:sym typeface="Yanone Kaffeesatz"/>
              </a:rPr>
              <a:t>Мета </a:t>
            </a:r>
            <a:r>
              <a:rPr lang="ru-RU" sz="2400" b="1" u="sng" dirty="0" err="1">
                <a:latin typeface="Yanone Kaffeesatz"/>
                <a:ea typeface="Yanone Kaffeesatz"/>
                <a:cs typeface="Yanone Kaffeesatz"/>
                <a:sym typeface="Yanone Kaffeesatz"/>
              </a:rPr>
              <a:t>роботи</a:t>
            </a:r>
            <a:r>
              <a:rPr lang="ru-RU" sz="2400" b="1" u="sng" dirty="0">
                <a:latin typeface="Yanone Kaffeesatz"/>
                <a:ea typeface="Yanone Kaffeesatz"/>
                <a:cs typeface="Yanone Kaffeesatz"/>
                <a:sym typeface="Yanone Kaffeesatz"/>
              </a:rPr>
              <a:t>:</a:t>
            </a:r>
          </a:p>
          <a:p>
            <a:pPr marL="0" indent="0" algn="just">
              <a:lnSpc>
                <a:spcPct val="100000"/>
              </a:lnSpc>
              <a:buNone/>
            </a:pPr>
            <a:r>
              <a:rPr lang="ru-RU" sz="2400" dirty="0" err="1">
                <a:latin typeface="Yanone Kaffeesatz"/>
                <a:ea typeface="Yanone Kaffeesatz"/>
                <a:cs typeface="Yanone Kaffeesatz"/>
                <a:sym typeface="Yanone Kaffeesatz"/>
              </a:rPr>
              <a:t>пов’язати</a:t>
            </a:r>
            <a:r>
              <a:rPr lang="ru-RU" sz="2400" dirty="0">
                <a:latin typeface="Yanone Kaffeesatz"/>
                <a:ea typeface="Yanone Kaffeesatz"/>
                <a:cs typeface="Yanone Kaffeesatz"/>
                <a:sym typeface="Yanone Kaffeesatz"/>
              </a:rPr>
              <a:t> характеристики </a:t>
            </a:r>
            <a:r>
              <a:rPr lang="ru-RU" sz="2400" dirty="0" err="1">
                <a:latin typeface="Yanone Kaffeesatz"/>
                <a:ea typeface="Yanone Kaffeesatz"/>
                <a:cs typeface="Yanone Kaffeesatz"/>
                <a:sym typeface="Yanone Kaffeesatz"/>
              </a:rPr>
              <a:t>міжзоряного</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середовища</a:t>
            </a:r>
            <a:r>
              <a:rPr lang="ru-RU" sz="2400" dirty="0">
                <a:latin typeface="Yanone Kaffeesatz"/>
                <a:ea typeface="Yanone Kaffeesatz"/>
                <a:cs typeface="Yanone Kaffeesatz"/>
                <a:sym typeface="Yanone Kaffeesatz"/>
              </a:rPr>
              <a:t> </a:t>
            </a:r>
            <a:r>
              <a:rPr lang="ru-RU" sz="2400" dirty="0" err="1" smtClean="0">
                <a:latin typeface="Yanone Kaffeesatz"/>
                <a:ea typeface="Yanone Kaffeesatz"/>
                <a:cs typeface="Yanone Kaffeesatz"/>
                <a:sym typeface="Yanone Kaffeesatz"/>
              </a:rPr>
              <a:t>зі</a:t>
            </a:r>
            <a:r>
              <a:rPr lang="ru-RU" sz="2400" dirty="0" smtClean="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спостережуваними</a:t>
            </a:r>
            <a:r>
              <a:rPr lang="ru-RU" sz="2400" dirty="0">
                <a:latin typeface="Yanone Kaffeesatz"/>
                <a:ea typeface="Yanone Kaffeesatz"/>
                <a:cs typeface="Yanone Kaffeesatz"/>
                <a:sym typeface="Yanone Kaffeesatz"/>
              </a:rPr>
              <a:t> характеристиками </a:t>
            </a:r>
            <a:r>
              <a:rPr lang="ru-RU" sz="2400" dirty="0" err="1">
                <a:latin typeface="Yanone Kaffeesatz"/>
                <a:ea typeface="Yanone Kaffeesatz"/>
                <a:cs typeface="Yanone Kaffeesatz"/>
                <a:sym typeface="Yanone Kaffeesatz"/>
              </a:rPr>
              <a:t>флуктуацій</a:t>
            </a:r>
            <a:r>
              <a:rPr lang="ru-RU" sz="2400" dirty="0">
                <a:latin typeface="Yanone Kaffeesatz"/>
                <a:ea typeface="Yanone Kaffeesatz"/>
                <a:cs typeface="Yanone Kaffeesatz"/>
                <a:sym typeface="Yanone Kaffeesatz"/>
              </a:rPr>
              <a:t> </a:t>
            </a:r>
            <a:r>
              <a:rPr lang="ru-RU" sz="2400" dirty="0" err="1" smtClean="0">
                <a:latin typeface="Yanone Kaffeesatz"/>
                <a:ea typeface="Yanone Kaffeesatz"/>
                <a:cs typeface="Yanone Kaffeesatz"/>
              </a:rPr>
              <a:t>радіохвиль</a:t>
            </a:r>
            <a:endParaRPr lang="ru-RU" sz="2400" dirty="0">
              <a:latin typeface="Yanone Kaffeesatz"/>
              <a:ea typeface="Yanone Kaffeesatz"/>
              <a:cs typeface="Yanone Kaffeesatz"/>
            </a:endParaRPr>
          </a:p>
          <a:p>
            <a:pPr marL="0" lvl="0" indent="0" algn="l" rtl="0">
              <a:lnSpc>
                <a:spcPct val="100000"/>
              </a:lnSpc>
              <a:spcBef>
                <a:spcPts val="1600"/>
              </a:spcBef>
              <a:spcAft>
                <a:spcPts val="1600"/>
              </a:spcAft>
              <a:buNone/>
            </a:pPr>
            <a:endParaRPr dirty="0"/>
          </a:p>
        </p:txBody>
      </p:sp>
      <p:sp>
        <p:nvSpPr>
          <p:cNvPr id="2" name="Прямоугольник 1"/>
          <p:cNvSpPr/>
          <p:nvPr/>
        </p:nvSpPr>
        <p:spPr>
          <a:xfrm>
            <a:off x="0" y="4132521"/>
            <a:ext cx="127591" cy="942753"/>
          </a:xfrm>
          <a:prstGeom prst="rect">
            <a:avLst/>
          </a:prstGeom>
          <a:solidFill>
            <a:srgbClr val="328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Рисунок 2"/>
          <p:cNvPicPr>
            <a:picLocks noChangeAspect="1"/>
          </p:cNvPicPr>
          <p:nvPr/>
        </p:nvPicPr>
        <p:blipFill>
          <a:blip r:embed="rId3"/>
          <a:stretch>
            <a:fillRect/>
          </a:stretch>
        </p:blipFill>
        <p:spPr>
          <a:xfrm>
            <a:off x="5815077" y="289824"/>
            <a:ext cx="249958" cy="262151"/>
          </a:xfrm>
          <a:prstGeom prst="rect">
            <a:avLst/>
          </a:prstGeom>
        </p:spPr>
      </p:pic>
      <p:sp>
        <p:nvSpPr>
          <p:cNvPr id="4" name="TextBox 3"/>
          <p:cNvSpPr txBox="1"/>
          <p:nvPr/>
        </p:nvSpPr>
        <p:spPr>
          <a:xfrm>
            <a:off x="8747051" y="4679762"/>
            <a:ext cx="460744" cy="461665"/>
          </a:xfrm>
          <a:prstGeom prst="rect">
            <a:avLst/>
          </a:prstGeom>
          <a:noFill/>
        </p:spPr>
        <p:txBody>
          <a:bodyPr wrap="square" rtlCol="0">
            <a:spAutoFit/>
          </a:bodyPr>
          <a:lstStyle/>
          <a:p>
            <a:r>
              <a:rPr lang="uk-UA" sz="2400" dirty="0">
                <a:solidFill>
                  <a:srgbClr val="FFFFFF"/>
                </a:solidFill>
                <a:latin typeface="Yanone Kaffeesatz"/>
                <a:ea typeface="Yanone Kaffeesatz"/>
                <a:cs typeface="Yanone Kaffeesatz"/>
                <a:sym typeface="Oxygen"/>
              </a:rPr>
              <a:t>2</a:t>
            </a:r>
            <a:endParaRPr lang="en-US" sz="2400" dirty="0">
              <a:solidFill>
                <a:srgbClr val="FFFFFF"/>
              </a:solidFill>
              <a:latin typeface="Yanone Kaffeesatz"/>
              <a:ea typeface="Yanone Kaffeesatz"/>
              <a:cs typeface="Yanone Kaffeesatz"/>
              <a:sym typeface="Oxyge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516155" y="102311"/>
            <a:ext cx="8520600"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UA" dirty="0" smtClean="0"/>
              <a:t>ОБ’ЄКТ, ПРЕДМЕТ, ЗАВДАННЯ ДОСЛІДЖЕННЯ</a:t>
            </a:r>
            <a:endParaRPr sz="3600" dirty="0"/>
          </a:p>
        </p:txBody>
      </p:sp>
      <p:sp>
        <p:nvSpPr>
          <p:cNvPr id="95" name="Google Shape;95;p16"/>
          <p:cNvSpPr txBox="1">
            <a:spLocks noGrp="1"/>
          </p:cNvSpPr>
          <p:nvPr>
            <p:ph type="body" idx="4294967295"/>
          </p:nvPr>
        </p:nvSpPr>
        <p:spPr>
          <a:xfrm>
            <a:off x="682920" y="1857523"/>
            <a:ext cx="8187069" cy="1854200"/>
          </a:xfrm>
          <a:prstGeom prst="rect">
            <a:avLst/>
          </a:prstGeom>
        </p:spPr>
        <p:txBody>
          <a:bodyPr spcFirstLastPara="1" wrap="square" lIns="91425" tIns="91425" rIns="91425" bIns="91425" anchor="ctr" anchorCtr="0">
            <a:noAutofit/>
          </a:bodyPr>
          <a:lstStyle/>
          <a:p>
            <a:pPr marL="342900" marR="5080">
              <a:lnSpc>
                <a:spcPct val="108100"/>
              </a:lnSpc>
              <a:spcBef>
                <a:spcPts val="100"/>
              </a:spcBef>
              <a:tabLst>
                <a:tab pos="4801870" algn="l"/>
              </a:tabLst>
            </a:pPr>
            <a:r>
              <a:rPr lang="ru-RU" sz="2400" b="1" dirty="0" smtClean="0">
                <a:latin typeface="Yanone Kaffeesatz"/>
                <a:ea typeface="Yanone Kaffeesatz"/>
                <a:cs typeface="Yanone Kaffeesatz"/>
                <a:sym typeface="Yanone Kaffeesatz"/>
              </a:rPr>
              <a:t> </a:t>
            </a:r>
            <a:r>
              <a:rPr lang="ru-RU" sz="2400" b="1" u="sng" dirty="0" err="1" smtClean="0">
                <a:latin typeface="Yanone Kaffeesatz"/>
                <a:ea typeface="Yanone Kaffeesatz"/>
                <a:cs typeface="Yanone Kaffeesatz"/>
                <a:sym typeface="Yanone Kaffeesatz"/>
              </a:rPr>
              <a:t>Об’єкт</a:t>
            </a:r>
            <a:r>
              <a:rPr lang="ru-RU" sz="2400" b="1" u="sng" dirty="0" smtClean="0">
                <a:latin typeface="Yanone Kaffeesatz"/>
                <a:ea typeface="Yanone Kaffeesatz"/>
                <a:cs typeface="Yanone Kaffeesatz"/>
                <a:sym typeface="Yanone Kaffeesatz"/>
              </a:rPr>
              <a:t> </a:t>
            </a:r>
            <a:r>
              <a:rPr lang="ru-RU" sz="2400" b="1" u="sng" dirty="0" err="1" smtClean="0">
                <a:latin typeface="Yanone Kaffeesatz"/>
                <a:ea typeface="Yanone Kaffeesatz"/>
                <a:cs typeface="Yanone Kaffeesatz"/>
                <a:sym typeface="Yanone Kaffeesatz"/>
              </a:rPr>
              <a:t>дослідження</a:t>
            </a:r>
            <a:r>
              <a:rPr lang="ru-RU" sz="2400" b="1" u="sng" dirty="0" smtClean="0">
                <a:latin typeface="Yanone Kaffeesatz"/>
                <a:ea typeface="Yanone Kaffeesatz"/>
                <a:cs typeface="Yanone Kaffeesatz"/>
                <a:sym typeface="Yanone Kaffeesatz"/>
              </a:rPr>
              <a:t>: </a:t>
            </a:r>
            <a:r>
              <a:rPr lang="ru-RU" sz="2400" dirty="0" err="1" smtClean="0">
                <a:latin typeface="Yanone Kaffeesatz"/>
                <a:ea typeface="Yanone Kaffeesatz"/>
                <a:cs typeface="Yanone Kaffeesatz"/>
                <a:sym typeface="Yanone Kaffeesatz"/>
              </a:rPr>
              <a:t>флуктуації</a:t>
            </a:r>
            <a:r>
              <a:rPr lang="ru-RU" sz="2400" dirty="0" smtClean="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радіохвиль</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які</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виникають</a:t>
            </a:r>
            <a:r>
              <a:rPr lang="ru-RU" sz="2400" dirty="0">
                <a:latin typeface="Yanone Kaffeesatz"/>
                <a:ea typeface="Yanone Kaffeesatz"/>
                <a:cs typeface="Yanone Kaffeesatz"/>
                <a:sym typeface="Yanone Kaffeesatz"/>
              </a:rPr>
              <a:t> при </a:t>
            </a:r>
            <a:r>
              <a:rPr lang="ru-RU" sz="2400" dirty="0" err="1">
                <a:latin typeface="Yanone Kaffeesatz"/>
                <a:ea typeface="Yanone Kaffeesatz"/>
                <a:cs typeface="Yanone Kaffeesatz"/>
                <a:sym typeface="Yanone Kaffeesatz"/>
              </a:rPr>
              <a:t>їх</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поширенні</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крізь</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міжзоряне</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середовище</a:t>
            </a:r>
            <a:r>
              <a:rPr lang="ru-RU" sz="2400" dirty="0">
                <a:latin typeface="Yanone Kaffeesatz"/>
                <a:ea typeface="Yanone Kaffeesatz"/>
                <a:cs typeface="Yanone Kaffeesatz"/>
                <a:sym typeface="Yanone Kaffeesatz"/>
              </a:rPr>
              <a:t> й </a:t>
            </a:r>
            <a:r>
              <a:rPr lang="ru-RU" sz="2400" dirty="0" err="1">
                <a:latin typeface="Yanone Kaffeesatz"/>
                <a:ea typeface="Yanone Kaffeesatz"/>
                <a:cs typeface="Yanone Kaffeesatz"/>
                <a:sym typeface="Yanone Kaffeesatz"/>
              </a:rPr>
              <a:t>іоносферу</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Землі</a:t>
            </a:r>
            <a:r>
              <a:rPr lang="ru-RU" sz="2400" dirty="0" smtClean="0">
                <a:latin typeface="Yanone Kaffeesatz"/>
                <a:ea typeface="Yanone Kaffeesatz"/>
                <a:cs typeface="Yanone Kaffeesatz"/>
                <a:sym typeface="Yanone Kaffeesatz"/>
              </a:rPr>
              <a:t>.</a:t>
            </a:r>
            <a:endParaRPr lang="ru-RU" sz="2400" dirty="0">
              <a:latin typeface="Yanone Kaffeesatz"/>
              <a:ea typeface="Yanone Kaffeesatz"/>
              <a:cs typeface="Yanone Kaffeesatz"/>
              <a:sym typeface="Yanone Kaffeesatz"/>
            </a:endParaRPr>
          </a:p>
          <a:p>
            <a:pPr marL="342900">
              <a:lnSpc>
                <a:spcPct val="100000"/>
              </a:lnSpc>
            </a:pPr>
            <a:r>
              <a:rPr lang="ru-RU" sz="2400" b="1" u="sng" dirty="0">
                <a:latin typeface="Yanone Kaffeesatz"/>
                <a:ea typeface="Yanone Kaffeesatz"/>
                <a:cs typeface="Yanone Kaffeesatz"/>
                <a:sym typeface="Yanone Kaffeesatz"/>
              </a:rPr>
              <a:t>Предмет </a:t>
            </a:r>
            <a:r>
              <a:rPr lang="ru-RU" sz="2400" b="1" u="sng" dirty="0" err="1">
                <a:latin typeface="Yanone Kaffeesatz"/>
                <a:ea typeface="Yanone Kaffeesatz"/>
                <a:cs typeface="Yanone Kaffeesatz"/>
                <a:sym typeface="Yanone Kaffeesatz"/>
              </a:rPr>
              <a:t>дослідження</a:t>
            </a:r>
            <a:r>
              <a:rPr lang="ru-RU" sz="2400" b="1" u="sng"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теорія</a:t>
            </a:r>
            <a:r>
              <a:rPr lang="ru-RU" sz="2400" dirty="0">
                <a:latin typeface="Yanone Kaffeesatz"/>
                <a:ea typeface="Yanone Kaffeesatz"/>
                <a:cs typeface="Yanone Kaffeesatz"/>
                <a:sym typeface="Yanone Kaffeesatz"/>
              </a:rPr>
              <a:t> тонкого фазового </a:t>
            </a:r>
            <a:r>
              <a:rPr lang="ru-RU" sz="2400" dirty="0" err="1" smtClean="0">
                <a:latin typeface="Yanone Kaffeesatz"/>
                <a:ea typeface="Yanone Kaffeesatz"/>
                <a:cs typeface="Yanone Kaffeesatz"/>
                <a:sym typeface="Yanone Kaffeesatz"/>
              </a:rPr>
              <a:t>екрану</a:t>
            </a:r>
            <a:endParaRPr lang="ru-RU" sz="2400" dirty="0">
              <a:latin typeface="Yanone Kaffeesatz"/>
              <a:ea typeface="Yanone Kaffeesatz"/>
              <a:cs typeface="Yanone Kaffeesatz"/>
              <a:sym typeface="Yanone Kaffeesatz"/>
            </a:endParaRPr>
          </a:p>
          <a:p>
            <a:pPr marL="342900">
              <a:lnSpc>
                <a:spcPct val="100000"/>
              </a:lnSpc>
            </a:pPr>
            <a:r>
              <a:rPr lang="ru-RU" sz="2400" b="1" u="sng" dirty="0" err="1">
                <a:latin typeface="Yanone Kaffeesatz"/>
                <a:ea typeface="Yanone Kaffeesatz"/>
                <a:cs typeface="Yanone Kaffeesatz"/>
                <a:sym typeface="Yanone Kaffeesatz"/>
              </a:rPr>
              <a:t>Завдання</a:t>
            </a:r>
            <a:r>
              <a:rPr lang="ru-RU" sz="2400" b="1" u="sng" dirty="0">
                <a:latin typeface="Yanone Kaffeesatz"/>
                <a:ea typeface="Yanone Kaffeesatz"/>
                <a:cs typeface="Yanone Kaffeesatz"/>
                <a:sym typeface="Yanone Kaffeesatz"/>
              </a:rPr>
              <a:t> </a:t>
            </a:r>
            <a:r>
              <a:rPr lang="ru-RU" sz="2400" b="1" u="sng" dirty="0" err="1">
                <a:latin typeface="Yanone Kaffeesatz"/>
                <a:ea typeface="Yanone Kaffeesatz"/>
                <a:cs typeface="Yanone Kaffeesatz"/>
                <a:sym typeface="Yanone Kaffeesatz"/>
              </a:rPr>
              <a:t>дослідження</a:t>
            </a:r>
            <a:r>
              <a:rPr lang="ru-RU" sz="2400" b="1" u="sng" dirty="0">
                <a:latin typeface="Yanone Kaffeesatz"/>
                <a:ea typeface="Yanone Kaffeesatz"/>
                <a:cs typeface="Yanone Kaffeesatz"/>
                <a:sym typeface="Yanone Kaffeesatz"/>
              </a:rPr>
              <a:t>:</a:t>
            </a:r>
          </a:p>
          <a:p>
            <a:pPr marL="584200" indent="-571500">
              <a:lnSpc>
                <a:spcPct val="100000"/>
              </a:lnSpc>
              <a:buFont typeface="Wingdings" panose="05000000000000000000" pitchFamily="2" charset="2"/>
              <a:buChar char="§"/>
            </a:pPr>
            <a:r>
              <a:rPr lang="ru-RU" sz="2400" dirty="0" err="1">
                <a:latin typeface="Yanone Kaffeesatz"/>
                <a:ea typeface="Yanone Kaffeesatz"/>
                <a:cs typeface="Yanone Kaffeesatz"/>
                <a:sym typeface="Yanone Kaffeesatz"/>
              </a:rPr>
              <a:t>розглянути</a:t>
            </a:r>
            <a:r>
              <a:rPr lang="ru-RU" sz="2400" dirty="0">
                <a:latin typeface="Yanone Kaffeesatz"/>
                <a:ea typeface="Yanone Kaffeesatz"/>
                <a:cs typeface="Yanone Kaffeesatz"/>
                <a:sym typeface="Yanone Kaffeesatz"/>
              </a:rPr>
              <a:t> й </a:t>
            </a:r>
            <a:r>
              <a:rPr lang="ru-RU" sz="2400" dirty="0" err="1">
                <a:latin typeface="Yanone Kaffeesatz"/>
                <a:ea typeface="Yanone Kaffeesatz"/>
                <a:cs typeface="Yanone Kaffeesatz"/>
                <a:sym typeface="Yanone Kaffeesatz"/>
              </a:rPr>
              <a:t>проаналізувати</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особливості</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проходження</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електромагнітних</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хвиль</a:t>
            </a:r>
            <a:r>
              <a:rPr lang="ru-RU" sz="2400" dirty="0">
                <a:latin typeface="Yanone Kaffeesatz"/>
                <a:ea typeface="Yanone Kaffeesatz"/>
                <a:cs typeface="Yanone Kaffeesatz"/>
                <a:sym typeface="Yanone Kaffeesatz"/>
              </a:rPr>
              <a:t> через плазму;</a:t>
            </a:r>
          </a:p>
          <a:p>
            <a:pPr marL="584200" indent="-571500">
              <a:lnSpc>
                <a:spcPct val="100000"/>
              </a:lnSpc>
              <a:buFont typeface="Wingdings" panose="05000000000000000000" pitchFamily="2" charset="2"/>
              <a:buChar char="§"/>
            </a:pPr>
            <a:r>
              <a:rPr lang="ru-RU" sz="2400" dirty="0">
                <a:latin typeface="Yanone Kaffeesatz"/>
                <a:ea typeface="Yanone Kaffeesatz"/>
                <a:cs typeface="Yanone Kaffeesatz"/>
                <a:sym typeface="Yanone Kaffeesatz"/>
              </a:rPr>
              <a:t>провести </a:t>
            </a:r>
            <a:r>
              <a:rPr lang="ru-RU" sz="2400" dirty="0" err="1">
                <a:latin typeface="Yanone Kaffeesatz"/>
                <a:ea typeface="Yanone Kaffeesatz"/>
                <a:cs typeface="Yanone Kaffeesatz"/>
                <a:sym typeface="Yanone Kaffeesatz"/>
              </a:rPr>
              <a:t>аналіз</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явища</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виникнення</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спотворень</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хвиль</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що</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поширюються</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від</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радіоджерел</a:t>
            </a:r>
            <a:r>
              <a:rPr lang="ru-RU" sz="2400" dirty="0">
                <a:latin typeface="Yanone Kaffeesatz"/>
                <a:ea typeface="Yanone Kaffeesatz"/>
                <a:cs typeface="Yanone Kaffeesatz"/>
                <a:sym typeface="Yanone Kaffeesatz"/>
              </a:rPr>
              <a:t>;</a:t>
            </a:r>
          </a:p>
          <a:p>
            <a:pPr marL="584200" indent="-571500">
              <a:lnSpc>
                <a:spcPct val="100000"/>
              </a:lnSpc>
              <a:buFont typeface="Wingdings" panose="05000000000000000000" pitchFamily="2" charset="2"/>
              <a:buChar char="§"/>
            </a:pPr>
            <a:r>
              <a:rPr lang="ru-RU" sz="2400" dirty="0" err="1">
                <a:latin typeface="Yanone Kaffeesatz"/>
                <a:ea typeface="Yanone Kaffeesatz"/>
                <a:cs typeface="Yanone Kaffeesatz"/>
                <a:sym typeface="Yanone Kaffeesatz"/>
              </a:rPr>
              <a:t>дослідити</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основні</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теорії</a:t>
            </a:r>
            <a:r>
              <a:rPr lang="ru-RU" sz="2400" dirty="0">
                <a:latin typeface="Yanone Kaffeesatz"/>
                <a:ea typeface="Yanone Kaffeesatz"/>
                <a:cs typeface="Yanone Kaffeesatz"/>
                <a:sym typeface="Yanone Kaffeesatz"/>
              </a:rPr>
              <a:t> </a:t>
            </a:r>
            <a:r>
              <a:rPr lang="ru-RU" sz="2400" dirty="0" err="1">
                <a:latin typeface="Yanone Kaffeesatz"/>
                <a:ea typeface="Yanone Kaffeesatz"/>
                <a:cs typeface="Yanone Kaffeesatz"/>
                <a:sym typeface="Yanone Kaffeesatz"/>
              </a:rPr>
              <a:t>мерехтіння</a:t>
            </a:r>
            <a:r>
              <a:rPr lang="ru-RU" sz="2400" dirty="0">
                <a:latin typeface="Yanone Kaffeesatz"/>
                <a:ea typeface="Yanone Kaffeesatz"/>
                <a:cs typeface="Yanone Kaffeesatz"/>
                <a:sym typeface="Yanone Kaffeesatz"/>
              </a:rPr>
              <a:t> </a:t>
            </a:r>
            <a:r>
              <a:rPr lang="ru-RU" sz="2400" dirty="0" err="1" smtClean="0">
                <a:latin typeface="Yanone Kaffeesatz"/>
                <a:ea typeface="Yanone Kaffeesatz"/>
                <a:cs typeface="Yanone Kaffeesatz"/>
                <a:sym typeface="Yanone Kaffeesatz"/>
              </a:rPr>
              <a:t>радіохвиль</a:t>
            </a:r>
            <a:endParaRPr lang="ru-RU" sz="3200" dirty="0">
              <a:latin typeface="Century Gothic" panose="020B0502020202020204" pitchFamily="34" charset="0"/>
              <a:cs typeface="Myriad Pro Light"/>
            </a:endParaRPr>
          </a:p>
        </p:txBody>
      </p:sp>
      <p:pic>
        <p:nvPicPr>
          <p:cNvPr id="3" name="Рисунок 2"/>
          <p:cNvPicPr>
            <a:picLocks noChangeAspect="1"/>
          </p:cNvPicPr>
          <p:nvPr/>
        </p:nvPicPr>
        <p:blipFill>
          <a:blip r:embed="rId3"/>
          <a:stretch>
            <a:fillRect/>
          </a:stretch>
        </p:blipFill>
        <p:spPr>
          <a:xfrm>
            <a:off x="0" y="4198538"/>
            <a:ext cx="128027" cy="944962"/>
          </a:xfrm>
          <a:prstGeom prst="rect">
            <a:avLst/>
          </a:prstGeom>
        </p:spPr>
      </p:pic>
      <p:pic>
        <p:nvPicPr>
          <p:cNvPr id="4" name="Рисунок 3"/>
          <p:cNvPicPr>
            <a:picLocks noChangeAspect="1"/>
          </p:cNvPicPr>
          <p:nvPr/>
        </p:nvPicPr>
        <p:blipFill>
          <a:blip r:embed="rId4"/>
          <a:stretch>
            <a:fillRect/>
          </a:stretch>
        </p:blipFill>
        <p:spPr>
          <a:xfrm>
            <a:off x="6807449" y="335427"/>
            <a:ext cx="249958" cy="262151"/>
          </a:xfrm>
          <a:prstGeom prst="rect">
            <a:avLst/>
          </a:prstGeom>
        </p:spPr>
      </p:pic>
      <p:sp>
        <p:nvSpPr>
          <p:cNvPr id="6" name="TextBox 5"/>
          <p:cNvSpPr txBox="1"/>
          <p:nvPr/>
        </p:nvSpPr>
        <p:spPr>
          <a:xfrm>
            <a:off x="8747051" y="4679762"/>
            <a:ext cx="460744" cy="461665"/>
          </a:xfrm>
          <a:prstGeom prst="rect">
            <a:avLst/>
          </a:prstGeom>
          <a:noFill/>
        </p:spPr>
        <p:txBody>
          <a:bodyPr wrap="square" rtlCol="0">
            <a:spAutoFit/>
          </a:bodyPr>
          <a:lstStyle/>
          <a:p>
            <a:r>
              <a:rPr lang="uk-UA" sz="2400" dirty="0" smtClean="0">
                <a:solidFill>
                  <a:srgbClr val="FFFFFF"/>
                </a:solidFill>
                <a:latin typeface="Yanone Kaffeesatz"/>
                <a:ea typeface="Yanone Kaffeesatz"/>
                <a:cs typeface="Yanone Kaffeesatz"/>
                <a:sym typeface="Oxygen"/>
              </a:rPr>
              <a:t>3</a:t>
            </a:r>
            <a:endParaRPr lang="en-US" sz="2400" dirty="0">
              <a:solidFill>
                <a:srgbClr val="FFFFFF"/>
              </a:solidFill>
              <a:latin typeface="Yanone Kaffeesatz"/>
              <a:ea typeface="Yanone Kaffeesatz"/>
              <a:cs typeface="Yanone Kaffeesatz"/>
              <a:sym typeface="Oxyge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01570" y="0"/>
            <a:ext cx="7120584" cy="787438"/>
          </a:xfrm>
        </p:spPr>
        <p:txBody>
          <a:bodyPr/>
          <a:lstStyle/>
          <a:p>
            <a:r>
              <a:rPr lang="uk-UA" dirty="0" smtClean="0">
                <a:solidFill>
                  <a:schemeClr val="bg1"/>
                </a:solidFill>
              </a:rPr>
              <a:t>РОЗПОВСЮДЖЕННЯ РАДІОХВИЛЬ </a:t>
            </a:r>
            <a:endParaRPr lang="en-US" dirty="0">
              <a:solidFill>
                <a:schemeClr val="bg1"/>
              </a:solidFill>
            </a:endParaRPr>
          </a:p>
        </p:txBody>
      </p:sp>
      <p:pic>
        <p:nvPicPr>
          <p:cNvPr id="5" name="Рисунок 4"/>
          <p:cNvPicPr>
            <a:picLocks noChangeAspect="1"/>
          </p:cNvPicPr>
          <p:nvPr/>
        </p:nvPicPr>
        <p:blipFill>
          <a:blip r:embed="rId2"/>
          <a:stretch>
            <a:fillRect/>
          </a:stretch>
        </p:blipFill>
        <p:spPr>
          <a:xfrm>
            <a:off x="0" y="4314372"/>
            <a:ext cx="134124" cy="829128"/>
          </a:xfrm>
          <a:prstGeom prst="rect">
            <a:avLst/>
          </a:prstGeom>
        </p:spPr>
      </p:pic>
      <p:sp>
        <p:nvSpPr>
          <p:cNvPr id="6" name="TextBox 5"/>
          <p:cNvSpPr txBox="1"/>
          <p:nvPr/>
        </p:nvSpPr>
        <p:spPr>
          <a:xfrm>
            <a:off x="8747051" y="4679762"/>
            <a:ext cx="460744" cy="461665"/>
          </a:xfrm>
          <a:prstGeom prst="rect">
            <a:avLst/>
          </a:prstGeom>
          <a:noFill/>
        </p:spPr>
        <p:txBody>
          <a:bodyPr wrap="square" rtlCol="0">
            <a:spAutoFit/>
          </a:bodyPr>
          <a:lstStyle/>
          <a:p>
            <a:r>
              <a:rPr lang="uk-UA" sz="2400" dirty="0">
                <a:solidFill>
                  <a:srgbClr val="FFFFFF"/>
                </a:solidFill>
                <a:latin typeface="Yanone Kaffeesatz"/>
                <a:ea typeface="Yanone Kaffeesatz"/>
                <a:cs typeface="Yanone Kaffeesatz"/>
                <a:sym typeface="Oxygen"/>
              </a:rPr>
              <a:t>4</a:t>
            </a:r>
            <a:endParaRPr lang="en-US" sz="2400" dirty="0">
              <a:solidFill>
                <a:srgbClr val="FFFFFF"/>
              </a:solidFill>
              <a:latin typeface="Yanone Kaffeesatz"/>
              <a:ea typeface="Yanone Kaffeesatz"/>
              <a:cs typeface="Yanone Kaffeesatz"/>
              <a:sym typeface="Oxygen"/>
            </a:endParaRPr>
          </a:p>
        </p:txBody>
      </p:sp>
      <p:sp>
        <p:nvSpPr>
          <p:cNvPr id="4" name="TextBox 3"/>
          <p:cNvSpPr txBox="1"/>
          <p:nvPr/>
        </p:nvSpPr>
        <p:spPr>
          <a:xfrm>
            <a:off x="440790" y="3652652"/>
            <a:ext cx="8306261" cy="1323439"/>
          </a:xfrm>
          <a:prstGeom prst="rect">
            <a:avLst/>
          </a:prstGeom>
          <a:noFill/>
        </p:spPr>
        <p:txBody>
          <a:bodyPr wrap="square" rtlCol="0">
            <a:spAutoFit/>
          </a:bodyPr>
          <a:lstStyle/>
          <a:p>
            <a:pPr marL="584200" indent="-571500">
              <a:buClr>
                <a:srgbClr val="FFFFFF"/>
              </a:buClr>
              <a:buSzPts val="1800"/>
              <a:buFont typeface="Wingdings" panose="05000000000000000000" pitchFamily="2" charset="2"/>
              <a:buChar char="§"/>
            </a:pPr>
            <a:r>
              <a:rPr lang="uk-UA" sz="2000" dirty="0">
                <a:solidFill>
                  <a:srgbClr val="FFFFFF"/>
                </a:solidFill>
                <a:latin typeface="Yanone Kaffeesatz"/>
                <a:ea typeface="Yanone Kaffeesatz"/>
                <a:cs typeface="Yanone Kaffeesatz"/>
                <a:sym typeface="Oxygen"/>
              </a:rPr>
              <a:t>Відкриття </a:t>
            </a:r>
            <a:r>
              <a:rPr lang="uk-UA" sz="2000" dirty="0">
                <a:solidFill>
                  <a:schemeClr val="accent6"/>
                </a:solidFill>
                <a:latin typeface="Yanone Kaffeesatz"/>
                <a:ea typeface="Yanone Kaffeesatz"/>
                <a:cs typeface="Yanone Kaffeesatz"/>
                <a:sym typeface="Oxygen"/>
              </a:rPr>
              <a:t>дискретного</a:t>
            </a:r>
            <a:r>
              <a:rPr lang="uk-UA" sz="2000" dirty="0">
                <a:solidFill>
                  <a:srgbClr val="FFFFFF"/>
                </a:solidFill>
                <a:latin typeface="Yanone Kaffeesatz"/>
                <a:ea typeface="Yanone Kaffeesatz"/>
                <a:cs typeface="Yanone Kaffeesatz"/>
                <a:sym typeface="Oxygen"/>
              </a:rPr>
              <a:t> радіоджерела: </a:t>
            </a:r>
            <a:r>
              <a:rPr lang="uk-UA" sz="2000" dirty="0" smtClean="0">
                <a:solidFill>
                  <a:srgbClr val="FFFFFF"/>
                </a:solidFill>
                <a:latin typeface="Yanone Kaffeesatz"/>
                <a:ea typeface="Yanone Kaffeesatz"/>
                <a:cs typeface="Yanone Kaffeesatz"/>
                <a:sym typeface="Oxygen"/>
              </a:rPr>
              <a:t>1948 рік, 4,7 </a:t>
            </a:r>
            <a:r>
              <a:rPr lang="uk-UA" sz="2000" dirty="0">
                <a:solidFill>
                  <a:srgbClr val="FFFFFF"/>
                </a:solidFill>
                <a:latin typeface="Yanone Kaffeesatz"/>
                <a:ea typeface="Yanone Kaffeesatz"/>
                <a:cs typeface="Yanone Kaffeesatz"/>
                <a:sym typeface="Oxygen"/>
              </a:rPr>
              <a:t>м </a:t>
            </a:r>
            <a:r>
              <a:rPr lang="uk-UA" sz="2000" dirty="0" err="1">
                <a:solidFill>
                  <a:srgbClr val="FFFFFF"/>
                </a:solidFill>
                <a:latin typeface="Yanone Kaffeesatz"/>
                <a:ea typeface="Yanone Kaffeesatz"/>
                <a:cs typeface="Yanone Kaffeesatz"/>
                <a:sym typeface="Oxygen"/>
              </a:rPr>
              <a:t>Хей</a:t>
            </a:r>
            <a:r>
              <a:rPr lang="uk-UA" sz="2000" dirty="0">
                <a:solidFill>
                  <a:srgbClr val="FFFFFF"/>
                </a:solidFill>
                <a:latin typeface="Yanone Kaffeesatz"/>
                <a:ea typeface="Yanone Kaffeesatz"/>
                <a:cs typeface="Yanone Kaffeesatz"/>
                <a:sym typeface="Oxygen"/>
              </a:rPr>
              <a:t>, </a:t>
            </a:r>
            <a:r>
              <a:rPr lang="uk-UA" sz="2000" dirty="0" err="1">
                <a:solidFill>
                  <a:srgbClr val="FFFFFF"/>
                </a:solidFill>
                <a:latin typeface="Yanone Kaffeesatz"/>
                <a:ea typeface="Yanone Kaffeesatz"/>
                <a:cs typeface="Yanone Kaffeesatz"/>
                <a:sym typeface="Oxygen"/>
              </a:rPr>
              <a:t>Парсонс</a:t>
            </a:r>
            <a:r>
              <a:rPr lang="uk-UA" sz="2000" dirty="0">
                <a:solidFill>
                  <a:srgbClr val="FFFFFF"/>
                </a:solidFill>
                <a:latin typeface="Yanone Kaffeesatz"/>
                <a:ea typeface="Yanone Kaffeesatz"/>
                <a:cs typeface="Yanone Kaffeesatz"/>
                <a:sym typeface="Oxygen"/>
              </a:rPr>
              <a:t> і </a:t>
            </a:r>
            <a:r>
              <a:rPr lang="uk-UA" sz="2000" dirty="0" err="1">
                <a:solidFill>
                  <a:srgbClr val="FFFFFF"/>
                </a:solidFill>
                <a:latin typeface="Yanone Kaffeesatz"/>
                <a:ea typeface="Yanone Kaffeesatz"/>
                <a:cs typeface="Yanone Kaffeesatz"/>
                <a:sym typeface="Oxygen"/>
              </a:rPr>
              <a:t>Філіпс</a:t>
            </a:r>
            <a:r>
              <a:rPr lang="uk-UA" sz="2000" dirty="0">
                <a:solidFill>
                  <a:srgbClr val="FFFFFF"/>
                </a:solidFill>
                <a:latin typeface="Yanone Kaffeesatz"/>
                <a:ea typeface="Yanone Kaffeesatz"/>
                <a:cs typeface="Yanone Kaffeesatz"/>
                <a:sym typeface="Oxygen"/>
              </a:rPr>
              <a:t> у сузір’ї </a:t>
            </a:r>
            <a:r>
              <a:rPr lang="uk-UA" sz="2000" dirty="0" smtClean="0">
                <a:solidFill>
                  <a:srgbClr val="FFFFFF"/>
                </a:solidFill>
                <a:latin typeface="Yanone Kaffeesatz"/>
                <a:ea typeface="Yanone Kaffeesatz"/>
                <a:cs typeface="Yanone Kaffeesatz"/>
                <a:sym typeface="Oxygen"/>
              </a:rPr>
              <a:t>Лебідь</a:t>
            </a:r>
            <a:endParaRPr lang="uk-UA" sz="2000" dirty="0" smtClean="0">
              <a:solidFill>
                <a:srgbClr val="FFFFFF"/>
              </a:solidFill>
              <a:latin typeface="Yanone Kaffeesatz"/>
              <a:ea typeface="Yanone Kaffeesatz"/>
              <a:cs typeface="Yanone Kaffeesatz"/>
              <a:sym typeface="Oxygen"/>
            </a:endParaRPr>
          </a:p>
          <a:p>
            <a:pPr marL="584200" indent="-571500">
              <a:buClr>
                <a:srgbClr val="FFFFFF"/>
              </a:buClr>
              <a:buSzPts val="1800"/>
              <a:buFont typeface="Wingdings" panose="05000000000000000000" pitchFamily="2" charset="2"/>
              <a:buChar char="§"/>
            </a:pPr>
            <a:r>
              <a:rPr lang="uk-UA" sz="2000" dirty="0" smtClean="0">
                <a:solidFill>
                  <a:srgbClr val="FFFFFF"/>
                </a:solidFill>
                <a:latin typeface="Yanone Kaffeesatz"/>
                <a:ea typeface="Yanone Kaffeesatz"/>
                <a:cs typeface="Yanone Kaffeesatz"/>
                <a:sym typeface="Oxygen"/>
              </a:rPr>
              <a:t>Спостереженням радіовипромінювання дискретних джерел займалися </a:t>
            </a:r>
            <a:r>
              <a:rPr lang="uk-UA" sz="2000" dirty="0" err="1">
                <a:solidFill>
                  <a:schemeClr val="accent6"/>
                </a:solidFill>
                <a:latin typeface="Yanone Kaffeesatz"/>
                <a:ea typeface="Yanone Kaffeesatz"/>
                <a:cs typeface="Yanone Kaffeesatz"/>
                <a:sym typeface="Oxygen"/>
              </a:rPr>
              <a:t>Парсонс</a:t>
            </a:r>
            <a:r>
              <a:rPr lang="uk-UA" sz="2000" dirty="0">
                <a:solidFill>
                  <a:schemeClr val="accent6"/>
                </a:solidFill>
                <a:latin typeface="Yanone Kaffeesatz"/>
                <a:ea typeface="Yanone Kaffeesatz"/>
                <a:cs typeface="Yanone Kaffeesatz"/>
                <a:sym typeface="Oxygen"/>
              </a:rPr>
              <a:t>, </a:t>
            </a:r>
            <a:r>
              <a:rPr lang="uk-UA" sz="2000" dirty="0" err="1">
                <a:solidFill>
                  <a:schemeClr val="accent6"/>
                </a:solidFill>
                <a:latin typeface="Yanone Kaffeesatz"/>
                <a:ea typeface="Yanone Kaffeesatz"/>
                <a:cs typeface="Yanone Kaffeesatz"/>
                <a:sym typeface="Oxygen"/>
              </a:rPr>
              <a:t>Хей</a:t>
            </a:r>
            <a:r>
              <a:rPr lang="uk-UA" sz="2000" dirty="0">
                <a:solidFill>
                  <a:schemeClr val="accent6"/>
                </a:solidFill>
                <a:latin typeface="Yanone Kaffeesatz"/>
                <a:ea typeface="Yanone Kaffeesatz"/>
                <a:cs typeface="Yanone Kaffeesatz"/>
                <a:sym typeface="Oxygen"/>
              </a:rPr>
              <a:t>, </a:t>
            </a:r>
            <a:r>
              <a:rPr lang="uk-UA" sz="2000" dirty="0" err="1">
                <a:solidFill>
                  <a:schemeClr val="accent6"/>
                </a:solidFill>
                <a:latin typeface="Yanone Kaffeesatz"/>
                <a:ea typeface="Yanone Kaffeesatz"/>
                <a:cs typeface="Yanone Kaffeesatz"/>
                <a:sym typeface="Oxygen"/>
              </a:rPr>
              <a:t>Філіпс</a:t>
            </a:r>
            <a:r>
              <a:rPr lang="uk-UA" sz="2000" dirty="0">
                <a:solidFill>
                  <a:schemeClr val="accent6"/>
                </a:solidFill>
                <a:latin typeface="Yanone Kaffeesatz"/>
                <a:ea typeface="Yanone Kaffeesatz"/>
                <a:cs typeface="Yanone Kaffeesatz"/>
                <a:sym typeface="Oxygen"/>
              </a:rPr>
              <a:t>, </a:t>
            </a:r>
            <a:r>
              <a:rPr lang="uk-UA" sz="2000" dirty="0" err="1">
                <a:solidFill>
                  <a:schemeClr val="accent6"/>
                </a:solidFill>
                <a:latin typeface="Yanone Kaffeesatz"/>
                <a:ea typeface="Yanone Kaffeesatz"/>
                <a:cs typeface="Yanone Kaffeesatz"/>
                <a:sym typeface="Oxygen"/>
              </a:rPr>
              <a:t>Болтон</a:t>
            </a:r>
            <a:r>
              <a:rPr lang="uk-UA" sz="2000" dirty="0">
                <a:solidFill>
                  <a:schemeClr val="accent6"/>
                </a:solidFill>
                <a:latin typeface="Yanone Kaffeesatz"/>
                <a:ea typeface="Yanone Kaffeesatz"/>
                <a:cs typeface="Yanone Kaffeesatz"/>
                <a:sym typeface="Oxygen"/>
              </a:rPr>
              <a:t>, Стенлі, </a:t>
            </a:r>
            <a:r>
              <a:rPr lang="uk-UA" sz="2000" dirty="0" err="1">
                <a:solidFill>
                  <a:schemeClr val="accent6"/>
                </a:solidFill>
                <a:latin typeface="Yanone Kaffeesatz"/>
                <a:ea typeface="Yanone Kaffeesatz"/>
                <a:cs typeface="Yanone Kaffeesatz"/>
                <a:sym typeface="Oxygen"/>
              </a:rPr>
              <a:t>Слі</a:t>
            </a:r>
            <a:r>
              <a:rPr lang="uk-UA" sz="2000" dirty="0">
                <a:solidFill>
                  <a:schemeClr val="accent6"/>
                </a:solidFill>
                <a:latin typeface="Yanone Kaffeesatz"/>
                <a:ea typeface="Yanone Kaffeesatz"/>
                <a:cs typeface="Yanone Kaffeesatz"/>
                <a:sym typeface="Oxygen"/>
              </a:rPr>
              <a:t>, </a:t>
            </a:r>
            <a:r>
              <a:rPr lang="uk-UA" sz="2000" dirty="0" err="1">
                <a:solidFill>
                  <a:schemeClr val="accent6"/>
                </a:solidFill>
                <a:latin typeface="Yanone Kaffeesatz"/>
                <a:ea typeface="Yanone Kaffeesatz"/>
                <a:cs typeface="Yanone Kaffeesatz"/>
                <a:sym typeface="Oxygen"/>
              </a:rPr>
              <a:t>Райл</a:t>
            </a:r>
            <a:r>
              <a:rPr lang="uk-UA" sz="2000" dirty="0">
                <a:solidFill>
                  <a:schemeClr val="accent6"/>
                </a:solidFill>
                <a:latin typeface="Yanone Kaffeesatz"/>
                <a:ea typeface="Yanone Kaffeesatz"/>
                <a:cs typeface="Yanone Kaffeesatz"/>
                <a:sym typeface="Oxygen"/>
              </a:rPr>
              <a:t>, Сміт, </a:t>
            </a:r>
            <a:r>
              <a:rPr lang="uk-UA" sz="2000" dirty="0" err="1">
                <a:solidFill>
                  <a:schemeClr val="accent6"/>
                </a:solidFill>
                <a:latin typeface="Yanone Kaffeesatz"/>
                <a:ea typeface="Yanone Kaffeesatz"/>
                <a:cs typeface="Yanone Kaffeesatz"/>
                <a:sym typeface="Oxygen"/>
              </a:rPr>
              <a:t>Літл</a:t>
            </a:r>
            <a:r>
              <a:rPr lang="uk-UA" sz="2000" dirty="0">
                <a:solidFill>
                  <a:schemeClr val="accent6"/>
                </a:solidFill>
                <a:latin typeface="Yanone Kaffeesatz"/>
                <a:ea typeface="Yanone Kaffeesatz"/>
                <a:cs typeface="Yanone Kaffeesatz"/>
                <a:sym typeface="Oxygen"/>
              </a:rPr>
              <a:t>, </a:t>
            </a:r>
            <a:r>
              <a:rPr lang="uk-UA" sz="2000" dirty="0" err="1" smtClean="0">
                <a:solidFill>
                  <a:schemeClr val="accent6"/>
                </a:solidFill>
                <a:latin typeface="Yanone Kaffeesatz"/>
                <a:ea typeface="Yanone Kaffeesatz"/>
                <a:cs typeface="Yanone Kaffeesatz"/>
                <a:sym typeface="Oxygen"/>
              </a:rPr>
              <a:t>Ловелл</a:t>
            </a:r>
            <a:endParaRPr lang="uk-UA" sz="2000" dirty="0">
              <a:solidFill>
                <a:schemeClr val="accent6"/>
              </a:solidFill>
              <a:latin typeface="Yanone Kaffeesatz"/>
              <a:ea typeface="Yanone Kaffeesatz"/>
              <a:cs typeface="Yanone Kaffeesatz"/>
              <a:sym typeface="Oxygen"/>
            </a:endParaRPr>
          </a:p>
          <a:p>
            <a:pPr marL="584200" indent="-571500">
              <a:buClr>
                <a:srgbClr val="FFFFFF"/>
              </a:buClr>
              <a:buSzPts val="1800"/>
              <a:buFont typeface="Wingdings" panose="05000000000000000000" pitchFamily="2" charset="2"/>
              <a:buChar char="§"/>
            </a:pPr>
            <a:r>
              <a:rPr lang="uk-UA" sz="2000" dirty="0">
                <a:solidFill>
                  <a:srgbClr val="FFFFFF"/>
                </a:solidFill>
                <a:latin typeface="Yanone Kaffeesatz"/>
                <a:ea typeface="Yanone Kaffeesatz"/>
                <a:cs typeface="Yanone Kaffeesatz"/>
                <a:sym typeface="Oxygen"/>
              </a:rPr>
              <a:t>Відкриття </a:t>
            </a:r>
            <a:r>
              <a:rPr lang="uk-UA" sz="2000" dirty="0">
                <a:solidFill>
                  <a:schemeClr val="accent6"/>
                </a:solidFill>
                <a:latin typeface="Yanone Kaffeesatz"/>
                <a:ea typeface="Yanone Kaffeesatz"/>
                <a:cs typeface="Yanone Kaffeesatz"/>
                <a:sym typeface="Oxygen"/>
              </a:rPr>
              <a:t>радіопульсарів</a:t>
            </a:r>
            <a:r>
              <a:rPr lang="uk-UA" sz="2000" dirty="0">
                <a:solidFill>
                  <a:srgbClr val="FFFFFF"/>
                </a:solidFill>
                <a:latin typeface="Yanone Kaffeesatz"/>
                <a:ea typeface="Yanone Kaffeesatz"/>
                <a:cs typeface="Yanone Kaffeesatz"/>
                <a:sym typeface="Oxygen"/>
              </a:rPr>
              <a:t>: </a:t>
            </a:r>
            <a:r>
              <a:rPr lang="uk-UA" sz="2000" dirty="0" smtClean="0">
                <a:solidFill>
                  <a:srgbClr val="FFFFFF"/>
                </a:solidFill>
                <a:latin typeface="Yanone Kaffeesatz"/>
                <a:ea typeface="Yanone Kaffeesatz"/>
                <a:cs typeface="Yanone Kaffeesatz"/>
                <a:sym typeface="Oxygen"/>
              </a:rPr>
              <a:t>1967 рік, </a:t>
            </a:r>
            <a:r>
              <a:rPr lang="uk-UA" sz="2000" dirty="0" err="1" smtClean="0">
                <a:solidFill>
                  <a:srgbClr val="FFFFFF"/>
                </a:solidFill>
                <a:latin typeface="Yanone Kaffeesatz"/>
                <a:ea typeface="Yanone Kaffeesatz"/>
                <a:cs typeface="Yanone Kaffeesatz"/>
                <a:sym typeface="Oxygen"/>
              </a:rPr>
              <a:t>Х’юіш</a:t>
            </a:r>
            <a:r>
              <a:rPr lang="uk-UA" sz="2000" dirty="0" smtClean="0">
                <a:solidFill>
                  <a:srgbClr val="FFFFFF"/>
                </a:solidFill>
                <a:latin typeface="Yanone Kaffeesatz"/>
                <a:ea typeface="Yanone Kaffeesatz"/>
                <a:cs typeface="Yanone Kaffeesatz"/>
                <a:sym typeface="Oxygen"/>
              </a:rPr>
              <a:t> </a:t>
            </a:r>
            <a:r>
              <a:rPr lang="uk-UA" sz="2000" dirty="0">
                <a:solidFill>
                  <a:srgbClr val="FFFFFF"/>
                </a:solidFill>
                <a:latin typeface="Yanone Kaffeesatz"/>
                <a:ea typeface="Yanone Kaffeesatz"/>
                <a:cs typeface="Yanone Kaffeesatz"/>
                <a:sym typeface="Oxygen"/>
              </a:rPr>
              <a:t>і </a:t>
            </a:r>
            <a:r>
              <a:rPr lang="uk-UA" sz="2000" dirty="0" smtClean="0">
                <a:solidFill>
                  <a:srgbClr val="FFFFFF"/>
                </a:solidFill>
                <a:latin typeface="Yanone Kaffeesatz"/>
                <a:ea typeface="Yanone Kaffeesatz"/>
                <a:cs typeface="Yanone Kaffeesatz"/>
                <a:sym typeface="Oxygen"/>
              </a:rPr>
              <a:t>Белл</a:t>
            </a:r>
            <a:endParaRPr lang="en-US" sz="2000" dirty="0">
              <a:solidFill>
                <a:srgbClr val="FFFFFF"/>
              </a:solidFill>
              <a:latin typeface="Yanone Kaffeesatz"/>
              <a:ea typeface="Yanone Kaffeesatz"/>
              <a:cs typeface="Yanone Kaffeesatz"/>
              <a:sym typeface="Oxygen"/>
            </a:endParaRPr>
          </a:p>
        </p:txBody>
      </p:sp>
      <p:pic>
        <p:nvPicPr>
          <p:cNvPr id="7" name="Рисунок 6" descr="https://i.gyazo.com/3cc602f3a6f30ef90791be01a5b13667.png"/>
          <p:cNvPicPr/>
          <p:nvPr/>
        </p:nvPicPr>
        <p:blipFill rotWithShape="1">
          <a:blip r:embed="rId3">
            <a:extLst>
              <a:ext uri="{28A0092B-C50C-407E-A947-70E740481C1C}">
                <a14:useLocalDpi xmlns:a14="http://schemas.microsoft.com/office/drawing/2010/main" val="0"/>
              </a:ext>
            </a:extLst>
          </a:blip>
          <a:srcRect l="2110" r="923" b="1542"/>
          <a:stretch/>
        </p:blipFill>
        <p:spPr bwMode="auto">
          <a:xfrm>
            <a:off x="581247" y="787438"/>
            <a:ext cx="4607442" cy="2409840"/>
          </a:xfrm>
          <a:prstGeom prst="rect">
            <a:avLst/>
          </a:prstGeom>
          <a:noFill/>
          <a:ln>
            <a:noFill/>
          </a:ln>
        </p:spPr>
      </p:pic>
      <p:pic>
        <p:nvPicPr>
          <p:cNvPr id="8" name="Рисунок 7"/>
          <p:cNvPicPr/>
          <p:nvPr/>
        </p:nvPicPr>
        <p:blipFill rotWithShape="1">
          <a:blip r:embed="rId4"/>
          <a:srcRect l="7022" t="7434" r="2127" b="732"/>
          <a:stretch/>
        </p:blipFill>
        <p:spPr>
          <a:xfrm>
            <a:off x="5330456" y="787438"/>
            <a:ext cx="3289004" cy="2409840"/>
          </a:xfrm>
          <a:prstGeom prst="rect">
            <a:avLst/>
          </a:prstGeom>
        </p:spPr>
      </p:pic>
      <p:sp>
        <p:nvSpPr>
          <p:cNvPr id="2" name="TextBox 1"/>
          <p:cNvSpPr txBox="1"/>
          <p:nvPr/>
        </p:nvSpPr>
        <p:spPr>
          <a:xfrm>
            <a:off x="581247" y="3147659"/>
            <a:ext cx="4607443" cy="523220"/>
          </a:xfrm>
          <a:prstGeom prst="rect">
            <a:avLst/>
          </a:prstGeom>
          <a:noFill/>
        </p:spPr>
        <p:txBody>
          <a:bodyPr wrap="square" rtlCol="0">
            <a:spAutoFit/>
          </a:bodyPr>
          <a:lstStyle/>
          <a:p>
            <a:pPr algn="ctr"/>
            <a:r>
              <a:rPr lang="ru-RU" dirty="0">
                <a:solidFill>
                  <a:srgbClr val="FFFFFF"/>
                </a:solidFill>
                <a:latin typeface="Yanone Kaffeesatz"/>
                <a:ea typeface="Yanone Kaffeesatz"/>
                <a:cs typeface="Yanone Kaffeesatz"/>
              </a:rPr>
              <a:t>1. </a:t>
            </a:r>
            <a:r>
              <a:rPr lang="uk-UA" dirty="0">
                <a:solidFill>
                  <a:srgbClr val="FFFFFF"/>
                </a:solidFill>
                <a:latin typeface="Yanone Kaffeesatz"/>
                <a:ea typeface="Yanone Kaffeesatz"/>
                <a:cs typeface="Yanone Kaffeesatz"/>
              </a:rPr>
              <a:t>Флуктуації випромінювання джерела у сузір’ї Кассіопея на довжині хвилі 6,7 м. Дата: 27 жовтня, 1949 рік</a:t>
            </a:r>
            <a:endParaRPr lang="en-US" dirty="0">
              <a:solidFill>
                <a:srgbClr val="FFFFFF"/>
              </a:solidFill>
              <a:latin typeface="Yanone Kaffeesatz"/>
              <a:ea typeface="Yanone Kaffeesatz"/>
              <a:cs typeface="Yanone Kaffeesatz"/>
            </a:endParaRPr>
          </a:p>
        </p:txBody>
      </p:sp>
      <p:sp>
        <p:nvSpPr>
          <p:cNvPr id="9" name="TextBox 8"/>
          <p:cNvSpPr txBox="1"/>
          <p:nvPr/>
        </p:nvSpPr>
        <p:spPr>
          <a:xfrm>
            <a:off x="5330456" y="3147659"/>
            <a:ext cx="3289004" cy="738664"/>
          </a:xfrm>
          <a:prstGeom prst="rect">
            <a:avLst/>
          </a:prstGeom>
          <a:noFill/>
        </p:spPr>
        <p:txBody>
          <a:bodyPr wrap="square" rtlCol="0">
            <a:spAutoFit/>
          </a:bodyPr>
          <a:lstStyle/>
          <a:p>
            <a:pPr algn="ctr"/>
            <a:r>
              <a:rPr lang="ru-RU" dirty="0">
                <a:solidFill>
                  <a:srgbClr val="FFFFFF"/>
                </a:solidFill>
                <a:latin typeface="Yanone Kaffeesatz"/>
                <a:ea typeface="Yanone Kaffeesatz"/>
                <a:cs typeface="Yanone Kaffeesatz"/>
              </a:rPr>
              <a:t>2. </a:t>
            </a:r>
            <a:r>
              <a:rPr lang="uk-UA" dirty="0">
                <a:solidFill>
                  <a:srgbClr val="FFFFFF"/>
                </a:solidFill>
                <a:latin typeface="Yanone Kaffeesatz"/>
                <a:ea typeface="Yanone Kaffeesatz"/>
                <a:cs typeface="Yanone Kaffeesatz"/>
              </a:rPr>
              <a:t>Флуктуації випромінювання джерела у сузір’ї </a:t>
            </a:r>
            <a:r>
              <a:rPr lang="uk-UA" dirty="0" smtClean="0">
                <a:solidFill>
                  <a:srgbClr val="FFFFFF"/>
                </a:solidFill>
                <a:latin typeface="Yanone Kaffeesatz"/>
                <a:ea typeface="Yanone Kaffeesatz"/>
                <a:cs typeface="Yanone Kaffeesatz"/>
              </a:rPr>
              <a:t>Кассіопея. </a:t>
            </a:r>
            <a:r>
              <a:rPr lang="uk-UA" dirty="0">
                <a:solidFill>
                  <a:srgbClr val="FFFFFF"/>
                </a:solidFill>
                <a:latin typeface="Yanone Kaffeesatz"/>
                <a:ea typeface="Yanone Kaffeesatz"/>
                <a:cs typeface="Yanone Kaffeesatz"/>
              </a:rPr>
              <a:t>Дата: 4 липня 1949 рік</a:t>
            </a:r>
            <a:endParaRPr lang="en-US" dirty="0">
              <a:solidFill>
                <a:srgbClr val="FFFFFF"/>
              </a:solidFill>
              <a:latin typeface="Yanone Kaffeesatz"/>
              <a:ea typeface="Yanone Kaffeesatz"/>
              <a:cs typeface="Yanone Kaffeesatz"/>
            </a:endParaRPr>
          </a:p>
          <a:p>
            <a:endParaRPr lang="en-US" dirty="0"/>
          </a:p>
        </p:txBody>
      </p:sp>
    </p:spTree>
    <p:extLst>
      <p:ext uri="{BB962C8B-B14F-4D97-AF65-F5344CB8AC3E}">
        <p14:creationId xmlns:p14="http://schemas.microsoft.com/office/powerpoint/2010/main" val="607342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Прямоугольник 1"/>
          <p:cNvSpPr/>
          <p:nvPr/>
        </p:nvSpPr>
        <p:spPr>
          <a:xfrm>
            <a:off x="-1" y="4160874"/>
            <a:ext cx="255181" cy="982625"/>
          </a:xfrm>
          <a:prstGeom prst="rect">
            <a:avLst/>
          </a:prstGeom>
          <a:solidFill>
            <a:srgbClr val="414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 y="-38632"/>
            <a:ext cx="9661451" cy="646331"/>
          </a:xfrm>
          <a:prstGeom prst="rect">
            <a:avLst/>
          </a:prstGeom>
          <a:noFill/>
        </p:spPr>
        <p:txBody>
          <a:bodyPr wrap="square" rtlCol="0">
            <a:spAutoFit/>
          </a:bodyPr>
          <a:lstStyle/>
          <a:p>
            <a:r>
              <a:rPr lang="uk-UA" sz="3600" dirty="0">
                <a:solidFill>
                  <a:srgbClr val="FFFFFF"/>
                </a:solidFill>
                <a:latin typeface="Yanone Kaffeesatz"/>
                <a:ea typeface="Yanone Kaffeesatz"/>
                <a:cs typeface="Yanone Kaffeesatz"/>
                <a:sym typeface="Yanone Kaffeesatz"/>
              </a:rPr>
              <a:t>ПРИЧИНИ Й ОСОБЛИВОСТІ ВИНИКНЕННЯ </a:t>
            </a:r>
            <a:r>
              <a:rPr lang="uk-UA" sz="3600" dirty="0">
                <a:solidFill>
                  <a:schemeClr val="accent6"/>
                </a:solidFill>
                <a:latin typeface="Yanone Kaffeesatz"/>
                <a:ea typeface="Yanone Kaffeesatz"/>
                <a:cs typeface="Yanone Kaffeesatz"/>
                <a:sym typeface="Yanone Kaffeesatz"/>
              </a:rPr>
              <a:t>ФЛУКТУАЦІЙ</a:t>
            </a:r>
            <a:r>
              <a:rPr lang="uk-UA" sz="3600" dirty="0">
                <a:solidFill>
                  <a:srgbClr val="FFFFFF"/>
                </a:solidFill>
                <a:latin typeface="Yanone Kaffeesatz"/>
                <a:ea typeface="Yanone Kaffeesatz"/>
                <a:cs typeface="Yanone Kaffeesatz"/>
                <a:sym typeface="Yanone Kaffeesatz"/>
              </a:rPr>
              <a:t> ХВИЛЬ</a:t>
            </a:r>
            <a:endParaRPr lang="en-US" sz="3600" dirty="0">
              <a:solidFill>
                <a:srgbClr val="FFFFFF"/>
              </a:solidFill>
              <a:latin typeface="Yanone Kaffeesatz"/>
              <a:ea typeface="Yanone Kaffeesatz"/>
              <a:cs typeface="Yanone Kaffeesatz"/>
              <a:sym typeface="Yanone Kaffeesatz"/>
            </a:endParaRPr>
          </a:p>
        </p:txBody>
      </p:sp>
      <p:sp>
        <p:nvSpPr>
          <p:cNvPr id="14" name="TextBox 13"/>
          <p:cNvSpPr txBox="1"/>
          <p:nvPr/>
        </p:nvSpPr>
        <p:spPr>
          <a:xfrm>
            <a:off x="6475837" y="2320434"/>
            <a:ext cx="2839832" cy="307777"/>
          </a:xfrm>
          <a:prstGeom prst="rect">
            <a:avLst/>
          </a:prstGeom>
          <a:noFill/>
        </p:spPr>
        <p:txBody>
          <a:bodyPr wrap="square" rtlCol="0">
            <a:spAutoFit/>
          </a:bodyPr>
          <a:lstStyle/>
          <a:p>
            <a:pPr algn="ctr"/>
            <a:r>
              <a:rPr lang="uk-UA" dirty="0" smtClean="0">
                <a:solidFill>
                  <a:srgbClr val="FFFFFF"/>
                </a:solidFill>
                <a:latin typeface="Yanone Kaffeesatz"/>
                <a:ea typeface="Yanone Kaffeesatz"/>
                <a:cs typeface="Yanone Kaffeesatz"/>
              </a:rPr>
              <a:t>2. Спотворення радіохвильового фронту</a:t>
            </a:r>
            <a:endParaRPr lang="en-US" dirty="0">
              <a:solidFill>
                <a:srgbClr val="FFFFFF"/>
              </a:solidFill>
              <a:latin typeface="Yanone Kaffeesatz"/>
              <a:ea typeface="Yanone Kaffeesatz"/>
              <a:cs typeface="Yanone Kaffeesatz"/>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730" y="607699"/>
            <a:ext cx="2410046" cy="1762345"/>
          </a:xfrm>
          <a:prstGeom prst="rect">
            <a:avLst/>
          </a:prstGeom>
        </p:spPr>
      </p:pic>
      <p:sp>
        <p:nvSpPr>
          <p:cNvPr id="13" name="TextBox 12"/>
          <p:cNvSpPr txBox="1"/>
          <p:nvPr/>
        </p:nvSpPr>
        <p:spPr>
          <a:xfrm>
            <a:off x="8747051" y="4679762"/>
            <a:ext cx="460744" cy="461665"/>
          </a:xfrm>
          <a:prstGeom prst="rect">
            <a:avLst/>
          </a:prstGeom>
          <a:noFill/>
        </p:spPr>
        <p:txBody>
          <a:bodyPr wrap="square" rtlCol="0">
            <a:spAutoFit/>
          </a:bodyPr>
          <a:lstStyle/>
          <a:p>
            <a:r>
              <a:rPr lang="uk-UA" sz="2400" dirty="0" smtClean="0">
                <a:solidFill>
                  <a:srgbClr val="FFFFFF"/>
                </a:solidFill>
                <a:latin typeface="Yanone Kaffeesatz"/>
                <a:ea typeface="Yanone Kaffeesatz"/>
                <a:cs typeface="Yanone Kaffeesatz"/>
                <a:sym typeface="Oxygen"/>
              </a:rPr>
              <a:t>5</a:t>
            </a:r>
            <a:endParaRPr lang="en-US" sz="2400" dirty="0">
              <a:solidFill>
                <a:srgbClr val="FFFFFF"/>
              </a:solidFill>
              <a:latin typeface="Yanone Kaffeesatz"/>
              <a:ea typeface="Yanone Kaffeesatz"/>
              <a:cs typeface="Yanone Kaffeesatz"/>
              <a:sym typeface="Oxygen"/>
            </a:endParaRPr>
          </a:p>
        </p:txBody>
      </p:sp>
      <p:pic>
        <p:nvPicPr>
          <p:cNvPr id="5" name="Рисунок 4"/>
          <p:cNvPicPr>
            <a:picLocks noChangeAspect="1"/>
          </p:cNvPicPr>
          <p:nvPr/>
        </p:nvPicPr>
        <p:blipFill rotWithShape="1">
          <a:blip r:embed="rId4"/>
          <a:srcRect t="13874"/>
          <a:stretch/>
        </p:blipFill>
        <p:spPr>
          <a:xfrm>
            <a:off x="94856" y="607699"/>
            <a:ext cx="6501017" cy="1988219"/>
          </a:xfrm>
          <a:prstGeom prst="rect">
            <a:avLst/>
          </a:prstGeom>
        </p:spPr>
      </p:pic>
      <p:sp>
        <p:nvSpPr>
          <p:cNvPr id="6" name="TextBox 5"/>
          <p:cNvSpPr txBox="1"/>
          <p:nvPr/>
        </p:nvSpPr>
        <p:spPr>
          <a:xfrm>
            <a:off x="94856" y="2578600"/>
            <a:ext cx="6938047" cy="338554"/>
          </a:xfrm>
          <a:prstGeom prst="rect">
            <a:avLst/>
          </a:prstGeom>
          <a:noFill/>
        </p:spPr>
        <p:txBody>
          <a:bodyPr wrap="square" rtlCol="0">
            <a:spAutoFit/>
          </a:bodyPr>
          <a:lstStyle/>
          <a:p>
            <a:pPr algn="ctr"/>
            <a:r>
              <a:rPr lang="uk-UA" sz="1600" dirty="0">
                <a:solidFill>
                  <a:srgbClr val="FFFFFF"/>
                </a:solidFill>
                <a:latin typeface="Yanone Kaffeesatz"/>
                <a:ea typeface="Yanone Kaffeesatz"/>
                <a:cs typeface="Yanone Kaffeesatz"/>
              </a:rPr>
              <a:t>1. Шлях радіовипромінювання від джерела до приймача</a:t>
            </a:r>
            <a:endParaRPr lang="en-US" sz="1600" dirty="0">
              <a:solidFill>
                <a:srgbClr val="FFFFFF"/>
              </a:solidFill>
              <a:latin typeface="Yanone Kaffeesatz"/>
              <a:ea typeface="Yanone Kaffeesatz"/>
              <a:cs typeface="Yanone Kaffeesatz"/>
            </a:endParaRPr>
          </a:p>
        </p:txBody>
      </p:sp>
      <mc:AlternateContent xmlns:mc="http://schemas.openxmlformats.org/markup-compatibility/2006">
        <mc:Choice xmlns:a14="http://schemas.microsoft.com/office/drawing/2010/main" Requires="a14">
          <p:graphicFrame>
            <p:nvGraphicFramePr>
              <p:cNvPr id="8" name="Таблица 7"/>
              <p:cNvGraphicFramePr>
                <a:graphicFrameLocks noGrp="1"/>
              </p:cNvGraphicFramePr>
              <p:nvPr>
                <p:extLst>
                  <p:ext uri="{D42A27DB-BD31-4B8C-83A1-F6EECF244321}">
                    <p14:modId xmlns:p14="http://schemas.microsoft.com/office/powerpoint/2010/main" val="167673857"/>
                  </p:ext>
                </p:extLst>
              </p:nvPr>
            </p:nvGraphicFramePr>
            <p:xfrm>
              <a:off x="510361" y="3176261"/>
              <a:ext cx="7435701" cy="1507560"/>
            </p:xfrm>
            <a:graphic>
              <a:graphicData uri="http://schemas.openxmlformats.org/drawingml/2006/table">
                <a:tbl>
                  <a:tblPr firstRow="1" bandRow="1">
                    <a:tableStyleId>{9D7B26C5-4107-4FEC-AEDC-1716B250A1EF}</a:tableStyleId>
                  </a:tblPr>
                  <a:tblGrid>
                    <a:gridCol w="2478567">
                      <a:extLst>
                        <a:ext uri="{9D8B030D-6E8A-4147-A177-3AD203B41FA5}">
                          <a16:colId xmlns:a16="http://schemas.microsoft.com/office/drawing/2014/main" xmlns="" val="2399754027"/>
                        </a:ext>
                      </a:extLst>
                    </a:gridCol>
                    <a:gridCol w="2478567">
                      <a:extLst>
                        <a:ext uri="{9D8B030D-6E8A-4147-A177-3AD203B41FA5}">
                          <a16:colId xmlns:a16="http://schemas.microsoft.com/office/drawing/2014/main" xmlns="" val="1041405234"/>
                        </a:ext>
                      </a:extLst>
                    </a:gridCol>
                    <a:gridCol w="2478567">
                      <a:extLst>
                        <a:ext uri="{9D8B030D-6E8A-4147-A177-3AD203B41FA5}">
                          <a16:colId xmlns:a16="http://schemas.microsoft.com/office/drawing/2014/main" xmlns="" val="1889654268"/>
                        </a:ext>
                      </a:extLst>
                    </a:gridCol>
                  </a:tblGrid>
                  <a:tr h="377375">
                    <a:tc>
                      <a:txBody>
                        <a:bodyPr/>
                        <a:lstStyle/>
                        <a:p>
                          <a:pPr algn="ctr"/>
                          <a:r>
                            <a:rPr lang="uk-UA" sz="1600" b="0" i="0" u="none" strike="noStrike" cap="none" dirty="0" smtClean="0">
                              <a:solidFill>
                                <a:srgbClr val="FFFFFF"/>
                              </a:solidFill>
                              <a:latin typeface="Yanone Kaffeesatz"/>
                              <a:ea typeface="Yanone Kaffeesatz"/>
                              <a:cs typeface="Yanone Kaffeesatz"/>
                              <a:sym typeface="Arial"/>
                            </a:rPr>
                            <a:t>Міжзоряне середовище</a:t>
                          </a:r>
                          <a:endParaRPr lang="en-US" sz="1600" b="0" i="0" u="none" strike="noStrike" cap="none" dirty="0">
                            <a:solidFill>
                              <a:srgbClr val="FFFFFF"/>
                            </a:solidFill>
                            <a:latin typeface="Yanone Kaffeesatz"/>
                            <a:ea typeface="Yanone Kaffeesatz"/>
                            <a:cs typeface="Yanone Kaffeesatz"/>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ctr" rtl="0">
                            <a:lnSpc>
                              <a:spcPct val="100000"/>
                            </a:lnSpc>
                            <a:spcBef>
                              <a:spcPts val="0"/>
                            </a:spcBef>
                            <a:spcAft>
                              <a:spcPts val="0"/>
                            </a:spcAft>
                            <a:buClr>
                              <a:srgbClr val="000000"/>
                            </a:buClr>
                            <a:buFont typeface="Arial"/>
                          </a:pPr>
                          <a:r>
                            <a:rPr lang="uk-UA" sz="1600" b="0" i="0" u="none" strike="noStrike" cap="none" dirty="0" smtClean="0">
                              <a:solidFill>
                                <a:srgbClr val="FFFFFF"/>
                              </a:solidFill>
                              <a:latin typeface="Yanone Kaffeesatz"/>
                              <a:ea typeface="Yanone Kaffeesatz"/>
                              <a:cs typeface="Yanone Kaffeesatz"/>
                              <a:sym typeface="Arial"/>
                            </a:rPr>
                            <a:t>Міжпланетне середовище</a:t>
                          </a:r>
                          <a:endParaRPr lang="en-US" sz="1600" b="0" i="0" u="none" strike="noStrike" cap="none" dirty="0">
                            <a:solidFill>
                              <a:srgbClr val="FFFFFF"/>
                            </a:solidFill>
                            <a:latin typeface="Yanone Kaffeesatz"/>
                            <a:ea typeface="Yanone Kaffeesatz"/>
                            <a:cs typeface="Yanone Kaffeesatz"/>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ctr" rtl="0">
                            <a:lnSpc>
                              <a:spcPct val="100000"/>
                            </a:lnSpc>
                            <a:spcBef>
                              <a:spcPts val="0"/>
                            </a:spcBef>
                            <a:spcAft>
                              <a:spcPts val="0"/>
                            </a:spcAft>
                            <a:buClr>
                              <a:srgbClr val="000000"/>
                            </a:buClr>
                            <a:buFont typeface="Arial"/>
                          </a:pPr>
                          <a:r>
                            <a:rPr lang="uk-UA" sz="1600" b="0" i="0" u="none" strike="noStrike" cap="none" dirty="0" smtClean="0">
                              <a:solidFill>
                                <a:srgbClr val="FFFFFF"/>
                              </a:solidFill>
                              <a:latin typeface="Yanone Kaffeesatz"/>
                              <a:ea typeface="Yanone Kaffeesatz"/>
                              <a:cs typeface="Yanone Kaffeesatz"/>
                              <a:sym typeface="Arial"/>
                            </a:rPr>
                            <a:t>Іоносфера Землі</a:t>
                          </a:r>
                          <a:endParaRPr lang="en-US" sz="1600" b="0" i="0" u="none" strike="noStrike" cap="none" dirty="0">
                            <a:solidFill>
                              <a:srgbClr val="FFFFFF"/>
                            </a:solidFill>
                            <a:latin typeface="Yanone Kaffeesatz"/>
                            <a:ea typeface="Yanone Kaffeesatz"/>
                            <a:cs typeface="Yanone Kaffeesatz"/>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793818263"/>
                      </a:ext>
                    </a:extLst>
                  </a:tr>
                  <a:tr h="752810">
                    <a:tc>
                      <a:txBody>
                        <a:bodyPr/>
                        <a:lstStyle/>
                        <a:p>
                          <a:pPr algn="ctr"/>
                          <a14:m>
                            <m:oMathPara xmlns:m="http://schemas.openxmlformats.org/officeDocument/2006/math">
                              <m:oMathParaPr>
                                <m:jc m:val="centerGroup"/>
                              </m:oMathParaPr>
                              <m:oMath xmlns:m="http://schemas.openxmlformats.org/officeDocument/2006/math">
                                <m:r>
                                  <a:rPr lang="en-US" sz="1600" b="0" i="0" u="none" strike="noStrike" cap="none" smtClean="0">
                                    <a:solidFill>
                                      <a:srgbClr val="FFFFFF"/>
                                    </a:solidFill>
                                    <a:latin typeface="Cambria Math"/>
                                    <a:ea typeface="Yanone Kaffeesatz"/>
                                    <a:cs typeface="Yanone Kaffeesatz"/>
                                    <a:sym typeface="Arial"/>
                                  </a:rPr>
                                  <m:t>~</m:t>
                                </m:r>
                                <m:r>
                                  <m:rPr>
                                    <m:nor/>
                                  </m:rPr>
                                  <a:rPr lang="uk-UA" sz="1600" b="0" i="0" u="none" strike="noStrike" cap="none" smtClean="0">
                                    <a:solidFill>
                                      <a:srgbClr val="FFFFFF"/>
                                    </a:solidFill>
                                    <a:latin typeface="Yanone Kaffeesatz"/>
                                    <a:ea typeface="Yanone Kaffeesatz"/>
                                    <a:cs typeface="Yanone Kaffeesatz"/>
                                    <a:sym typeface="Arial"/>
                                  </a:rPr>
                                  <m:t> від</m:t>
                                </m:r>
                                <m:sSup>
                                  <m:sSupPr>
                                    <m:ctrlPr>
                                      <a:rPr lang="en-US" sz="1600" b="0" i="1" u="none" strike="noStrike" cap="none" smtClean="0">
                                        <a:solidFill>
                                          <a:srgbClr val="FFFFFF"/>
                                        </a:solidFill>
                                        <a:latin typeface="Cambria Math"/>
                                        <a:ea typeface="Yanone Kaffeesatz"/>
                                        <a:cs typeface="Yanone Kaffeesatz"/>
                                        <a:sym typeface="Arial"/>
                                      </a:rPr>
                                    </m:ctrlPr>
                                  </m:sSupPr>
                                  <m:e>
                                    <m:r>
                                      <a:rPr lang="uk-UA" sz="1600" b="0" i="0" u="none" strike="noStrike" cap="none" smtClean="0">
                                        <a:solidFill>
                                          <a:srgbClr val="FFFFFF"/>
                                        </a:solidFill>
                                        <a:latin typeface="Cambria Math"/>
                                        <a:ea typeface="Yanone Kaffeesatz"/>
                                        <a:cs typeface="Yanone Kaffeesatz"/>
                                        <a:sym typeface="Arial"/>
                                      </a:rPr>
                                      <m:t> 10</m:t>
                                    </m:r>
                                  </m:e>
                                  <m:sup>
                                    <m:r>
                                      <a:rPr lang="uk-UA" sz="1600" b="0" i="0" u="none" strike="noStrike" cap="none" smtClean="0">
                                        <a:solidFill>
                                          <a:srgbClr val="FFFFFF"/>
                                        </a:solidFill>
                                        <a:latin typeface="Cambria Math"/>
                                        <a:ea typeface="Yanone Kaffeesatz"/>
                                        <a:cs typeface="Yanone Kaffeesatz"/>
                                        <a:sym typeface="Arial"/>
                                      </a:rPr>
                                      <m:t>−3</m:t>
                                    </m:r>
                                  </m:sup>
                                </m:sSup>
                                <m:r>
                                  <m:rPr>
                                    <m:nor/>
                                  </m:rPr>
                                  <a:rPr lang="ru-RU" sz="1600" b="0" i="0" u="none" strike="noStrike" cap="none" smtClean="0">
                                    <a:solidFill>
                                      <a:srgbClr val="FFFFFF"/>
                                    </a:solidFill>
                                    <a:latin typeface="Yanone Kaffeesatz"/>
                                    <a:ea typeface="Yanone Kaffeesatz"/>
                                    <a:cs typeface="Yanone Kaffeesatz"/>
                                    <a:sym typeface="Arial"/>
                                  </a:rPr>
                                  <m:t>−</m:t>
                                </m:r>
                                <m:sSup>
                                  <m:sSupPr>
                                    <m:ctrlPr>
                                      <a:rPr lang="en-US" sz="1600" b="0" i="1" u="none" strike="noStrike" cap="none" smtClean="0">
                                        <a:solidFill>
                                          <a:srgbClr val="FFFFFF"/>
                                        </a:solidFill>
                                        <a:latin typeface="Cambria Math"/>
                                        <a:ea typeface="Yanone Kaffeesatz"/>
                                        <a:cs typeface="Yanone Kaffeesatz"/>
                                        <a:sym typeface="Arial"/>
                                      </a:rPr>
                                    </m:ctrlPr>
                                  </m:sSupPr>
                                  <m:e>
                                    <m:r>
                                      <a:rPr lang="uk-UA" sz="1600" b="0" i="0" u="none" strike="noStrike" cap="none" smtClean="0">
                                        <a:solidFill>
                                          <a:srgbClr val="FFFFFF"/>
                                        </a:solidFill>
                                        <a:latin typeface="Cambria Math"/>
                                        <a:ea typeface="Yanone Kaffeesatz"/>
                                        <a:cs typeface="Yanone Kaffeesatz"/>
                                        <a:sym typeface="Arial"/>
                                      </a:rPr>
                                      <m:t> 10</m:t>
                                    </m:r>
                                  </m:e>
                                  <m:sup>
                                    <m:r>
                                      <a:rPr lang="uk-UA" sz="1600" b="0" i="0" u="none" strike="noStrike" cap="none" smtClean="0">
                                        <a:solidFill>
                                          <a:srgbClr val="FFFFFF"/>
                                        </a:solidFill>
                                        <a:latin typeface="Cambria Math"/>
                                        <a:ea typeface="Yanone Kaffeesatz"/>
                                        <a:cs typeface="Yanone Kaffeesatz"/>
                                        <a:sym typeface="Arial"/>
                                      </a:rPr>
                                      <m:t>−4</m:t>
                                    </m:r>
                                  </m:sup>
                                </m:sSup>
                                <m:r>
                                  <m:rPr>
                                    <m:nor/>
                                  </m:rPr>
                                  <a:rPr lang="ru-RU" sz="1600" b="0" i="0" u="none" strike="noStrike" cap="none" smtClean="0">
                                    <a:solidFill>
                                      <a:srgbClr val="FFFFFF"/>
                                    </a:solidFill>
                                    <a:latin typeface="Yanone Kaffeesatz"/>
                                    <a:ea typeface="Yanone Kaffeesatz"/>
                                    <a:cs typeface="Yanone Kaffeesatz"/>
                                    <a:sym typeface="Arial"/>
                                  </a:rPr>
                                  <m:t> </m:t>
                                </m:r>
                              </m:oMath>
                            </m:oMathPara>
                          </a14:m>
                          <a:endParaRPr lang="uk-UA" sz="1600" b="0" i="0" u="none" strike="noStrike" cap="none" dirty="0" smtClean="0">
                            <a:solidFill>
                              <a:srgbClr val="FFFFFF"/>
                            </a:solidFill>
                            <a:latin typeface="Yanone Kaffeesatz"/>
                            <a:ea typeface="Yanone Kaffeesatz"/>
                            <a:cs typeface="Yanone Kaffeesatz"/>
                            <a:sym typeface="Arial"/>
                          </a:endParaRPr>
                        </a:p>
                        <a:p>
                          <a:pPr algn="ctr"/>
                          <a14:m>
                            <m:oMathPara xmlns:m="http://schemas.openxmlformats.org/officeDocument/2006/math">
                              <m:oMathParaPr>
                                <m:jc m:val="centerGroup"/>
                              </m:oMathParaPr>
                              <m:oMath xmlns:m="http://schemas.openxmlformats.org/officeDocument/2006/math">
                                <m:r>
                                  <m:rPr>
                                    <m:nor/>
                                  </m:rPr>
                                  <a:rPr lang="ru-RU" sz="1600" b="0" i="0" u="none" strike="noStrike" cap="none" smtClean="0">
                                    <a:solidFill>
                                      <a:srgbClr val="FFFFFF"/>
                                    </a:solidFill>
                                    <a:latin typeface="Yanone Kaffeesatz"/>
                                    <a:ea typeface="Yanone Kaffeesatz"/>
                                    <a:cs typeface="Yanone Kaffeesatz"/>
                                    <a:sym typeface="Arial"/>
                                  </a:rPr>
                                  <m:t>до</m:t>
                                </m:r>
                                <m:sSup>
                                  <m:sSupPr>
                                    <m:ctrlPr>
                                      <a:rPr lang="en-US" sz="1600" b="0" i="1" u="none" strike="noStrike" cap="none" smtClean="0">
                                        <a:solidFill>
                                          <a:srgbClr val="FFFFFF"/>
                                        </a:solidFill>
                                        <a:latin typeface="Cambria Math"/>
                                        <a:ea typeface="Yanone Kaffeesatz"/>
                                        <a:cs typeface="Yanone Kaffeesatz"/>
                                        <a:sym typeface="Arial"/>
                                      </a:rPr>
                                    </m:ctrlPr>
                                  </m:sSupPr>
                                  <m:e>
                                    <m:r>
                                      <a:rPr lang="uk-UA" sz="1600" b="0" i="0" u="none" strike="noStrike" cap="none" smtClean="0">
                                        <a:solidFill>
                                          <a:srgbClr val="FFFFFF"/>
                                        </a:solidFill>
                                        <a:latin typeface="Cambria Math"/>
                                        <a:ea typeface="Yanone Kaffeesatz"/>
                                        <a:cs typeface="Yanone Kaffeesatz"/>
                                        <a:sym typeface="Arial"/>
                                      </a:rPr>
                                      <m:t> 10</m:t>
                                    </m:r>
                                  </m:e>
                                  <m:sup>
                                    <m:r>
                                      <a:rPr lang="uk-UA" sz="1600" b="0" i="0" u="none" strike="noStrike" cap="none" smtClean="0">
                                        <a:solidFill>
                                          <a:srgbClr val="FFFFFF"/>
                                        </a:solidFill>
                                        <a:latin typeface="Cambria Math"/>
                                        <a:ea typeface="Yanone Kaffeesatz"/>
                                        <a:cs typeface="Yanone Kaffeesatz"/>
                                        <a:sym typeface="Arial"/>
                                      </a:rPr>
                                      <m:t>8</m:t>
                                    </m:r>
                                  </m:sup>
                                </m:sSup>
                                <m:r>
                                  <m:rPr>
                                    <m:nor/>
                                  </m:rPr>
                                  <a:rPr lang="ru-RU" sz="1600" b="0" i="0" u="none" strike="noStrike" cap="none" smtClean="0">
                                    <a:solidFill>
                                      <a:srgbClr val="FFFFFF"/>
                                    </a:solidFill>
                                    <a:latin typeface="Yanone Kaffeesatz"/>
                                    <a:ea typeface="Yanone Kaffeesatz"/>
                                    <a:cs typeface="Yanone Kaffeesatz"/>
                                    <a:sym typeface="Arial"/>
                                  </a:rPr>
                                  <m:t>−</m:t>
                                </m:r>
                                <m:sSup>
                                  <m:sSupPr>
                                    <m:ctrlPr>
                                      <a:rPr lang="en-US" sz="1600" b="0" i="1" u="none" strike="noStrike" cap="none" smtClean="0">
                                        <a:solidFill>
                                          <a:srgbClr val="FFFFFF"/>
                                        </a:solidFill>
                                        <a:latin typeface="Cambria Math"/>
                                        <a:ea typeface="Yanone Kaffeesatz"/>
                                        <a:cs typeface="Yanone Kaffeesatz"/>
                                        <a:sym typeface="Arial"/>
                                      </a:rPr>
                                    </m:ctrlPr>
                                  </m:sSupPr>
                                  <m:e>
                                    <m:r>
                                      <a:rPr lang="uk-UA" sz="1600" b="0" i="0" u="none" strike="noStrike" cap="none" smtClean="0">
                                        <a:solidFill>
                                          <a:srgbClr val="FFFFFF"/>
                                        </a:solidFill>
                                        <a:latin typeface="Cambria Math"/>
                                        <a:ea typeface="Yanone Kaffeesatz"/>
                                        <a:cs typeface="Yanone Kaffeesatz"/>
                                        <a:sym typeface="Arial"/>
                                      </a:rPr>
                                      <m:t> 10</m:t>
                                    </m:r>
                                  </m:e>
                                  <m:sup>
                                    <m:r>
                                      <a:rPr lang="uk-UA" sz="1600" b="0" i="0" u="none" strike="noStrike" cap="none" smtClean="0">
                                        <a:solidFill>
                                          <a:srgbClr val="FFFFFF"/>
                                        </a:solidFill>
                                        <a:latin typeface="Cambria Math"/>
                                        <a:ea typeface="Yanone Kaffeesatz"/>
                                        <a:cs typeface="Yanone Kaffeesatz"/>
                                        <a:sym typeface="Arial"/>
                                      </a:rPr>
                                      <m:t>12</m:t>
                                    </m:r>
                                  </m:sup>
                                </m:sSup>
                                <m:sSup>
                                  <m:sSupPr>
                                    <m:ctrlPr>
                                      <a:rPr lang="uk-UA" sz="1600" b="0" i="1" u="none" strike="noStrike" cap="none" smtClean="0">
                                        <a:solidFill>
                                          <a:srgbClr val="FFFFFF"/>
                                        </a:solidFill>
                                        <a:latin typeface="Cambria Math"/>
                                        <a:ea typeface="Yanone Kaffeesatz"/>
                                        <a:cs typeface="Yanone Kaffeesatz"/>
                                        <a:sym typeface="Arial"/>
                                      </a:rPr>
                                    </m:ctrlPr>
                                  </m:sSupPr>
                                  <m:e>
                                    <m:r>
                                      <a:rPr lang="uk-UA" sz="1600" b="0" i="0" u="none" strike="noStrike" cap="none" smtClean="0">
                                        <a:solidFill>
                                          <a:srgbClr val="FFFFFF"/>
                                        </a:solidFill>
                                        <a:latin typeface="Cambria Math"/>
                                        <a:ea typeface="Yanone Kaffeesatz"/>
                                        <a:cs typeface="Yanone Kaffeesatz"/>
                                        <a:sym typeface="Arial"/>
                                      </a:rPr>
                                      <m:t> см</m:t>
                                    </m:r>
                                  </m:e>
                                  <m:sup>
                                    <m:r>
                                      <a:rPr lang="uk-UA" sz="1600" b="0" i="0" u="none" strike="noStrike" cap="none" smtClean="0">
                                        <a:solidFill>
                                          <a:srgbClr val="FFFFFF"/>
                                        </a:solidFill>
                                        <a:latin typeface="Cambria Math"/>
                                        <a:ea typeface="Yanone Kaffeesatz"/>
                                        <a:cs typeface="Yanone Kaffeesatz"/>
                                        <a:sym typeface="Arial"/>
                                      </a:rPr>
                                      <m:t>−3</m:t>
                                    </m:r>
                                  </m:sup>
                                </m:sSup>
                              </m:oMath>
                            </m:oMathPara>
                          </a14:m>
                          <a:endParaRPr lang="en-US" sz="1600" b="0" i="0" u="none" strike="noStrike" cap="none" dirty="0">
                            <a:solidFill>
                              <a:srgbClr val="FFFFFF"/>
                            </a:solidFill>
                            <a:latin typeface="Yanone Kaffeesatz"/>
                            <a:ea typeface="Yanone Kaffeesatz"/>
                            <a:cs typeface="Yanone Kaffeesatz"/>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1600" b="0" i="0" u="none" strike="noStrike" cap="none" smtClean="0">
                                    <a:solidFill>
                                      <a:srgbClr val="FFFFFF"/>
                                    </a:solidFill>
                                    <a:latin typeface="Cambria Math"/>
                                    <a:ea typeface="Yanone Kaffeesatz"/>
                                    <a:cs typeface="Yanone Kaffeesatz"/>
                                    <a:sym typeface="Arial"/>
                                  </a:rPr>
                                  <m:t>~</m:t>
                                </m:r>
                                <m:sSup>
                                  <m:sSupPr>
                                    <m:ctrlPr>
                                      <a:rPr lang="en-US" sz="1600" b="0" i="1" smtClean="0">
                                        <a:solidFill>
                                          <a:schemeClr val="bg1"/>
                                        </a:solidFill>
                                        <a:latin typeface="Cambria Math"/>
                                        <a:ea typeface="Yanone Kaffeesatz"/>
                                        <a:cs typeface="Yanone Kaffeesatz"/>
                                      </a:rPr>
                                    </m:ctrlPr>
                                  </m:sSupPr>
                                  <m:e>
                                    <m:r>
                                      <a:rPr lang="uk-UA" sz="1600" b="0" i="1" smtClean="0">
                                        <a:solidFill>
                                          <a:schemeClr val="bg1"/>
                                        </a:solidFill>
                                        <a:latin typeface="Cambria Math" panose="02040503050406030204" pitchFamily="18" charset="0"/>
                                        <a:ea typeface="Yanone Kaffeesatz"/>
                                        <a:cs typeface="Yanone Kaffeesatz"/>
                                      </a:rPr>
                                      <m:t> 10</m:t>
                                    </m:r>
                                  </m:e>
                                  <m:sup>
                                    <m:r>
                                      <a:rPr lang="uk-UA" sz="1600" b="0" i="1" smtClean="0">
                                        <a:solidFill>
                                          <a:schemeClr val="bg1"/>
                                        </a:solidFill>
                                        <a:latin typeface="Cambria Math" panose="02040503050406030204" pitchFamily="18" charset="0"/>
                                        <a:ea typeface="Yanone Kaffeesatz"/>
                                        <a:cs typeface="Yanone Kaffeesatz"/>
                                      </a:rPr>
                                      <m:t>8</m:t>
                                    </m:r>
                                  </m:sup>
                                </m:sSup>
                                <m:r>
                                  <m:rPr>
                                    <m:nor/>
                                  </m:rPr>
                                  <a:rPr lang="ru-RU" sz="1600" b="0" i="0" u="none" strike="noStrike" cap="none" smtClean="0">
                                    <a:solidFill>
                                      <a:srgbClr val="FFFFFF"/>
                                    </a:solidFill>
                                    <a:latin typeface="Yanone Kaffeesatz"/>
                                    <a:ea typeface="Yanone Kaffeesatz"/>
                                    <a:cs typeface="Yanone Kaffeesatz"/>
                                    <a:sym typeface="Arial"/>
                                  </a:rPr>
                                  <m:t>−</m:t>
                                </m:r>
                                <m:sSup>
                                  <m:sSupPr>
                                    <m:ctrlPr>
                                      <a:rPr lang="en-US" sz="1600" b="0" i="1" smtClean="0">
                                        <a:solidFill>
                                          <a:schemeClr val="bg1"/>
                                        </a:solidFill>
                                        <a:latin typeface="Cambria Math"/>
                                        <a:ea typeface="Yanone Kaffeesatz"/>
                                        <a:cs typeface="Yanone Kaffeesatz"/>
                                      </a:rPr>
                                    </m:ctrlPr>
                                  </m:sSupPr>
                                  <m:e>
                                    <m:r>
                                      <a:rPr lang="uk-UA" sz="1600" b="0" i="1" smtClean="0">
                                        <a:solidFill>
                                          <a:schemeClr val="bg1"/>
                                        </a:solidFill>
                                        <a:latin typeface="Cambria Math" panose="02040503050406030204" pitchFamily="18" charset="0"/>
                                        <a:ea typeface="Yanone Kaffeesatz"/>
                                        <a:cs typeface="Yanone Kaffeesatz"/>
                                      </a:rPr>
                                      <m:t> 10</m:t>
                                    </m:r>
                                  </m:e>
                                  <m:sup>
                                    <m:r>
                                      <a:rPr lang="uk-UA" sz="1600" b="0" i="1" smtClean="0">
                                        <a:solidFill>
                                          <a:schemeClr val="bg1"/>
                                        </a:solidFill>
                                        <a:latin typeface="Cambria Math" panose="02040503050406030204" pitchFamily="18" charset="0"/>
                                        <a:ea typeface="Yanone Kaffeesatz"/>
                                        <a:cs typeface="Yanone Kaffeesatz"/>
                                      </a:rPr>
                                      <m:t>10</m:t>
                                    </m:r>
                                  </m:sup>
                                </m:sSup>
                                <m:sSup>
                                  <m:sSupPr>
                                    <m:ctrlPr>
                                      <a:rPr lang="uk-UA" sz="1600" b="0" i="1" u="none" strike="noStrike" cap="none" smtClean="0">
                                        <a:solidFill>
                                          <a:srgbClr val="FFFFFF"/>
                                        </a:solidFill>
                                        <a:latin typeface="Cambria Math"/>
                                        <a:ea typeface="Yanone Kaffeesatz"/>
                                        <a:cs typeface="Yanone Kaffeesatz"/>
                                        <a:sym typeface="Arial"/>
                                      </a:rPr>
                                    </m:ctrlPr>
                                  </m:sSupPr>
                                  <m:e>
                                    <m:r>
                                      <a:rPr lang="uk-UA" sz="1600" b="0" i="0" u="none" strike="noStrike" cap="none" smtClean="0">
                                        <a:solidFill>
                                          <a:srgbClr val="FFFFFF"/>
                                        </a:solidFill>
                                        <a:latin typeface="Cambria Math"/>
                                        <a:ea typeface="Yanone Kaffeesatz"/>
                                        <a:cs typeface="Yanone Kaffeesatz"/>
                                        <a:sym typeface="Arial"/>
                                      </a:rPr>
                                      <m:t>см</m:t>
                                    </m:r>
                                  </m:e>
                                  <m:sup>
                                    <m:r>
                                      <a:rPr lang="uk-UA" sz="1600" b="0" i="0" u="none" strike="noStrike" cap="none" smtClean="0">
                                        <a:solidFill>
                                          <a:srgbClr val="FFFFFF"/>
                                        </a:solidFill>
                                        <a:latin typeface="Cambria Math"/>
                                        <a:ea typeface="Yanone Kaffeesatz"/>
                                        <a:cs typeface="Yanone Kaffeesatz"/>
                                        <a:sym typeface="Arial"/>
                                      </a:rPr>
                                      <m:t>−3</m:t>
                                    </m:r>
                                  </m:sup>
                                </m:sSup>
                              </m:oMath>
                            </m:oMathPara>
                          </a14:m>
                          <a:endParaRPr lang="en-US" sz="1600" b="0" i="0" u="none" strike="noStrike" cap="none" dirty="0">
                            <a:solidFill>
                              <a:srgbClr val="FFFFFF"/>
                            </a:solidFill>
                            <a:latin typeface="Yanone Kaffeesatz"/>
                            <a:ea typeface="Yanone Kaffeesatz"/>
                            <a:cs typeface="Yanone Kaffeesatz"/>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1600" b="0" i="0" u="none" strike="noStrike" cap="none" smtClean="0">
                                    <a:solidFill>
                                      <a:srgbClr val="FFFFFF"/>
                                    </a:solidFill>
                                    <a:latin typeface="Cambria Math"/>
                                    <a:ea typeface="Yanone Kaffeesatz"/>
                                    <a:cs typeface="Yanone Kaffeesatz"/>
                                    <a:sym typeface="Arial"/>
                                  </a:rPr>
                                  <m:t>~</m:t>
                                </m:r>
                                <m:sSup>
                                  <m:sSupPr>
                                    <m:ctrlPr>
                                      <a:rPr lang="en-US" sz="1600" b="0" i="1" smtClean="0">
                                        <a:solidFill>
                                          <a:schemeClr val="bg1"/>
                                        </a:solidFill>
                                        <a:latin typeface="Cambria Math"/>
                                        <a:ea typeface="Yanone Kaffeesatz"/>
                                        <a:cs typeface="Yanone Kaffeesatz"/>
                                      </a:rPr>
                                    </m:ctrlPr>
                                  </m:sSupPr>
                                  <m:e>
                                    <m:r>
                                      <a:rPr lang="uk-UA" sz="1600" b="0" i="1" smtClean="0">
                                        <a:solidFill>
                                          <a:schemeClr val="bg1"/>
                                        </a:solidFill>
                                        <a:latin typeface="Cambria Math" panose="02040503050406030204" pitchFamily="18" charset="0"/>
                                        <a:ea typeface="Yanone Kaffeesatz"/>
                                        <a:cs typeface="Yanone Kaffeesatz"/>
                                      </a:rPr>
                                      <m:t> 10</m:t>
                                    </m:r>
                                  </m:e>
                                  <m:sup>
                                    <m:r>
                                      <a:rPr lang="uk-UA" sz="1600" b="0" i="1" smtClean="0">
                                        <a:solidFill>
                                          <a:schemeClr val="bg1"/>
                                        </a:solidFill>
                                        <a:latin typeface="Cambria Math" panose="02040503050406030204" pitchFamily="18" charset="0"/>
                                        <a:ea typeface="Yanone Kaffeesatz"/>
                                        <a:cs typeface="Yanone Kaffeesatz"/>
                                      </a:rPr>
                                      <m:t>5</m:t>
                                    </m:r>
                                  </m:sup>
                                </m:sSup>
                                <m:r>
                                  <m:rPr>
                                    <m:nor/>
                                  </m:rPr>
                                  <a:rPr lang="en-US" sz="1600" b="0" i="0" u="none" strike="noStrike" cap="none" smtClean="0">
                                    <a:solidFill>
                                      <a:srgbClr val="FFFFFF"/>
                                    </a:solidFill>
                                    <a:latin typeface="Yanone Kaffeesatz"/>
                                    <a:ea typeface="Yanone Kaffeesatz"/>
                                    <a:cs typeface="Yanone Kaffeesatz"/>
                                    <a:sym typeface="Arial"/>
                                  </a:rPr>
                                  <m:t>—</m:t>
                                </m:r>
                                <m:sSup>
                                  <m:sSupPr>
                                    <m:ctrlPr>
                                      <a:rPr lang="en-US" sz="1600" b="0" i="1" smtClean="0">
                                        <a:solidFill>
                                          <a:schemeClr val="bg1"/>
                                        </a:solidFill>
                                        <a:latin typeface="Cambria Math"/>
                                        <a:ea typeface="Yanone Kaffeesatz"/>
                                        <a:cs typeface="Yanone Kaffeesatz"/>
                                      </a:rPr>
                                    </m:ctrlPr>
                                  </m:sSupPr>
                                  <m:e>
                                    <m:r>
                                      <a:rPr lang="uk-UA" sz="1600" b="0" i="1" smtClean="0">
                                        <a:solidFill>
                                          <a:schemeClr val="bg1"/>
                                        </a:solidFill>
                                        <a:latin typeface="Cambria Math" panose="02040503050406030204" pitchFamily="18" charset="0"/>
                                        <a:ea typeface="Yanone Kaffeesatz"/>
                                        <a:cs typeface="Yanone Kaffeesatz"/>
                                      </a:rPr>
                                      <m:t> 10</m:t>
                                    </m:r>
                                  </m:e>
                                  <m:sup>
                                    <m:r>
                                      <a:rPr lang="uk-UA" sz="1600" b="0" i="1" smtClean="0">
                                        <a:solidFill>
                                          <a:schemeClr val="bg1"/>
                                        </a:solidFill>
                                        <a:latin typeface="Cambria Math" panose="02040503050406030204" pitchFamily="18" charset="0"/>
                                        <a:ea typeface="Yanone Kaffeesatz"/>
                                        <a:cs typeface="Yanone Kaffeesatz"/>
                                      </a:rPr>
                                      <m:t>6</m:t>
                                    </m:r>
                                  </m:sup>
                                </m:sSup>
                                <m:sSup>
                                  <m:sSupPr>
                                    <m:ctrlPr>
                                      <a:rPr lang="uk-UA" sz="1600" b="0" i="1" u="none" strike="noStrike" cap="none" smtClean="0">
                                        <a:solidFill>
                                          <a:srgbClr val="FFFFFF"/>
                                        </a:solidFill>
                                        <a:latin typeface="Cambria Math"/>
                                        <a:ea typeface="Yanone Kaffeesatz"/>
                                        <a:cs typeface="Yanone Kaffeesatz"/>
                                        <a:sym typeface="Arial"/>
                                      </a:rPr>
                                    </m:ctrlPr>
                                  </m:sSupPr>
                                  <m:e>
                                    <m:r>
                                      <a:rPr lang="uk-UA" sz="1600" b="0" i="0" u="none" strike="noStrike" cap="none" smtClean="0">
                                        <a:solidFill>
                                          <a:srgbClr val="FFFFFF"/>
                                        </a:solidFill>
                                        <a:latin typeface="Cambria Math"/>
                                        <a:ea typeface="Yanone Kaffeesatz"/>
                                        <a:cs typeface="Yanone Kaffeesatz"/>
                                        <a:sym typeface="Arial"/>
                                      </a:rPr>
                                      <m:t>см</m:t>
                                    </m:r>
                                  </m:e>
                                  <m:sup>
                                    <m:r>
                                      <a:rPr lang="uk-UA" sz="1600" b="0" i="0" u="none" strike="noStrike" cap="none" smtClean="0">
                                        <a:solidFill>
                                          <a:srgbClr val="FFFFFF"/>
                                        </a:solidFill>
                                        <a:latin typeface="Cambria Math"/>
                                        <a:ea typeface="Yanone Kaffeesatz"/>
                                        <a:cs typeface="Yanone Kaffeesatz"/>
                                        <a:sym typeface="Arial"/>
                                      </a:rPr>
                                      <m:t>−3</m:t>
                                    </m:r>
                                  </m:sup>
                                </m:sSup>
                              </m:oMath>
                            </m:oMathPara>
                          </a14:m>
                          <a:endParaRPr lang="en-US" sz="1600" b="0" i="0" u="none" strike="noStrike" cap="none" dirty="0">
                            <a:solidFill>
                              <a:srgbClr val="FFFFFF"/>
                            </a:solidFill>
                            <a:latin typeface="Yanone Kaffeesatz"/>
                            <a:ea typeface="Yanone Kaffeesatz"/>
                            <a:cs typeface="Yanone Kaffeesatz"/>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2907425"/>
                      </a:ext>
                    </a:extLst>
                  </a:tr>
                  <a:tr h="377375">
                    <a:tc>
                      <a:txBody>
                        <a:bodyPr/>
                        <a:lstStyle/>
                        <a:p>
                          <a:pPr algn="ctr"/>
                          <a14:m>
                            <m:oMath xmlns:m="http://schemas.openxmlformats.org/officeDocument/2006/math">
                              <m:r>
                                <a:rPr lang="en-US" sz="1600" b="0" i="0" u="none" strike="noStrike" cap="none" smtClean="0">
                                  <a:solidFill>
                                    <a:srgbClr val="FFFFFF"/>
                                  </a:solidFill>
                                  <a:latin typeface="Cambria Math"/>
                                  <a:ea typeface="Yanone Kaffeesatz"/>
                                  <a:cs typeface="Yanone Kaffeesatz"/>
                                  <a:sym typeface="Arial"/>
                                </a:rPr>
                                <m:t>~</m:t>
                              </m:r>
                              <m:r>
                                <a:rPr lang="uk-UA" sz="1600" b="0" i="0" u="none" strike="noStrike" cap="none" smtClean="0">
                                  <a:solidFill>
                                    <a:srgbClr val="FFFFFF"/>
                                  </a:solidFill>
                                  <a:latin typeface="Cambria Math"/>
                                  <a:ea typeface="Yanone Kaffeesatz"/>
                                  <a:cs typeface="Yanone Kaffeesatz"/>
                                  <a:sym typeface="Arial"/>
                                </a:rPr>
                                <m:t> від </m:t>
                              </m:r>
                            </m:oMath>
                          </a14:m>
                          <a:r>
                            <a:rPr lang="ru-RU" sz="1600" b="0" i="0" u="none" strike="noStrike" cap="none" dirty="0" smtClean="0">
                              <a:solidFill>
                                <a:srgbClr val="FFFFFF"/>
                              </a:solidFill>
                              <a:latin typeface="Yanone Kaffeesatz"/>
                              <a:ea typeface="Yanone Kaffeesatz"/>
                              <a:cs typeface="Yanone Kaffeesatz"/>
                              <a:sym typeface="Arial"/>
                            </a:rPr>
                            <a:t>4-6 К до </a:t>
                          </a:r>
                          <a14:m>
                            <m:oMath xmlns:m="http://schemas.openxmlformats.org/officeDocument/2006/math">
                              <m:sSup>
                                <m:sSupPr>
                                  <m:ctrlPr>
                                    <a:rPr lang="en-US" sz="1600" b="0" i="1" smtClean="0">
                                      <a:solidFill>
                                        <a:schemeClr val="bg1"/>
                                      </a:solidFill>
                                      <a:latin typeface="Cambria Math"/>
                                      <a:ea typeface="Yanone Kaffeesatz"/>
                                      <a:cs typeface="Yanone Kaffeesatz"/>
                                    </a:rPr>
                                  </m:ctrlPr>
                                </m:sSupPr>
                                <m:e>
                                  <m:r>
                                    <a:rPr lang="uk-UA" sz="1600" b="0" i="1" smtClean="0">
                                      <a:solidFill>
                                        <a:schemeClr val="bg1"/>
                                      </a:solidFill>
                                      <a:latin typeface="Cambria Math" panose="02040503050406030204" pitchFamily="18" charset="0"/>
                                      <a:ea typeface="Yanone Kaffeesatz"/>
                                      <a:cs typeface="Yanone Kaffeesatz"/>
                                    </a:rPr>
                                    <m:t> 10</m:t>
                                  </m:r>
                                </m:e>
                                <m:sup>
                                  <m:r>
                                    <a:rPr lang="uk-UA" sz="1600" b="0" i="1" smtClean="0">
                                      <a:solidFill>
                                        <a:schemeClr val="bg1"/>
                                      </a:solidFill>
                                      <a:latin typeface="Cambria Math" panose="02040503050406030204" pitchFamily="18" charset="0"/>
                                      <a:ea typeface="Yanone Kaffeesatz"/>
                                      <a:cs typeface="Yanone Kaffeesatz"/>
                                    </a:rPr>
                                    <m:t>6</m:t>
                                  </m:r>
                                </m:sup>
                              </m:sSup>
                            </m:oMath>
                          </a14:m>
                          <a:r>
                            <a:rPr lang="ru-RU" sz="1600" b="0" i="0" u="none" strike="noStrike" cap="none" dirty="0" smtClean="0">
                              <a:solidFill>
                                <a:srgbClr val="FFFFFF"/>
                              </a:solidFill>
                              <a:latin typeface="Yanone Kaffeesatz"/>
                              <a:ea typeface="Yanone Kaffeesatz"/>
                              <a:cs typeface="Yanone Kaffeesatz"/>
                              <a:sym typeface="Arial"/>
                            </a:rPr>
                            <a:t> К</a:t>
                          </a:r>
                          <a:endParaRPr lang="en-US" sz="1600" b="0" i="0" u="none" strike="noStrike" cap="none" dirty="0">
                            <a:solidFill>
                              <a:srgbClr val="FFFFFF"/>
                            </a:solidFill>
                            <a:latin typeface="Yanone Kaffeesatz"/>
                            <a:ea typeface="Yanone Kaffeesatz"/>
                            <a:cs typeface="Yanone Kaffeesatz"/>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 xmlns:m="http://schemas.openxmlformats.org/officeDocument/2006/math">
                              <m:r>
                                <a:rPr lang="en-US" sz="1600" b="0" i="0" u="none" strike="noStrike" cap="none" smtClean="0">
                                  <a:solidFill>
                                    <a:srgbClr val="FFFFFF"/>
                                  </a:solidFill>
                                  <a:latin typeface="Cambria Math"/>
                                  <a:ea typeface="Yanone Kaffeesatz"/>
                                  <a:cs typeface="Yanone Kaffeesatz"/>
                                  <a:sym typeface="Arial"/>
                                </a:rPr>
                                <m:t>~</m:t>
                              </m:r>
                              <m:sSup>
                                <m:sSupPr>
                                  <m:ctrlPr>
                                    <a:rPr lang="en-US" sz="1600" b="0" i="1" smtClean="0">
                                      <a:solidFill>
                                        <a:schemeClr val="bg1"/>
                                      </a:solidFill>
                                      <a:latin typeface="Cambria Math"/>
                                      <a:ea typeface="Yanone Kaffeesatz"/>
                                      <a:cs typeface="Yanone Kaffeesatz"/>
                                    </a:rPr>
                                  </m:ctrlPr>
                                </m:sSupPr>
                                <m:e>
                                  <m:r>
                                    <a:rPr lang="uk-UA" sz="1600" b="0" i="1" smtClean="0">
                                      <a:solidFill>
                                        <a:schemeClr val="bg1"/>
                                      </a:solidFill>
                                      <a:latin typeface="Cambria Math" panose="02040503050406030204" pitchFamily="18" charset="0"/>
                                      <a:ea typeface="Yanone Kaffeesatz"/>
                                      <a:cs typeface="Yanone Kaffeesatz"/>
                                    </a:rPr>
                                    <m:t> 10</m:t>
                                  </m:r>
                                </m:e>
                                <m:sup>
                                  <m:r>
                                    <a:rPr lang="uk-UA" sz="1600" b="0" i="1" smtClean="0">
                                      <a:solidFill>
                                        <a:schemeClr val="bg1"/>
                                      </a:solidFill>
                                      <a:latin typeface="Cambria Math" panose="02040503050406030204" pitchFamily="18" charset="0"/>
                                      <a:ea typeface="Yanone Kaffeesatz"/>
                                      <a:cs typeface="Yanone Kaffeesatz"/>
                                    </a:rPr>
                                    <m:t>6</m:t>
                                  </m:r>
                                </m:sup>
                              </m:sSup>
                            </m:oMath>
                          </a14:m>
                          <a:r>
                            <a:rPr lang="ru-RU" sz="1600" b="0" i="0" u="none" strike="noStrike" cap="none" dirty="0" smtClean="0">
                              <a:solidFill>
                                <a:srgbClr val="FFFFFF"/>
                              </a:solidFill>
                              <a:latin typeface="Yanone Kaffeesatz"/>
                              <a:ea typeface="Yanone Kaffeesatz"/>
                              <a:cs typeface="Yanone Kaffeesatz"/>
                              <a:sym typeface="Arial"/>
                            </a:rPr>
                            <a:t> К</a:t>
                          </a:r>
                          <a:endParaRPr lang="en-US" sz="1600" b="0" i="0" u="none" strike="noStrike" cap="none" dirty="0">
                            <a:solidFill>
                              <a:srgbClr val="FFFFFF"/>
                            </a:solidFill>
                            <a:latin typeface="Yanone Kaffeesatz"/>
                            <a:ea typeface="Yanone Kaffeesatz"/>
                            <a:cs typeface="Yanone Kaffeesatz"/>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 xmlns:m="http://schemas.openxmlformats.org/officeDocument/2006/math">
                              <m:r>
                                <a:rPr lang="en-US" sz="1600" b="0" i="0" u="none" strike="noStrike" cap="none" smtClean="0">
                                  <a:solidFill>
                                    <a:srgbClr val="FFFFFF"/>
                                  </a:solidFill>
                                  <a:latin typeface="Cambria Math"/>
                                  <a:ea typeface="Yanone Kaffeesatz"/>
                                  <a:cs typeface="Yanone Kaffeesatz"/>
                                  <a:sym typeface="Arial"/>
                                </a:rPr>
                                <m:t>~</m:t>
                              </m:r>
                              <m:sSup>
                                <m:sSupPr>
                                  <m:ctrlPr>
                                    <a:rPr lang="en-US" sz="1600" b="0" i="1" smtClean="0">
                                      <a:solidFill>
                                        <a:schemeClr val="bg1"/>
                                      </a:solidFill>
                                      <a:latin typeface="Cambria Math"/>
                                      <a:ea typeface="Yanone Kaffeesatz"/>
                                      <a:cs typeface="Yanone Kaffeesatz"/>
                                    </a:rPr>
                                  </m:ctrlPr>
                                </m:sSupPr>
                                <m:e>
                                  <m:r>
                                    <a:rPr lang="uk-UA" sz="1600" b="0" i="1" smtClean="0">
                                      <a:solidFill>
                                        <a:schemeClr val="bg1"/>
                                      </a:solidFill>
                                      <a:latin typeface="Cambria Math" panose="02040503050406030204" pitchFamily="18" charset="0"/>
                                      <a:ea typeface="Yanone Kaffeesatz"/>
                                      <a:cs typeface="Yanone Kaffeesatz"/>
                                    </a:rPr>
                                    <m:t> 10</m:t>
                                  </m:r>
                                </m:e>
                                <m:sup>
                                  <m:r>
                                    <a:rPr lang="uk-UA" sz="1600" b="0" i="1" smtClean="0">
                                      <a:solidFill>
                                        <a:schemeClr val="bg1"/>
                                      </a:solidFill>
                                      <a:latin typeface="Cambria Math" panose="02040503050406030204" pitchFamily="18" charset="0"/>
                                      <a:ea typeface="Yanone Kaffeesatz"/>
                                      <a:cs typeface="Yanone Kaffeesatz"/>
                                    </a:rPr>
                                    <m:t>3</m:t>
                                  </m:r>
                                </m:sup>
                              </m:sSup>
                            </m:oMath>
                          </a14:m>
                          <a:r>
                            <a:rPr lang="ru-RU" sz="1600" b="0" i="0" u="none" strike="noStrike" cap="none" dirty="0" smtClean="0">
                              <a:solidFill>
                                <a:srgbClr val="FFFFFF"/>
                              </a:solidFill>
                              <a:latin typeface="Yanone Kaffeesatz"/>
                              <a:ea typeface="Yanone Kaffeesatz"/>
                              <a:cs typeface="Yanone Kaffeesatz"/>
                              <a:sym typeface="Arial"/>
                            </a:rPr>
                            <a:t> К</a:t>
                          </a:r>
                          <a:r>
                            <a:rPr lang="uk-UA" sz="1600" b="0" i="0" u="none" strike="noStrike" cap="none" dirty="0" smtClean="0">
                              <a:solidFill>
                                <a:srgbClr val="FFFFFF"/>
                              </a:solidFill>
                              <a:latin typeface="Yanone Kaffeesatz"/>
                              <a:ea typeface="Yanone Kaffeesatz"/>
                              <a:cs typeface="Yanone Kaffeesatz"/>
                              <a:sym typeface="Arial"/>
                            </a:rPr>
                            <a:t> і більше</a:t>
                          </a:r>
                          <a:endParaRPr lang="en-US" sz="1600" b="0" i="0" u="none" strike="noStrike" cap="none" dirty="0">
                            <a:solidFill>
                              <a:srgbClr val="FFFFFF"/>
                            </a:solidFill>
                            <a:latin typeface="Yanone Kaffeesatz"/>
                            <a:ea typeface="Yanone Kaffeesatz"/>
                            <a:cs typeface="Yanone Kaffeesatz"/>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17064098"/>
                      </a:ext>
                    </a:extLst>
                  </a:tr>
                </a:tbl>
              </a:graphicData>
            </a:graphic>
          </p:graphicFrame>
        </mc:Choice>
        <mc:Fallback>
          <p:graphicFrame>
            <p:nvGraphicFramePr>
              <p:cNvPr id="8" name="Таблица 7"/>
              <p:cNvGraphicFramePr>
                <a:graphicFrameLocks noGrp="1"/>
              </p:cNvGraphicFramePr>
              <p:nvPr>
                <p:extLst>
                  <p:ext uri="{D42A27DB-BD31-4B8C-83A1-F6EECF244321}">
                    <p14:modId xmlns:p14="http://schemas.microsoft.com/office/powerpoint/2010/main" val="167673857"/>
                  </p:ext>
                </p:extLst>
              </p:nvPr>
            </p:nvGraphicFramePr>
            <p:xfrm>
              <a:off x="510361" y="3176261"/>
              <a:ext cx="7435701" cy="1507560"/>
            </p:xfrm>
            <a:graphic>
              <a:graphicData uri="http://schemas.openxmlformats.org/drawingml/2006/table">
                <a:tbl>
                  <a:tblPr firstRow="1" bandRow="1">
                    <a:tableStyleId>{9D7B26C5-4107-4FEC-AEDC-1716B250A1EF}</a:tableStyleId>
                  </a:tblPr>
                  <a:tblGrid>
                    <a:gridCol w="2478567">
                      <a:extLst>
                        <a:ext uri="{9D8B030D-6E8A-4147-A177-3AD203B41FA5}">
                          <a16:colId xmlns:a16="http://schemas.microsoft.com/office/drawing/2014/main" xmlns:a14="http://schemas.microsoft.com/office/drawing/2010/main" xmlns="" val="2399754027"/>
                        </a:ext>
                      </a:extLst>
                    </a:gridCol>
                    <a:gridCol w="2478567">
                      <a:extLst>
                        <a:ext uri="{9D8B030D-6E8A-4147-A177-3AD203B41FA5}">
                          <a16:colId xmlns:a16="http://schemas.microsoft.com/office/drawing/2014/main" xmlns:a14="http://schemas.microsoft.com/office/drawing/2010/main" xmlns="" val="1041405234"/>
                        </a:ext>
                      </a:extLst>
                    </a:gridCol>
                    <a:gridCol w="2478567">
                      <a:extLst>
                        <a:ext uri="{9D8B030D-6E8A-4147-A177-3AD203B41FA5}">
                          <a16:colId xmlns:a16="http://schemas.microsoft.com/office/drawing/2014/main" xmlns:a14="http://schemas.microsoft.com/office/drawing/2010/main" xmlns="" val="1889654268"/>
                        </a:ext>
                      </a:extLst>
                    </a:gridCol>
                  </a:tblGrid>
                  <a:tr h="377375">
                    <a:tc>
                      <a:txBody>
                        <a:bodyPr/>
                        <a:lstStyle/>
                        <a:p>
                          <a:pPr algn="ctr"/>
                          <a:r>
                            <a:rPr lang="uk-UA" sz="1600" b="0" i="0" u="none" strike="noStrike" cap="none" dirty="0" smtClean="0">
                              <a:solidFill>
                                <a:srgbClr val="FFFFFF"/>
                              </a:solidFill>
                              <a:latin typeface="Yanone Kaffeesatz"/>
                              <a:ea typeface="Yanone Kaffeesatz"/>
                              <a:cs typeface="Yanone Kaffeesatz"/>
                              <a:sym typeface="Arial"/>
                            </a:rPr>
                            <a:t>Міжзоряне середовище</a:t>
                          </a:r>
                          <a:endParaRPr lang="en-US" sz="1600" b="0" i="0" u="none" strike="noStrike" cap="none" dirty="0">
                            <a:solidFill>
                              <a:srgbClr val="FFFFFF"/>
                            </a:solidFill>
                            <a:latin typeface="Yanone Kaffeesatz"/>
                            <a:ea typeface="Yanone Kaffeesatz"/>
                            <a:cs typeface="Yanone Kaffeesatz"/>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ctr" rtl="0">
                            <a:lnSpc>
                              <a:spcPct val="100000"/>
                            </a:lnSpc>
                            <a:spcBef>
                              <a:spcPts val="0"/>
                            </a:spcBef>
                            <a:spcAft>
                              <a:spcPts val="0"/>
                            </a:spcAft>
                            <a:buClr>
                              <a:srgbClr val="000000"/>
                            </a:buClr>
                            <a:buFont typeface="Arial"/>
                          </a:pPr>
                          <a:r>
                            <a:rPr lang="uk-UA" sz="1600" b="0" i="0" u="none" strike="noStrike" cap="none" dirty="0" smtClean="0">
                              <a:solidFill>
                                <a:srgbClr val="FFFFFF"/>
                              </a:solidFill>
                              <a:latin typeface="Yanone Kaffeesatz"/>
                              <a:ea typeface="Yanone Kaffeesatz"/>
                              <a:cs typeface="Yanone Kaffeesatz"/>
                              <a:sym typeface="Arial"/>
                            </a:rPr>
                            <a:t>Міжпланетне середовище</a:t>
                          </a:r>
                          <a:endParaRPr lang="en-US" sz="1600" b="0" i="0" u="none" strike="noStrike" cap="none" dirty="0">
                            <a:solidFill>
                              <a:srgbClr val="FFFFFF"/>
                            </a:solidFill>
                            <a:latin typeface="Yanone Kaffeesatz"/>
                            <a:ea typeface="Yanone Kaffeesatz"/>
                            <a:cs typeface="Yanone Kaffeesatz"/>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ctr" rtl="0">
                            <a:lnSpc>
                              <a:spcPct val="100000"/>
                            </a:lnSpc>
                            <a:spcBef>
                              <a:spcPts val="0"/>
                            </a:spcBef>
                            <a:spcAft>
                              <a:spcPts val="0"/>
                            </a:spcAft>
                            <a:buClr>
                              <a:srgbClr val="000000"/>
                            </a:buClr>
                            <a:buFont typeface="Arial"/>
                          </a:pPr>
                          <a:r>
                            <a:rPr lang="uk-UA" sz="1600" b="0" i="0" u="none" strike="noStrike" cap="none" dirty="0" smtClean="0">
                              <a:solidFill>
                                <a:srgbClr val="FFFFFF"/>
                              </a:solidFill>
                              <a:latin typeface="Yanone Kaffeesatz"/>
                              <a:ea typeface="Yanone Kaffeesatz"/>
                              <a:cs typeface="Yanone Kaffeesatz"/>
                              <a:sym typeface="Arial"/>
                            </a:rPr>
                            <a:t>Іоносфера Землі</a:t>
                          </a:r>
                          <a:endParaRPr lang="en-US" sz="1600" b="0" i="0" u="none" strike="noStrike" cap="none" dirty="0">
                            <a:solidFill>
                              <a:srgbClr val="FFFFFF"/>
                            </a:solidFill>
                            <a:latin typeface="Yanone Kaffeesatz"/>
                            <a:ea typeface="Yanone Kaffeesatz"/>
                            <a:cs typeface="Yanone Kaffeesatz"/>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a14="http://schemas.microsoft.com/office/drawing/2010/main" xmlns="" val="2793818263"/>
                      </a:ext>
                    </a:extLst>
                  </a:tr>
                  <a:tr h="752810">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5"/>
                          <a:stretch>
                            <a:fillRect l="-246" t="-52846" r="-200493" b="-55285"/>
                          </a:stretch>
                        </a:blip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5"/>
                          <a:stretch>
                            <a:fillRect l="-100000" t="-52846" r="-100000" b="-55285"/>
                          </a:stretch>
                        </a:blip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5"/>
                          <a:stretch>
                            <a:fillRect l="-200493" t="-52846" r="-246" b="-55285"/>
                          </a:stretch>
                        </a:blipFill>
                      </a:tcPr>
                    </a:tc>
                    <a:extLst>
                      <a:ext uri="{0D108BD9-81ED-4DB2-BD59-A6C34878D82A}">
                        <a16:rowId xmlns:a16="http://schemas.microsoft.com/office/drawing/2014/main" xmlns:a14="http://schemas.microsoft.com/office/drawing/2010/main" xmlns="" val="122907425"/>
                      </a:ext>
                    </a:extLst>
                  </a:tr>
                  <a:tr h="377375">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5"/>
                          <a:stretch>
                            <a:fillRect l="-246" t="-303226" r="-200493" b="-9677"/>
                          </a:stretch>
                        </a:blip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5"/>
                          <a:stretch>
                            <a:fillRect l="-100000" t="-303226" r="-100000" b="-9677"/>
                          </a:stretch>
                        </a:blip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5"/>
                          <a:stretch>
                            <a:fillRect l="-200493" t="-303226" r="-246" b="-9677"/>
                          </a:stretch>
                        </a:blipFill>
                      </a:tcPr>
                    </a:tc>
                    <a:extLst>
                      <a:ext uri="{0D108BD9-81ED-4DB2-BD59-A6C34878D82A}">
                        <a16:rowId xmlns:a16="http://schemas.microsoft.com/office/drawing/2014/main" xmlns:a14="http://schemas.microsoft.com/office/drawing/2010/main" xmlns="" val="117064098"/>
                      </a:ext>
                    </a:extLst>
                  </a:tr>
                </a:tbl>
              </a:graphicData>
            </a:graphic>
          </p:graphicFrame>
        </mc:Fallback>
      </mc:AlternateContent>
      <p:sp>
        <p:nvSpPr>
          <p:cNvPr id="10" name="TextBox 9"/>
          <p:cNvSpPr txBox="1"/>
          <p:nvPr/>
        </p:nvSpPr>
        <p:spPr>
          <a:xfrm>
            <a:off x="114766" y="3699209"/>
            <a:ext cx="280828" cy="461665"/>
          </a:xfrm>
          <a:prstGeom prst="rect">
            <a:avLst/>
          </a:prstGeom>
          <a:noFill/>
        </p:spPr>
        <p:txBody>
          <a:bodyPr wrap="square" rtlCol="0">
            <a:spAutoFit/>
          </a:bodyPr>
          <a:lstStyle/>
          <a:p>
            <a:r>
              <a:rPr lang="en-US" sz="2400" i="1" dirty="0">
                <a:solidFill>
                  <a:srgbClr val="FFFFFF"/>
                </a:solidFill>
                <a:latin typeface="Yanone Kaffeesatz"/>
                <a:ea typeface="Yanone Kaffeesatz"/>
                <a:cs typeface="Yanone Kaffeesatz"/>
              </a:rPr>
              <a:t>N</a:t>
            </a:r>
          </a:p>
        </p:txBody>
      </p:sp>
      <p:sp>
        <p:nvSpPr>
          <p:cNvPr id="11" name="TextBox 10"/>
          <p:cNvSpPr txBox="1"/>
          <p:nvPr/>
        </p:nvSpPr>
        <p:spPr>
          <a:xfrm>
            <a:off x="114766" y="4251277"/>
            <a:ext cx="242850" cy="461665"/>
          </a:xfrm>
          <a:prstGeom prst="rect">
            <a:avLst/>
          </a:prstGeom>
          <a:noFill/>
        </p:spPr>
        <p:txBody>
          <a:bodyPr wrap="square" rtlCol="0">
            <a:spAutoFit/>
          </a:bodyPr>
          <a:lstStyle/>
          <a:p>
            <a:r>
              <a:rPr lang="en-US" sz="2400" i="1" dirty="0">
                <a:solidFill>
                  <a:srgbClr val="FFFFFF"/>
                </a:solidFill>
                <a:latin typeface="Yanone Kaffeesatz"/>
                <a:ea typeface="Yanone Kaffeesatz"/>
                <a:cs typeface="Yanone Kaffeesatz"/>
              </a:rPr>
              <a:t>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556122" y="99036"/>
            <a:ext cx="7326147" cy="148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UA" dirty="0" smtClean="0">
                <a:solidFill>
                  <a:schemeClr val="accent6"/>
                </a:solidFill>
              </a:rPr>
              <a:t>ПЛАЗМА</a:t>
            </a:r>
            <a:r>
              <a:rPr lang="uk-UA" dirty="0" smtClean="0"/>
              <a:t> ТА ЇЇ ХАРАКТЕРИСТИКИ</a:t>
            </a:r>
            <a:endParaRPr dirty="0">
              <a:solidFill>
                <a:schemeClr val="accent6"/>
              </a:solidFill>
            </a:endParaRPr>
          </a:p>
        </p:txBody>
      </p:sp>
      <p:pic>
        <p:nvPicPr>
          <p:cNvPr id="2" name="Рисунок 1"/>
          <p:cNvPicPr>
            <a:picLocks noChangeAspect="1"/>
          </p:cNvPicPr>
          <p:nvPr/>
        </p:nvPicPr>
        <p:blipFill>
          <a:blip r:embed="rId3"/>
          <a:stretch>
            <a:fillRect/>
          </a:stretch>
        </p:blipFill>
        <p:spPr>
          <a:xfrm>
            <a:off x="517137" y="943572"/>
            <a:ext cx="4171507" cy="4124578"/>
          </a:xfrm>
          <a:prstGeom prst="rect">
            <a:avLst/>
          </a:prstGeom>
        </p:spPr>
      </p:pic>
      <mc:AlternateContent xmlns:mc="http://schemas.openxmlformats.org/markup-compatibility/2006">
        <mc:Choice xmlns:a14="http://schemas.microsoft.com/office/drawing/2010/main" Requires="a14">
          <p:sp>
            <p:nvSpPr>
              <p:cNvPr id="3" name="TextBox 2"/>
              <p:cNvSpPr txBox="1"/>
              <p:nvPr/>
            </p:nvSpPr>
            <p:spPr>
              <a:xfrm>
                <a:off x="4742119" y="943572"/>
                <a:ext cx="4401881" cy="5307543"/>
              </a:xfrm>
              <a:prstGeom prst="rect">
                <a:avLst/>
              </a:prstGeom>
              <a:noFill/>
            </p:spPr>
            <p:txBody>
              <a:bodyPr wrap="square" rtlCol="0">
                <a:spAutoFit/>
              </a:bodyPr>
              <a:lstStyle/>
              <a:p>
                <a:pPr marL="324000" indent="-216000">
                  <a:buClr>
                    <a:schemeClr val="bg1"/>
                  </a:buClr>
                  <a:buFont typeface="Arial" panose="020B0604020202020204" pitchFamily="34" charset="0"/>
                  <a:buChar char="•"/>
                </a:pPr>
                <a:r>
                  <a:rPr lang="uk-UA" sz="2200" dirty="0" smtClean="0">
                    <a:solidFill>
                      <a:schemeClr val="accent6"/>
                    </a:solidFill>
                    <a:latin typeface="Yanone Kaffeesatz"/>
                    <a:ea typeface="Yanone Kaffeesatz"/>
                    <a:cs typeface="Yanone Kaffeesatz"/>
                    <a:sym typeface="Yanone Kaffeesatz"/>
                  </a:rPr>
                  <a:t>Плазма</a:t>
                </a:r>
                <a:r>
                  <a:rPr lang="uk-UA" sz="2200" dirty="0" smtClean="0">
                    <a:solidFill>
                      <a:schemeClr val="bg1"/>
                    </a:solidFill>
                    <a:latin typeface="Yanone Kaffeesatz"/>
                    <a:ea typeface="Yanone Kaffeesatz"/>
                    <a:cs typeface="Yanone Kaffeesatz"/>
                    <a:sym typeface="Yanone Kaffeesatz"/>
                  </a:rPr>
                  <a:t> – </a:t>
                </a:r>
                <a:r>
                  <a:rPr lang="ru-RU" sz="2200" dirty="0" err="1" smtClean="0">
                    <a:solidFill>
                      <a:schemeClr val="bg1"/>
                    </a:solidFill>
                    <a:latin typeface="Yanone Kaffeesatz"/>
                    <a:ea typeface="Yanone Kaffeesatz"/>
                    <a:cs typeface="Yanone Kaffeesatz"/>
                  </a:rPr>
                  <a:t>це</a:t>
                </a:r>
                <a:r>
                  <a:rPr lang="ru-RU" sz="2200" dirty="0" smtClean="0">
                    <a:solidFill>
                      <a:schemeClr val="bg1"/>
                    </a:solidFill>
                    <a:latin typeface="Yanone Kaffeesatz"/>
                    <a:ea typeface="Yanone Kaffeesatz"/>
                    <a:cs typeface="Yanone Kaffeesatz"/>
                  </a:rPr>
                  <a:t> </a:t>
                </a:r>
                <a:r>
                  <a:rPr lang="ru-RU" sz="2200" dirty="0" err="1" smtClean="0">
                    <a:solidFill>
                      <a:schemeClr val="bg1"/>
                    </a:solidFill>
                    <a:latin typeface="Yanone Kaffeesatz"/>
                    <a:ea typeface="Yanone Kaffeesatz"/>
                    <a:cs typeface="Yanone Kaffeesatz"/>
                  </a:rPr>
                  <a:t>іонізований</a:t>
                </a:r>
                <a:r>
                  <a:rPr lang="ru-RU" sz="2200" dirty="0" smtClean="0">
                    <a:solidFill>
                      <a:schemeClr val="bg1"/>
                    </a:solidFill>
                    <a:latin typeface="Yanone Kaffeesatz"/>
                    <a:ea typeface="Yanone Kaffeesatz"/>
                    <a:cs typeface="Yanone Kaffeesatz"/>
                  </a:rPr>
                  <a:t> </a:t>
                </a:r>
                <a:r>
                  <a:rPr lang="ru-RU" sz="2200" dirty="0" err="1" smtClean="0">
                    <a:solidFill>
                      <a:schemeClr val="bg1"/>
                    </a:solidFill>
                    <a:latin typeface="Yanone Kaffeesatz"/>
                    <a:ea typeface="Yanone Kaffeesatz"/>
                    <a:cs typeface="Yanone Kaffeesatz"/>
                  </a:rPr>
                  <a:t>квазінейтральний</a:t>
                </a:r>
                <a:r>
                  <a:rPr lang="ru-RU" sz="2200" dirty="0" smtClean="0">
                    <a:solidFill>
                      <a:schemeClr val="bg1"/>
                    </a:solidFill>
                    <a:latin typeface="Yanone Kaffeesatz"/>
                    <a:ea typeface="Yanone Kaffeesatz"/>
                    <a:cs typeface="Yanone Kaffeesatz"/>
                  </a:rPr>
                  <a:t> газ, </a:t>
                </a:r>
                <a:r>
                  <a:rPr lang="ru-RU" sz="2200" dirty="0" err="1" smtClean="0">
                    <a:solidFill>
                      <a:schemeClr val="bg1"/>
                    </a:solidFill>
                    <a:latin typeface="Yanone Kaffeesatz"/>
                    <a:ea typeface="Yanone Kaffeesatz"/>
                    <a:cs typeface="Yanone Kaffeesatz"/>
                  </a:rPr>
                  <a:t>суміш</a:t>
                </a:r>
                <a:r>
                  <a:rPr lang="ru-RU" sz="2200" dirty="0" smtClean="0">
                    <a:solidFill>
                      <a:schemeClr val="bg1"/>
                    </a:solidFill>
                    <a:latin typeface="Yanone Kaffeesatz"/>
                    <a:ea typeface="Yanone Kaffeesatz"/>
                    <a:cs typeface="Yanone Kaffeesatz"/>
                  </a:rPr>
                  <a:t> </a:t>
                </a:r>
                <a:r>
                  <a:rPr lang="ru-RU" sz="2200" dirty="0" err="1" smtClean="0">
                    <a:solidFill>
                      <a:schemeClr val="bg1"/>
                    </a:solidFill>
                    <a:latin typeface="Yanone Kaffeesatz"/>
                    <a:ea typeface="Yanone Kaffeesatz"/>
                    <a:cs typeface="Yanone Kaffeesatz"/>
                  </a:rPr>
                  <a:t>електричних</a:t>
                </a:r>
                <a:r>
                  <a:rPr lang="ru-RU" sz="2200" dirty="0" smtClean="0">
                    <a:solidFill>
                      <a:schemeClr val="bg1"/>
                    </a:solidFill>
                    <a:latin typeface="Yanone Kaffeesatz"/>
                    <a:ea typeface="Yanone Kaffeesatz"/>
                    <a:cs typeface="Yanone Kaffeesatz"/>
                  </a:rPr>
                  <a:t> </a:t>
                </a:r>
                <a:r>
                  <a:rPr lang="ru-RU" sz="2200" dirty="0" err="1" smtClean="0">
                    <a:solidFill>
                      <a:schemeClr val="bg1"/>
                    </a:solidFill>
                    <a:latin typeface="Yanone Kaffeesatz"/>
                    <a:ea typeface="Yanone Kaffeesatz"/>
                    <a:cs typeface="Yanone Kaffeesatz"/>
                  </a:rPr>
                  <a:t>зарядів</a:t>
                </a:r>
                <a:r>
                  <a:rPr lang="ru-RU" sz="2200" dirty="0" smtClean="0">
                    <a:solidFill>
                      <a:schemeClr val="bg1"/>
                    </a:solidFill>
                    <a:latin typeface="Yanone Kaffeesatz"/>
                    <a:ea typeface="Yanone Kaffeesatz"/>
                    <a:cs typeface="Yanone Kaffeesatz"/>
                  </a:rPr>
                  <a:t>, у </a:t>
                </a:r>
                <a:r>
                  <a:rPr lang="ru-RU" sz="2200" dirty="0" err="1" smtClean="0">
                    <a:solidFill>
                      <a:schemeClr val="bg1"/>
                    </a:solidFill>
                    <a:latin typeface="Yanone Kaffeesatz"/>
                    <a:ea typeface="Yanone Kaffeesatz"/>
                    <a:cs typeface="Yanone Kaffeesatz"/>
                  </a:rPr>
                  <a:t>якому</a:t>
                </a:r>
                <a:r>
                  <a:rPr lang="ru-RU" sz="2200" dirty="0" smtClean="0">
                    <a:solidFill>
                      <a:schemeClr val="bg1"/>
                    </a:solidFill>
                    <a:latin typeface="Yanone Kaffeesatz"/>
                    <a:ea typeface="Yanone Kaffeesatz"/>
                    <a:cs typeface="Yanone Kaffeesatz"/>
                  </a:rPr>
                  <a:t> </a:t>
                </a:r>
                <a:r>
                  <a:rPr lang="ru-RU" sz="2200" dirty="0" err="1" smtClean="0">
                    <a:solidFill>
                      <a:schemeClr val="bg1"/>
                    </a:solidFill>
                    <a:latin typeface="Yanone Kaffeesatz"/>
                    <a:ea typeface="Yanone Kaffeesatz"/>
                    <a:cs typeface="Yanone Kaffeesatz"/>
                  </a:rPr>
                  <a:t>сумарний</a:t>
                </a:r>
                <a:r>
                  <a:rPr lang="ru-RU" sz="2200" dirty="0" smtClean="0">
                    <a:solidFill>
                      <a:schemeClr val="bg1"/>
                    </a:solidFill>
                    <a:latin typeface="Yanone Kaffeesatz"/>
                    <a:ea typeface="Yanone Kaffeesatz"/>
                    <a:cs typeface="Yanone Kaffeesatz"/>
                  </a:rPr>
                  <a:t> </a:t>
                </a:r>
                <a:r>
                  <a:rPr lang="ru-RU" sz="2200" dirty="0" err="1" smtClean="0">
                    <a:solidFill>
                      <a:schemeClr val="bg1"/>
                    </a:solidFill>
                    <a:latin typeface="Yanone Kaffeesatz"/>
                    <a:ea typeface="Yanone Kaffeesatz"/>
                    <a:cs typeface="Yanone Kaffeesatz"/>
                  </a:rPr>
                  <a:t>негативний</a:t>
                </a:r>
                <a:r>
                  <a:rPr lang="ru-RU" sz="2200" dirty="0" smtClean="0">
                    <a:solidFill>
                      <a:schemeClr val="bg1"/>
                    </a:solidFill>
                    <a:latin typeface="Yanone Kaffeesatz"/>
                    <a:ea typeface="Yanone Kaffeesatz"/>
                    <a:cs typeface="Yanone Kaffeesatz"/>
                  </a:rPr>
                  <a:t> заряд </a:t>
                </a:r>
                <a:r>
                  <a:rPr lang="ru-RU" sz="2200" dirty="0" err="1" smtClean="0">
                    <a:solidFill>
                      <a:schemeClr val="bg1"/>
                    </a:solidFill>
                    <a:latin typeface="Yanone Kaffeesatz"/>
                    <a:ea typeface="Yanone Kaffeesatz"/>
                    <a:cs typeface="Yanone Kaffeesatz"/>
                  </a:rPr>
                  <a:t>дорівнює</a:t>
                </a:r>
                <a:r>
                  <a:rPr lang="ru-RU" sz="2200" dirty="0" smtClean="0">
                    <a:solidFill>
                      <a:schemeClr val="bg1"/>
                    </a:solidFill>
                    <a:latin typeface="Yanone Kaffeesatz"/>
                    <a:ea typeface="Yanone Kaffeesatz"/>
                    <a:cs typeface="Yanone Kaffeesatz"/>
                  </a:rPr>
                  <a:t> за модулем </a:t>
                </a:r>
                <a:r>
                  <a:rPr lang="ru-RU" sz="2200" dirty="0" err="1" smtClean="0">
                    <a:solidFill>
                      <a:schemeClr val="bg1"/>
                    </a:solidFill>
                    <a:latin typeface="Yanone Kaffeesatz"/>
                    <a:ea typeface="Yanone Kaffeesatz"/>
                    <a:cs typeface="Yanone Kaffeesatz"/>
                  </a:rPr>
                  <a:t>сумарному</a:t>
                </a:r>
                <a:r>
                  <a:rPr lang="ru-RU" sz="2200" dirty="0" smtClean="0">
                    <a:solidFill>
                      <a:schemeClr val="bg1"/>
                    </a:solidFill>
                    <a:latin typeface="Yanone Kaffeesatz"/>
                    <a:ea typeface="Yanone Kaffeesatz"/>
                    <a:cs typeface="Yanone Kaffeesatz"/>
                  </a:rPr>
                  <a:t> позитивному </a:t>
                </a:r>
                <a:r>
                  <a:rPr lang="ru-RU" sz="2200" dirty="0" smtClean="0">
                    <a:solidFill>
                      <a:schemeClr val="bg1"/>
                    </a:solidFill>
                    <a:latin typeface="Yanone Kaffeesatz"/>
                    <a:ea typeface="Yanone Kaffeesatz"/>
                    <a:cs typeface="Yanone Kaffeesatz"/>
                  </a:rPr>
                  <a:t>заряду</a:t>
                </a:r>
                <a:endParaRPr lang="ru-RU" sz="2200" dirty="0" smtClean="0">
                  <a:solidFill>
                    <a:schemeClr val="bg1"/>
                  </a:solidFill>
                  <a:latin typeface="Yanone Kaffeesatz"/>
                  <a:ea typeface="Yanone Kaffeesatz"/>
                  <a:cs typeface="Yanone Kaffeesatz"/>
                </a:endParaRPr>
              </a:p>
              <a:p>
                <a:pPr marL="324000" indent="-216000">
                  <a:buClr>
                    <a:schemeClr val="bg1"/>
                  </a:buClr>
                  <a:buFont typeface="Arial" panose="020B0604020202020204" pitchFamily="34" charset="0"/>
                  <a:buChar char="•"/>
                </a:pPr>
                <a:endParaRPr lang="ru-RU" sz="2200" dirty="0" smtClean="0">
                  <a:solidFill>
                    <a:schemeClr val="bg1"/>
                  </a:solidFill>
                  <a:latin typeface="Yanone Kaffeesatz"/>
                  <a:ea typeface="Yanone Kaffeesatz"/>
                  <a:cs typeface="Yanone Kaffeesatz"/>
                </a:endParaRPr>
              </a:p>
              <a:p>
                <a:pPr marL="324000" indent="-216000">
                  <a:buClr>
                    <a:schemeClr val="bg1"/>
                  </a:buClr>
                  <a:buFont typeface="Arial" panose="020B0604020202020204" pitchFamily="34" charset="0"/>
                  <a:buChar char="•"/>
                </a:pPr>
                <a:r>
                  <a:rPr lang="ru-RU" sz="2200" dirty="0" err="1" smtClean="0">
                    <a:solidFill>
                      <a:schemeClr val="accent6"/>
                    </a:solidFill>
                    <a:latin typeface="Yanone Kaffeesatz"/>
                    <a:ea typeface="Yanone Kaffeesatz"/>
                    <a:cs typeface="Yanone Kaffeesatz"/>
                  </a:rPr>
                  <a:t>Радіус</a:t>
                </a:r>
                <a:r>
                  <a:rPr lang="ru-RU" sz="2200" dirty="0" smtClean="0">
                    <a:solidFill>
                      <a:schemeClr val="accent6"/>
                    </a:solidFill>
                    <a:latin typeface="Yanone Kaffeesatz"/>
                    <a:ea typeface="Yanone Kaffeesatz"/>
                    <a:cs typeface="Yanone Kaffeesatz"/>
                  </a:rPr>
                  <a:t> Дебая:</a:t>
                </a:r>
              </a:p>
              <a:p>
                <a:pPr marL="108000">
                  <a:buClr>
                    <a:schemeClr val="bg1"/>
                  </a:buClr>
                </a:pPr>
                <a:r>
                  <a:rPr lang="ru-RU" dirty="0"/>
                  <a:t> </a:t>
                </a:r>
                <a14:m>
                  <m:oMath xmlns:m="http://schemas.openxmlformats.org/officeDocument/2006/math">
                    <m:sSub>
                      <m:sSubPr>
                        <m:ctrlPr>
                          <a:rPr lang="uk-UA" sz="2400" b="1" i="1" smtClean="0">
                            <a:solidFill>
                              <a:schemeClr val="accent6"/>
                            </a:solidFill>
                            <a:latin typeface="Cambria Math"/>
                            <a:sym typeface="Yanone Kaffeesatz"/>
                          </a:rPr>
                        </m:ctrlPr>
                      </m:sSubPr>
                      <m:e>
                        <m:r>
                          <a:rPr lang="en-US" sz="2400" b="1" i="1" smtClean="0">
                            <a:solidFill>
                              <a:schemeClr val="accent6"/>
                            </a:solidFill>
                            <a:latin typeface="Cambria Math" panose="02040503050406030204" pitchFamily="18" charset="0"/>
                            <a:sym typeface="Yanone Kaffeesatz"/>
                          </a:rPr>
                          <m:t>𝒓</m:t>
                        </m:r>
                      </m:e>
                      <m:sub>
                        <m:r>
                          <a:rPr lang="en-US" sz="2400" b="1" i="1" smtClean="0">
                            <a:solidFill>
                              <a:schemeClr val="accent6"/>
                            </a:solidFill>
                            <a:latin typeface="Cambria Math" panose="02040503050406030204" pitchFamily="18" charset="0"/>
                            <a:sym typeface="Yanone Kaffeesatz"/>
                          </a:rPr>
                          <m:t>𝑫</m:t>
                        </m:r>
                      </m:sub>
                    </m:sSub>
                    <m:r>
                      <a:rPr lang="en-US" sz="2400" b="1" i="1" smtClean="0">
                        <a:solidFill>
                          <a:schemeClr val="accent6"/>
                        </a:solidFill>
                        <a:latin typeface="Cambria Math" panose="02040503050406030204" pitchFamily="18" charset="0"/>
                        <a:sym typeface="Yanone Kaffeesatz"/>
                      </a:rPr>
                      <m:t>=</m:t>
                    </m:r>
                    <m:sSup>
                      <m:sSupPr>
                        <m:ctrlPr>
                          <a:rPr lang="en-US" sz="2400" b="1" i="1" smtClean="0">
                            <a:solidFill>
                              <a:schemeClr val="accent6"/>
                            </a:solidFill>
                            <a:latin typeface="Cambria Math"/>
                            <a:sym typeface="Yanone Kaffeesatz"/>
                          </a:rPr>
                        </m:ctrlPr>
                      </m:sSupPr>
                      <m:e>
                        <m:r>
                          <a:rPr lang="en-US" sz="2400" b="1" i="1" smtClean="0">
                            <a:solidFill>
                              <a:schemeClr val="accent6"/>
                            </a:solidFill>
                            <a:latin typeface="Cambria Math" panose="02040503050406030204" pitchFamily="18" charset="0"/>
                            <a:sym typeface="Yanone Kaffeesatz"/>
                          </a:rPr>
                          <m:t>(</m:t>
                        </m:r>
                        <m:r>
                          <a:rPr lang="en-US" sz="2400" b="1" i="1" smtClean="0">
                            <a:solidFill>
                              <a:schemeClr val="accent6"/>
                            </a:solidFill>
                            <a:latin typeface="Cambria Math" panose="02040503050406030204" pitchFamily="18" charset="0"/>
                            <a:sym typeface="Yanone Kaffeesatz"/>
                          </a:rPr>
                          <m:t>𝒌𝑻</m:t>
                        </m:r>
                        <m:r>
                          <a:rPr lang="en-US" sz="2400" b="1" i="1" smtClean="0">
                            <a:solidFill>
                              <a:schemeClr val="accent6"/>
                            </a:solidFill>
                            <a:latin typeface="Cambria Math" panose="02040503050406030204" pitchFamily="18" charset="0"/>
                            <a:sym typeface="Yanone Kaffeesatz"/>
                          </a:rPr>
                          <m:t>/</m:t>
                        </m:r>
                        <m:r>
                          <a:rPr lang="en-US" sz="2400" b="1" i="1" smtClean="0">
                            <a:solidFill>
                              <a:schemeClr val="accent6"/>
                            </a:solidFill>
                            <a:latin typeface="Cambria Math" panose="02040503050406030204" pitchFamily="18" charset="0"/>
                            <a:sym typeface="Yanone Kaffeesatz"/>
                          </a:rPr>
                          <m:t>𝟒</m:t>
                        </m:r>
                        <m:r>
                          <a:rPr lang="en-US" sz="2400" b="1" i="1" smtClean="0">
                            <a:solidFill>
                              <a:schemeClr val="accent6"/>
                            </a:solidFill>
                            <a:latin typeface="Cambria Math" panose="02040503050406030204" pitchFamily="18" charset="0"/>
                            <a:ea typeface="Cambria Math" panose="02040503050406030204" pitchFamily="18" charset="0"/>
                            <a:sym typeface="Yanone Kaffeesatz"/>
                          </a:rPr>
                          <m:t>𝝅</m:t>
                        </m:r>
                        <m:sSub>
                          <m:sSubPr>
                            <m:ctrlPr>
                              <a:rPr lang="en-US" sz="2400" b="1" i="1" smtClean="0">
                                <a:solidFill>
                                  <a:schemeClr val="accent6"/>
                                </a:solidFill>
                                <a:latin typeface="Cambria Math"/>
                                <a:ea typeface="Cambria Math" panose="02040503050406030204" pitchFamily="18" charset="0"/>
                                <a:sym typeface="Yanone Kaffeesatz"/>
                              </a:rPr>
                            </m:ctrlPr>
                          </m:sSubPr>
                          <m:e>
                            <m:r>
                              <a:rPr lang="en-US" sz="2400" b="1" i="1" smtClean="0">
                                <a:solidFill>
                                  <a:schemeClr val="accent6"/>
                                </a:solidFill>
                                <a:latin typeface="Cambria Math" panose="02040503050406030204" pitchFamily="18" charset="0"/>
                                <a:ea typeface="Cambria Math" panose="02040503050406030204" pitchFamily="18" charset="0"/>
                                <a:sym typeface="Yanone Kaffeesatz"/>
                              </a:rPr>
                              <m:t>𝒏</m:t>
                            </m:r>
                          </m:e>
                          <m:sub>
                            <m:r>
                              <a:rPr lang="en-US" sz="2400" b="1" i="1" smtClean="0">
                                <a:solidFill>
                                  <a:schemeClr val="accent6"/>
                                </a:solidFill>
                                <a:latin typeface="Cambria Math" panose="02040503050406030204" pitchFamily="18" charset="0"/>
                                <a:ea typeface="Cambria Math" panose="02040503050406030204" pitchFamily="18" charset="0"/>
                                <a:sym typeface="Yanone Kaffeesatz"/>
                              </a:rPr>
                              <m:t>𝒆</m:t>
                            </m:r>
                          </m:sub>
                        </m:sSub>
                        <m:sSup>
                          <m:sSupPr>
                            <m:ctrlPr>
                              <a:rPr lang="en-US" sz="2400" b="1" i="1" smtClean="0">
                                <a:solidFill>
                                  <a:schemeClr val="accent6"/>
                                </a:solidFill>
                                <a:latin typeface="Cambria Math"/>
                                <a:ea typeface="Cambria Math" panose="02040503050406030204" pitchFamily="18" charset="0"/>
                                <a:sym typeface="Yanone Kaffeesatz"/>
                              </a:rPr>
                            </m:ctrlPr>
                          </m:sSupPr>
                          <m:e>
                            <m:r>
                              <a:rPr lang="en-US" sz="2400" b="1" i="1" smtClean="0">
                                <a:solidFill>
                                  <a:schemeClr val="accent6"/>
                                </a:solidFill>
                                <a:latin typeface="Cambria Math" panose="02040503050406030204" pitchFamily="18" charset="0"/>
                                <a:ea typeface="Cambria Math" panose="02040503050406030204" pitchFamily="18" charset="0"/>
                                <a:sym typeface="Yanone Kaffeesatz"/>
                              </a:rPr>
                              <m:t>𝒆</m:t>
                            </m:r>
                          </m:e>
                          <m:sup>
                            <m:r>
                              <a:rPr lang="uk-UA" sz="2400" b="1" i="1" smtClean="0">
                                <a:solidFill>
                                  <a:schemeClr val="accent6"/>
                                </a:solidFill>
                                <a:latin typeface="Cambria Math" panose="02040503050406030204" pitchFamily="18" charset="0"/>
                                <a:ea typeface="Cambria Math" panose="02040503050406030204" pitchFamily="18" charset="0"/>
                                <a:sym typeface="Yanone Kaffeesatz"/>
                              </a:rPr>
                              <m:t>𝟐</m:t>
                            </m:r>
                          </m:sup>
                        </m:sSup>
                        <m:r>
                          <a:rPr lang="en-US" sz="2400" b="1" i="1" smtClean="0">
                            <a:solidFill>
                              <a:schemeClr val="accent6"/>
                            </a:solidFill>
                            <a:latin typeface="Cambria Math" panose="02040503050406030204" pitchFamily="18" charset="0"/>
                            <a:sym typeface="Yanone Kaffeesatz"/>
                          </a:rPr>
                          <m:t>)</m:t>
                        </m:r>
                      </m:e>
                      <m:sup>
                        <m:r>
                          <a:rPr lang="en-US" sz="2400" b="1" i="1" smtClean="0">
                            <a:solidFill>
                              <a:schemeClr val="accent6"/>
                            </a:solidFill>
                            <a:latin typeface="Cambria Math" panose="02040503050406030204" pitchFamily="18" charset="0"/>
                            <a:sym typeface="Yanone Kaffeesatz"/>
                          </a:rPr>
                          <m:t>𝟏</m:t>
                        </m:r>
                        <m:r>
                          <a:rPr lang="en-US" sz="2400" b="1" i="1" smtClean="0">
                            <a:solidFill>
                              <a:schemeClr val="accent6"/>
                            </a:solidFill>
                            <a:latin typeface="Cambria Math" panose="02040503050406030204" pitchFamily="18" charset="0"/>
                            <a:sym typeface="Yanone Kaffeesatz"/>
                          </a:rPr>
                          <m:t>/</m:t>
                        </m:r>
                        <m:r>
                          <a:rPr lang="en-US" sz="2400" b="1" i="1" smtClean="0">
                            <a:solidFill>
                              <a:schemeClr val="accent6"/>
                            </a:solidFill>
                            <a:latin typeface="Cambria Math" panose="02040503050406030204" pitchFamily="18" charset="0"/>
                            <a:sym typeface="Yanone Kaffeesatz"/>
                          </a:rPr>
                          <m:t>𝟐</m:t>
                        </m:r>
                      </m:sup>
                    </m:sSup>
                    <m:r>
                      <a:rPr lang="uk-UA" sz="2400" b="0" i="0" smtClean="0">
                        <a:solidFill>
                          <a:schemeClr val="bg1"/>
                        </a:solidFill>
                        <a:latin typeface="Cambria Math" panose="02040503050406030204" pitchFamily="18" charset="0"/>
                        <a:sym typeface="Yanone Kaffeesatz"/>
                      </a:rPr>
                      <m:t>,</m:t>
                    </m:r>
                  </m:oMath>
                </a14:m>
                <a:endParaRPr lang="uk-UA" sz="2400" dirty="0" smtClean="0">
                  <a:solidFill>
                    <a:schemeClr val="bg1"/>
                  </a:solidFill>
                  <a:latin typeface="Yanone Kaffeesatz"/>
                  <a:ea typeface="Yanone Kaffeesatz"/>
                  <a:cs typeface="Yanone Kaffeesatz"/>
                  <a:sym typeface="Yanone Kaffeesatz"/>
                </a:endParaRPr>
              </a:p>
              <a:p>
                <a:pPr marL="108000" algn="ctr">
                  <a:buClr>
                    <a:schemeClr val="bg1"/>
                  </a:buClr>
                </a:pPr>
                <a14:m>
                  <m:oMath xmlns:m="http://schemas.openxmlformats.org/officeDocument/2006/math">
                    <m:r>
                      <a:rPr lang="en-US" sz="2200" i="1">
                        <a:solidFill>
                          <a:schemeClr val="bg1"/>
                        </a:solidFill>
                        <a:latin typeface="Cambria Math" panose="02040503050406030204" pitchFamily="18" charset="0"/>
                        <a:sym typeface="Yanone Kaffeesatz"/>
                      </a:rPr>
                      <m:t>𝑘</m:t>
                    </m:r>
                  </m:oMath>
                </a14:m>
                <a:r>
                  <a:rPr lang="uk-UA" sz="2200" dirty="0" smtClean="0">
                    <a:solidFill>
                      <a:schemeClr val="bg1"/>
                    </a:solidFill>
                    <a:latin typeface="Yanone Kaffeesatz"/>
                    <a:ea typeface="Yanone Kaffeesatz"/>
                    <a:cs typeface="Yanone Kaffeesatz"/>
                    <a:sym typeface="Yanone Kaffeesatz"/>
                  </a:rPr>
                  <a:t> – стала </a:t>
                </a:r>
                <a:r>
                  <a:rPr lang="uk-UA" sz="2200" dirty="0" err="1" smtClean="0">
                    <a:solidFill>
                      <a:schemeClr val="bg1"/>
                    </a:solidFill>
                    <a:latin typeface="Yanone Kaffeesatz"/>
                    <a:ea typeface="Yanone Kaffeesatz"/>
                    <a:cs typeface="Yanone Kaffeesatz"/>
                    <a:sym typeface="Yanone Kaffeesatz"/>
                  </a:rPr>
                  <a:t>Больцмана</a:t>
                </a:r>
                <a:r>
                  <a:rPr lang="uk-UA" sz="2200" dirty="0" smtClean="0">
                    <a:solidFill>
                      <a:schemeClr val="bg1"/>
                    </a:solidFill>
                    <a:latin typeface="Yanone Kaffeesatz"/>
                    <a:ea typeface="Yanone Kaffeesatz"/>
                    <a:cs typeface="Yanone Kaffeesatz"/>
                    <a:sym typeface="Yanone Kaffeesatz"/>
                  </a:rPr>
                  <a:t>,</a:t>
                </a:r>
              </a:p>
              <a:p>
                <a:pPr marL="108000" algn="ctr">
                  <a:buClr>
                    <a:schemeClr val="bg1"/>
                  </a:buClr>
                </a:pPr>
                <a14:m>
                  <m:oMath xmlns:m="http://schemas.openxmlformats.org/officeDocument/2006/math">
                    <m:r>
                      <a:rPr lang="en-US" sz="2200" i="1">
                        <a:solidFill>
                          <a:schemeClr val="bg1"/>
                        </a:solidFill>
                        <a:latin typeface="Cambria Math" panose="02040503050406030204" pitchFamily="18" charset="0"/>
                        <a:sym typeface="Yanone Kaffeesatz"/>
                      </a:rPr>
                      <m:t>𝑇</m:t>
                    </m:r>
                  </m:oMath>
                </a14:m>
                <a:r>
                  <a:rPr lang="uk-UA" sz="2200" dirty="0" smtClean="0">
                    <a:solidFill>
                      <a:schemeClr val="bg1"/>
                    </a:solidFill>
                    <a:latin typeface="Yanone Kaffeesatz"/>
                    <a:ea typeface="Yanone Kaffeesatz"/>
                    <a:cs typeface="Yanone Kaffeesatz"/>
                    <a:sym typeface="Yanone Kaffeesatz"/>
                  </a:rPr>
                  <a:t> – температура зарядів,</a:t>
                </a:r>
              </a:p>
              <a:p>
                <a:pPr marL="108000" algn="ctr">
                  <a:buClr>
                    <a:schemeClr val="bg1"/>
                  </a:buClr>
                </a:pPr>
                <a14:m>
                  <m:oMath xmlns:m="http://schemas.openxmlformats.org/officeDocument/2006/math">
                    <m:sSub>
                      <m:sSubPr>
                        <m:ctrlPr>
                          <a:rPr lang="en-US" sz="2200" i="1">
                            <a:solidFill>
                              <a:schemeClr val="bg1"/>
                            </a:solidFill>
                            <a:latin typeface="Cambria Math"/>
                            <a:ea typeface="Cambria Math" panose="02040503050406030204" pitchFamily="18" charset="0"/>
                            <a:sym typeface="Yanone Kaffeesatz"/>
                          </a:rPr>
                        </m:ctrlPr>
                      </m:sSubPr>
                      <m:e>
                        <m:r>
                          <a:rPr lang="en-US" sz="2200" i="1">
                            <a:solidFill>
                              <a:schemeClr val="bg1"/>
                            </a:solidFill>
                            <a:latin typeface="Cambria Math" panose="02040503050406030204" pitchFamily="18" charset="0"/>
                            <a:ea typeface="Cambria Math" panose="02040503050406030204" pitchFamily="18" charset="0"/>
                            <a:sym typeface="Yanone Kaffeesatz"/>
                          </a:rPr>
                          <m:t>𝑛</m:t>
                        </m:r>
                      </m:e>
                      <m:sub>
                        <m:r>
                          <a:rPr lang="en-US" sz="2200" i="1">
                            <a:solidFill>
                              <a:schemeClr val="bg1"/>
                            </a:solidFill>
                            <a:latin typeface="Cambria Math" panose="02040503050406030204" pitchFamily="18" charset="0"/>
                            <a:ea typeface="Cambria Math" panose="02040503050406030204" pitchFamily="18" charset="0"/>
                            <a:sym typeface="Yanone Kaffeesatz"/>
                          </a:rPr>
                          <m:t>𝑒</m:t>
                        </m:r>
                      </m:sub>
                    </m:sSub>
                  </m:oMath>
                </a14:m>
                <a:r>
                  <a:rPr lang="uk-UA" sz="2200" dirty="0">
                    <a:solidFill>
                      <a:schemeClr val="bg1"/>
                    </a:solidFill>
                    <a:latin typeface="Yanone Kaffeesatz"/>
                    <a:ea typeface="Yanone Kaffeesatz"/>
                    <a:cs typeface="Yanone Kaffeesatz"/>
                    <a:sym typeface="Yanone Kaffeesatz"/>
                  </a:rPr>
                  <a:t> – концентрація </a:t>
                </a:r>
                <a:r>
                  <a:rPr lang="uk-UA" sz="2200" dirty="0" smtClean="0">
                    <a:solidFill>
                      <a:schemeClr val="bg1"/>
                    </a:solidFill>
                    <a:latin typeface="Yanone Kaffeesatz"/>
                    <a:ea typeface="Yanone Kaffeesatz"/>
                    <a:cs typeface="Yanone Kaffeesatz"/>
                    <a:sym typeface="Yanone Kaffeesatz"/>
                  </a:rPr>
                  <a:t>електронів,</a:t>
                </a:r>
              </a:p>
              <a:p>
                <a:pPr marL="108000" algn="ctr">
                  <a:buClr>
                    <a:schemeClr val="bg1"/>
                  </a:buClr>
                </a:pPr>
                <a14:m>
                  <m:oMath xmlns:m="http://schemas.openxmlformats.org/officeDocument/2006/math">
                    <m:r>
                      <a:rPr lang="en-US" sz="2200" i="1">
                        <a:solidFill>
                          <a:schemeClr val="bg1"/>
                        </a:solidFill>
                        <a:latin typeface="Cambria Math" panose="02040503050406030204" pitchFamily="18" charset="0"/>
                        <a:ea typeface="Cambria Math" panose="02040503050406030204" pitchFamily="18" charset="0"/>
                        <a:sym typeface="Yanone Kaffeesatz"/>
                      </a:rPr>
                      <m:t>𝑒</m:t>
                    </m:r>
                  </m:oMath>
                </a14:m>
                <a:r>
                  <a:rPr lang="uk-UA" sz="2200" dirty="0" smtClean="0">
                    <a:solidFill>
                      <a:schemeClr val="bg1"/>
                    </a:solidFill>
                    <a:latin typeface="Yanone Kaffeesatz"/>
                    <a:ea typeface="Yanone Kaffeesatz"/>
                    <a:cs typeface="Yanone Kaffeesatz"/>
                    <a:sym typeface="Yanone Kaffeesatz"/>
                  </a:rPr>
                  <a:t> – заряд </a:t>
                </a:r>
                <a:r>
                  <a:rPr lang="uk-UA" sz="2200" dirty="0" smtClean="0">
                    <a:solidFill>
                      <a:schemeClr val="bg1"/>
                    </a:solidFill>
                    <a:latin typeface="Yanone Kaffeesatz"/>
                    <a:ea typeface="Yanone Kaffeesatz"/>
                    <a:cs typeface="Yanone Kaffeesatz"/>
                    <a:sym typeface="Yanone Kaffeesatz"/>
                  </a:rPr>
                  <a:t>електрона</a:t>
                </a:r>
                <a:endParaRPr lang="en-US" sz="2200" dirty="0" smtClean="0">
                  <a:solidFill>
                    <a:schemeClr val="bg1"/>
                  </a:solidFill>
                  <a:latin typeface="Yanone Kaffeesatz"/>
                  <a:ea typeface="Yanone Kaffeesatz"/>
                  <a:cs typeface="Yanone Kaffeesatz"/>
                  <a:sym typeface="Yanone Kaffeesatz"/>
                </a:endParaRPr>
              </a:p>
              <a:p>
                <a:pPr marL="450900" indent="-342900" algn="just">
                  <a:buFont typeface="Arial" panose="020B0604020202020204" pitchFamily="34" charset="0"/>
                  <a:buChar char="•"/>
                </a:pPr>
                <a:endParaRPr lang="en-US" sz="2400" dirty="0" smtClean="0">
                  <a:solidFill>
                    <a:schemeClr val="bg1"/>
                  </a:solidFill>
                  <a:latin typeface="Yanone Kaffeesatz"/>
                  <a:ea typeface="Yanone Kaffeesatz"/>
                  <a:cs typeface="Yanone Kaffeesatz"/>
                  <a:sym typeface="Yanone Kaffeesatz"/>
                </a:endParaRPr>
              </a:p>
              <a:p>
                <a:pPr marL="450900" indent="-342900" algn="just">
                  <a:buClr>
                    <a:schemeClr val="bg1"/>
                  </a:buClr>
                  <a:buFont typeface="Arial" panose="020B0604020202020204" pitchFamily="34" charset="0"/>
                  <a:buChar char="•"/>
                </a:pPr>
                <a:r>
                  <a:rPr lang="uk-UA" sz="1600" dirty="0" smtClean="0"/>
                  <a:t> </a:t>
                </a:r>
              </a:p>
              <a:p>
                <a:pPr marL="450900" indent="-342900" algn="ctr">
                  <a:buClr>
                    <a:schemeClr val="bg1"/>
                  </a:buClr>
                  <a:buFont typeface="Arial" panose="020B0604020202020204" pitchFamily="34" charset="0"/>
                  <a:buChar char="•"/>
                </a:pPr>
                <a:endParaRPr lang="uk-UA" sz="2000" i="1" dirty="0">
                  <a:solidFill>
                    <a:schemeClr val="bg1"/>
                  </a:solidFill>
                  <a:latin typeface="Cambria Math" panose="02040503050406030204" pitchFamily="18" charset="0"/>
                  <a:sym typeface="Yanone Kaffeesatz"/>
                </a:endParaRPr>
              </a:p>
              <a:p>
                <a:pPr marL="324000" indent="-216000" algn="just">
                  <a:buFont typeface="Arial" panose="020B0604020202020204" pitchFamily="34" charset="0"/>
                  <a:buChar char="•"/>
                </a:pPr>
                <a:endParaRPr lang="en-US" sz="2000" dirty="0">
                  <a:solidFill>
                    <a:schemeClr val="bg1"/>
                  </a:solidFill>
                  <a:latin typeface="Yanone Kaffeesatz"/>
                  <a:ea typeface="Yanone Kaffeesatz"/>
                  <a:cs typeface="Yanone Kaffeesatz"/>
                  <a:sym typeface="Yanone Kaffeesatz"/>
                </a:endParaRPr>
              </a:p>
              <a:p>
                <a:pPr marL="285750" indent="-285750">
                  <a:buFont typeface="Arial" panose="020B0604020202020204" pitchFamily="34" charset="0"/>
                  <a:buChar char="•"/>
                </a:pPr>
                <a:endParaRPr lang="en-US" dirty="0"/>
              </a:p>
            </p:txBody>
          </p:sp>
        </mc:Choice>
        <mc:Fallback>
          <p:sp>
            <p:nvSpPr>
              <p:cNvPr id="3" name="TextBox 2"/>
              <p:cNvSpPr txBox="1">
                <a:spLocks noRot="1" noChangeAspect="1" noMove="1" noResize="1" noEditPoints="1" noAdjustHandles="1" noChangeArrowheads="1" noChangeShapeType="1" noTextEdit="1"/>
              </p:cNvSpPr>
              <p:nvPr/>
            </p:nvSpPr>
            <p:spPr>
              <a:xfrm>
                <a:off x="4742119" y="943572"/>
                <a:ext cx="4401881" cy="5307543"/>
              </a:xfrm>
              <a:prstGeom prst="rect">
                <a:avLst/>
              </a:prstGeom>
              <a:blipFill rotWithShape="1">
                <a:blip r:embed="rId4"/>
                <a:stretch>
                  <a:fillRect t="-690"/>
                </a:stretch>
              </a:blipFill>
            </p:spPr>
            <p:txBody>
              <a:bodyPr/>
              <a:lstStyle/>
              <a:p>
                <a:r>
                  <a:rPr lang="ru-RU">
                    <a:noFill/>
                  </a:rPr>
                  <a:t> </a:t>
                </a:r>
              </a:p>
            </p:txBody>
          </p:sp>
        </mc:Fallback>
      </mc:AlternateContent>
      <p:cxnSp>
        <p:nvCxnSpPr>
          <p:cNvPr id="5" name="Скругленная соединительная линия 4"/>
          <p:cNvCxnSpPr/>
          <p:nvPr/>
        </p:nvCxnSpPr>
        <p:spPr>
          <a:xfrm rot="16200000" flipV="1">
            <a:off x="4590548" y="2449858"/>
            <a:ext cx="416565" cy="368593"/>
          </a:xfrm>
          <a:prstGeom prst="curvedConnector3">
            <a:avLst>
              <a:gd name="adj1" fmla="val 50000"/>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0" y="4238847"/>
            <a:ext cx="134679" cy="829303"/>
          </a:xfrm>
          <a:prstGeom prst="rect">
            <a:avLst/>
          </a:prstGeom>
          <a:solidFill>
            <a:srgbClr val="785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747051" y="4679762"/>
            <a:ext cx="460744" cy="461665"/>
          </a:xfrm>
          <a:prstGeom prst="rect">
            <a:avLst/>
          </a:prstGeom>
          <a:noFill/>
        </p:spPr>
        <p:txBody>
          <a:bodyPr wrap="square" rtlCol="0">
            <a:spAutoFit/>
          </a:bodyPr>
          <a:lstStyle/>
          <a:p>
            <a:r>
              <a:rPr lang="uk-UA" sz="2400" dirty="0" smtClean="0">
                <a:solidFill>
                  <a:srgbClr val="FFFFFF"/>
                </a:solidFill>
                <a:latin typeface="Yanone Kaffeesatz"/>
                <a:ea typeface="Yanone Kaffeesatz"/>
                <a:cs typeface="Yanone Kaffeesatz"/>
                <a:sym typeface="Oxygen"/>
              </a:rPr>
              <a:t>6</a:t>
            </a:r>
            <a:endParaRPr lang="en-US" sz="2400" dirty="0">
              <a:solidFill>
                <a:srgbClr val="FFFFFF"/>
              </a:solidFill>
              <a:latin typeface="Yanone Kaffeesatz"/>
              <a:ea typeface="Yanone Kaffeesatz"/>
              <a:cs typeface="Yanone Kaffeesatz"/>
              <a:sym typeface="Oxyge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979" y="170121"/>
            <a:ext cx="5943914" cy="730731"/>
          </a:xfrm>
        </p:spPr>
        <p:txBody>
          <a:bodyPr/>
          <a:lstStyle/>
          <a:p>
            <a:r>
              <a:rPr lang="uk-UA" dirty="0" smtClean="0">
                <a:solidFill>
                  <a:schemeClr val="accent6"/>
                </a:solidFill>
              </a:rPr>
              <a:t>ЛЕНГМЮРІВСЬКА</a:t>
            </a:r>
            <a:r>
              <a:rPr lang="uk-UA" dirty="0" smtClean="0"/>
              <a:t> ЧАСТОТА</a:t>
            </a:r>
            <a:endParaRPr lang="en-US" dirty="0"/>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5479311" y="1508915"/>
                <a:ext cx="2725795" cy="1235100"/>
              </a:xfrm>
              <a:ln w="28575">
                <a:solidFill>
                  <a:schemeClr val="accent6"/>
                </a:solidFill>
              </a:ln>
            </p:spPr>
            <p:txBody>
              <a:bodyPr/>
              <a:lstStyle/>
              <a:p>
                <a:pPr marL="108000">
                  <a:buClr>
                    <a:schemeClr val="bg1"/>
                  </a:buClr>
                </a:pPr>
                <a14:m>
                  <m:oMath xmlns:m="http://schemas.openxmlformats.org/officeDocument/2006/math">
                    <m:sSub>
                      <m:sSubPr>
                        <m:ctrlPr>
                          <a:rPr lang="en-US" sz="2800" b="1" i="1" smtClean="0">
                            <a:solidFill>
                              <a:schemeClr val="accent6"/>
                            </a:solidFill>
                            <a:latin typeface="Cambria Math"/>
                          </a:rPr>
                        </m:ctrlPr>
                      </m:sSubPr>
                      <m:e>
                        <m:r>
                          <a:rPr lang="uk-UA" sz="2800" b="1" i="1">
                            <a:solidFill>
                              <a:schemeClr val="accent6"/>
                            </a:solidFill>
                            <a:latin typeface="Cambria Math" panose="02040503050406030204" pitchFamily="18" charset="0"/>
                          </a:rPr>
                          <m:t>𝝎</m:t>
                        </m:r>
                      </m:e>
                      <m:sub>
                        <m:r>
                          <a:rPr lang="uk-UA" sz="2800" b="1" i="1">
                            <a:solidFill>
                              <a:schemeClr val="accent6"/>
                            </a:solidFill>
                            <a:latin typeface="Cambria Math" panose="02040503050406030204" pitchFamily="18" charset="0"/>
                          </a:rPr>
                          <m:t>пл</m:t>
                        </m:r>
                      </m:sub>
                    </m:sSub>
                    <m:r>
                      <a:rPr lang="uk-UA" sz="2800" b="1" i="1">
                        <a:solidFill>
                          <a:schemeClr val="accent6"/>
                        </a:solidFill>
                        <a:latin typeface="Cambria Math" panose="02040503050406030204" pitchFamily="18" charset="0"/>
                      </a:rPr>
                      <m:t>=</m:t>
                    </m:r>
                    <m:rad>
                      <m:radPr>
                        <m:degHide m:val="on"/>
                        <m:ctrlPr>
                          <a:rPr lang="en-US" sz="2800" b="1" i="1">
                            <a:solidFill>
                              <a:schemeClr val="accent6"/>
                            </a:solidFill>
                            <a:latin typeface="Cambria Math"/>
                          </a:rPr>
                        </m:ctrlPr>
                      </m:radPr>
                      <m:deg/>
                      <m:e>
                        <m:f>
                          <m:fPr>
                            <m:ctrlPr>
                              <a:rPr lang="en-US" sz="2800" b="1" i="1">
                                <a:solidFill>
                                  <a:schemeClr val="accent6"/>
                                </a:solidFill>
                                <a:latin typeface="Cambria Math"/>
                              </a:rPr>
                            </m:ctrlPr>
                          </m:fPr>
                          <m:num>
                            <m:r>
                              <a:rPr lang="uk-UA" sz="2800" b="1" i="1">
                                <a:solidFill>
                                  <a:schemeClr val="accent6"/>
                                </a:solidFill>
                                <a:latin typeface="Cambria Math" panose="02040503050406030204" pitchFamily="18" charset="0"/>
                              </a:rPr>
                              <m:t>𝟒</m:t>
                            </m:r>
                            <m:r>
                              <a:rPr lang="uk-UA" sz="2800" b="1" i="1">
                                <a:solidFill>
                                  <a:schemeClr val="accent6"/>
                                </a:solidFill>
                                <a:latin typeface="Cambria Math" panose="02040503050406030204" pitchFamily="18" charset="0"/>
                              </a:rPr>
                              <m:t>𝝅</m:t>
                            </m:r>
                            <m:r>
                              <a:rPr lang="uk-UA" sz="2800" b="1" i="1" smtClean="0">
                                <a:solidFill>
                                  <a:schemeClr val="accent6"/>
                                </a:solidFill>
                                <a:latin typeface="Cambria Math" panose="02040503050406030204" pitchFamily="18" charset="0"/>
                              </a:rPr>
                              <m:t>𝒏</m:t>
                            </m:r>
                            <m:sSup>
                              <m:sSupPr>
                                <m:ctrlPr>
                                  <a:rPr lang="en-US" sz="2800" b="1" i="1">
                                    <a:solidFill>
                                      <a:schemeClr val="accent6"/>
                                    </a:solidFill>
                                    <a:latin typeface="Cambria Math"/>
                                  </a:rPr>
                                </m:ctrlPr>
                              </m:sSupPr>
                              <m:e>
                                <m:r>
                                  <a:rPr lang="uk-UA" sz="2800" b="1" i="1">
                                    <a:solidFill>
                                      <a:schemeClr val="accent6"/>
                                    </a:solidFill>
                                    <a:latin typeface="Cambria Math" panose="02040503050406030204" pitchFamily="18" charset="0"/>
                                  </a:rPr>
                                  <m:t>𝒆</m:t>
                                </m:r>
                              </m:e>
                              <m:sup>
                                <m:r>
                                  <a:rPr lang="uk-UA" sz="2800" b="1" i="1">
                                    <a:solidFill>
                                      <a:schemeClr val="accent6"/>
                                    </a:solidFill>
                                    <a:latin typeface="Cambria Math" panose="02040503050406030204" pitchFamily="18" charset="0"/>
                                  </a:rPr>
                                  <m:t>𝟐</m:t>
                                </m:r>
                              </m:sup>
                            </m:sSup>
                          </m:num>
                          <m:den>
                            <m:sSub>
                              <m:sSubPr>
                                <m:ctrlPr>
                                  <a:rPr lang="en-US" sz="2800" b="1" i="1">
                                    <a:solidFill>
                                      <a:schemeClr val="accent6"/>
                                    </a:solidFill>
                                    <a:latin typeface="Cambria Math"/>
                                  </a:rPr>
                                </m:ctrlPr>
                              </m:sSubPr>
                              <m:e>
                                <m:r>
                                  <a:rPr lang="uk-UA" sz="2800" b="1" i="1">
                                    <a:solidFill>
                                      <a:schemeClr val="accent6"/>
                                    </a:solidFill>
                                    <a:latin typeface="Cambria Math" panose="02040503050406030204" pitchFamily="18" charset="0"/>
                                  </a:rPr>
                                  <m:t>𝒎</m:t>
                                </m:r>
                              </m:e>
                              <m:sub>
                                <m:r>
                                  <a:rPr lang="uk-UA" sz="2800" b="1" i="1">
                                    <a:solidFill>
                                      <a:schemeClr val="accent6"/>
                                    </a:solidFill>
                                    <a:latin typeface="Cambria Math" panose="02040503050406030204" pitchFamily="18" charset="0"/>
                                  </a:rPr>
                                  <m:t>𝒆</m:t>
                                </m:r>
                              </m:sub>
                            </m:sSub>
                          </m:den>
                        </m:f>
                      </m:e>
                    </m:rad>
                  </m:oMath>
                </a14:m>
                <a:r>
                  <a:rPr lang="uk-UA" sz="1800" b="1" i="1" dirty="0">
                    <a:solidFill>
                      <a:schemeClr val="accent6"/>
                    </a:solidFill>
                  </a:rPr>
                  <a:t> </a:t>
                </a: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5479311" y="1508915"/>
                <a:ext cx="2725795" cy="1235100"/>
              </a:xfrm>
              <a:blipFill>
                <a:blip r:embed="rId2"/>
                <a:stretch>
                  <a:fillRect/>
                </a:stretch>
              </a:blipFill>
              <a:ln w="28575">
                <a:solidFill>
                  <a:schemeClr val="accent6"/>
                </a:solidFill>
              </a:ln>
            </p:spPr>
            <p:txBody>
              <a:bodyPr/>
              <a:lstStyle/>
              <a:p>
                <a:r>
                  <a:rPr lang="en-US">
                    <a:noFill/>
                  </a:rPr>
                  <a:t> </a:t>
                </a:r>
              </a:p>
            </p:txBody>
          </p:sp>
        </mc:Fallback>
      </mc:AlternateContent>
      <p:pic>
        <p:nvPicPr>
          <p:cNvPr id="4" name="Рисунок 3"/>
          <p:cNvPicPr>
            <a:picLocks noChangeAspect="1"/>
          </p:cNvPicPr>
          <p:nvPr/>
        </p:nvPicPr>
        <p:blipFill>
          <a:blip r:embed="rId3"/>
          <a:stretch>
            <a:fillRect/>
          </a:stretch>
        </p:blipFill>
        <p:spPr>
          <a:xfrm>
            <a:off x="0" y="4314372"/>
            <a:ext cx="134124" cy="829128"/>
          </a:xfrm>
          <a:prstGeom prst="rect">
            <a:avLst/>
          </a:prstGeom>
        </p:spPr>
      </p:pic>
      <mc:AlternateContent xmlns:mc="http://schemas.openxmlformats.org/markup-compatibility/2006">
        <mc:Choice xmlns:a14="http://schemas.microsoft.com/office/drawing/2010/main" Requires="a14">
          <p:sp>
            <p:nvSpPr>
              <p:cNvPr id="5" name="TextBox 4"/>
              <p:cNvSpPr txBox="1"/>
              <p:nvPr/>
            </p:nvSpPr>
            <p:spPr>
              <a:xfrm>
                <a:off x="496186" y="779722"/>
                <a:ext cx="6939516" cy="4325030"/>
              </a:xfrm>
              <a:prstGeom prst="rect">
                <a:avLst/>
              </a:prstGeom>
              <a:noFill/>
            </p:spPr>
            <p:txBody>
              <a:bodyPr wrap="square" rtlCol="0">
                <a:spAutoFit/>
              </a:bodyPr>
              <a:lstStyle/>
              <a:p>
                <a:r>
                  <a:rPr lang="uk-UA" sz="1900" b="1" dirty="0" smtClean="0">
                    <a:solidFill>
                      <a:schemeClr val="accent6"/>
                    </a:solidFill>
                    <a:latin typeface="Yanone Kaffeesatz"/>
                    <a:ea typeface="Yanone Kaffeesatz"/>
                    <a:cs typeface="Yanone Kaffeesatz"/>
                  </a:rPr>
                  <a:t>Розглянемо </a:t>
                </a:r>
                <a:r>
                  <a:rPr lang="uk-UA" sz="1900" b="1" dirty="0">
                    <a:solidFill>
                      <a:schemeClr val="accent6"/>
                    </a:solidFill>
                    <a:latin typeface="Yanone Kaffeesatz"/>
                    <a:ea typeface="Yanone Kaffeesatz"/>
                    <a:cs typeface="Yanone Kaffeesatz"/>
                  </a:rPr>
                  <a:t>ділянку поля – циліндр, у якому електрони зміщені відносно </a:t>
                </a:r>
                <a:r>
                  <a:rPr lang="uk-UA" sz="1900" b="1" dirty="0" err="1" smtClean="0">
                    <a:solidFill>
                      <a:schemeClr val="accent6"/>
                    </a:solidFill>
                    <a:latin typeface="Yanone Kaffeesatz"/>
                    <a:ea typeface="Yanone Kaffeesatz"/>
                    <a:cs typeface="Yanone Kaffeesatz"/>
                  </a:rPr>
                  <a:t>йонів</a:t>
                </a:r>
                <a:endParaRPr lang="uk-UA" sz="1900" b="1" dirty="0">
                  <a:solidFill>
                    <a:schemeClr val="accent6"/>
                  </a:solidFill>
                  <a:latin typeface="Yanone Kaffeesatz"/>
                  <a:ea typeface="Yanone Kaffeesatz"/>
                  <a:cs typeface="Yanone Kaffeesatz"/>
                </a:endParaRPr>
              </a:p>
              <a:p>
                <a:r>
                  <a:rPr lang="uk-UA" sz="1900" dirty="0" smtClean="0">
                    <a:solidFill>
                      <a:schemeClr val="bg1"/>
                    </a:solidFill>
                    <a:latin typeface="Yanone Kaffeesatz"/>
                    <a:ea typeface="Yanone Kaffeesatz"/>
                    <a:cs typeface="Yanone Kaffeesatz"/>
                  </a:rPr>
                  <a:t>1. Отримуємо </a:t>
                </a:r>
                <a:r>
                  <a:rPr lang="uk-UA" sz="1900" dirty="0">
                    <a:solidFill>
                      <a:schemeClr val="bg1"/>
                    </a:solidFill>
                    <a:latin typeface="Yanone Kaffeesatz"/>
                    <a:ea typeface="Yanone Kaffeesatz"/>
                    <a:cs typeface="Yanone Kaffeesatz"/>
                  </a:rPr>
                  <a:t>два векторні поля пластин:</a:t>
                </a:r>
              </a:p>
              <a:p>
                <a:pPr/>
                <a14:m>
                  <m:oMathPara xmlns:m="http://schemas.openxmlformats.org/officeDocument/2006/math">
                    <m:oMathParaPr>
                      <m:jc m:val="centerGroup"/>
                    </m:oMathParaPr>
                    <m:oMath xmlns:m="http://schemas.openxmlformats.org/officeDocument/2006/math">
                      <m:sSub>
                        <m:sSubPr>
                          <m:ctrlPr>
                            <a:rPr lang="en-US" sz="1900" b="1" i="1">
                              <a:solidFill>
                                <a:schemeClr val="bg1"/>
                              </a:solidFill>
                              <a:latin typeface="Cambria Math"/>
                              <a:ea typeface="Yanone Kaffeesatz"/>
                              <a:cs typeface="Yanone Kaffeesatz"/>
                            </a:rPr>
                          </m:ctrlPr>
                        </m:sSubPr>
                        <m:e>
                          <m:r>
                            <a:rPr lang="uk-UA" sz="1900" b="1" i="1">
                              <a:solidFill>
                                <a:schemeClr val="bg1"/>
                              </a:solidFill>
                              <a:latin typeface="Cambria Math"/>
                              <a:ea typeface="Yanone Kaffeesatz"/>
                              <a:cs typeface="Yanone Kaffeesatz"/>
                            </a:rPr>
                            <m:t>𝑬</m:t>
                          </m:r>
                        </m:e>
                        <m:sub>
                          <m:r>
                            <a:rPr lang="uk-UA" sz="1900" b="1" i="1">
                              <a:solidFill>
                                <a:schemeClr val="bg1"/>
                              </a:solidFill>
                              <a:latin typeface="Cambria Math"/>
                              <a:ea typeface="Yanone Kaffeesatz"/>
                              <a:cs typeface="Yanone Kaffeesatz"/>
                            </a:rPr>
                            <m:t>+</m:t>
                          </m:r>
                        </m:sub>
                      </m:sSub>
                      <m:r>
                        <a:rPr lang="uk-UA" sz="1900" b="1" i="1">
                          <a:solidFill>
                            <a:schemeClr val="bg1"/>
                          </a:solidFill>
                          <a:latin typeface="Cambria Math"/>
                          <a:ea typeface="Yanone Kaffeesatz"/>
                          <a:cs typeface="Yanone Kaffeesatz"/>
                        </a:rPr>
                        <m:t>=</m:t>
                      </m:r>
                      <m:r>
                        <a:rPr lang="uk-UA" sz="1900" b="1" i="1">
                          <a:solidFill>
                            <a:schemeClr val="bg1"/>
                          </a:solidFill>
                          <a:latin typeface="Cambria Math"/>
                          <a:ea typeface="Yanone Kaffeesatz"/>
                          <a:cs typeface="Yanone Kaffeesatz"/>
                        </a:rPr>
                        <m:t>𝟐</m:t>
                      </m:r>
                      <m:r>
                        <a:rPr lang="uk-UA" sz="1900" b="1" i="1">
                          <a:solidFill>
                            <a:schemeClr val="bg1"/>
                          </a:solidFill>
                          <a:latin typeface="Cambria Math"/>
                          <a:ea typeface="Yanone Kaffeesatz"/>
                          <a:cs typeface="Yanone Kaffeesatz"/>
                        </a:rPr>
                        <m:t>𝝅</m:t>
                      </m:r>
                      <m:r>
                        <a:rPr lang="uk-UA" sz="1900" b="1" i="1">
                          <a:solidFill>
                            <a:schemeClr val="bg1"/>
                          </a:solidFill>
                          <a:latin typeface="Cambria Math"/>
                          <a:ea typeface="Yanone Kaffeesatz"/>
                          <a:cs typeface="Yanone Kaffeesatz"/>
                        </a:rPr>
                        <m:t>𝒏𝒆𝒙</m:t>
                      </m:r>
                    </m:oMath>
                  </m:oMathPara>
                </a14:m>
                <a:endParaRPr lang="uk-UA" sz="1900" b="1" i="1" dirty="0">
                  <a:solidFill>
                    <a:schemeClr val="bg1"/>
                  </a:solidFill>
                  <a:latin typeface="Yanone Kaffeesatz"/>
                  <a:ea typeface="Yanone Kaffeesatz"/>
                  <a:cs typeface="Yanone Kaffeesatz"/>
                </a:endParaRPr>
              </a:p>
              <a:p>
                <a:pPr/>
                <a14:m>
                  <m:oMathPara xmlns:m="http://schemas.openxmlformats.org/officeDocument/2006/math">
                    <m:oMathParaPr>
                      <m:jc m:val="centerGroup"/>
                    </m:oMathParaPr>
                    <m:oMath xmlns:m="http://schemas.openxmlformats.org/officeDocument/2006/math">
                      <m:sSub>
                        <m:sSubPr>
                          <m:ctrlPr>
                            <a:rPr lang="en-US" sz="1900" b="1" i="1">
                              <a:solidFill>
                                <a:schemeClr val="bg1"/>
                              </a:solidFill>
                              <a:latin typeface="Cambria Math"/>
                              <a:ea typeface="Yanone Kaffeesatz"/>
                              <a:cs typeface="Yanone Kaffeesatz"/>
                            </a:rPr>
                          </m:ctrlPr>
                        </m:sSubPr>
                        <m:e>
                          <m:r>
                            <a:rPr lang="uk-UA" sz="1900" b="1" i="1">
                              <a:solidFill>
                                <a:schemeClr val="bg1"/>
                              </a:solidFill>
                              <a:latin typeface="Cambria Math"/>
                              <a:ea typeface="Yanone Kaffeesatz"/>
                              <a:cs typeface="Yanone Kaffeesatz"/>
                            </a:rPr>
                            <m:t>𝑬</m:t>
                          </m:r>
                        </m:e>
                        <m:sub>
                          <m:r>
                            <a:rPr lang="uk-UA" sz="1900" b="1" i="1">
                              <a:solidFill>
                                <a:schemeClr val="bg1"/>
                              </a:solidFill>
                              <a:latin typeface="Cambria Math"/>
                              <a:ea typeface="Yanone Kaffeesatz"/>
                              <a:cs typeface="Yanone Kaffeesatz"/>
                            </a:rPr>
                            <m:t>−</m:t>
                          </m:r>
                        </m:sub>
                      </m:sSub>
                      <m:r>
                        <a:rPr lang="uk-UA" sz="1900" b="1" i="1">
                          <a:solidFill>
                            <a:schemeClr val="bg1"/>
                          </a:solidFill>
                          <a:latin typeface="Cambria Math"/>
                          <a:ea typeface="Yanone Kaffeesatz"/>
                          <a:cs typeface="Yanone Kaffeesatz"/>
                        </a:rPr>
                        <m:t>=−</m:t>
                      </m:r>
                      <m:r>
                        <a:rPr lang="uk-UA" sz="1900" b="1" i="1">
                          <a:solidFill>
                            <a:schemeClr val="bg1"/>
                          </a:solidFill>
                          <a:latin typeface="Cambria Math"/>
                          <a:ea typeface="Yanone Kaffeesatz"/>
                          <a:cs typeface="Yanone Kaffeesatz"/>
                        </a:rPr>
                        <m:t>𝟐</m:t>
                      </m:r>
                      <m:r>
                        <a:rPr lang="uk-UA" sz="1900" b="1" i="1">
                          <a:solidFill>
                            <a:schemeClr val="bg1"/>
                          </a:solidFill>
                          <a:latin typeface="Cambria Math"/>
                          <a:ea typeface="Yanone Kaffeesatz"/>
                          <a:cs typeface="Yanone Kaffeesatz"/>
                        </a:rPr>
                        <m:t>𝝅</m:t>
                      </m:r>
                      <m:r>
                        <a:rPr lang="uk-UA" sz="1900" b="1" i="1">
                          <a:solidFill>
                            <a:schemeClr val="bg1"/>
                          </a:solidFill>
                          <a:latin typeface="Cambria Math"/>
                          <a:ea typeface="Yanone Kaffeesatz"/>
                          <a:cs typeface="Yanone Kaffeesatz"/>
                        </a:rPr>
                        <m:t>𝒏𝒆𝒙</m:t>
                      </m:r>
                    </m:oMath>
                  </m:oMathPara>
                </a14:m>
                <a:endParaRPr lang="uk-UA" sz="1900" b="1" i="1" dirty="0">
                  <a:solidFill>
                    <a:schemeClr val="bg1"/>
                  </a:solidFill>
                  <a:latin typeface="Yanone Kaffeesatz"/>
                  <a:ea typeface="Yanone Kaffeesatz"/>
                  <a:cs typeface="Yanone Kaffeesatz"/>
                </a:endParaRPr>
              </a:p>
              <a:p>
                <a:r>
                  <a:rPr lang="uk-UA" sz="1900" dirty="0" smtClean="0">
                    <a:solidFill>
                      <a:schemeClr val="bg1"/>
                    </a:solidFill>
                    <a:latin typeface="Yanone Kaffeesatz"/>
                    <a:ea typeface="Yanone Kaffeesatz"/>
                    <a:cs typeface="Yanone Kaffeesatz"/>
                  </a:rPr>
                  <a:t>2. Результуюча </a:t>
                </a:r>
                <a:r>
                  <a:rPr lang="uk-UA" sz="1900" dirty="0">
                    <a:solidFill>
                      <a:schemeClr val="bg1"/>
                    </a:solidFill>
                    <a:latin typeface="Yanone Kaffeesatz"/>
                    <a:ea typeface="Yanone Kaffeesatz"/>
                    <a:cs typeface="Yanone Kaffeesatz"/>
                  </a:rPr>
                  <a:t>сума полів двох пластин дорівнює:</a:t>
                </a:r>
              </a:p>
              <a:p>
                <a:pPr algn="ctr"/>
                <a14:m>
                  <m:oMathPara xmlns:m="http://schemas.openxmlformats.org/officeDocument/2006/math">
                    <m:oMathParaPr>
                      <m:jc m:val="centerGroup"/>
                    </m:oMathParaPr>
                    <m:oMath xmlns:m="http://schemas.openxmlformats.org/officeDocument/2006/math">
                      <m:acc>
                        <m:accPr>
                          <m:chr m:val="⃗"/>
                          <m:ctrlPr>
                            <a:rPr lang="en-US" sz="1900" b="1" i="1">
                              <a:solidFill>
                                <a:schemeClr val="bg1"/>
                              </a:solidFill>
                              <a:latin typeface="Cambria Math"/>
                              <a:ea typeface="Yanone Kaffeesatz"/>
                              <a:cs typeface="Yanone Kaffeesatz"/>
                            </a:rPr>
                          </m:ctrlPr>
                        </m:accPr>
                        <m:e>
                          <m:r>
                            <a:rPr lang="uk-UA" sz="1900" b="1" i="1">
                              <a:solidFill>
                                <a:schemeClr val="bg1"/>
                              </a:solidFill>
                              <a:latin typeface="Cambria Math"/>
                              <a:ea typeface="Yanone Kaffeesatz"/>
                              <a:cs typeface="Yanone Kaffeesatz"/>
                            </a:rPr>
                            <m:t>𝑬</m:t>
                          </m:r>
                        </m:e>
                      </m:acc>
                      <m:r>
                        <a:rPr lang="uk-UA" sz="1900" b="1" i="1">
                          <a:solidFill>
                            <a:schemeClr val="bg1"/>
                          </a:solidFill>
                          <a:latin typeface="Cambria Math"/>
                          <a:ea typeface="Yanone Kaffeesatz"/>
                          <a:cs typeface="Yanone Kaffeesatz"/>
                        </a:rPr>
                        <m:t>=</m:t>
                      </m:r>
                      <m:r>
                        <a:rPr lang="uk-UA" sz="1900" b="1" i="1">
                          <a:solidFill>
                            <a:schemeClr val="bg1"/>
                          </a:solidFill>
                          <a:latin typeface="Cambria Math"/>
                          <a:ea typeface="Yanone Kaffeesatz"/>
                          <a:cs typeface="Yanone Kaffeesatz"/>
                        </a:rPr>
                        <m:t>𝟒</m:t>
                      </m:r>
                      <m:r>
                        <a:rPr lang="uk-UA" sz="1900" b="1" i="1">
                          <a:solidFill>
                            <a:schemeClr val="bg1"/>
                          </a:solidFill>
                          <a:latin typeface="Cambria Math"/>
                          <a:ea typeface="Yanone Kaffeesatz"/>
                          <a:cs typeface="Yanone Kaffeesatz"/>
                        </a:rPr>
                        <m:t>𝝅</m:t>
                      </m:r>
                      <m:r>
                        <a:rPr lang="uk-UA" sz="1900" b="1" i="1">
                          <a:solidFill>
                            <a:schemeClr val="bg1"/>
                          </a:solidFill>
                          <a:latin typeface="Cambria Math"/>
                          <a:ea typeface="Yanone Kaffeesatz"/>
                          <a:cs typeface="Yanone Kaffeesatz"/>
                        </a:rPr>
                        <m:t>𝒏𝒆𝒙</m:t>
                      </m:r>
                    </m:oMath>
                  </m:oMathPara>
                </a14:m>
                <a:endParaRPr lang="uk-UA" sz="1900" b="1" i="1" dirty="0">
                  <a:solidFill>
                    <a:schemeClr val="bg1"/>
                  </a:solidFill>
                  <a:latin typeface="Yanone Kaffeesatz"/>
                  <a:ea typeface="Yanone Kaffeesatz"/>
                  <a:cs typeface="Yanone Kaffeesatz"/>
                </a:endParaRPr>
              </a:p>
              <a:p>
                <a:r>
                  <a:rPr lang="uk-UA" sz="1900" dirty="0" smtClean="0">
                    <a:solidFill>
                      <a:schemeClr val="bg1"/>
                    </a:solidFill>
                    <a:latin typeface="Yanone Kaffeesatz"/>
                    <a:ea typeface="Yanone Kaffeesatz"/>
                    <a:cs typeface="Yanone Kaffeesatz"/>
                  </a:rPr>
                  <a:t>3. Виникає </a:t>
                </a:r>
                <a:r>
                  <a:rPr lang="uk-UA" sz="1900" dirty="0">
                    <a:solidFill>
                      <a:schemeClr val="bg1"/>
                    </a:solidFill>
                    <a:latin typeface="Yanone Kaffeesatz"/>
                    <a:ea typeface="Yanone Kaffeesatz"/>
                    <a:cs typeface="Yanone Kaffeesatz"/>
                  </a:rPr>
                  <a:t>сила </a:t>
                </a:r>
                <a:r>
                  <a:rPr lang="uk-UA" sz="1900" dirty="0" err="1">
                    <a:solidFill>
                      <a:schemeClr val="bg1"/>
                    </a:solidFill>
                    <a:latin typeface="Yanone Kaffeesatz"/>
                    <a:ea typeface="Yanone Kaffeesatz"/>
                    <a:cs typeface="Yanone Kaffeesatz"/>
                  </a:rPr>
                  <a:t>повертального</a:t>
                </a:r>
                <a:r>
                  <a:rPr lang="uk-UA" sz="1900" dirty="0">
                    <a:solidFill>
                      <a:schemeClr val="bg1"/>
                    </a:solidFill>
                    <a:latin typeface="Yanone Kaffeesatz"/>
                    <a:ea typeface="Yanone Kaffeesatz"/>
                    <a:cs typeface="Yanone Kaffeesatz"/>
                  </a:rPr>
                  <a:t> характеру:</a:t>
                </a:r>
              </a:p>
              <a:p>
                <a:pPr/>
                <a14:m>
                  <m:oMathPara xmlns:m="http://schemas.openxmlformats.org/officeDocument/2006/math">
                    <m:oMathParaPr>
                      <m:jc m:val="centerGroup"/>
                    </m:oMathParaPr>
                    <m:oMath xmlns:m="http://schemas.openxmlformats.org/officeDocument/2006/math">
                      <m:acc>
                        <m:accPr>
                          <m:chr m:val="⃗"/>
                          <m:ctrlPr>
                            <a:rPr lang="en-US" sz="1900" b="1" i="1">
                              <a:solidFill>
                                <a:schemeClr val="bg1"/>
                              </a:solidFill>
                              <a:latin typeface="Cambria Math"/>
                              <a:ea typeface="Yanone Kaffeesatz"/>
                              <a:cs typeface="Yanone Kaffeesatz"/>
                            </a:rPr>
                          </m:ctrlPr>
                        </m:accPr>
                        <m:e>
                          <m:r>
                            <a:rPr lang="en-US" sz="1900" b="1" i="1">
                              <a:solidFill>
                                <a:schemeClr val="bg1"/>
                              </a:solidFill>
                              <a:latin typeface="Cambria Math"/>
                              <a:ea typeface="Yanone Kaffeesatz"/>
                              <a:cs typeface="Yanone Kaffeesatz"/>
                            </a:rPr>
                            <m:t>𝑭</m:t>
                          </m:r>
                        </m:e>
                      </m:acc>
                      <m:r>
                        <a:rPr lang="ru-RU" sz="1900" b="1" i="1">
                          <a:solidFill>
                            <a:schemeClr val="bg1"/>
                          </a:solidFill>
                          <a:latin typeface="Cambria Math"/>
                          <a:ea typeface="Yanone Kaffeesatz"/>
                          <a:cs typeface="Yanone Kaffeesatz"/>
                        </a:rPr>
                        <m:t>=−</m:t>
                      </m:r>
                      <m:r>
                        <a:rPr lang="en-US" sz="1900" b="1" i="1">
                          <a:solidFill>
                            <a:schemeClr val="bg1"/>
                          </a:solidFill>
                          <a:latin typeface="Cambria Math"/>
                          <a:ea typeface="Yanone Kaffeesatz"/>
                          <a:cs typeface="Yanone Kaffeesatz"/>
                        </a:rPr>
                        <m:t>𝒆</m:t>
                      </m:r>
                      <m:acc>
                        <m:accPr>
                          <m:chr m:val="⃗"/>
                          <m:ctrlPr>
                            <a:rPr lang="en-US" sz="1900" b="1" i="1">
                              <a:solidFill>
                                <a:schemeClr val="bg1"/>
                              </a:solidFill>
                              <a:latin typeface="Cambria Math"/>
                              <a:ea typeface="Yanone Kaffeesatz"/>
                              <a:cs typeface="Yanone Kaffeesatz"/>
                            </a:rPr>
                          </m:ctrlPr>
                        </m:accPr>
                        <m:e>
                          <m:r>
                            <a:rPr lang="en-US" sz="1900" b="1" i="1">
                              <a:solidFill>
                                <a:schemeClr val="bg1"/>
                              </a:solidFill>
                              <a:latin typeface="Cambria Math"/>
                              <a:ea typeface="Yanone Kaffeesatz"/>
                              <a:cs typeface="Yanone Kaffeesatz"/>
                            </a:rPr>
                            <m:t>𝑬</m:t>
                          </m:r>
                        </m:e>
                      </m:acc>
                      <m:r>
                        <a:rPr lang="ru-RU" sz="1900" b="1" i="1">
                          <a:solidFill>
                            <a:schemeClr val="bg1"/>
                          </a:solidFill>
                          <a:latin typeface="Cambria Math"/>
                          <a:ea typeface="Yanone Kaffeesatz"/>
                          <a:cs typeface="Yanone Kaffeesatz"/>
                        </a:rPr>
                        <m:t>=−</m:t>
                      </m:r>
                      <m:r>
                        <a:rPr lang="ru-RU" sz="1900" b="1" i="1">
                          <a:solidFill>
                            <a:schemeClr val="bg1"/>
                          </a:solidFill>
                          <a:latin typeface="Cambria Math"/>
                          <a:ea typeface="Yanone Kaffeesatz"/>
                          <a:cs typeface="Yanone Kaffeesatz"/>
                        </a:rPr>
                        <m:t>𝟒</m:t>
                      </m:r>
                      <m:r>
                        <a:rPr lang="en-US" sz="1900" b="1" i="1">
                          <a:solidFill>
                            <a:schemeClr val="bg1"/>
                          </a:solidFill>
                          <a:latin typeface="Cambria Math"/>
                          <a:ea typeface="Yanone Kaffeesatz"/>
                          <a:cs typeface="Yanone Kaffeesatz"/>
                        </a:rPr>
                        <m:t>𝝅</m:t>
                      </m:r>
                      <m:r>
                        <a:rPr lang="en-US" sz="1900" b="1" i="1">
                          <a:solidFill>
                            <a:schemeClr val="bg1"/>
                          </a:solidFill>
                          <a:latin typeface="Cambria Math"/>
                          <a:ea typeface="Yanone Kaffeesatz"/>
                          <a:cs typeface="Yanone Kaffeesatz"/>
                        </a:rPr>
                        <m:t>𝒏</m:t>
                      </m:r>
                      <m:sSup>
                        <m:sSupPr>
                          <m:ctrlPr>
                            <a:rPr lang="en-US" sz="1900" b="1" i="1">
                              <a:solidFill>
                                <a:schemeClr val="bg1"/>
                              </a:solidFill>
                              <a:latin typeface="Cambria Math"/>
                              <a:ea typeface="Yanone Kaffeesatz"/>
                              <a:cs typeface="Yanone Kaffeesatz"/>
                            </a:rPr>
                          </m:ctrlPr>
                        </m:sSupPr>
                        <m:e>
                          <m:r>
                            <a:rPr lang="en-US" sz="1900" b="1" i="1">
                              <a:solidFill>
                                <a:schemeClr val="bg1"/>
                              </a:solidFill>
                              <a:latin typeface="Cambria Math"/>
                              <a:ea typeface="Yanone Kaffeesatz"/>
                              <a:cs typeface="Yanone Kaffeesatz"/>
                            </a:rPr>
                            <m:t>𝒆</m:t>
                          </m:r>
                        </m:e>
                        <m:sup>
                          <m:r>
                            <a:rPr lang="ru-RU" sz="1900" b="1" i="1">
                              <a:solidFill>
                                <a:schemeClr val="bg1"/>
                              </a:solidFill>
                              <a:latin typeface="Cambria Math"/>
                              <a:ea typeface="Yanone Kaffeesatz"/>
                              <a:cs typeface="Yanone Kaffeesatz"/>
                            </a:rPr>
                            <m:t>𝟐</m:t>
                          </m:r>
                        </m:sup>
                      </m:sSup>
                      <m:r>
                        <a:rPr lang="en-US" sz="1900" b="1" i="1">
                          <a:solidFill>
                            <a:schemeClr val="bg1"/>
                          </a:solidFill>
                          <a:latin typeface="Cambria Math"/>
                          <a:ea typeface="Yanone Kaffeesatz"/>
                          <a:cs typeface="Yanone Kaffeesatz"/>
                        </a:rPr>
                        <m:t>𝒙</m:t>
                      </m:r>
                    </m:oMath>
                  </m:oMathPara>
                </a14:m>
                <a:endParaRPr lang="uk-UA" sz="1900" b="1" i="1" dirty="0" smtClean="0">
                  <a:solidFill>
                    <a:schemeClr val="bg1"/>
                  </a:solidFill>
                  <a:latin typeface="Yanone Kaffeesatz"/>
                  <a:ea typeface="Yanone Kaffeesatz"/>
                  <a:cs typeface="Yanone Kaffeesatz"/>
                </a:endParaRPr>
              </a:p>
              <a:p>
                <a:r>
                  <a:rPr lang="uk-UA" sz="1900" dirty="0" smtClean="0">
                    <a:solidFill>
                      <a:schemeClr val="bg1"/>
                    </a:solidFill>
                    <a:latin typeface="Yanone Kaffeesatz"/>
                    <a:ea typeface="Yanone Kaffeesatz"/>
                    <a:cs typeface="Yanone Kaffeesatz"/>
                  </a:rPr>
                  <a:t>4. Отже</a:t>
                </a:r>
                <a:r>
                  <a:rPr lang="uk-UA" sz="1900" dirty="0">
                    <a:solidFill>
                      <a:schemeClr val="bg1"/>
                    </a:solidFill>
                    <a:latin typeface="Yanone Kaffeesatz"/>
                    <a:ea typeface="Yanone Kaffeesatz"/>
                    <a:cs typeface="Yanone Kaffeesatz"/>
                  </a:rPr>
                  <a:t>, </a:t>
                </a:r>
                <a:endParaRPr lang="en-US" sz="1900" dirty="0">
                  <a:solidFill>
                    <a:schemeClr val="bg1"/>
                  </a:solidFill>
                  <a:latin typeface="Yanone Kaffeesatz"/>
                  <a:ea typeface="Yanone Kaffeesatz"/>
                  <a:cs typeface="Yanone Kaffeesatz"/>
                </a:endParaRPr>
              </a:p>
              <a:p>
                <a:pPr algn="ctr"/>
                <a14:m>
                  <m:oMath xmlns:m="http://schemas.openxmlformats.org/officeDocument/2006/math">
                    <m:r>
                      <a:rPr lang="uk-UA" sz="1900" b="1" i="1">
                        <a:solidFill>
                          <a:schemeClr val="bg1"/>
                        </a:solidFill>
                        <a:latin typeface="Cambria Math"/>
                        <a:ea typeface="Yanone Kaffeesatz"/>
                        <a:cs typeface="Yanone Kaffeesatz"/>
                      </a:rPr>
                      <m:t>𝒎</m:t>
                    </m:r>
                    <m:acc>
                      <m:accPr>
                        <m:chr m:val="̈"/>
                        <m:ctrlPr>
                          <a:rPr lang="en-US" sz="1900" b="1" i="1">
                            <a:solidFill>
                              <a:schemeClr val="bg1"/>
                            </a:solidFill>
                            <a:latin typeface="Cambria Math"/>
                            <a:ea typeface="Yanone Kaffeesatz"/>
                            <a:cs typeface="Yanone Kaffeesatz"/>
                          </a:rPr>
                        </m:ctrlPr>
                      </m:accPr>
                      <m:e>
                        <m:r>
                          <a:rPr lang="uk-UA" sz="1900" b="1" i="1">
                            <a:solidFill>
                              <a:schemeClr val="bg1"/>
                            </a:solidFill>
                            <a:latin typeface="Cambria Math"/>
                            <a:ea typeface="Yanone Kaffeesatz"/>
                            <a:cs typeface="Yanone Kaffeesatz"/>
                          </a:rPr>
                          <m:t>𝒙</m:t>
                        </m:r>
                      </m:e>
                    </m:acc>
                    <m:r>
                      <a:rPr lang="uk-UA" sz="1900" b="1" i="1">
                        <a:solidFill>
                          <a:schemeClr val="bg1"/>
                        </a:solidFill>
                        <a:latin typeface="Cambria Math"/>
                        <a:ea typeface="Yanone Kaffeesatz"/>
                        <a:cs typeface="Yanone Kaffeesatz"/>
                      </a:rPr>
                      <m:t>=−</m:t>
                    </m:r>
                    <m:r>
                      <a:rPr lang="uk-UA" sz="1900" b="1" i="1">
                        <a:solidFill>
                          <a:schemeClr val="bg1"/>
                        </a:solidFill>
                        <a:latin typeface="Cambria Math"/>
                        <a:ea typeface="Yanone Kaffeesatz"/>
                        <a:cs typeface="Yanone Kaffeesatz"/>
                      </a:rPr>
                      <m:t>𝟒</m:t>
                    </m:r>
                    <m:r>
                      <a:rPr lang="uk-UA" sz="1900" b="1" i="1">
                        <a:solidFill>
                          <a:schemeClr val="bg1"/>
                        </a:solidFill>
                        <a:latin typeface="Cambria Math"/>
                        <a:ea typeface="Yanone Kaffeesatz"/>
                        <a:cs typeface="Yanone Kaffeesatz"/>
                      </a:rPr>
                      <m:t>𝝅</m:t>
                    </m:r>
                    <m:r>
                      <a:rPr lang="uk-UA" sz="1900" b="1" i="1">
                        <a:solidFill>
                          <a:schemeClr val="bg1"/>
                        </a:solidFill>
                        <a:latin typeface="Cambria Math"/>
                        <a:ea typeface="Yanone Kaffeesatz"/>
                        <a:cs typeface="Yanone Kaffeesatz"/>
                      </a:rPr>
                      <m:t>𝒏</m:t>
                    </m:r>
                    <m:sSup>
                      <m:sSupPr>
                        <m:ctrlPr>
                          <a:rPr lang="en-US" sz="1900" b="1" i="1">
                            <a:solidFill>
                              <a:schemeClr val="bg1"/>
                            </a:solidFill>
                            <a:latin typeface="Cambria Math"/>
                            <a:ea typeface="Yanone Kaffeesatz"/>
                            <a:cs typeface="Yanone Kaffeesatz"/>
                          </a:rPr>
                        </m:ctrlPr>
                      </m:sSupPr>
                      <m:e>
                        <m:r>
                          <a:rPr lang="uk-UA" sz="1900" b="1" i="1">
                            <a:solidFill>
                              <a:schemeClr val="bg1"/>
                            </a:solidFill>
                            <a:latin typeface="Cambria Math"/>
                            <a:ea typeface="Yanone Kaffeesatz"/>
                            <a:cs typeface="Yanone Kaffeesatz"/>
                          </a:rPr>
                          <m:t>𝒆</m:t>
                        </m:r>
                      </m:e>
                      <m:sup>
                        <m:r>
                          <a:rPr lang="uk-UA" sz="1900" b="1" i="1">
                            <a:solidFill>
                              <a:schemeClr val="bg1"/>
                            </a:solidFill>
                            <a:latin typeface="Cambria Math"/>
                            <a:ea typeface="Yanone Kaffeesatz"/>
                            <a:cs typeface="Yanone Kaffeesatz"/>
                          </a:rPr>
                          <m:t>𝟐</m:t>
                        </m:r>
                      </m:sup>
                    </m:sSup>
                    <m:r>
                      <a:rPr lang="uk-UA" sz="1900" b="1" i="1">
                        <a:solidFill>
                          <a:schemeClr val="bg1"/>
                        </a:solidFill>
                        <a:latin typeface="Cambria Math"/>
                        <a:ea typeface="Yanone Kaffeesatz"/>
                        <a:cs typeface="Yanone Kaffeesatz"/>
                      </a:rPr>
                      <m:t>𝒙</m:t>
                    </m:r>
                  </m:oMath>
                </a14:m>
                <a:r>
                  <a:rPr lang="uk-UA" sz="1900" b="1" i="1" dirty="0">
                    <a:solidFill>
                      <a:schemeClr val="bg1"/>
                    </a:solidFill>
                    <a:latin typeface="Yanone Kaffeesatz"/>
                    <a:ea typeface="Yanone Kaffeesatz"/>
                    <a:cs typeface="Yanone Kaffeesatz"/>
                  </a:rPr>
                  <a:t>                                             </a:t>
                </a:r>
                <a:endParaRPr lang="en-US" sz="1900" b="1" i="1" dirty="0">
                  <a:solidFill>
                    <a:schemeClr val="bg1"/>
                  </a:solidFill>
                  <a:latin typeface="Yanone Kaffeesatz"/>
                  <a:ea typeface="Yanone Kaffeesatz"/>
                  <a:cs typeface="Yanone Kaffeesatz"/>
                </a:endParaRPr>
              </a:p>
              <a:p>
                <a:pPr algn="ctr"/>
                <a14:m>
                  <m:oMath xmlns:m="http://schemas.openxmlformats.org/officeDocument/2006/math">
                    <m:acc>
                      <m:accPr>
                        <m:chr m:val="̈"/>
                        <m:ctrlPr>
                          <a:rPr lang="en-US" sz="1900" b="1" i="1">
                            <a:solidFill>
                              <a:schemeClr val="bg1"/>
                            </a:solidFill>
                            <a:latin typeface="Cambria Math"/>
                            <a:ea typeface="Yanone Kaffeesatz"/>
                            <a:cs typeface="Yanone Kaffeesatz"/>
                          </a:rPr>
                        </m:ctrlPr>
                      </m:accPr>
                      <m:e>
                        <m:r>
                          <a:rPr lang="uk-UA" sz="1900" b="1" i="1">
                            <a:solidFill>
                              <a:schemeClr val="bg1"/>
                            </a:solidFill>
                            <a:latin typeface="Cambria Math"/>
                            <a:ea typeface="Yanone Kaffeesatz"/>
                            <a:cs typeface="Yanone Kaffeesatz"/>
                          </a:rPr>
                          <m:t>𝒙</m:t>
                        </m:r>
                      </m:e>
                    </m:acc>
                    <m:r>
                      <a:rPr lang="uk-UA" sz="1900" b="1" i="1">
                        <a:solidFill>
                          <a:schemeClr val="bg1"/>
                        </a:solidFill>
                        <a:latin typeface="Cambria Math"/>
                        <a:ea typeface="Yanone Kaffeesatz"/>
                        <a:cs typeface="Yanone Kaffeesatz"/>
                      </a:rPr>
                      <m:t>+</m:t>
                    </m:r>
                    <m:f>
                      <m:fPr>
                        <m:ctrlPr>
                          <a:rPr lang="en-US" sz="1900" b="1" i="1">
                            <a:solidFill>
                              <a:schemeClr val="bg1"/>
                            </a:solidFill>
                            <a:latin typeface="Cambria Math"/>
                            <a:ea typeface="Yanone Kaffeesatz"/>
                            <a:cs typeface="Yanone Kaffeesatz"/>
                          </a:rPr>
                        </m:ctrlPr>
                      </m:fPr>
                      <m:num>
                        <m:r>
                          <a:rPr lang="uk-UA" sz="1900" b="1" i="1">
                            <a:solidFill>
                              <a:schemeClr val="bg1"/>
                            </a:solidFill>
                            <a:latin typeface="Cambria Math"/>
                            <a:ea typeface="Yanone Kaffeesatz"/>
                            <a:cs typeface="Yanone Kaffeesatz"/>
                          </a:rPr>
                          <m:t>𝟒</m:t>
                        </m:r>
                        <m:r>
                          <a:rPr lang="uk-UA" sz="1900" b="1" i="1">
                            <a:solidFill>
                              <a:schemeClr val="bg1"/>
                            </a:solidFill>
                            <a:latin typeface="Cambria Math"/>
                            <a:ea typeface="Yanone Kaffeesatz"/>
                            <a:cs typeface="Yanone Kaffeesatz"/>
                          </a:rPr>
                          <m:t>𝝅</m:t>
                        </m:r>
                        <m:r>
                          <a:rPr lang="uk-UA" sz="1900" b="1" i="1">
                            <a:solidFill>
                              <a:schemeClr val="bg1"/>
                            </a:solidFill>
                            <a:latin typeface="Cambria Math"/>
                            <a:ea typeface="Yanone Kaffeesatz"/>
                            <a:cs typeface="Yanone Kaffeesatz"/>
                          </a:rPr>
                          <m:t>𝒏</m:t>
                        </m:r>
                        <m:sSup>
                          <m:sSupPr>
                            <m:ctrlPr>
                              <a:rPr lang="en-US" sz="1900" b="1" i="1">
                                <a:solidFill>
                                  <a:schemeClr val="bg1"/>
                                </a:solidFill>
                                <a:latin typeface="Cambria Math"/>
                                <a:ea typeface="Yanone Kaffeesatz"/>
                                <a:cs typeface="Yanone Kaffeesatz"/>
                              </a:rPr>
                            </m:ctrlPr>
                          </m:sSupPr>
                          <m:e>
                            <m:r>
                              <a:rPr lang="uk-UA" sz="1900" b="1" i="1">
                                <a:solidFill>
                                  <a:schemeClr val="bg1"/>
                                </a:solidFill>
                                <a:latin typeface="Cambria Math"/>
                                <a:ea typeface="Yanone Kaffeesatz"/>
                                <a:cs typeface="Yanone Kaffeesatz"/>
                              </a:rPr>
                              <m:t>𝒆</m:t>
                            </m:r>
                          </m:e>
                          <m:sup>
                            <m:r>
                              <a:rPr lang="uk-UA" sz="1900" b="1" i="1">
                                <a:solidFill>
                                  <a:schemeClr val="bg1"/>
                                </a:solidFill>
                                <a:latin typeface="Cambria Math"/>
                                <a:ea typeface="Yanone Kaffeesatz"/>
                                <a:cs typeface="Yanone Kaffeesatz"/>
                              </a:rPr>
                              <m:t>𝟐</m:t>
                            </m:r>
                          </m:sup>
                        </m:sSup>
                      </m:num>
                      <m:den>
                        <m:r>
                          <a:rPr lang="uk-UA" sz="1900" b="1" i="1">
                            <a:solidFill>
                              <a:schemeClr val="bg1"/>
                            </a:solidFill>
                            <a:latin typeface="Cambria Math"/>
                            <a:ea typeface="Yanone Kaffeesatz"/>
                            <a:cs typeface="Yanone Kaffeesatz"/>
                          </a:rPr>
                          <m:t>𝒎</m:t>
                        </m:r>
                      </m:den>
                    </m:f>
                    <m:r>
                      <a:rPr lang="uk-UA" sz="1900" b="1" i="1">
                        <a:solidFill>
                          <a:schemeClr val="bg1"/>
                        </a:solidFill>
                        <a:latin typeface="Cambria Math"/>
                        <a:ea typeface="Yanone Kaffeesatz"/>
                        <a:cs typeface="Yanone Kaffeesatz"/>
                      </a:rPr>
                      <m:t>𝒙</m:t>
                    </m:r>
                    <m:r>
                      <a:rPr lang="uk-UA" sz="1900" b="1" i="1">
                        <a:solidFill>
                          <a:schemeClr val="bg1"/>
                        </a:solidFill>
                        <a:latin typeface="Cambria Math"/>
                        <a:ea typeface="Yanone Kaffeesatz"/>
                        <a:cs typeface="Yanone Kaffeesatz"/>
                      </a:rPr>
                      <m:t>=</m:t>
                    </m:r>
                    <m:r>
                      <a:rPr lang="uk-UA" sz="1900" b="1" i="1">
                        <a:solidFill>
                          <a:schemeClr val="bg1"/>
                        </a:solidFill>
                        <a:latin typeface="Cambria Math"/>
                        <a:ea typeface="Yanone Kaffeesatz"/>
                        <a:cs typeface="Yanone Kaffeesatz"/>
                      </a:rPr>
                      <m:t>𝟎</m:t>
                    </m:r>
                  </m:oMath>
                </a14:m>
                <a:r>
                  <a:rPr lang="uk-UA" sz="1900" b="1" i="1" dirty="0">
                    <a:solidFill>
                      <a:schemeClr val="bg1"/>
                    </a:solidFill>
                    <a:latin typeface="Yanone Kaffeesatz"/>
                    <a:ea typeface="Yanone Kaffeesatz"/>
                    <a:cs typeface="Yanone Kaffeesatz"/>
                  </a:rPr>
                  <a:t>                                            </a:t>
                </a:r>
              </a:p>
              <a:p>
                <a:r>
                  <a:rPr lang="uk-UA" sz="1900" dirty="0" smtClean="0">
                    <a:solidFill>
                      <a:schemeClr val="bg1"/>
                    </a:solidFill>
                    <a:latin typeface="Yanone Kaffeesatz"/>
                    <a:ea typeface="Yanone Kaffeesatz"/>
                    <a:cs typeface="Yanone Kaffeesatz"/>
                  </a:rPr>
                  <a:t>5. Можемо </a:t>
                </a:r>
                <a:r>
                  <a:rPr lang="uk-UA" sz="1900" dirty="0">
                    <a:solidFill>
                      <a:schemeClr val="bg1"/>
                    </a:solidFill>
                    <a:latin typeface="Yanone Kaffeesatz"/>
                    <a:ea typeface="Yanone Kaffeesatz"/>
                    <a:cs typeface="Yanone Kaffeesatz"/>
                  </a:rPr>
                  <a:t>замінити </a:t>
                </a:r>
                <a14:m>
                  <m:oMath xmlns:m="http://schemas.openxmlformats.org/officeDocument/2006/math">
                    <m:f>
                      <m:fPr>
                        <m:ctrlPr>
                          <a:rPr lang="en-US" sz="1900" b="1" i="1" smtClean="0">
                            <a:solidFill>
                              <a:schemeClr val="accent6"/>
                            </a:solidFill>
                            <a:latin typeface="Cambria Math"/>
                            <a:ea typeface="Yanone Kaffeesatz"/>
                            <a:cs typeface="Yanone Kaffeesatz"/>
                          </a:rPr>
                        </m:ctrlPr>
                      </m:fPr>
                      <m:num>
                        <m:r>
                          <a:rPr lang="uk-UA" sz="1900" b="1" i="1">
                            <a:solidFill>
                              <a:schemeClr val="accent6"/>
                            </a:solidFill>
                            <a:latin typeface="Cambria Math"/>
                            <a:ea typeface="Yanone Kaffeesatz"/>
                            <a:cs typeface="Yanone Kaffeesatz"/>
                          </a:rPr>
                          <m:t>𝟒</m:t>
                        </m:r>
                        <m:r>
                          <a:rPr lang="uk-UA" sz="1900" b="1" i="1">
                            <a:solidFill>
                              <a:schemeClr val="accent6"/>
                            </a:solidFill>
                            <a:latin typeface="Cambria Math"/>
                            <a:ea typeface="Yanone Kaffeesatz"/>
                            <a:cs typeface="Yanone Kaffeesatz"/>
                          </a:rPr>
                          <m:t>𝝅</m:t>
                        </m:r>
                        <m:r>
                          <a:rPr lang="uk-UA" sz="1900" b="1" i="1">
                            <a:solidFill>
                              <a:schemeClr val="accent6"/>
                            </a:solidFill>
                            <a:latin typeface="Cambria Math"/>
                            <a:ea typeface="Yanone Kaffeesatz"/>
                            <a:cs typeface="Yanone Kaffeesatz"/>
                          </a:rPr>
                          <m:t>𝒏</m:t>
                        </m:r>
                        <m:sSup>
                          <m:sSupPr>
                            <m:ctrlPr>
                              <a:rPr lang="en-US" sz="1900" b="1" i="1">
                                <a:solidFill>
                                  <a:schemeClr val="accent6"/>
                                </a:solidFill>
                                <a:latin typeface="Cambria Math"/>
                                <a:ea typeface="Yanone Kaffeesatz"/>
                                <a:cs typeface="Yanone Kaffeesatz"/>
                              </a:rPr>
                            </m:ctrlPr>
                          </m:sSupPr>
                          <m:e>
                            <m:r>
                              <a:rPr lang="uk-UA" sz="1900" b="1" i="1">
                                <a:solidFill>
                                  <a:schemeClr val="accent6"/>
                                </a:solidFill>
                                <a:latin typeface="Cambria Math"/>
                                <a:ea typeface="Yanone Kaffeesatz"/>
                                <a:cs typeface="Yanone Kaffeesatz"/>
                              </a:rPr>
                              <m:t>𝒆</m:t>
                            </m:r>
                          </m:e>
                          <m:sup>
                            <m:r>
                              <a:rPr lang="uk-UA" sz="1900" b="1" i="1">
                                <a:solidFill>
                                  <a:schemeClr val="accent6"/>
                                </a:solidFill>
                                <a:latin typeface="Cambria Math"/>
                                <a:ea typeface="Yanone Kaffeesatz"/>
                                <a:cs typeface="Yanone Kaffeesatz"/>
                              </a:rPr>
                              <m:t>𝟐</m:t>
                            </m:r>
                          </m:sup>
                        </m:sSup>
                      </m:num>
                      <m:den>
                        <m:r>
                          <a:rPr lang="uk-UA" sz="1900" b="1" i="1">
                            <a:solidFill>
                              <a:schemeClr val="accent6"/>
                            </a:solidFill>
                            <a:latin typeface="Cambria Math"/>
                            <a:ea typeface="Yanone Kaffeesatz"/>
                            <a:cs typeface="Yanone Kaffeesatz"/>
                          </a:rPr>
                          <m:t>𝒎</m:t>
                        </m:r>
                      </m:den>
                    </m:f>
                  </m:oMath>
                </a14:m>
                <a:r>
                  <a:rPr lang="uk-UA" sz="1900" dirty="0">
                    <a:solidFill>
                      <a:schemeClr val="bg1"/>
                    </a:solidFill>
                    <a:latin typeface="Yanone Kaffeesatz"/>
                    <a:ea typeface="Yanone Kaffeesatz"/>
                    <a:cs typeface="Yanone Kaffeesatz"/>
                  </a:rPr>
                  <a:t> на </a:t>
                </a:r>
                <a14:m>
                  <m:oMath xmlns:m="http://schemas.openxmlformats.org/officeDocument/2006/math">
                    <m:sSup>
                      <m:sSupPr>
                        <m:ctrlPr>
                          <a:rPr lang="en-US" sz="1900" b="1" i="1" smtClean="0">
                            <a:solidFill>
                              <a:schemeClr val="accent6"/>
                            </a:solidFill>
                            <a:latin typeface="Cambria Math"/>
                            <a:ea typeface="Yanone Kaffeesatz"/>
                            <a:cs typeface="Yanone Kaffeesatz"/>
                          </a:rPr>
                        </m:ctrlPr>
                      </m:sSupPr>
                      <m:e>
                        <m:r>
                          <a:rPr lang="en-US" sz="1900" b="1" i="1">
                            <a:solidFill>
                              <a:schemeClr val="accent6"/>
                            </a:solidFill>
                            <a:latin typeface="Cambria Math"/>
                            <a:ea typeface="Yanone Kaffeesatz"/>
                            <a:cs typeface="Yanone Kaffeesatz"/>
                          </a:rPr>
                          <m:t>𝝎</m:t>
                        </m:r>
                      </m:e>
                      <m:sup>
                        <m:r>
                          <a:rPr lang="uk-UA" sz="1900" b="1" i="1">
                            <a:solidFill>
                              <a:schemeClr val="accent6"/>
                            </a:solidFill>
                            <a:latin typeface="Cambria Math"/>
                            <a:ea typeface="Yanone Kaffeesatz"/>
                            <a:cs typeface="Yanone Kaffeesatz"/>
                          </a:rPr>
                          <m:t>𝟐</m:t>
                        </m:r>
                      </m:sup>
                    </m:sSup>
                  </m:oMath>
                </a14:m>
                <a:r>
                  <a:rPr lang="uk-UA" sz="1900" dirty="0">
                    <a:solidFill>
                      <a:schemeClr val="bg1"/>
                    </a:solidFill>
                    <a:latin typeface="Yanone Kaffeesatz"/>
                    <a:ea typeface="Yanone Kaffeesatz"/>
                    <a:cs typeface="Yanone Kaffeesatz"/>
                  </a:rPr>
                  <a:t>:</a:t>
                </a:r>
                <a:endParaRPr lang="en-US" sz="1900" dirty="0">
                  <a:solidFill>
                    <a:schemeClr val="bg1"/>
                  </a:solidFill>
                  <a:latin typeface="Yanone Kaffeesatz"/>
                  <a:ea typeface="Yanone Kaffeesatz"/>
                  <a:cs typeface="Yanone Kaffeesatz"/>
                </a:endParaRPr>
              </a:p>
              <a:p>
                <a:pPr algn="ctr"/>
                <a14:m>
                  <m:oMath xmlns:m="http://schemas.openxmlformats.org/officeDocument/2006/math">
                    <m:acc>
                      <m:accPr>
                        <m:chr m:val="̈"/>
                        <m:ctrlPr>
                          <a:rPr lang="en-US" sz="1900" b="1" i="1" smtClean="0">
                            <a:solidFill>
                              <a:schemeClr val="bg1"/>
                            </a:solidFill>
                            <a:latin typeface="Cambria Math"/>
                            <a:ea typeface="Yanone Kaffeesatz"/>
                            <a:cs typeface="Yanone Kaffeesatz"/>
                          </a:rPr>
                        </m:ctrlPr>
                      </m:accPr>
                      <m:e>
                        <m:r>
                          <a:rPr lang="uk-UA" sz="1900" b="1" i="1">
                            <a:solidFill>
                              <a:schemeClr val="bg1"/>
                            </a:solidFill>
                            <a:latin typeface="Cambria Math"/>
                            <a:ea typeface="Yanone Kaffeesatz"/>
                            <a:cs typeface="Yanone Kaffeesatz"/>
                          </a:rPr>
                          <m:t>𝒙</m:t>
                        </m:r>
                      </m:e>
                    </m:acc>
                    <m:r>
                      <a:rPr lang="uk-UA" sz="1900" b="1" i="1">
                        <a:solidFill>
                          <a:schemeClr val="bg1"/>
                        </a:solidFill>
                        <a:latin typeface="Cambria Math"/>
                        <a:ea typeface="Yanone Kaffeesatz"/>
                        <a:cs typeface="Yanone Kaffeesatz"/>
                      </a:rPr>
                      <m:t>+</m:t>
                    </m:r>
                    <m:sSup>
                      <m:sSupPr>
                        <m:ctrlPr>
                          <a:rPr lang="en-US" sz="1900" b="1" i="1" smtClean="0">
                            <a:solidFill>
                              <a:schemeClr val="accent6"/>
                            </a:solidFill>
                            <a:latin typeface="Cambria Math"/>
                            <a:ea typeface="Yanone Kaffeesatz"/>
                            <a:cs typeface="Yanone Kaffeesatz"/>
                          </a:rPr>
                        </m:ctrlPr>
                      </m:sSupPr>
                      <m:e>
                        <m:r>
                          <a:rPr lang="uk-UA" sz="1900" b="1" i="1">
                            <a:solidFill>
                              <a:schemeClr val="accent6"/>
                            </a:solidFill>
                            <a:latin typeface="Cambria Math"/>
                            <a:ea typeface="Yanone Kaffeesatz"/>
                            <a:cs typeface="Yanone Kaffeesatz"/>
                          </a:rPr>
                          <m:t>𝝎</m:t>
                        </m:r>
                      </m:e>
                      <m:sup>
                        <m:r>
                          <a:rPr lang="uk-UA" sz="1900" b="1" i="1">
                            <a:solidFill>
                              <a:schemeClr val="accent6"/>
                            </a:solidFill>
                            <a:latin typeface="Cambria Math"/>
                            <a:ea typeface="Yanone Kaffeesatz"/>
                            <a:cs typeface="Yanone Kaffeesatz"/>
                          </a:rPr>
                          <m:t>𝟐</m:t>
                        </m:r>
                      </m:sup>
                    </m:sSup>
                    <m:r>
                      <a:rPr lang="uk-UA" sz="1900" b="1" i="1">
                        <a:solidFill>
                          <a:schemeClr val="bg1"/>
                        </a:solidFill>
                        <a:latin typeface="Cambria Math"/>
                        <a:ea typeface="Yanone Kaffeesatz"/>
                        <a:cs typeface="Yanone Kaffeesatz"/>
                      </a:rPr>
                      <m:t>𝒙</m:t>
                    </m:r>
                    <m:r>
                      <a:rPr lang="uk-UA" sz="1900" b="1" i="1">
                        <a:solidFill>
                          <a:schemeClr val="bg1"/>
                        </a:solidFill>
                        <a:latin typeface="Cambria Math"/>
                        <a:ea typeface="Yanone Kaffeesatz"/>
                        <a:cs typeface="Yanone Kaffeesatz"/>
                      </a:rPr>
                      <m:t>=</m:t>
                    </m:r>
                    <m:r>
                      <a:rPr lang="uk-UA" sz="1900" b="1" i="1">
                        <a:solidFill>
                          <a:schemeClr val="bg1"/>
                        </a:solidFill>
                        <a:latin typeface="Cambria Math"/>
                        <a:ea typeface="Yanone Kaffeesatz"/>
                        <a:cs typeface="Yanone Kaffeesatz"/>
                      </a:rPr>
                      <m:t>𝟎</m:t>
                    </m:r>
                  </m:oMath>
                </a14:m>
                <a:r>
                  <a:rPr lang="uk-UA" sz="1900" b="1" i="1" dirty="0">
                    <a:solidFill>
                      <a:schemeClr val="bg1"/>
                    </a:solidFill>
                    <a:latin typeface="Yanone Kaffeesatz"/>
                    <a:ea typeface="Yanone Kaffeesatz"/>
                    <a:cs typeface="Yanone Kaffeesatz"/>
                  </a:rPr>
                  <a:t> </a:t>
                </a:r>
                <a:endParaRPr lang="en-US" sz="1900" b="1" i="1" dirty="0">
                  <a:solidFill>
                    <a:schemeClr val="bg1"/>
                  </a:solidFill>
                  <a:latin typeface="Yanone Kaffeesatz"/>
                  <a:ea typeface="Yanone Kaffeesatz"/>
                  <a:cs typeface="Yanone Kaffeesatz"/>
                </a:endParaRPr>
              </a:p>
            </p:txBody>
          </p:sp>
        </mc:Choice>
        <mc:Fallback>
          <p:sp>
            <p:nvSpPr>
              <p:cNvPr id="5" name="TextBox 4"/>
              <p:cNvSpPr txBox="1">
                <a:spLocks noRot="1" noChangeAspect="1" noMove="1" noResize="1" noEditPoints="1" noAdjustHandles="1" noChangeArrowheads="1" noChangeShapeType="1" noTextEdit="1"/>
              </p:cNvSpPr>
              <p:nvPr/>
            </p:nvSpPr>
            <p:spPr>
              <a:xfrm>
                <a:off x="496186" y="779722"/>
                <a:ext cx="6939516" cy="4325030"/>
              </a:xfrm>
              <a:prstGeom prst="rect">
                <a:avLst/>
              </a:prstGeom>
              <a:blipFill rotWithShape="1">
                <a:blip r:embed="rId4"/>
                <a:stretch>
                  <a:fillRect l="-790" t="-705"/>
                </a:stretch>
              </a:blipFill>
            </p:spPr>
            <p:txBody>
              <a:bodyPr/>
              <a:lstStyle/>
              <a:p>
                <a:r>
                  <a:rPr lang="ru-RU">
                    <a:noFill/>
                  </a:rPr>
                  <a:t> </a:t>
                </a:r>
              </a:p>
            </p:txBody>
          </p:sp>
        </mc:Fallback>
      </mc:AlternateContent>
      <p:cxnSp>
        <p:nvCxnSpPr>
          <p:cNvPr id="7" name="Прямая со стрелкой 6"/>
          <p:cNvCxnSpPr/>
          <p:nvPr/>
        </p:nvCxnSpPr>
        <p:spPr>
          <a:xfrm flipV="1">
            <a:off x="4692502" y="4314372"/>
            <a:ext cx="786809" cy="562428"/>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79311" y="4072321"/>
            <a:ext cx="2686493" cy="461665"/>
          </a:xfrm>
          <a:prstGeom prst="rect">
            <a:avLst/>
          </a:prstGeom>
          <a:noFill/>
        </p:spPr>
        <p:txBody>
          <a:bodyPr wrap="square" rtlCol="0">
            <a:spAutoFit/>
          </a:bodyPr>
          <a:lstStyle/>
          <a:p>
            <a:r>
              <a:rPr lang="uk-UA" sz="2400" b="1" dirty="0" smtClean="0">
                <a:solidFill>
                  <a:schemeClr val="accent6"/>
                </a:solidFill>
                <a:latin typeface="Yanone Kaffeesatz"/>
                <a:ea typeface="Yanone Kaffeesatz"/>
                <a:cs typeface="Yanone Kaffeesatz"/>
              </a:rPr>
              <a:t>рівняння </a:t>
            </a:r>
            <a:r>
              <a:rPr lang="uk-UA" sz="2400" b="1" dirty="0">
                <a:solidFill>
                  <a:schemeClr val="accent6"/>
                </a:solidFill>
                <a:latin typeface="Yanone Kaffeesatz"/>
                <a:ea typeface="Yanone Kaffeesatz"/>
                <a:cs typeface="Yanone Kaffeesatz"/>
              </a:rPr>
              <a:t>осцилятора</a:t>
            </a:r>
            <a:endParaRPr lang="en-US" sz="2400" b="1" dirty="0">
              <a:solidFill>
                <a:schemeClr val="accent6"/>
              </a:solidFill>
              <a:latin typeface="Yanone Kaffeesatz"/>
              <a:ea typeface="Yanone Kaffeesatz"/>
              <a:cs typeface="Yanone Kaffeesatz"/>
            </a:endParaRPr>
          </a:p>
        </p:txBody>
      </p:sp>
      <p:sp>
        <p:nvSpPr>
          <p:cNvPr id="9" name="TextBox 8"/>
          <p:cNvSpPr txBox="1"/>
          <p:nvPr/>
        </p:nvSpPr>
        <p:spPr>
          <a:xfrm>
            <a:off x="6414977" y="19595"/>
            <a:ext cx="2537637" cy="400110"/>
          </a:xfrm>
          <a:prstGeom prst="rect">
            <a:avLst/>
          </a:prstGeom>
          <a:noFill/>
        </p:spPr>
        <p:txBody>
          <a:bodyPr wrap="square" rtlCol="0">
            <a:spAutoFit/>
          </a:bodyPr>
          <a:lstStyle/>
          <a:p>
            <a:r>
              <a:rPr lang="uk-UA" sz="2000" b="1" dirty="0">
                <a:solidFill>
                  <a:schemeClr val="bg1"/>
                </a:solidFill>
                <a:latin typeface="Yanone Kaffeesatz"/>
                <a:ea typeface="Yanone Kaffeesatz"/>
                <a:cs typeface="Yanone Kaffeesatz"/>
              </a:rPr>
              <a:t>*в одиницях СГС</a:t>
            </a:r>
            <a:endParaRPr lang="en-US" sz="2000" b="1" dirty="0">
              <a:solidFill>
                <a:schemeClr val="bg1"/>
              </a:solidFill>
              <a:latin typeface="Yanone Kaffeesatz"/>
              <a:ea typeface="Yanone Kaffeesatz"/>
              <a:cs typeface="Yanone Kaffeesatz"/>
            </a:endParaRPr>
          </a:p>
        </p:txBody>
      </p:sp>
      <p:sp>
        <p:nvSpPr>
          <p:cNvPr id="11" name="Прямоугольник 10"/>
          <p:cNvSpPr/>
          <p:nvPr/>
        </p:nvSpPr>
        <p:spPr>
          <a:xfrm>
            <a:off x="8796161" y="4681835"/>
            <a:ext cx="312906" cy="461665"/>
          </a:xfrm>
          <a:prstGeom prst="rect">
            <a:avLst/>
          </a:prstGeom>
        </p:spPr>
        <p:txBody>
          <a:bodyPr wrap="none">
            <a:spAutoFit/>
          </a:bodyPr>
          <a:lstStyle/>
          <a:p>
            <a:r>
              <a:rPr lang="uk-UA" sz="2400" dirty="0">
                <a:solidFill>
                  <a:srgbClr val="FFFFFF"/>
                </a:solidFill>
                <a:latin typeface="Yanone Kaffeesatz"/>
                <a:ea typeface="Yanone Kaffeesatz"/>
                <a:cs typeface="Yanone Kaffeesatz"/>
                <a:sym typeface="Oxygen"/>
              </a:rPr>
              <a:t>7</a:t>
            </a:r>
            <a:endParaRPr lang="en-US" sz="2400" dirty="0">
              <a:solidFill>
                <a:srgbClr val="FFFFFF"/>
              </a:solidFill>
              <a:latin typeface="Yanone Kaffeesatz"/>
              <a:ea typeface="Yanone Kaffeesatz"/>
              <a:cs typeface="Yanone Kaffeesatz"/>
              <a:sym typeface="Oxygen"/>
            </a:endParaRPr>
          </a:p>
        </p:txBody>
      </p:sp>
      <mc:AlternateContent xmlns:mc="http://schemas.openxmlformats.org/markup-compatibility/2006">
        <mc:Choice xmlns:a14="http://schemas.microsoft.com/office/drawing/2010/main" Requires="a14">
          <p:sp>
            <p:nvSpPr>
              <p:cNvPr id="12" name="TextBox 11"/>
              <p:cNvSpPr txBox="1"/>
              <p:nvPr/>
            </p:nvSpPr>
            <p:spPr>
              <a:xfrm>
                <a:off x="5670697" y="2801363"/>
                <a:ext cx="2771554" cy="1400383"/>
              </a:xfrm>
              <a:prstGeom prst="rect">
                <a:avLst/>
              </a:prstGeom>
              <a:noFill/>
            </p:spPr>
            <p:txBody>
              <a:bodyPr wrap="square" rtlCol="0">
                <a:spAutoFit/>
              </a:bodyPr>
              <a:lstStyle/>
              <a:p>
                <a14:m>
                  <m:oMath xmlns:m="http://schemas.openxmlformats.org/officeDocument/2006/math">
                    <m:r>
                      <a:rPr lang="uk-UA" sz="1900">
                        <a:solidFill>
                          <a:schemeClr val="bg1"/>
                        </a:solidFill>
                        <a:latin typeface="Cambria Math"/>
                        <a:ea typeface="Yanone Kaffeesatz"/>
                        <a:cs typeface="Yanone Kaffeesatz"/>
                      </a:rPr>
                      <m:t>𝒏</m:t>
                    </m:r>
                  </m:oMath>
                </a14:m>
                <a:r>
                  <a:rPr lang="en-US" sz="1900" dirty="0">
                    <a:solidFill>
                      <a:schemeClr val="bg1"/>
                    </a:solidFill>
                    <a:latin typeface="Yanone Kaffeesatz"/>
                    <a:ea typeface="Yanone Kaffeesatz"/>
                    <a:cs typeface="Yanone Kaffeesatz"/>
                  </a:rPr>
                  <a:t> – </a:t>
                </a:r>
                <a:r>
                  <a:rPr lang="uk-UA" sz="1900" dirty="0">
                    <a:solidFill>
                      <a:schemeClr val="bg1"/>
                    </a:solidFill>
                    <a:latin typeface="Yanone Kaffeesatz"/>
                    <a:ea typeface="Yanone Kaffeesatz"/>
                    <a:cs typeface="Yanone Kaffeesatz"/>
                  </a:rPr>
                  <a:t>концентрація електронів,</a:t>
                </a:r>
                <a:endParaRPr lang="en-US" sz="1900" dirty="0">
                  <a:solidFill>
                    <a:schemeClr val="bg1"/>
                  </a:solidFill>
                  <a:latin typeface="Yanone Kaffeesatz"/>
                  <a:ea typeface="Yanone Kaffeesatz"/>
                  <a:cs typeface="Yanone Kaffeesatz"/>
                </a:endParaRPr>
              </a:p>
              <a:p>
                <a14:m>
                  <m:oMath xmlns:m="http://schemas.openxmlformats.org/officeDocument/2006/math">
                    <m:r>
                      <a:rPr lang="uk-UA" sz="1900">
                        <a:solidFill>
                          <a:schemeClr val="bg1"/>
                        </a:solidFill>
                        <a:latin typeface="Cambria Math"/>
                        <a:ea typeface="Yanone Kaffeesatz"/>
                        <a:cs typeface="Yanone Kaffeesatz"/>
                      </a:rPr>
                      <m:t>𝒆</m:t>
                    </m:r>
                  </m:oMath>
                </a14:m>
                <a:r>
                  <a:rPr lang="en-US" sz="1900" dirty="0">
                    <a:solidFill>
                      <a:schemeClr val="bg1"/>
                    </a:solidFill>
                    <a:latin typeface="Yanone Kaffeesatz"/>
                    <a:ea typeface="Yanone Kaffeesatz"/>
                    <a:cs typeface="Yanone Kaffeesatz"/>
                  </a:rPr>
                  <a:t> –</a:t>
                </a:r>
                <a:r>
                  <a:rPr lang="uk-UA" sz="1900" dirty="0">
                    <a:solidFill>
                      <a:schemeClr val="bg1"/>
                    </a:solidFill>
                    <a:latin typeface="Yanone Kaffeesatz"/>
                    <a:ea typeface="Yanone Kaffeesatz"/>
                    <a:cs typeface="Yanone Kaffeesatz"/>
                  </a:rPr>
                  <a:t> заряд електрона,</a:t>
                </a:r>
                <a:endParaRPr lang="en-US" sz="1900" dirty="0">
                  <a:solidFill>
                    <a:schemeClr val="bg1"/>
                  </a:solidFill>
                  <a:latin typeface="Yanone Kaffeesatz"/>
                  <a:ea typeface="Yanone Kaffeesatz"/>
                  <a:cs typeface="Yanone Kaffeesatz"/>
                </a:endParaRPr>
              </a:p>
              <a:p>
                <a14:m>
                  <m:oMath xmlns:m="http://schemas.openxmlformats.org/officeDocument/2006/math">
                    <m:sSub>
                      <m:sSubPr>
                        <m:ctrlPr>
                          <a:rPr lang="en-US" sz="1900" i="1">
                            <a:solidFill>
                              <a:schemeClr val="bg1"/>
                            </a:solidFill>
                            <a:latin typeface="Cambria Math"/>
                            <a:ea typeface="Yanone Kaffeesatz"/>
                            <a:cs typeface="Yanone Kaffeesatz"/>
                          </a:rPr>
                        </m:ctrlPr>
                      </m:sSubPr>
                      <m:e>
                        <m:r>
                          <a:rPr lang="uk-UA" sz="1900">
                            <a:solidFill>
                              <a:schemeClr val="bg1"/>
                            </a:solidFill>
                            <a:latin typeface="Cambria Math"/>
                            <a:ea typeface="Yanone Kaffeesatz"/>
                            <a:cs typeface="Yanone Kaffeesatz"/>
                          </a:rPr>
                          <m:t>𝒎</m:t>
                        </m:r>
                      </m:e>
                      <m:sub>
                        <m:r>
                          <a:rPr lang="uk-UA" sz="1900">
                            <a:solidFill>
                              <a:schemeClr val="bg1"/>
                            </a:solidFill>
                            <a:latin typeface="Cambria Math"/>
                            <a:ea typeface="Yanone Kaffeesatz"/>
                            <a:cs typeface="Yanone Kaffeesatz"/>
                          </a:rPr>
                          <m:t>𝒆</m:t>
                        </m:r>
                      </m:sub>
                    </m:sSub>
                  </m:oMath>
                </a14:m>
                <a:r>
                  <a:rPr lang="en-US" sz="1900" dirty="0">
                    <a:solidFill>
                      <a:schemeClr val="bg1"/>
                    </a:solidFill>
                    <a:latin typeface="Yanone Kaffeesatz"/>
                    <a:ea typeface="Yanone Kaffeesatz"/>
                    <a:cs typeface="Yanone Kaffeesatz"/>
                  </a:rPr>
                  <a:t> – </a:t>
                </a:r>
                <a:r>
                  <a:rPr lang="uk-UA" sz="1900" dirty="0">
                    <a:solidFill>
                      <a:schemeClr val="bg1"/>
                    </a:solidFill>
                    <a:latin typeface="Yanone Kaffeesatz"/>
                    <a:ea typeface="Yanone Kaffeesatz"/>
                    <a:cs typeface="Yanone Kaffeesatz"/>
                  </a:rPr>
                  <a:t>маса </a:t>
                </a:r>
                <a:r>
                  <a:rPr lang="uk-UA" sz="1900" dirty="0" smtClean="0">
                    <a:solidFill>
                      <a:schemeClr val="bg1"/>
                    </a:solidFill>
                    <a:latin typeface="Yanone Kaffeesatz"/>
                    <a:ea typeface="Yanone Kaffeesatz"/>
                    <a:cs typeface="Yanone Kaffeesatz"/>
                  </a:rPr>
                  <a:t>електронів</a:t>
                </a:r>
                <a:endParaRPr lang="en-US" sz="1900" dirty="0">
                  <a:solidFill>
                    <a:schemeClr val="bg1"/>
                  </a:solidFill>
                  <a:latin typeface="Yanone Kaffeesatz"/>
                  <a:ea typeface="Yanone Kaffeesatz"/>
                  <a:cs typeface="Yanone Kaffeesatz"/>
                </a:endParaRPr>
              </a:p>
              <a:p>
                <a:r>
                  <a:rPr lang="en-US" dirty="0" smtClean="0"/>
                  <a:t>  </a:t>
                </a:r>
              </a:p>
              <a:p>
                <a:endParaRPr lang="en-US" dirty="0"/>
              </a:p>
            </p:txBody>
          </p:sp>
        </mc:Choice>
        <mc:Fallback>
          <p:sp>
            <p:nvSpPr>
              <p:cNvPr id="12" name="TextBox 11"/>
              <p:cNvSpPr txBox="1">
                <a:spLocks noRot="1" noChangeAspect="1" noMove="1" noResize="1" noEditPoints="1" noAdjustHandles="1" noChangeArrowheads="1" noChangeShapeType="1" noTextEdit="1"/>
              </p:cNvSpPr>
              <p:nvPr/>
            </p:nvSpPr>
            <p:spPr>
              <a:xfrm>
                <a:off x="5670697" y="2801363"/>
                <a:ext cx="2771554" cy="1400383"/>
              </a:xfrm>
              <a:prstGeom prst="rect">
                <a:avLst/>
              </a:prstGeom>
              <a:blipFill rotWithShape="1">
                <a:blip r:embed="rId5"/>
                <a:stretch>
                  <a:fillRect t="-2183"/>
                </a:stretch>
              </a:blipFill>
            </p:spPr>
            <p:txBody>
              <a:bodyPr/>
              <a:lstStyle/>
              <a:p>
                <a:r>
                  <a:rPr lang="ru-RU">
                    <a:noFill/>
                  </a:rPr>
                  <a:t> </a:t>
                </a:r>
              </a:p>
            </p:txBody>
          </p:sp>
        </mc:Fallback>
      </mc:AlternateContent>
    </p:spTree>
    <p:extLst>
      <p:ext uri="{BB962C8B-B14F-4D97-AF65-F5344CB8AC3E}">
        <p14:creationId xmlns:p14="http://schemas.microsoft.com/office/powerpoint/2010/main" val="1296559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Подзаголовок 2"/>
              <p:cNvSpPr>
                <a:spLocks noGrp="1"/>
              </p:cNvSpPr>
              <p:nvPr>
                <p:ph type="subTitle" idx="1"/>
              </p:nvPr>
            </p:nvSpPr>
            <p:spPr>
              <a:xfrm>
                <a:off x="577388" y="123670"/>
                <a:ext cx="7503356" cy="1235100"/>
              </a:xfrm>
            </p:spPr>
            <p:txBody>
              <a:bodyPr/>
              <a:lstStyle/>
              <a:p>
                <a:pPr algn="l">
                  <a:buFont typeface="Arial" panose="020B0604020202020204" pitchFamily="34" charset="0"/>
                  <a:buChar char="•"/>
                </a:pPr>
                <a:r>
                  <a:rPr lang="uk-UA" sz="2400" b="1" dirty="0" smtClean="0">
                    <a:solidFill>
                      <a:schemeClr val="accent6"/>
                    </a:solidFill>
                    <a:latin typeface="Yanone Kaffeesatz"/>
                    <a:ea typeface="Yanone Kaffeesatz"/>
                    <a:cs typeface="Yanone Kaffeesatz"/>
                    <a:sym typeface="Arial"/>
                  </a:rPr>
                  <a:t>Показник заломлення </a:t>
                </a:r>
                <a:r>
                  <a:rPr lang="uk-UA" sz="2400" dirty="0" smtClean="0">
                    <a:solidFill>
                      <a:schemeClr val="bg1"/>
                    </a:solidFill>
                    <a:latin typeface="Yanone Kaffeesatz"/>
                    <a:ea typeface="Yanone Kaffeesatz"/>
                    <a:cs typeface="Yanone Kaffeesatz"/>
                    <a:sym typeface="Arial"/>
                  </a:rPr>
                  <a:t>для радіохвиль із частотою </a:t>
                </a:r>
                <a:r>
                  <a:rPr lang="el-GR" sz="2400" dirty="0" smtClean="0">
                    <a:solidFill>
                      <a:schemeClr val="bg1"/>
                    </a:solidFill>
                    <a:latin typeface="Yanone Kaffeesatz"/>
                    <a:ea typeface="Yanone Kaffeesatz"/>
                    <a:cs typeface="Yanone Kaffeesatz"/>
                    <a:sym typeface="Arial"/>
                  </a:rPr>
                  <a:t>ω</a:t>
                </a:r>
                <a:r>
                  <a:rPr lang="uk-UA" sz="2400" dirty="0" smtClean="0">
                    <a:solidFill>
                      <a:schemeClr val="bg1"/>
                    </a:solidFill>
                    <a:latin typeface="Yanone Kaffeesatz"/>
                    <a:ea typeface="Yanone Kaffeesatz"/>
                    <a:cs typeface="Yanone Kaffeesatz"/>
                    <a:sym typeface="Arial"/>
                  </a:rPr>
                  <a:t> дорівнює:</a:t>
                </a:r>
                <a:endParaRPr lang="en-US" sz="2400" dirty="0">
                  <a:solidFill>
                    <a:schemeClr val="bg1"/>
                  </a:solidFill>
                  <a:latin typeface="Yanone Kaffeesatz"/>
                  <a:ea typeface="Yanone Kaffeesatz"/>
                  <a:cs typeface="Yanone Kaffeesatz"/>
                  <a:sym typeface="Arial"/>
                </a:endParaRPr>
              </a:p>
              <a:p>
                <a:r>
                  <a:rPr lang="uk-UA" sz="2400" b="1" i="1" dirty="0" smtClean="0">
                    <a:solidFill>
                      <a:schemeClr val="accent6"/>
                    </a:solidFill>
                    <a:latin typeface="Yanone Kaffeesatz"/>
                    <a:ea typeface="Yanone Kaffeesatz"/>
                    <a:cs typeface="Yanone Kaffeesatz"/>
                    <a:sym typeface="Arial"/>
                  </a:rPr>
                  <a:t>n = </a:t>
                </a:r>
                <a14:m>
                  <m:oMath xmlns:m="http://schemas.openxmlformats.org/officeDocument/2006/math">
                    <m:rad>
                      <m:radPr>
                        <m:degHide m:val="on"/>
                        <m:ctrlPr>
                          <a:rPr lang="en-US" sz="2400" b="1" i="1">
                            <a:solidFill>
                              <a:schemeClr val="accent6"/>
                            </a:solidFill>
                            <a:latin typeface="Cambria Math"/>
                            <a:ea typeface="Yanone Kaffeesatz"/>
                            <a:cs typeface="Yanone Kaffeesatz"/>
                            <a:sym typeface="Arial"/>
                          </a:rPr>
                        </m:ctrlPr>
                      </m:radPr>
                      <m:deg/>
                      <m:e>
                        <m:r>
                          <a:rPr lang="uk-UA" sz="2400" b="1" i="1">
                            <a:solidFill>
                              <a:schemeClr val="accent6"/>
                            </a:solidFill>
                            <a:latin typeface="Cambria Math" panose="02040503050406030204" pitchFamily="18" charset="0"/>
                            <a:ea typeface="Yanone Kaffeesatz"/>
                            <a:cs typeface="Yanone Kaffeesatz"/>
                            <a:sym typeface="Arial"/>
                          </a:rPr>
                          <m:t>𝟏</m:t>
                        </m:r>
                        <m:r>
                          <a:rPr lang="uk-UA" sz="2400" b="1" i="1">
                            <a:solidFill>
                              <a:schemeClr val="accent6"/>
                            </a:solidFill>
                            <a:latin typeface="Cambria Math" panose="02040503050406030204" pitchFamily="18" charset="0"/>
                            <a:ea typeface="Yanone Kaffeesatz"/>
                            <a:cs typeface="Yanone Kaffeesatz"/>
                            <a:sym typeface="Arial"/>
                          </a:rPr>
                          <m:t>−</m:t>
                        </m:r>
                        <m:sSubSup>
                          <m:sSubSupPr>
                            <m:ctrlPr>
                              <a:rPr lang="uk-UA" sz="2400" b="1" i="1" smtClean="0">
                                <a:solidFill>
                                  <a:schemeClr val="accent6"/>
                                </a:solidFill>
                                <a:latin typeface="Cambria Math"/>
                                <a:ea typeface="Yanone Kaffeesatz"/>
                                <a:cs typeface="Yanone Kaffeesatz"/>
                                <a:sym typeface="Arial"/>
                              </a:rPr>
                            </m:ctrlPr>
                          </m:sSubSupPr>
                          <m:e>
                            <m:r>
                              <a:rPr lang="uk-UA" sz="2400" b="1" i="1" smtClean="0">
                                <a:solidFill>
                                  <a:schemeClr val="accent6"/>
                                </a:solidFill>
                                <a:latin typeface="Cambria Math" panose="02040503050406030204" pitchFamily="18" charset="0"/>
                                <a:ea typeface="Cambria Math" panose="02040503050406030204" pitchFamily="18" charset="0"/>
                                <a:cs typeface="Yanone Kaffeesatz"/>
                                <a:sym typeface="Arial"/>
                              </a:rPr>
                              <m:t>𝝎</m:t>
                            </m:r>
                          </m:e>
                          <m:sub>
                            <m:r>
                              <a:rPr lang="uk-UA" sz="2400" b="1" i="1" smtClean="0">
                                <a:solidFill>
                                  <a:schemeClr val="accent6"/>
                                </a:solidFill>
                                <a:latin typeface="Cambria Math" panose="02040503050406030204" pitchFamily="18" charset="0"/>
                                <a:ea typeface="Yanone Kaffeesatz"/>
                                <a:cs typeface="Yanone Kaffeesatz"/>
                                <a:sym typeface="Arial"/>
                              </a:rPr>
                              <m:t>пл</m:t>
                            </m:r>
                          </m:sub>
                          <m:sup>
                            <m:r>
                              <a:rPr lang="uk-UA" sz="2400" b="1" i="1">
                                <a:solidFill>
                                  <a:schemeClr val="accent6"/>
                                </a:solidFill>
                                <a:latin typeface="Cambria Math" panose="02040503050406030204" pitchFamily="18" charset="0"/>
                                <a:ea typeface="Yanone Kaffeesatz"/>
                                <a:cs typeface="Yanone Kaffeesatz"/>
                                <a:sym typeface="Arial"/>
                              </a:rPr>
                              <m:t>𝟐</m:t>
                            </m:r>
                          </m:sup>
                        </m:sSubSup>
                        <m:sSup>
                          <m:sSupPr>
                            <m:ctrlPr>
                              <a:rPr lang="en-US" sz="2400" b="1" i="1">
                                <a:solidFill>
                                  <a:schemeClr val="accent6"/>
                                </a:solidFill>
                                <a:latin typeface="Cambria Math"/>
                                <a:ea typeface="Yanone Kaffeesatz"/>
                                <a:cs typeface="Yanone Kaffeesatz"/>
                                <a:sym typeface="Arial"/>
                              </a:rPr>
                            </m:ctrlPr>
                          </m:sSupPr>
                          <m:e>
                            <m:r>
                              <a:rPr lang="uk-UA" sz="2400" b="1" i="1" smtClean="0">
                                <a:solidFill>
                                  <a:schemeClr val="accent6"/>
                                </a:solidFill>
                                <a:latin typeface="Cambria Math" panose="02040503050406030204" pitchFamily="18" charset="0"/>
                                <a:ea typeface="Yanone Kaffeesatz"/>
                                <a:cs typeface="Yanone Kaffeesatz"/>
                                <a:sym typeface="Arial"/>
                              </a:rPr>
                              <m:t>/</m:t>
                            </m:r>
                            <m:r>
                              <a:rPr lang="en-US" sz="2400" b="1" i="1" smtClean="0">
                                <a:solidFill>
                                  <a:schemeClr val="accent6"/>
                                </a:solidFill>
                                <a:latin typeface="Cambria Math" panose="02040503050406030204" pitchFamily="18" charset="0"/>
                                <a:ea typeface="Cambria Math" panose="02040503050406030204" pitchFamily="18" charset="0"/>
                                <a:cs typeface="Yanone Kaffeesatz"/>
                                <a:sym typeface="Arial"/>
                              </a:rPr>
                              <m:t>𝝎</m:t>
                            </m:r>
                          </m:e>
                          <m:sup>
                            <m:r>
                              <a:rPr lang="uk-UA" sz="2400" b="1" i="1">
                                <a:solidFill>
                                  <a:schemeClr val="accent6"/>
                                </a:solidFill>
                                <a:latin typeface="Cambria Math" panose="02040503050406030204" pitchFamily="18" charset="0"/>
                                <a:ea typeface="Yanone Kaffeesatz"/>
                                <a:cs typeface="Yanone Kaffeesatz"/>
                                <a:sym typeface="Arial"/>
                              </a:rPr>
                              <m:t>𝟐</m:t>
                            </m:r>
                          </m:sup>
                        </m:sSup>
                      </m:e>
                    </m:rad>
                  </m:oMath>
                </a14:m>
                <a:endParaRPr lang="en-US" sz="2400" b="1" i="1" dirty="0">
                  <a:solidFill>
                    <a:schemeClr val="accent6"/>
                  </a:solidFill>
                  <a:latin typeface="Yanone Kaffeesatz"/>
                  <a:ea typeface="Yanone Kaffeesatz"/>
                  <a:cs typeface="Yanone Kaffeesatz"/>
                  <a:sym typeface="Arial"/>
                </a:endParaRPr>
              </a:p>
            </p:txBody>
          </p:sp>
        </mc:Choice>
        <mc:Fallback>
          <p:sp>
            <p:nvSpPr>
              <p:cNvPr id="3" name="Подзаголовок 2"/>
              <p:cNvSpPr>
                <a:spLocks noGrp="1" noRot="1" noChangeAspect="1" noMove="1" noResize="1" noEditPoints="1" noAdjustHandles="1" noChangeArrowheads="1" noChangeShapeType="1" noTextEdit="1"/>
              </p:cNvSpPr>
              <p:nvPr>
                <p:ph type="subTitle" idx="1"/>
              </p:nvPr>
            </p:nvSpPr>
            <p:spPr>
              <a:xfrm>
                <a:off x="577388" y="123670"/>
                <a:ext cx="7503356" cy="1235100"/>
              </a:xfrm>
              <a:blipFill rotWithShape="1">
                <a:blip r:embed="rId2"/>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517449" y="1181560"/>
                <a:ext cx="7478235" cy="3840218"/>
              </a:xfrm>
              <a:prstGeom prst="rect">
                <a:avLst/>
              </a:prstGeom>
              <a:noFill/>
            </p:spPr>
            <p:txBody>
              <a:bodyPr wrap="square" rtlCol="0">
                <a:spAutoFit/>
              </a:bodyPr>
              <a:lstStyle/>
              <a:p>
                <a:pPr marL="342900" indent="-342900">
                  <a:buClr>
                    <a:schemeClr val="bg1"/>
                  </a:buClr>
                  <a:buFont typeface="Arial" panose="020B0604020202020204" pitchFamily="34" charset="0"/>
                  <a:buChar char="•"/>
                </a:pPr>
                <a:r>
                  <a:rPr lang="uk-UA" sz="2400" b="1" dirty="0" smtClean="0">
                    <a:solidFill>
                      <a:schemeClr val="accent6"/>
                    </a:solidFill>
                    <a:latin typeface="Yanone Kaffeesatz"/>
                    <a:ea typeface="Yanone Kaffeesatz"/>
                    <a:cs typeface="Yanone Kaffeesatz"/>
                    <a:sym typeface="Oxygen"/>
                  </a:rPr>
                  <a:t>Фазова швидкість </a:t>
                </a:r>
                <a:r>
                  <a:rPr lang="uk-UA" sz="2400" dirty="0">
                    <a:solidFill>
                      <a:schemeClr val="bg1"/>
                    </a:solidFill>
                    <a:latin typeface="Yanone Kaffeesatz"/>
                    <a:ea typeface="Yanone Kaffeesatz"/>
                    <a:cs typeface="Yanone Kaffeesatz"/>
                    <a:sym typeface="Oxygen"/>
                  </a:rPr>
                  <a:t>радіохвиль</a:t>
                </a:r>
                <a:r>
                  <a:rPr lang="uk-UA" sz="2400" u="sng" dirty="0">
                    <a:solidFill>
                      <a:schemeClr val="bg1"/>
                    </a:solidFill>
                    <a:latin typeface="Yanone Kaffeesatz"/>
                    <a:ea typeface="Yanone Kaffeesatz"/>
                    <a:cs typeface="Yanone Kaffeesatz"/>
                    <a:sym typeface="Oxygen"/>
                  </a:rPr>
                  <a:t> </a:t>
                </a:r>
                <a14:m>
                  <m:oMath xmlns:m="http://schemas.openxmlformats.org/officeDocument/2006/math">
                    <m:r>
                      <a:rPr lang="uk-UA" sz="2400" b="1" i="1" u="sng">
                        <a:solidFill>
                          <a:schemeClr val="bg1"/>
                        </a:solidFill>
                        <a:latin typeface="Cambria Math" panose="02040503050406030204" pitchFamily="18" charset="0"/>
                        <a:ea typeface="Yanone Kaffeesatz"/>
                        <a:cs typeface="Yanone Kaffeesatz"/>
                        <a:sym typeface="Oxygen"/>
                      </a:rPr>
                      <m:t>𝒗</m:t>
                    </m:r>
                  </m:oMath>
                </a14:m>
                <a:r>
                  <a:rPr lang="uk-UA" sz="2400" b="1" i="1" u="sng" dirty="0">
                    <a:solidFill>
                      <a:schemeClr val="bg1"/>
                    </a:solidFill>
                    <a:latin typeface="Yanone Kaffeesatz"/>
                    <a:ea typeface="Yanone Kaffeesatz"/>
                    <a:cs typeface="Yanone Kaffeesatz"/>
                    <a:sym typeface="Oxygen"/>
                  </a:rPr>
                  <a:t> </a:t>
                </a:r>
                <a:r>
                  <a:rPr lang="uk-UA" sz="2400" dirty="0" smtClean="0">
                    <a:solidFill>
                      <a:schemeClr val="bg1"/>
                    </a:solidFill>
                    <a:latin typeface="Yanone Kaffeesatz"/>
                    <a:ea typeface="Yanone Kaffeesatz"/>
                    <a:cs typeface="Yanone Kaffeesatz"/>
                    <a:sym typeface="Oxygen"/>
                  </a:rPr>
                  <a:t>в плазмі </a:t>
                </a:r>
                <a:r>
                  <a:rPr lang="uk-UA" sz="2400" dirty="0">
                    <a:solidFill>
                      <a:schemeClr val="bg1"/>
                    </a:solidFill>
                    <a:latin typeface="Yanone Kaffeesatz"/>
                    <a:ea typeface="Yanone Kaffeesatz"/>
                    <a:cs typeface="Yanone Kaffeesatz"/>
                    <a:sym typeface="Oxygen"/>
                  </a:rPr>
                  <a:t>менша за швидкість </a:t>
                </a:r>
                <a:r>
                  <a:rPr lang="uk-UA" sz="2400" dirty="0" smtClean="0">
                    <a:solidFill>
                      <a:schemeClr val="bg1"/>
                    </a:solidFill>
                    <a:latin typeface="Yanone Kaffeesatz"/>
                    <a:ea typeface="Yanone Kaffeesatz"/>
                    <a:cs typeface="Yanone Kaffeesatz"/>
                    <a:sym typeface="Oxygen"/>
                  </a:rPr>
                  <a:t>світла</a:t>
                </a:r>
                <a:r>
                  <a:rPr lang="en-US" sz="2400" dirty="0" smtClean="0">
                    <a:solidFill>
                      <a:schemeClr val="bg1"/>
                    </a:solidFill>
                    <a:latin typeface="Yanone Kaffeesatz"/>
                    <a:ea typeface="Yanone Kaffeesatz"/>
                    <a:cs typeface="Yanone Kaffeesatz"/>
                    <a:sym typeface="Oxygen"/>
                  </a:rPr>
                  <a:t> </a:t>
                </a:r>
                <a14:m>
                  <m:oMath xmlns:m="http://schemas.openxmlformats.org/officeDocument/2006/math">
                    <m:r>
                      <a:rPr lang="uk-UA" sz="2400" b="1" i="1">
                        <a:solidFill>
                          <a:schemeClr val="bg1"/>
                        </a:solidFill>
                        <a:latin typeface="Cambria Math" panose="02040503050406030204" pitchFamily="18" charset="0"/>
                        <a:ea typeface="Yanone Kaffeesatz"/>
                        <a:cs typeface="Yanone Kaffeesatz"/>
                        <a:sym typeface="Oxygen"/>
                      </a:rPr>
                      <m:t>𝒄</m:t>
                    </m:r>
                  </m:oMath>
                </a14:m>
                <a:r>
                  <a:rPr lang="en-US" sz="2400" dirty="0" smtClean="0">
                    <a:solidFill>
                      <a:schemeClr val="bg1"/>
                    </a:solidFill>
                    <a:latin typeface="Yanone Kaffeesatz"/>
                    <a:ea typeface="Yanone Kaffeesatz"/>
                    <a:cs typeface="Yanone Kaffeesatz"/>
                    <a:sym typeface="Oxygen"/>
                  </a:rPr>
                  <a:t> </a:t>
                </a:r>
                <a:r>
                  <a:rPr lang="uk-UA" sz="2400" dirty="0" smtClean="0">
                    <a:solidFill>
                      <a:schemeClr val="bg1"/>
                    </a:solidFill>
                    <a:latin typeface="Yanone Kaffeesatz"/>
                    <a:ea typeface="Yanone Kaffeesatz"/>
                    <a:cs typeface="Yanone Kaffeesatz"/>
                    <a:sym typeface="Oxygen"/>
                  </a:rPr>
                  <a:t> </a:t>
                </a:r>
                <a:r>
                  <a:rPr lang="uk-UA" sz="2400" dirty="0">
                    <a:solidFill>
                      <a:schemeClr val="bg1"/>
                    </a:solidFill>
                    <a:latin typeface="Yanone Kaffeesatz"/>
                    <a:ea typeface="Yanone Kaffeesatz"/>
                    <a:cs typeface="Yanone Kaffeesatz"/>
                    <a:sym typeface="Oxygen"/>
                  </a:rPr>
                  <a:t>і</a:t>
                </a:r>
                <a:r>
                  <a:rPr lang="uk-UA" sz="2400" dirty="0" smtClean="0">
                    <a:solidFill>
                      <a:schemeClr val="bg1"/>
                    </a:solidFill>
                    <a:latin typeface="Yanone Kaffeesatz"/>
                    <a:ea typeface="Yanone Kaffeesatz"/>
                    <a:cs typeface="Yanone Kaffeesatz"/>
                    <a:sym typeface="Oxygen"/>
                  </a:rPr>
                  <a:t> </a:t>
                </a:r>
                <a:r>
                  <a:rPr lang="uk-UA" sz="2400" dirty="0">
                    <a:solidFill>
                      <a:schemeClr val="bg1"/>
                    </a:solidFill>
                    <a:latin typeface="Yanone Kaffeesatz"/>
                    <a:ea typeface="Yanone Kaffeesatz"/>
                    <a:cs typeface="Yanone Kaffeesatz"/>
                    <a:sym typeface="Oxygen"/>
                  </a:rPr>
                  <a:t>залежить від </a:t>
                </a:r>
                <a:r>
                  <a:rPr lang="uk-UA" sz="2400" u="sng" dirty="0">
                    <a:solidFill>
                      <a:schemeClr val="bg1"/>
                    </a:solidFill>
                    <a:latin typeface="Yanone Kaffeesatz"/>
                    <a:ea typeface="Yanone Kaffeesatz"/>
                    <a:cs typeface="Yanone Kaffeesatz"/>
                    <a:sym typeface="Oxygen"/>
                  </a:rPr>
                  <a:t>частоти</a:t>
                </a:r>
                <a:r>
                  <a:rPr lang="uk-UA" sz="2400" dirty="0">
                    <a:solidFill>
                      <a:schemeClr val="bg1"/>
                    </a:solidFill>
                    <a:latin typeface="Yanone Kaffeesatz"/>
                    <a:ea typeface="Yanone Kaffeesatz"/>
                    <a:cs typeface="Yanone Kaffeesatz"/>
                    <a:sym typeface="Oxygen"/>
                  </a:rPr>
                  <a:t>:</a:t>
                </a:r>
                <a:endParaRPr lang="en-US" sz="2400" dirty="0">
                  <a:solidFill>
                    <a:schemeClr val="bg1"/>
                  </a:solidFill>
                  <a:latin typeface="Yanone Kaffeesatz"/>
                  <a:ea typeface="Yanone Kaffeesatz"/>
                  <a:cs typeface="Yanone Kaffeesatz"/>
                  <a:sym typeface="Oxygen"/>
                </a:endParaRPr>
              </a:p>
              <a:p>
                <a:pPr algn="ctr"/>
                <a14:m>
                  <m:oMath xmlns:m="http://schemas.openxmlformats.org/officeDocument/2006/math">
                    <m:r>
                      <a:rPr lang="uk-UA" sz="2400">
                        <a:solidFill>
                          <a:schemeClr val="bg1"/>
                        </a:solidFill>
                        <a:latin typeface="Cambria Math" panose="02040503050406030204" pitchFamily="18" charset="0"/>
                        <a:ea typeface="Yanone Kaffeesatz"/>
                        <a:cs typeface="Yanone Kaffeesatz"/>
                        <a:sym typeface="Oxygen"/>
                      </a:rPr>
                      <m:t>𝑣</m:t>
                    </m:r>
                    <m:r>
                      <a:rPr lang="uk-UA" sz="2400">
                        <a:solidFill>
                          <a:schemeClr val="bg1"/>
                        </a:solidFill>
                        <a:latin typeface="Cambria Math" panose="02040503050406030204" pitchFamily="18" charset="0"/>
                        <a:ea typeface="Yanone Kaffeesatz"/>
                        <a:cs typeface="Yanone Kaffeesatz"/>
                        <a:sym typeface="Oxygen"/>
                      </a:rPr>
                      <m:t>=</m:t>
                    </m:r>
                    <m:r>
                      <a:rPr lang="uk-UA" sz="2400">
                        <a:solidFill>
                          <a:schemeClr val="bg1"/>
                        </a:solidFill>
                        <a:latin typeface="Cambria Math" panose="02040503050406030204" pitchFamily="18" charset="0"/>
                        <a:ea typeface="Yanone Kaffeesatz"/>
                        <a:cs typeface="Yanone Kaffeesatz"/>
                        <a:sym typeface="Oxygen"/>
                      </a:rPr>
                      <m:t>𝑐</m:t>
                    </m:r>
                    <m:sSup>
                      <m:sSupPr>
                        <m:ctrlPr>
                          <a:rPr lang="en-US" sz="2400" i="1" smtClean="0">
                            <a:solidFill>
                              <a:schemeClr val="bg1"/>
                            </a:solidFill>
                            <a:latin typeface="Cambria Math"/>
                            <a:ea typeface="Yanone Kaffeesatz"/>
                            <a:cs typeface="Yanone Kaffeesatz"/>
                            <a:sym typeface="Oxygen"/>
                          </a:rPr>
                        </m:ctrlPr>
                      </m:sSupPr>
                      <m:e>
                        <m:r>
                          <a:rPr lang="uk-UA" sz="2400">
                            <a:solidFill>
                              <a:schemeClr val="bg1"/>
                            </a:solidFill>
                            <a:latin typeface="Cambria Math" panose="02040503050406030204" pitchFamily="18" charset="0"/>
                            <a:ea typeface="Yanone Kaffeesatz"/>
                            <a:cs typeface="Yanone Kaffeesatz"/>
                            <a:sym typeface="Oxygen"/>
                          </a:rPr>
                          <m:t>(1−</m:t>
                        </m:r>
                        <m:sSup>
                          <m:sSupPr>
                            <m:ctrlPr>
                              <a:rPr lang="en-US" sz="2400" i="1">
                                <a:solidFill>
                                  <a:schemeClr val="bg1"/>
                                </a:solidFill>
                                <a:latin typeface="Cambria Math"/>
                                <a:ea typeface="Yanone Kaffeesatz"/>
                                <a:cs typeface="Yanone Kaffeesatz"/>
                                <a:sym typeface="Oxygen"/>
                              </a:rPr>
                            </m:ctrlPr>
                          </m:sSupPr>
                          <m:e>
                            <m:sSub>
                              <m:sSubPr>
                                <m:ctrlPr>
                                  <a:rPr lang="en-US" sz="2400" i="1">
                                    <a:solidFill>
                                      <a:schemeClr val="bg1"/>
                                    </a:solidFill>
                                    <a:latin typeface="Cambria Math"/>
                                    <a:ea typeface="Yanone Kaffeesatz"/>
                                    <a:cs typeface="Yanone Kaffeesatz"/>
                                    <a:sym typeface="Oxygen"/>
                                  </a:rPr>
                                </m:ctrlPr>
                              </m:sSubPr>
                              <m:e>
                                <m:r>
                                  <a:rPr lang="uk-UA" sz="2400">
                                    <a:solidFill>
                                      <a:schemeClr val="bg1"/>
                                    </a:solidFill>
                                    <a:latin typeface="Cambria Math" panose="02040503050406030204" pitchFamily="18" charset="0"/>
                                    <a:ea typeface="Yanone Kaffeesatz"/>
                                    <a:cs typeface="Yanone Kaffeesatz"/>
                                    <a:sym typeface="Oxygen"/>
                                  </a:rPr>
                                  <m:t>𝜔</m:t>
                                </m:r>
                              </m:e>
                              <m:sub>
                                <m:r>
                                  <a:rPr lang="uk-UA" sz="2400">
                                    <a:solidFill>
                                      <a:schemeClr val="bg1"/>
                                    </a:solidFill>
                                    <a:latin typeface="Cambria Math" panose="02040503050406030204" pitchFamily="18" charset="0"/>
                                    <a:ea typeface="Yanone Kaffeesatz"/>
                                    <a:cs typeface="Yanone Kaffeesatz"/>
                                    <a:sym typeface="Oxygen"/>
                                  </a:rPr>
                                  <m:t>пл</m:t>
                                </m:r>
                              </m:sub>
                            </m:sSub>
                          </m:e>
                          <m:sup>
                            <m:r>
                              <a:rPr lang="uk-UA" sz="2400">
                                <a:solidFill>
                                  <a:schemeClr val="bg1"/>
                                </a:solidFill>
                                <a:latin typeface="Cambria Math" panose="02040503050406030204" pitchFamily="18" charset="0"/>
                                <a:ea typeface="Yanone Kaffeesatz"/>
                                <a:cs typeface="Yanone Kaffeesatz"/>
                                <a:sym typeface="Oxygen"/>
                              </a:rPr>
                              <m:t>2</m:t>
                            </m:r>
                          </m:sup>
                        </m:sSup>
                        <m:r>
                          <a:rPr lang="uk-UA" sz="2400">
                            <a:solidFill>
                              <a:schemeClr val="bg1"/>
                            </a:solidFill>
                            <a:latin typeface="Cambria Math" panose="02040503050406030204" pitchFamily="18" charset="0"/>
                            <a:ea typeface="Yanone Kaffeesatz"/>
                            <a:cs typeface="Yanone Kaffeesatz"/>
                            <a:sym typeface="Oxygen"/>
                          </a:rPr>
                          <m:t>/</m:t>
                        </m:r>
                        <m:sSup>
                          <m:sSupPr>
                            <m:ctrlPr>
                              <a:rPr lang="en-US" sz="2400" i="1">
                                <a:solidFill>
                                  <a:schemeClr val="bg1"/>
                                </a:solidFill>
                                <a:latin typeface="Cambria Math"/>
                                <a:ea typeface="Yanone Kaffeesatz"/>
                                <a:cs typeface="Yanone Kaffeesatz"/>
                                <a:sym typeface="Oxygen"/>
                              </a:rPr>
                            </m:ctrlPr>
                          </m:sSupPr>
                          <m:e>
                            <m:r>
                              <a:rPr lang="uk-UA" sz="2400">
                                <a:solidFill>
                                  <a:schemeClr val="bg1"/>
                                </a:solidFill>
                                <a:latin typeface="Cambria Math" panose="02040503050406030204" pitchFamily="18" charset="0"/>
                                <a:ea typeface="Yanone Kaffeesatz"/>
                                <a:cs typeface="Yanone Kaffeesatz"/>
                                <a:sym typeface="Oxygen"/>
                              </a:rPr>
                              <m:t>𝜔</m:t>
                            </m:r>
                          </m:e>
                          <m:sup>
                            <m:r>
                              <a:rPr lang="uk-UA" sz="2400">
                                <a:solidFill>
                                  <a:schemeClr val="bg1"/>
                                </a:solidFill>
                                <a:latin typeface="Cambria Math" panose="02040503050406030204" pitchFamily="18" charset="0"/>
                                <a:ea typeface="Yanone Kaffeesatz"/>
                                <a:cs typeface="Yanone Kaffeesatz"/>
                                <a:sym typeface="Oxygen"/>
                              </a:rPr>
                              <m:t>2</m:t>
                            </m:r>
                          </m:sup>
                        </m:sSup>
                        <m:r>
                          <a:rPr lang="uk-UA" sz="2400">
                            <a:solidFill>
                              <a:schemeClr val="bg1"/>
                            </a:solidFill>
                            <a:latin typeface="Cambria Math" panose="02040503050406030204" pitchFamily="18" charset="0"/>
                            <a:ea typeface="Yanone Kaffeesatz"/>
                            <a:cs typeface="Yanone Kaffeesatz"/>
                            <a:sym typeface="Oxygen"/>
                          </a:rPr>
                          <m:t>)</m:t>
                        </m:r>
                      </m:e>
                      <m:sup>
                        <m:r>
                          <a:rPr lang="uk-UA" sz="2400">
                            <a:solidFill>
                              <a:schemeClr val="bg1"/>
                            </a:solidFill>
                            <a:latin typeface="Cambria Math" panose="02040503050406030204" pitchFamily="18" charset="0"/>
                            <a:ea typeface="Yanone Kaffeesatz"/>
                            <a:cs typeface="Yanone Kaffeesatz"/>
                            <a:sym typeface="Oxygen"/>
                          </a:rPr>
                          <m:t>1/2</m:t>
                        </m:r>
                      </m:sup>
                    </m:sSup>
                  </m:oMath>
                </a14:m>
                <a:r>
                  <a:rPr lang="uk-UA" sz="2400" dirty="0">
                    <a:solidFill>
                      <a:schemeClr val="bg1"/>
                    </a:solidFill>
                    <a:latin typeface="Yanone Kaffeesatz"/>
                    <a:ea typeface="Yanone Kaffeesatz"/>
                    <a:cs typeface="Yanone Kaffeesatz"/>
                    <a:sym typeface="Oxygen"/>
                  </a:rPr>
                  <a:t>, </a:t>
                </a:r>
              </a:p>
              <a:p>
                <a:r>
                  <a:rPr lang="uk-UA" sz="2400" dirty="0">
                    <a:solidFill>
                      <a:schemeClr val="bg1"/>
                    </a:solidFill>
                    <a:latin typeface="Yanone Kaffeesatz"/>
                    <a:ea typeface="Yanone Kaffeesatz"/>
                    <a:cs typeface="Yanone Kaffeesatz"/>
                    <a:sym typeface="Oxygen"/>
                  </a:rPr>
                  <a:t>Із </a:t>
                </a:r>
                <a:r>
                  <a:rPr lang="uk-UA" sz="2400" dirty="0" smtClean="0">
                    <a:solidFill>
                      <a:schemeClr val="bg1"/>
                    </a:solidFill>
                    <a:latin typeface="Yanone Kaffeesatz"/>
                    <a:ea typeface="Yanone Kaffeesatz"/>
                    <a:cs typeface="Yanone Kaffeesatz"/>
                    <a:sym typeface="Oxygen"/>
                  </a:rPr>
                  <a:t>даного рівняння розрахуємо </a:t>
                </a:r>
                <a:r>
                  <a:rPr lang="uk-UA" sz="2400" dirty="0">
                    <a:solidFill>
                      <a:schemeClr val="bg1"/>
                    </a:solidFill>
                    <a:latin typeface="Yanone Kaffeesatz"/>
                    <a:ea typeface="Yanone Kaffeesatz"/>
                    <a:cs typeface="Yanone Kaffeesatz"/>
                    <a:sym typeface="Oxygen"/>
                  </a:rPr>
                  <a:t>часову </a:t>
                </a:r>
                <a:r>
                  <a:rPr lang="uk-UA" sz="2400" dirty="0" smtClean="0">
                    <a:solidFill>
                      <a:schemeClr val="bg1"/>
                    </a:solidFill>
                    <a:latin typeface="Yanone Kaffeesatz"/>
                    <a:ea typeface="Yanone Kaffeesatz"/>
                    <a:cs typeface="Yanone Kaffeesatz"/>
                    <a:sym typeface="Oxygen"/>
                  </a:rPr>
                  <a:t>затримку</a:t>
                </a:r>
                <a:r>
                  <a:rPr lang="en-US" sz="2400" dirty="0" smtClean="0">
                    <a:solidFill>
                      <a:schemeClr val="bg1"/>
                    </a:solidFill>
                    <a:latin typeface="Yanone Kaffeesatz"/>
                    <a:ea typeface="Yanone Kaffeesatz"/>
                    <a:cs typeface="Yanone Kaffeesatz"/>
                    <a:sym typeface="Oxygen"/>
                  </a:rPr>
                  <a:t> </a:t>
                </a:r>
                <a14:m>
                  <m:oMath xmlns:m="http://schemas.openxmlformats.org/officeDocument/2006/math">
                    <m:sSub>
                      <m:sSubPr>
                        <m:ctrlPr>
                          <a:rPr lang="en-US" sz="2400" b="1" i="1">
                            <a:solidFill>
                              <a:schemeClr val="bg1"/>
                            </a:solidFill>
                            <a:latin typeface="Cambria Math"/>
                            <a:ea typeface="Yanone Kaffeesatz"/>
                            <a:cs typeface="Yanone Kaffeesatz"/>
                            <a:sym typeface="Oxygen"/>
                          </a:rPr>
                        </m:ctrlPr>
                      </m:sSubPr>
                      <m:e>
                        <m:r>
                          <a:rPr lang="ru-RU" sz="2400" b="1" i="1">
                            <a:solidFill>
                              <a:schemeClr val="bg1"/>
                            </a:solidFill>
                            <a:latin typeface="Cambria Math" panose="02040503050406030204" pitchFamily="18" charset="0"/>
                            <a:ea typeface="Yanone Kaffeesatz"/>
                            <a:cs typeface="Yanone Kaffeesatz"/>
                            <a:sym typeface="Oxygen"/>
                          </a:rPr>
                          <m:t>𝒕</m:t>
                        </m:r>
                      </m:e>
                      <m:sub>
                        <m:r>
                          <a:rPr lang="uk-UA" sz="2400" b="1" i="1">
                            <a:solidFill>
                              <a:schemeClr val="bg1"/>
                            </a:solidFill>
                            <a:latin typeface="Cambria Math" panose="02040503050406030204" pitchFamily="18" charset="0"/>
                            <a:ea typeface="Yanone Kaffeesatz"/>
                            <a:cs typeface="Yanone Kaffeesatz"/>
                            <a:sym typeface="Oxygen"/>
                          </a:rPr>
                          <m:t>𝟐</m:t>
                        </m:r>
                      </m:sub>
                    </m:sSub>
                    <m:r>
                      <a:rPr lang="uk-UA" sz="2400" b="1">
                        <a:solidFill>
                          <a:schemeClr val="bg1"/>
                        </a:solidFill>
                        <a:latin typeface="Cambria Math" panose="02040503050406030204" pitchFamily="18" charset="0"/>
                        <a:ea typeface="Yanone Kaffeesatz"/>
                        <a:cs typeface="Yanone Kaffeesatz"/>
                        <a:sym typeface="Oxygen"/>
                      </a:rPr>
                      <m:t>−</m:t>
                    </m:r>
                    <m:sSub>
                      <m:sSubPr>
                        <m:ctrlPr>
                          <a:rPr lang="en-US" sz="2400" b="1" i="1">
                            <a:solidFill>
                              <a:schemeClr val="bg1"/>
                            </a:solidFill>
                            <a:latin typeface="Cambria Math"/>
                            <a:ea typeface="Yanone Kaffeesatz"/>
                            <a:cs typeface="Yanone Kaffeesatz"/>
                            <a:sym typeface="Oxygen"/>
                          </a:rPr>
                        </m:ctrlPr>
                      </m:sSubPr>
                      <m:e>
                        <m:r>
                          <a:rPr lang="ru-RU" sz="2400" b="1" i="1">
                            <a:solidFill>
                              <a:schemeClr val="bg1"/>
                            </a:solidFill>
                            <a:latin typeface="Cambria Math" panose="02040503050406030204" pitchFamily="18" charset="0"/>
                            <a:ea typeface="Yanone Kaffeesatz"/>
                            <a:cs typeface="Yanone Kaffeesatz"/>
                            <a:sym typeface="Oxygen"/>
                          </a:rPr>
                          <m:t>𝒕</m:t>
                        </m:r>
                      </m:e>
                      <m:sub>
                        <m:r>
                          <a:rPr lang="uk-UA" sz="2400" b="1" i="1">
                            <a:solidFill>
                              <a:schemeClr val="bg1"/>
                            </a:solidFill>
                            <a:latin typeface="Cambria Math" panose="02040503050406030204" pitchFamily="18" charset="0"/>
                            <a:ea typeface="Yanone Kaffeesatz"/>
                            <a:cs typeface="Yanone Kaffeesatz"/>
                            <a:sym typeface="Oxygen"/>
                          </a:rPr>
                          <m:t>𝟏</m:t>
                        </m:r>
                      </m:sub>
                    </m:sSub>
                  </m:oMath>
                </a14:m>
                <a:r>
                  <a:rPr lang="uk-UA" sz="2400" dirty="0" smtClean="0">
                    <a:solidFill>
                      <a:schemeClr val="bg1"/>
                    </a:solidFill>
                    <a:latin typeface="Yanone Kaffeesatz"/>
                    <a:ea typeface="Yanone Kaffeesatz"/>
                    <a:cs typeface="Yanone Kaffeesatz"/>
                    <a:sym typeface="Oxygen"/>
                  </a:rPr>
                  <a:t>:</a:t>
                </a:r>
              </a:p>
              <a:p>
                <a:pPr algn="ctr"/>
                <a14:m>
                  <m:oMath xmlns:m="http://schemas.openxmlformats.org/officeDocument/2006/math">
                    <m:sSub>
                      <m:sSubPr>
                        <m:ctrlPr>
                          <a:rPr lang="en-US" sz="2400" i="1">
                            <a:solidFill>
                              <a:schemeClr val="bg1"/>
                            </a:solidFill>
                            <a:latin typeface="Cambria Math"/>
                            <a:ea typeface="Yanone Kaffeesatz"/>
                            <a:cs typeface="Yanone Kaffeesatz"/>
                            <a:sym typeface="Oxygen"/>
                          </a:rPr>
                        </m:ctrlPr>
                      </m:sSubPr>
                      <m:e>
                        <m:r>
                          <a:rPr lang="ru-RU" sz="2400">
                            <a:solidFill>
                              <a:schemeClr val="bg1"/>
                            </a:solidFill>
                            <a:latin typeface="Cambria Math" panose="02040503050406030204" pitchFamily="18" charset="0"/>
                            <a:ea typeface="Yanone Kaffeesatz"/>
                            <a:cs typeface="Yanone Kaffeesatz"/>
                            <a:sym typeface="Oxygen"/>
                          </a:rPr>
                          <m:t>𝑡</m:t>
                        </m:r>
                      </m:e>
                      <m:sub>
                        <m:r>
                          <a:rPr lang="uk-UA" sz="2400">
                            <a:solidFill>
                              <a:schemeClr val="bg1"/>
                            </a:solidFill>
                            <a:latin typeface="Cambria Math" panose="02040503050406030204" pitchFamily="18" charset="0"/>
                            <a:ea typeface="Yanone Kaffeesatz"/>
                            <a:cs typeface="Yanone Kaffeesatz"/>
                            <a:sym typeface="Oxygen"/>
                          </a:rPr>
                          <m:t>2</m:t>
                        </m:r>
                      </m:sub>
                    </m:sSub>
                    <m:r>
                      <a:rPr lang="uk-UA" sz="2400">
                        <a:solidFill>
                          <a:schemeClr val="bg1"/>
                        </a:solidFill>
                        <a:latin typeface="Cambria Math" panose="02040503050406030204" pitchFamily="18" charset="0"/>
                        <a:ea typeface="Yanone Kaffeesatz"/>
                        <a:cs typeface="Yanone Kaffeesatz"/>
                        <a:sym typeface="Oxygen"/>
                      </a:rPr>
                      <m:t>−</m:t>
                    </m:r>
                    <m:sSub>
                      <m:sSubPr>
                        <m:ctrlPr>
                          <a:rPr lang="en-US" sz="2400" i="1">
                            <a:solidFill>
                              <a:schemeClr val="bg1"/>
                            </a:solidFill>
                            <a:latin typeface="Cambria Math"/>
                            <a:ea typeface="Yanone Kaffeesatz"/>
                            <a:cs typeface="Yanone Kaffeesatz"/>
                            <a:sym typeface="Oxygen"/>
                          </a:rPr>
                        </m:ctrlPr>
                      </m:sSubPr>
                      <m:e>
                        <m:r>
                          <a:rPr lang="ru-RU" sz="2400">
                            <a:solidFill>
                              <a:schemeClr val="bg1"/>
                            </a:solidFill>
                            <a:latin typeface="Cambria Math" panose="02040503050406030204" pitchFamily="18" charset="0"/>
                            <a:ea typeface="Yanone Kaffeesatz"/>
                            <a:cs typeface="Yanone Kaffeesatz"/>
                            <a:sym typeface="Oxygen"/>
                          </a:rPr>
                          <m:t>𝑡</m:t>
                        </m:r>
                      </m:e>
                      <m:sub>
                        <m:r>
                          <a:rPr lang="uk-UA" sz="2400">
                            <a:solidFill>
                              <a:schemeClr val="bg1"/>
                            </a:solidFill>
                            <a:latin typeface="Cambria Math" panose="02040503050406030204" pitchFamily="18" charset="0"/>
                            <a:ea typeface="Yanone Kaffeesatz"/>
                            <a:cs typeface="Yanone Kaffeesatz"/>
                            <a:sym typeface="Oxygen"/>
                          </a:rPr>
                          <m:t>1</m:t>
                        </m:r>
                      </m:sub>
                    </m:sSub>
                    <m:r>
                      <a:rPr lang="uk-UA" sz="2400">
                        <a:solidFill>
                          <a:schemeClr val="bg1"/>
                        </a:solidFill>
                        <a:latin typeface="Cambria Math" panose="02040503050406030204" pitchFamily="18" charset="0"/>
                        <a:ea typeface="Yanone Kaffeesatz"/>
                        <a:cs typeface="Yanone Kaffeesatz"/>
                        <a:sym typeface="Oxygen"/>
                      </a:rPr>
                      <m:t>=</m:t>
                    </m:r>
                    <m:f>
                      <m:fPr>
                        <m:ctrlPr>
                          <a:rPr lang="en-US" sz="2400" i="1">
                            <a:solidFill>
                              <a:schemeClr val="bg1"/>
                            </a:solidFill>
                            <a:latin typeface="Cambria Math"/>
                            <a:ea typeface="Yanone Kaffeesatz"/>
                            <a:cs typeface="Yanone Kaffeesatz"/>
                            <a:sym typeface="Oxygen"/>
                          </a:rPr>
                        </m:ctrlPr>
                      </m:fPr>
                      <m:num>
                        <m:r>
                          <a:rPr lang="uk-UA" sz="2400">
                            <a:solidFill>
                              <a:schemeClr val="bg1"/>
                            </a:solidFill>
                            <a:latin typeface="Cambria Math" panose="02040503050406030204" pitchFamily="18" charset="0"/>
                            <a:ea typeface="Yanone Kaffeesatz"/>
                            <a:cs typeface="Yanone Kaffeesatz"/>
                            <a:sym typeface="Oxygen"/>
                          </a:rPr>
                          <m:t>2</m:t>
                        </m:r>
                        <m:r>
                          <a:rPr lang="ru-RU" sz="2400">
                            <a:solidFill>
                              <a:schemeClr val="bg1"/>
                            </a:solidFill>
                            <a:latin typeface="Cambria Math" panose="02040503050406030204" pitchFamily="18" charset="0"/>
                            <a:ea typeface="Yanone Kaffeesatz"/>
                            <a:cs typeface="Yanone Kaffeesatz"/>
                            <a:sym typeface="Oxygen"/>
                          </a:rPr>
                          <m:t>𝜋</m:t>
                        </m:r>
                        <m:sSup>
                          <m:sSupPr>
                            <m:ctrlPr>
                              <a:rPr lang="en-US" sz="2400" i="1">
                                <a:solidFill>
                                  <a:schemeClr val="bg1"/>
                                </a:solidFill>
                                <a:latin typeface="Cambria Math"/>
                                <a:ea typeface="Yanone Kaffeesatz"/>
                                <a:cs typeface="Yanone Kaffeesatz"/>
                                <a:sym typeface="Oxygen"/>
                              </a:rPr>
                            </m:ctrlPr>
                          </m:sSupPr>
                          <m:e>
                            <m:r>
                              <a:rPr lang="ru-RU" sz="2400">
                                <a:solidFill>
                                  <a:schemeClr val="bg1"/>
                                </a:solidFill>
                                <a:latin typeface="Cambria Math" panose="02040503050406030204" pitchFamily="18" charset="0"/>
                                <a:ea typeface="Yanone Kaffeesatz"/>
                                <a:cs typeface="Yanone Kaffeesatz"/>
                                <a:sym typeface="Oxygen"/>
                              </a:rPr>
                              <m:t>𝑒</m:t>
                            </m:r>
                          </m:e>
                          <m:sup>
                            <m:r>
                              <a:rPr lang="uk-UA" sz="2400">
                                <a:solidFill>
                                  <a:schemeClr val="bg1"/>
                                </a:solidFill>
                                <a:latin typeface="Cambria Math" panose="02040503050406030204" pitchFamily="18" charset="0"/>
                                <a:ea typeface="Yanone Kaffeesatz"/>
                                <a:cs typeface="Yanone Kaffeesatz"/>
                                <a:sym typeface="Oxygen"/>
                              </a:rPr>
                              <m:t>2</m:t>
                            </m:r>
                          </m:sup>
                        </m:sSup>
                      </m:num>
                      <m:den>
                        <m:r>
                          <a:rPr lang="ru-RU" sz="2400">
                            <a:solidFill>
                              <a:schemeClr val="bg1"/>
                            </a:solidFill>
                            <a:latin typeface="Cambria Math" panose="02040503050406030204" pitchFamily="18" charset="0"/>
                            <a:ea typeface="Yanone Kaffeesatz"/>
                            <a:cs typeface="Yanone Kaffeesatz"/>
                            <a:sym typeface="Oxygen"/>
                          </a:rPr>
                          <m:t>𝑚𝑐</m:t>
                        </m:r>
                      </m:den>
                    </m:f>
                    <m:d>
                      <m:dPr>
                        <m:ctrlPr>
                          <a:rPr lang="en-US" sz="2400" i="1">
                            <a:solidFill>
                              <a:schemeClr val="bg1"/>
                            </a:solidFill>
                            <a:latin typeface="Cambria Math"/>
                            <a:ea typeface="Yanone Kaffeesatz"/>
                            <a:cs typeface="Yanone Kaffeesatz"/>
                            <a:sym typeface="Oxygen"/>
                          </a:rPr>
                        </m:ctrlPr>
                      </m:dPr>
                      <m:e>
                        <m:f>
                          <m:fPr>
                            <m:ctrlPr>
                              <a:rPr lang="en-US" sz="2400" i="1">
                                <a:solidFill>
                                  <a:schemeClr val="bg1"/>
                                </a:solidFill>
                                <a:latin typeface="Cambria Math"/>
                                <a:ea typeface="Yanone Kaffeesatz"/>
                                <a:cs typeface="Yanone Kaffeesatz"/>
                                <a:sym typeface="Oxygen"/>
                              </a:rPr>
                            </m:ctrlPr>
                          </m:fPr>
                          <m:num>
                            <m:r>
                              <a:rPr lang="uk-UA" sz="2400">
                                <a:solidFill>
                                  <a:schemeClr val="bg1"/>
                                </a:solidFill>
                                <a:latin typeface="Cambria Math" panose="02040503050406030204" pitchFamily="18" charset="0"/>
                                <a:ea typeface="Yanone Kaffeesatz"/>
                                <a:cs typeface="Yanone Kaffeesatz"/>
                                <a:sym typeface="Oxygen"/>
                              </a:rPr>
                              <m:t>1</m:t>
                            </m:r>
                          </m:num>
                          <m:den>
                            <m:sSup>
                              <m:sSupPr>
                                <m:ctrlPr>
                                  <a:rPr lang="en-US" sz="2400" i="1">
                                    <a:solidFill>
                                      <a:schemeClr val="bg1"/>
                                    </a:solidFill>
                                    <a:latin typeface="Cambria Math"/>
                                    <a:ea typeface="Yanone Kaffeesatz"/>
                                    <a:cs typeface="Yanone Kaffeesatz"/>
                                    <a:sym typeface="Oxygen"/>
                                  </a:rPr>
                                </m:ctrlPr>
                              </m:sSupPr>
                              <m:e>
                                <m:sSub>
                                  <m:sSubPr>
                                    <m:ctrlPr>
                                      <a:rPr lang="en-US" sz="2400" i="1">
                                        <a:solidFill>
                                          <a:schemeClr val="bg1"/>
                                        </a:solidFill>
                                        <a:latin typeface="Cambria Math"/>
                                        <a:ea typeface="Yanone Kaffeesatz"/>
                                        <a:cs typeface="Yanone Kaffeesatz"/>
                                        <a:sym typeface="Oxygen"/>
                                      </a:rPr>
                                    </m:ctrlPr>
                                  </m:sSubPr>
                                  <m:e>
                                    <m:r>
                                      <a:rPr lang="ru-RU" sz="2400">
                                        <a:solidFill>
                                          <a:schemeClr val="bg1"/>
                                        </a:solidFill>
                                        <a:latin typeface="Cambria Math" panose="02040503050406030204" pitchFamily="18" charset="0"/>
                                        <a:ea typeface="Yanone Kaffeesatz"/>
                                        <a:cs typeface="Yanone Kaffeesatz"/>
                                        <a:sym typeface="Oxygen"/>
                                      </a:rPr>
                                      <m:t>𝜔</m:t>
                                    </m:r>
                                  </m:e>
                                  <m:sub>
                                    <m:r>
                                      <a:rPr lang="uk-UA" sz="2400">
                                        <a:solidFill>
                                          <a:schemeClr val="bg1"/>
                                        </a:solidFill>
                                        <a:latin typeface="Cambria Math" panose="02040503050406030204" pitchFamily="18" charset="0"/>
                                        <a:ea typeface="Yanone Kaffeesatz"/>
                                        <a:cs typeface="Yanone Kaffeesatz"/>
                                        <a:sym typeface="Oxygen"/>
                                      </a:rPr>
                                      <m:t>2</m:t>
                                    </m:r>
                                  </m:sub>
                                </m:sSub>
                              </m:e>
                              <m:sup>
                                <m:r>
                                  <a:rPr lang="uk-UA" sz="2400">
                                    <a:solidFill>
                                      <a:schemeClr val="bg1"/>
                                    </a:solidFill>
                                    <a:latin typeface="Cambria Math" panose="02040503050406030204" pitchFamily="18" charset="0"/>
                                    <a:ea typeface="Yanone Kaffeesatz"/>
                                    <a:cs typeface="Yanone Kaffeesatz"/>
                                    <a:sym typeface="Oxygen"/>
                                  </a:rPr>
                                  <m:t>2</m:t>
                                </m:r>
                              </m:sup>
                            </m:sSup>
                          </m:den>
                        </m:f>
                        <m:r>
                          <a:rPr lang="uk-UA" sz="2400">
                            <a:solidFill>
                              <a:schemeClr val="bg1"/>
                            </a:solidFill>
                            <a:latin typeface="Cambria Math" panose="02040503050406030204" pitchFamily="18" charset="0"/>
                            <a:ea typeface="Yanone Kaffeesatz"/>
                            <a:cs typeface="Yanone Kaffeesatz"/>
                            <a:sym typeface="Oxygen"/>
                          </a:rPr>
                          <m:t>−</m:t>
                        </m:r>
                        <m:f>
                          <m:fPr>
                            <m:ctrlPr>
                              <a:rPr lang="en-US" sz="2400" i="1">
                                <a:solidFill>
                                  <a:schemeClr val="bg1"/>
                                </a:solidFill>
                                <a:latin typeface="Cambria Math"/>
                                <a:ea typeface="Yanone Kaffeesatz"/>
                                <a:cs typeface="Yanone Kaffeesatz"/>
                                <a:sym typeface="Oxygen"/>
                              </a:rPr>
                            </m:ctrlPr>
                          </m:fPr>
                          <m:num>
                            <m:r>
                              <a:rPr lang="uk-UA" sz="2400">
                                <a:solidFill>
                                  <a:schemeClr val="bg1"/>
                                </a:solidFill>
                                <a:latin typeface="Cambria Math" panose="02040503050406030204" pitchFamily="18" charset="0"/>
                                <a:ea typeface="Yanone Kaffeesatz"/>
                                <a:cs typeface="Yanone Kaffeesatz"/>
                                <a:sym typeface="Oxygen"/>
                              </a:rPr>
                              <m:t>1</m:t>
                            </m:r>
                          </m:num>
                          <m:den>
                            <m:sSup>
                              <m:sSupPr>
                                <m:ctrlPr>
                                  <a:rPr lang="en-US" sz="2400" i="1">
                                    <a:solidFill>
                                      <a:schemeClr val="bg1"/>
                                    </a:solidFill>
                                    <a:latin typeface="Cambria Math"/>
                                    <a:ea typeface="Yanone Kaffeesatz"/>
                                    <a:cs typeface="Yanone Kaffeesatz"/>
                                    <a:sym typeface="Oxygen"/>
                                  </a:rPr>
                                </m:ctrlPr>
                              </m:sSupPr>
                              <m:e>
                                <m:sSub>
                                  <m:sSubPr>
                                    <m:ctrlPr>
                                      <a:rPr lang="en-US" sz="2400" i="1">
                                        <a:solidFill>
                                          <a:schemeClr val="bg1"/>
                                        </a:solidFill>
                                        <a:latin typeface="Cambria Math"/>
                                        <a:ea typeface="Yanone Kaffeesatz"/>
                                        <a:cs typeface="Yanone Kaffeesatz"/>
                                        <a:sym typeface="Oxygen"/>
                                      </a:rPr>
                                    </m:ctrlPr>
                                  </m:sSubPr>
                                  <m:e>
                                    <m:r>
                                      <a:rPr lang="ru-RU" sz="2400">
                                        <a:solidFill>
                                          <a:schemeClr val="bg1"/>
                                        </a:solidFill>
                                        <a:latin typeface="Cambria Math" panose="02040503050406030204" pitchFamily="18" charset="0"/>
                                        <a:ea typeface="Yanone Kaffeesatz"/>
                                        <a:cs typeface="Yanone Kaffeesatz"/>
                                        <a:sym typeface="Oxygen"/>
                                      </a:rPr>
                                      <m:t>𝜔</m:t>
                                    </m:r>
                                  </m:e>
                                  <m:sub>
                                    <m:r>
                                      <a:rPr lang="uk-UA" sz="2400">
                                        <a:solidFill>
                                          <a:schemeClr val="bg1"/>
                                        </a:solidFill>
                                        <a:latin typeface="Cambria Math" panose="02040503050406030204" pitchFamily="18" charset="0"/>
                                        <a:ea typeface="Yanone Kaffeesatz"/>
                                        <a:cs typeface="Yanone Kaffeesatz"/>
                                        <a:sym typeface="Oxygen"/>
                                      </a:rPr>
                                      <m:t>1</m:t>
                                    </m:r>
                                  </m:sub>
                                </m:sSub>
                              </m:e>
                              <m:sup>
                                <m:r>
                                  <a:rPr lang="uk-UA" sz="2400">
                                    <a:solidFill>
                                      <a:schemeClr val="bg1"/>
                                    </a:solidFill>
                                    <a:latin typeface="Cambria Math" panose="02040503050406030204" pitchFamily="18" charset="0"/>
                                    <a:ea typeface="Yanone Kaffeesatz"/>
                                    <a:cs typeface="Yanone Kaffeesatz"/>
                                    <a:sym typeface="Oxygen"/>
                                  </a:rPr>
                                  <m:t>2</m:t>
                                </m:r>
                              </m:sup>
                            </m:sSup>
                          </m:den>
                        </m:f>
                      </m:e>
                    </m:d>
                    <m:nary>
                      <m:naryPr>
                        <m:limLoc m:val="undOvr"/>
                        <m:ctrlPr>
                          <a:rPr lang="en-US" sz="2400" i="1" smtClean="0">
                            <a:solidFill>
                              <a:schemeClr val="accent6"/>
                            </a:solidFill>
                            <a:latin typeface="Cambria Math"/>
                            <a:ea typeface="Yanone Kaffeesatz"/>
                            <a:cs typeface="Yanone Kaffeesatz"/>
                            <a:sym typeface="Oxygen"/>
                          </a:rPr>
                        </m:ctrlPr>
                      </m:naryPr>
                      <m:sub>
                        <m:r>
                          <a:rPr lang="uk-UA" sz="2400">
                            <a:solidFill>
                              <a:schemeClr val="accent6"/>
                            </a:solidFill>
                            <a:latin typeface="Cambria Math" panose="02040503050406030204" pitchFamily="18" charset="0"/>
                            <a:ea typeface="Yanone Kaffeesatz"/>
                            <a:cs typeface="Yanone Kaffeesatz"/>
                            <a:sym typeface="Oxygen"/>
                          </a:rPr>
                          <m:t>0</m:t>
                        </m:r>
                      </m:sub>
                      <m:sup>
                        <m:r>
                          <a:rPr lang="ru-RU" sz="2400">
                            <a:solidFill>
                              <a:schemeClr val="accent6"/>
                            </a:solidFill>
                            <a:latin typeface="Cambria Math" panose="02040503050406030204" pitchFamily="18" charset="0"/>
                            <a:ea typeface="Yanone Kaffeesatz"/>
                            <a:cs typeface="Yanone Kaffeesatz"/>
                            <a:sym typeface="Oxygen"/>
                          </a:rPr>
                          <m:t>𝑑</m:t>
                        </m:r>
                      </m:sup>
                      <m:e>
                        <m:sSub>
                          <m:sSubPr>
                            <m:ctrlPr>
                              <a:rPr lang="en-US" sz="2400" i="1">
                                <a:solidFill>
                                  <a:schemeClr val="accent6"/>
                                </a:solidFill>
                                <a:latin typeface="Cambria Math"/>
                                <a:ea typeface="Yanone Kaffeesatz"/>
                                <a:cs typeface="Yanone Kaffeesatz"/>
                                <a:sym typeface="Oxygen"/>
                              </a:rPr>
                            </m:ctrlPr>
                          </m:sSubPr>
                          <m:e>
                            <m:r>
                              <a:rPr lang="ru-RU" sz="2400">
                                <a:solidFill>
                                  <a:schemeClr val="accent6"/>
                                </a:solidFill>
                                <a:latin typeface="Cambria Math" panose="02040503050406030204" pitchFamily="18" charset="0"/>
                                <a:ea typeface="Yanone Kaffeesatz"/>
                                <a:cs typeface="Yanone Kaffeesatz"/>
                                <a:sym typeface="Oxygen"/>
                              </a:rPr>
                              <m:t>𝑛</m:t>
                            </m:r>
                          </m:e>
                          <m:sub>
                            <m:r>
                              <a:rPr lang="ru-RU" sz="2400">
                                <a:solidFill>
                                  <a:schemeClr val="accent6"/>
                                </a:solidFill>
                                <a:latin typeface="Cambria Math" panose="02040503050406030204" pitchFamily="18" charset="0"/>
                                <a:ea typeface="Yanone Kaffeesatz"/>
                                <a:cs typeface="Yanone Kaffeesatz"/>
                                <a:sym typeface="Oxygen"/>
                              </a:rPr>
                              <m:t>𝑒</m:t>
                            </m:r>
                          </m:sub>
                        </m:sSub>
                      </m:e>
                    </m:nary>
                    <m:r>
                      <a:rPr lang="ru-RU" sz="2400">
                        <a:solidFill>
                          <a:schemeClr val="accent6"/>
                        </a:solidFill>
                        <a:latin typeface="Cambria Math" panose="02040503050406030204" pitchFamily="18" charset="0"/>
                        <a:ea typeface="Yanone Kaffeesatz"/>
                        <a:cs typeface="Yanone Kaffeesatz"/>
                        <a:sym typeface="Oxygen"/>
                      </a:rPr>
                      <m:t>𝑑𝑙</m:t>
                    </m:r>
                    <m:r>
                      <a:rPr lang="uk-UA" sz="2400">
                        <a:solidFill>
                          <a:schemeClr val="bg1"/>
                        </a:solidFill>
                        <a:latin typeface="Cambria Math" panose="02040503050406030204" pitchFamily="18" charset="0"/>
                        <a:ea typeface="Yanone Kaffeesatz"/>
                        <a:cs typeface="Yanone Kaffeesatz"/>
                        <a:sym typeface="Oxygen"/>
                      </a:rPr>
                      <m:t>,</m:t>
                    </m:r>
                  </m:oMath>
                </a14:m>
                <a:r>
                  <a:rPr lang="uk-UA" sz="2400" dirty="0">
                    <a:solidFill>
                      <a:schemeClr val="bg1"/>
                    </a:solidFill>
                    <a:latin typeface="Yanone Kaffeesatz"/>
                    <a:ea typeface="Yanone Kaffeesatz"/>
                    <a:cs typeface="Yanone Kaffeesatz"/>
                    <a:sym typeface="Oxygen"/>
                  </a:rPr>
                  <a:t> </a:t>
                </a:r>
                <a:endParaRPr lang="uk-UA" sz="2400" dirty="0" smtClean="0">
                  <a:solidFill>
                    <a:schemeClr val="bg1"/>
                  </a:solidFill>
                  <a:latin typeface="Yanone Kaffeesatz"/>
                  <a:ea typeface="Yanone Kaffeesatz"/>
                  <a:cs typeface="Yanone Kaffeesatz"/>
                  <a:sym typeface="Oxygen"/>
                </a:endParaRPr>
              </a:p>
              <a:p>
                <a:pPr algn="ctr"/>
                <a:endParaRPr lang="uk-UA" sz="2400" dirty="0" smtClean="0">
                  <a:solidFill>
                    <a:schemeClr val="bg1"/>
                  </a:solidFill>
                  <a:latin typeface="Yanone Kaffeesatz"/>
                  <a:ea typeface="Yanone Kaffeesatz"/>
                  <a:cs typeface="Yanone Kaffeesatz"/>
                  <a:sym typeface="Oxygen"/>
                </a:endParaRPr>
              </a:p>
              <a:p>
                <a:r>
                  <a:rPr lang="uk-UA" sz="2400" dirty="0" smtClean="0">
                    <a:solidFill>
                      <a:schemeClr val="bg1"/>
                    </a:solidFill>
                    <a:latin typeface="Yanone Kaffeesatz"/>
                    <a:ea typeface="Yanone Kaffeesatz"/>
                    <a:cs typeface="Yanone Kaffeesatz"/>
                    <a:sym typeface="Oxygen"/>
                  </a:rPr>
                  <a:t>Кількість </a:t>
                </a:r>
                <a:r>
                  <a:rPr lang="uk-UA" sz="2400" dirty="0">
                    <a:solidFill>
                      <a:schemeClr val="bg1"/>
                    </a:solidFill>
                    <a:latin typeface="Yanone Kaffeesatz"/>
                    <a:ea typeface="Yanone Kaffeesatz"/>
                    <a:cs typeface="Yanone Kaffeesatz"/>
                    <a:sym typeface="Oxygen"/>
                  </a:rPr>
                  <a:t>електронів в стовбці по напрямку до джерела </a:t>
                </a:r>
                <a14:m>
                  <m:oMath xmlns:m="http://schemas.openxmlformats.org/officeDocument/2006/math">
                    <m:nary>
                      <m:naryPr>
                        <m:limLoc m:val="undOvr"/>
                        <m:ctrlPr>
                          <a:rPr lang="en-US" sz="2400" b="1" i="1" smtClean="0">
                            <a:solidFill>
                              <a:schemeClr val="accent6"/>
                            </a:solidFill>
                            <a:latin typeface="Cambria Math"/>
                            <a:ea typeface="Yanone Kaffeesatz"/>
                            <a:cs typeface="Yanone Kaffeesatz"/>
                            <a:sym typeface="Oxygen"/>
                          </a:rPr>
                        </m:ctrlPr>
                      </m:naryPr>
                      <m:sub>
                        <m:r>
                          <a:rPr lang="uk-UA" sz="2400" b="1" i="1">
                            <a:solidFill>
                              <a:schemeClr val="accent6"/>
                            </a:solidFill>
                            <a:latin typeface="Cambria Math" panose="02040503050406030204" pitchFamily="18" charset="0"/>
                            <a:ea typeface="Yanone Kaffeesatz"/>
                            <a:cs typeface="Yanone Kaffeesatz"/>
                            <a:sym typeface="Oxygen"/>
                          </a:rPr>
                          <m:t>𝟎</m:t>
                        </m:r>
                      </m:sub>
                      <m:sup>
                        <m:r>
                          <a:rPr lang="ru-RU" sz="2400" b="1" i="1">
                            <a:solidFill>
                              <a:schemeClr val="accent6"/>
                            </a:solidFill>
                            <a:latin typeface="Cambria Math" panose="02040503050406030204" pitchFamily="18" charset="0"/>
                            <a:ea typeface="Yanone Kaffeesatz"/>
                            <a:cs typeface="Yanone Kaffeesatz"/>
                            <a:sym typeface="Oxygen"/>
                          </a:rPr>
                          <m:t>𝒅</m:t>
                        </m:r>
                      </m:sup>
                      <m:e>
                        <m:sSub>
                          <m:sSubPr>
                            <m:ctrlPr>
                              <a:rPr lang="en-US" sz="2400" b="1" i="1">
                                <a:solidFill>
                                  <a:schemeClr val="accent6"/>
                                </a:solidFill>
                                <a:latin typeface="Cambria Math"/>
                                <a:ea typeface="Yanone Kaffeesatz"/>
                                <a:cs typeface="Yanone Kaffeesatz"/>
                                <a:sym typeface="Oxygen"/>
                              </a:rPr>
                            </m:ctrlPr>
                          </m:sSubPr>
                          <m:e>
                            <m:r>
                              <a:rPr lang="ru-RU" sz="2400" b="1" i="1">
                                <a:solidFill>
                                  <a:schemeClr val="accent6"/>
                                </a:solidFill>
                                <a:latin typeface="Cambria Math" panose="02040503050406030204" pitchFamily="18" charset="0"/>
                                <a:ea typeface="Yanone Kaffeesatz"/>
                                <a:cs typeface="Yanone Kaffeesatz"/>
                                <a:sym typeface="Oxygen"/>
                              </a:rPr>
                              <m:t>𝒏</m:t>
                            </m:r>
                          </m:e>
                          <m:sub>
                            <m:r>
                              <a:rPr lang="ru-RU" sz="2400" b="1" i="1">
                                <a:solidFill>
                                  <a:schemeClr val="accent6"/>
                                </a:solidFill>
                                <a:latin typeface="Cambria Math" panose="02040503050406030204" pitchFamily="18" charset="0"/>
                                <a:ea typeface="Yanone Kaffeesatz"/>
                                <a:cs typeface="Yanone Kaffeesatz"/>
                                <a:sym typeface="Oxygen"/>
                              </a:rPr>
                              <m:t>𝒆</m:t>
                            </m:r>
                          </m:sub>
                        </m:sSub>
                      </m:e>
                    </m:nary>
                    <m:r>
                      <a:rPr lang="ru-RU" sz="2400" b="1" i="1">
                        <a:solidFill>
                          <a:schemeClr val="accent6"/>
                        </a:solidFill>
                        <a:latin typeface="Cambria Math" panose="02040503050406030204" pitchFamily="18" charset="0"/>
                        <a:ea typeface="Yanone Kaffeesatz"/>
                        <a:cs typeface="Yanone Kaffeesatz"/>
                        <a:sym typeface="Oxygen"/>
                      </a:rPr>
                      <m:t>𝒅𝒍</m:t>
                    </m:r>
                  </m:oMath>
                </a14:m>
                <a:r>
                  <a:rPr lang="ru-RU" sz="2400" b="1" i="1" dirty="0">
                    <a:solidFill>
                      <a:schemeClr val="accent6"/>
                    </a:solidFill>
                    <a:latin typeface="Yanone Kaffeesatz"/>
                    <a:ea typeface="Yanone Kaffeesatz"/>
                    <a:cs typeface="Yanone Kaffeesatz"/>
                    <a:sym typeface="Oxygen"/>
                  </a:rPr>
                  <a:t> </a:t>
                </a:r>
                <a:r>
                  <a:rPr lang="ru-RU" sz="2400" dirty="0" err="1">
                    <a:solidFill>
                      <a:schemeClr val="bg1"/>
                    </a:solidFill>
                    <a:latin typeface="Yanone Kaffeesatz"/>
                    <a:ea typeface="Yanone Kaffeesatz"/>
                    <a:cs typeface="Yanone Kaffeesatz"/>
                    <a:sym typeface="Oxygen"/>
                  </a:rPr>
                  <a:t>називається</a:t>
                </a:r>
                <a:r>
                  <a:rPr lang="ru-RU" sz="2400" dirty="0">
                    <a:solidFill>
                      <a:schemeClr val="bg1"/>
                    </a:solidFill>
                    <a:latin typeface="Yanone Kaffeesatz"/>
                    <a:ea typeface="Yanone Kaffeesatz"/>
                    <a:cs typeface="Yanone Kaffeesatz"/>
                    <a:sym typeface="Oxygen"/>
                  </a:rPr>
                  <a:t> </a:t>
                </a:r>
                <a:r>
                  <a:rPr lang="ru-RU" sz="2400" b="1" dirty="0" err="1">
                    <a:solidFill>
                      <a:schemeClr val="accent6"/>
                    </a:solidFill>
                    <a:latin typeface="Yanone Kaffeesatz"/>
                    <a:ea typeface="Yanone Kaffeesatz"/>
                    <a:cs typeface="Yanone Kaffeesatz"/>
                    <a:sym typeface="Oxygen"/>
                  </a:rPr>
                  <a:t>мірою</a:t>
                </a:r>
                <a:r>
                  <a:rPr lang="ru-RU" sz="2400" b="1" dirty="0">
                    <a:solidFill>
                      <a:schemeClr val="accent6"/>
                    </a:solidFill>
                    <a:latin typeface="Yanone Kaffeesatz"/>
                    <a:ea typeface="Yanone Kaffeesatz"/>
                    <a:cs typeface="Yanone Kaffeesatz"/>
                    <a:sym typeface="Oxygen"/>
                  </a:rPr>
                  <a:t> </a:t>
                </a:r>
                <a:r>
                  <a:rPr lang="ru-RU" sz="2400" b="1" dirty="0" err="1">
                    <a:solidFill>
                      <a:schemeClr val="accent6"/>
                    </a:solidFill>
                    <a:latin typeface="Yanone Kaffeesatz"/>
                    <a:ea typeface="Yanone Kaffeesatz"/>
                    <a:cs typeface="Yanone Kaffeesatz"/>
                    <a:sym typeface="Oxygen"/>
                  </a:rPr>
                  <a:t>дисперсії</a:t>
                </a:r>
                <a:r>
                  <a:rPr lang="ru-RU" sz="2400" b="1" dirty="0">
                    <a:solidFill>
                      <a:schemeClr val="accent6"/>
                    </a:solidFill>
                    <a:latin typeface="Yanone Kaffeesatz"/>
                    <a:ea typeface="Yanone Kaffeesatz"/>
                    <a:cs typeface="Yanone Kaffeesatz"/>
                    <a:sym typeface="Oxygen"/>
                  </a:rPr>
                  <a:t> </a:t>
                </a:r>
                <a:r>
                  <a:rPr lang="en-US" sz="2400" b="1" dirty="0" smtClean="0">
                    <a:solidFill>
                      <a:schemeClr val="accent6"/>
                    </a:solidFill>
                    <a:latin typeface="Yanone Kaffeesatz"/>
                    <a:ea typeface="Yanone Kaffeesatz"/>
                    <a:cs typeface="Yanone Kaffeesatz"/>
                    <a:sym typeface="Oxygen"/>
                  </a:rPr>
                  <a:t>DM</a:t>
                </a:r>
                <a:r>
                  <a:rPr lang="uk-UA" sz="2400" b="1" dirty="0">
                    <a:solidFill>
                      <a:schemeClr val="accent6"/>
                    </a:solidFill>
                    <a:latin typeface="Yanone Kaffeesatz"/>
                    <a:ea typeface="Yanone Kaffeesatz"/>
                    <a:cs typeface="Yanone Kaffeesatz"/>
                    <a:sym typeface="Oxygen"/>
                  </a:rPr>
                  <a:t> </a:t>
                </a:r>
                <a:r>
                  <a:rPr lang="uk-UA" sz="2400" b="1" dirty="0" smtClean="0">
                    <a:solidFill>
                      <a:schemeClr val="bg1"/>
                    </a:solidFill>
                    <a:latin typeface="Yanone Kaffeesatz"/>
                    <a:ea typeface="Yanone Kaffeesatz"/>
                    <a:cs typeface="Yanone Kaffeesatz"/>
                    <a:sym typeface="Oxygen"/>
                  </a:rPr>
                  <a:t>– ще одна характеристика плазми як </a:t>
                </a:r>
                <a:r>
                  <a:rPr lang="uk-UA" sz="2400" b="1" dirty="0" smtClean="0">
                    <a:solidFill>
                      <a:schemeClr val="bg1"/>
                    </a:solidFill>
                    <a:latin typeface="Yanone Kaffeesatz"/>
                    <a:ea typeface="Yanone Kaffeesatz"/>
                    <a:cs typeface="Yanone Kaffeesatz"/>
                    <a:sym typeface="Oxygen"/>
                  </a:rPr>
                  <a:t>середовища</a:t>
                </a:r>
                <a:endParaRPr lang="en-US" sz="2400" b="1" dirty="0">
                  <a:solidFill>
                    <a:schemeClr val="accent6"/>
                  </a:solidFill>
                  <a:latin typeface="Yanone Kaffeesatz"/>
                  <a:ea typeface="Yanone Kaffeesatz"/>
                  <a:cs typeface="Yanone Kaffeesatz"/>
                  <a:sym typeface="Oxygen"/>
                </a:endParaRPr>
              </a:p>
            </p:txBody>
          </p:sp>
        </mc:Choice>
        <mc:Fallback>
          <p:sp>
            <p:nvSpPr>
              <p:cNvPr id="4" name="TextBox 3"/>
              <p:cNvSpPr txBox="1">
                <a:spLocks noRot="1" noChangeAspect="1" noMove="1" noResize="1" noEditPoints="1" noAdjustHandles="1" noChangeArrowheads="1" noChangeShapeType="1" noTextEdit="1"/>
              </p:cNvSpPr>
              <p:nvPr/>
            </p:nvSpPr>
            <p:spPr>
              <a:xfrm>
                <a:off x="517449" y="1181560"/>
                <a:ext cx="7478235" cy="3840218"/>
              </a:xfrm>
              <a:prstGeom prst="rect">
                <a:avLst/>
              </a:prstGeom>
              <a:blipFill rotWithShape="1">
                <a:blip r:embed="rId3"/>
                <a:stretch>
                  <a:fillRect l="-1304" t="-1270" b="-2381"/>
                </a:stretch>
              </a:blipFill>
            </p:spPr>
            <p:txBody>
              <a:bodyPr/>
              <a:lstStyle/>
              <a:p>
                <a:r>
                  <a:rPr lang="ru-RU">
                    <a:noFill/>
                  </a:rPr>
                  <a:t> </a:t>
                </a:r>
              </a:p>
            </p:txBody>
          </p:sp>
        </mc:Fallback>
      </mc:AlternateContent>
      <p:pic>
        <p:nvPicPr>
          <p:cNvPr id="5" name="Рисунок 4"/>
          <p:cNvPicPr>
            <a:picLocks noChangeAspect="1"/>
          </p:cNvPicPr>
          <p:nvPr/>
        </p:nvPicPr>
        <p:blipFill>
          <a:blip r:embed="rId4"/>
          <a:stretch>
            <a:fillRect/>
          </a:stretch>
        </p:blipFill>
        <p:spPr>
          <a:xfrm>
            <a:off x="0" y="4255345"/>
            <a:ext cx="134124" cy="829128"/>
          </a:xfrm>
          <a:prstGeom prst="rect">
            <a:avLst/>
          </a:prstGeom>
        </p:spPr>
      </p:pic>
      <p:sp>
        <p:nvSpPr>
          <p:cNvPr id="6" name="TextBox 5"/>
          <p:cNvSpPr txBox="1"/>
          <p:nvPr/>
        </p:nvSpPr>
        <p:spPr>
          <a:xfrm>
            <a:off x="8747051" y="4679762"/>
            <a:ext cx="460744" cy="461665"/>
          </a:xfrm>
          <a:prstGeom prst="rect">
            <a:avLst/>
          </a:prstGeom>
          <a:noFill/>
        </p:spPr>
        <p:txBody>
          <a:bodyPr wrap="square" rtlCol="0">
            <a:spAutoFit/>
          </a:bodyPr>
          <a:lstStyle/>
          <a:p>
            <a:r>
              <a:rPr lang="uk-UA" sz="2400" dirty="0" smtClean="0">
                <a:solidFill>
                  <a:srgbClr val="FFFFFF"/>
                </a:solidFill>
                <a:latin typeface="Yanone Kaffeesatz"/>
                <a:ea typeface="Yanone Kaffeesatz"/>
                <a:cs typeface="Yanone Kaffeesatz"/>
                <a:sym typeface="Oxygen"/>
              </a:rPr>
              <a:t>8</a:t>
            </a:r>
            <a:endParaRPr lang="en-US" sz="2400" dirty="0">
              <a:solidFill>
                <a:srgbClr val="FFFFFF"/>
              </a:solidFill>
              <a:latin typeface="Yanone Kaffeesatz"/>
              <a:ea typeface="Yanone Kaffeesatz"/>
              <a:cs typeface="Yanone Kaffeesatz"/>
              <a:sym typeface="Oxygen"/>
            </a:endParaRPr>
          </a:p>
        </p:txBody>
      </p:sp>
    </p:spTree>
    <p:extLst>
      <p:ext uri="{BB962C8B-B14F-4D97-AF65-F5344CB8AC3E}">
        <p14:creationId xmlns:p14="http://schemas.microsoft.com/office/powerpoint/2010/main" val="2794823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124" y="0"/>
            <a:ext cx="8042073" cy="822880"/>
          </a:xfrm>
        </p:spPr>
        <p:txBody>
          <a:bodyPr/>
          <a:lstStyle/>
          <a:p>
            <a:r>
              <a:rPr lang="uk-UA" dirty="0" smtClean="0"/>
              <a:t>МІРА ДИСПЕРСІЇ </a:t>
            </a:r>
            <a:r>
              <a:rPr lang="uk-UA" dirty="0" smtClean="0">
                <a:solidFill>
                  <a:schemeClr val="accent6"/>
                </a:solidFill>
              </a:rPr>
              <a:t>D</a:t>
            </a:r>
            <a:r>
              <a:rPr lang="en-US" dirty="0" smtClean="0">
                <a:solidFill>
                  <a:schemeClr val="accent6"/>
                </a:solidFill>
              </a:rPr>
              <a:t>M (dispersion measure)</a:t>
            </a:r>
            <a:endParaRPr lang="en-US" dirty="0">
              <a:solidFill>
                <a:schemeClr val="accent6"/>
              </a:solidFill>
            </a:endParaRPr>
          </a:p>
        </p:txBody>
      </p:sp>
      <p:sp>
        <p:nvSpPr>
          <p:cNvPr id="3" name="Подзаголовок 2"/>
          <p:cNvSpPr>
            <a:spLocks noGrp="1"/>
          </p:cNvSpPr>
          <p:nvPr>
            <p:ph type="subTitle" idx="1"/>
          </p:nvPr>
        </p:nvSpPr>
        <p:spPr>
          <a:xfrm>
            <a:off x="4748323" y="4332061"/>
            <a:ext cx="4209832" cy="451208"/>
          </a:xfrm>
        </p:spPr>
        <p:txBody>
          <a:bodyPr/>
          <a:lstStyle/>
          <a:p>
            <a:r>
              <a:rPr lang="uk-UA" sz="2000" dirty="0" smtClean="0">
                <a:latin typeface="Yanone Kaffeesatz"/>
                <a:ea typeface="Yanone Kaffeesatz"/>
                <a:cs typeface="Yanone Kaffeesatz"/>
                <a:sym typeface="Arial"/>
              </a:rPr>
              <a:t>Приклад міри </a:t>
            </a:r>
            <a:r>
              <a:rPr lang="uk-UA" sz="2000" dirty="0">
                <a:latin typeface="Yanone Kaffeesatz"/>
                <a:ea typeface="Yanone Kaffeesatz"/>
                <a:cs typeface="Yanone Kaffeesatz"/>
                <a:sym typeface="Arial"/>
              </a:rPr>
              <a:t>дисперсії пульсара</a:t>
            </a:r>
            <a:endParaRPr lang="en-US" sz="2000" dirty="0">
              <a:latin typeface="Yanone Kaffeesatz"/>
              <a:ea typeface="Yanone Kaffeesatz"/>
              <a:cs typeface="Yanone Kaffeesatz"/>
              <a:sym typeface="Arial"/>
            </a:endParaRPr>
          </a:p>
        </p:txBody>
      </p:sp>
      <p:pic>
        <p:nvPicPr>
          <p:cNvPr id="4" name="Рисунок 3"/>
          <p:cNvPicPr>
            <a:picLocks noChangeAspect="1"/>
          </p:cNvPicPr>
          <p:nvPr/>
        </p:nvPicPr>
        <p:blipFill>
          <a:blip r:embed="rId2"/>
          <a:stretch>
            <a:fillRect/>
          </a:stretch>
        </p:blipFill>
        <p:spPr>
          <a:xfrm>
            <a:off x="0" y="4255344"/>
            <a:ext cx="134124" cy="829128"/>
          </a:xfrm>
          <a:prstGeom prst="rect">
            <a:avLst/>
          </a:prstGeom>
        </p:spPr>
      </p:pic>
      <p:pic>
        <p:nvPicPr>
          <p:cNvPr id="5" name="Рисунок 4"/>
          <p:cNvPicPr>
            <a:picLocks noChangeAspect="1"/>
          </p:cNvPicPr>
          <p:nvPr/>
        </p:nvPicPr>
        <p:blipFill>
          <a:blip r:embed="rId3"/>
          <a:stretch>
            <a:fillRect/>
          </a:stretch>
        </p:blipFill>
        <p:spPr>
          <a:xfrm>
            <a:off x="4748323" y="1208910"/>
            <a:ext cx="4209832" cy="3188329"/>
          </a:xfrm>
          <a:prstGeom prst="rect">
            <a:avLst/>
          </a:prstGeom>
        </p:spPr>
      </p:pic>
      <p:sp>
        <p:nvSpPr>
          <p:cNvPr id="7" name="TextBox 6"/>
          <p:cNvSpPr txBox="1"/>
          <p:nvPr/>
        </p:nvSpPr>
        <p:spPr>
          <a:xfrm>
            <a:off x="453655" y="1208910"/>
            <a:ext cx="4132521" cy="3262432"/>
          </a:xfrm>
          <a:prstGeom prst="rect">
            <a:avLst/>
          </a:prstGeom>
          <a:noFill/>
        </p:spPr>
        <p:txBody>
          <a:bodyPr wrap="square" rtlCol="0">
            <a:spAutoFit/>
          </a:bodyPr>
          <a:lstStyle/>
          <a:p>
            <a:pPr marL="342900" indent="-342900" algn="just">
              <a:buClr>
                <a:schemeClr val="bg1"/>
              </a:buClr>
              <a:buFont typeface="Arial" panose="020B0604020202020204" pitchFamily="34" charset="0"/>
              <a:buChar char="•"/>
            </a:pPr>
            <a:r>
              <a:rPr lang="uk-UA" sz="2400" dirty="0">
                <a:solidFill>
                  <a:schemeClr val="bg1"/>
                </a:solidFill>
                <a:latin typeface="Yanone Kaffeesatz"/>
                <a:ea typeface="Yanone Kaffeesatz"/>
                <a:cs typeface="Yanone Kaffeesatz"/>
              </a:rPr>
              <a:t>Взаємодія між електромагнітною хвилею, що поширюється у </a:t>
            </a:r>
            <a:r>
              <a:rPr lang="uk-UA" sz="2400" dirty="0" smtClean="0">
                <a:solidFill>
                  <a:schemeClr val="bg1"/>
                </a:solidFill>
                <a:latin typeface="Yanone Kaffeesatz"/>
                <a:ea typeface="Yanone Kaffeesatz"/>
                <a:cs typeface="Yanone Kaffeesatz"/>
              </a:rPr>
              <a:t>плазмі </a:t>
            </a:r>
            <a:r>
              <a:rPr lang="uk-UA" sz="2400" dirty="0">
                <a:solidFill>
                  <a:schemeClr val="bg1"/>
                </a:solidFill>
                <a:latin typeface="Yanone Kaffeesatz"/>
                <a:ea typeface="Yanone Kaffeesatz"/>
                <a:cs typeface="Yanone Kaffeesatz"/>
              </a:rPr>
              <a:t>і зарядженими частинками плазми викликає </a:t>
            </a:r>
            <a:r>
              <a:rPr lang="uk-UA" sz="2400" dirty="0">
                <a:solidFill>
                  <a:schemeClr val="accent6"/>
                </a:solidFill>
                <a:latin typeface="Yanone Kaffeesatz"/>
                <a:ea typeface="Yanone Kaffeesatz"/>
                <a:cs typeface="Yanone Kaffeesatz"/>
              </a:rPr>
              <a:t>часову </a:t>
            </a:r>
            <a:r>
              <a:rPr lang="uk-UA" sz="2400" dirty="0" smtClean="0">
                <a:solidFill>
                  <a:schemeClr val="accent6"/>
                </a:solidFill>
                <a:latin typeface="Yanone Kaffeesatz"/>
                <a:ea typeface="Yanone Kaffeesatz"/>
                <a:cs typeface="Yanone Kaffeesatz"/>
              </a:rPr>
              <a:t>затримку</a:t>
            </a:r>
            <a:endParaRPr lang="uk-UA" sz="2400" dirty="0" smtClean="0">
              <a:solidFill>
                <a:schemeClr val="bg1"/>
              </a:solidFill>
              <a:latin typeface="Yanone Kaffeesatz"/>
              <a:ea typeface="Yanone Kaffeesatz"/>
              <a:cs typeface="Yanone Kaffeesatz"/>
            </a:endParaRPr>
          </a:p>
          <a:p>
            <a:pPr marL="342900" indent="-342900" algn="just">
              <a:buClr>
                <a:schemeClr val="bg1"/>
              </a:buClr>
              <a:buFont typeface="Arial" panose="020B0604020202020204" pitchFamily="34" charset="0"/>
              <a:buChar char="•"/>
            </a:pPr>
            <a:endParaRPr lang="uk-UA" sz="2400" dirty="0">
              <a:solidFill>
                <a:schemeClr val="bg1"/>
              </a:solidFill>
              <a:latin typeface="Yanone Kaffeesatz"/>
              <a:ea typeface="Yanone Kaffeesatz"/>
              <a:cs typeface="Yanone Kaffeesatz"/>
            </a:endParaRPr>
          </a:p>
          <a:p>
            <a:pPr marL="342900" indent="-342900" algn="just">
              <a:buClr>
                <a:schemeClr val="bg1"/>
              </a:buClr>
              <a:buFont typeface="Arial" panose="020B0604020202020204" pitchFamily="34" charset="0"/>
              <a:buChar char="•"/>
            </a:pPr>
            <a:r>
              <a:rPr lang="uk-UA" sz="2400" dirty="0">
                <a:solidFill>
                  <a:schemeClr val="bg1"/>
                </a:solidFill>
                <a:latin typeface="Yanone Kaffeesatz"/>
                <a:ea typeface="Yanone Kaffeesatz"/>
                <a:cs typeface="Yanone Kaffeesatz"/>
              </a:rPr>
              <a:t>Часова затримка залежить від </a:t>
            </a:r>
            <a:r>
              <a:rPr lang="uk-UA" sz="2400" dirty="0">
                <a:solidFill>
                  <a:schemeClr val="accent6"/>
                </a:solidFill>
                <a:latin typeface="Yanone Kaffeesatz"/>
                <a:ea typeface="Yanone Kaffeesatz"/>
                <a:cs typeface="Yanone Kaffeesatz"/>
              </a:rPr>
              <a:t>маси</a:t>
            </a:r>
            <a:r>
              <a:rPr lang="uk-UA" sz="2400" dirty="0">
                <a:solidFill>
                  <a:schemeClr val="bg1"/>
                </a:solidFill>
                <a:latin typeface="Yanone Kaffeesatz"/>
                <a:ea typeface="Yanone Kaffeesatz"/>
                <a:cs typeface="Yanone Kaffeesatz"/>
              </a:rPr>
              <a:t> заряджених частинок і </a:t>
            </a:r>
            <a:r>
              <a:rPr lang="uk-UA" sz="2400" dirty="0">
                <a:solidFill>
                  <a:schemeClr val="accent6"/>
                </a:solidFill>
                <a:latin typeface="Yanone Kaffeesatz"/>
                <a:ea typeface="Yanone Kaffeesatz"/>
                <a:cs typeface="Yanone Kaffeesatz"/>
              </a:rPr>
              <a:t>частоти</a:t>
            </a:r>
            <a:r>
              <a:rPr lang="uk-UA" sz="2400" dirty="0">
                <a:solidFill>
                  <a:schemeClr val="bg1"/>
                </a:solidFill>
                <a:latin typeface="Yanone Kaffeesatz"/>
                <a:ea typeface="Yanone Kaffeesatz"/>
                <a:cs typeface="Yanone Kaffeesatz"/>
              </a:rPr>
              <a:t> </a:t>
            </a:r>
            <a:r>
              <a:rPr lang="uk-UA" sz="2400" dirty="0" smtClean="0">
                <a:solidFill>
                  <a:schemeClr val="bg1"/>
                </a:solidFill>
                <a:latin typeface="Yanone Kaffeesatz"/>
                <a:ea typeface="Yanone Kaffeesatz"/>
                <a:cs typeface="Yanone Kaffeesatz"/>
              </a:rPr>
              <a:t>хвилі</a:t>
            </a:r>
            <a:endParaRPr lang="uk-UA" sz="2400" dirty="0">
              <a:solidFill>
                <a:schemeClr val="bg1"/>
              </a:solidFill>
              <a:latin typeface="Yanone Kaffeesatz"/>
              <a:ea typeface="Yanone Kaffeesatz"/>
              <a:cs typeface="Yanone Kaffeesatz"/>
            </a:endParaRPr>
          </a:p>
          <a:p>
            <a:endParaRPr lang="en-US" dirty="0"/>
          </a:p>
        </p:txBody>
      </p:sp>
      <p:sp>
        <p:nvSpPr>
          <p:cNvPr id="8" name="Прямоугольник 7"/>
          <p:cNvSpPr/>
          <p:nvPr/>
        </p:nvSpPr>
        <p:spPr>
          <a:xfrm>
            <a:off x="8834354" y="4681835"/>
            <a:ext cx="456069" cy="461665"/>
          </a:xfrm>
          <a:prstGeom prst="rect">
            <a:avLst/>
          </a:prstGeom>
        </p:spPr>
        <p:txBody>
          <a:bodyPr wrap="square">
            <a:spAutoFit/>
          </a:bodyPr>
          <a:lstStyle/>
          <a:p>
            <a:r>
              <a:rPr lang="uk-UA" sz="2400" dirty="0">
                <a:solidFill>
                  <a:srgbClr val="FFFFFF"/>
                </a:solidFill>
                <a:latin typeface="Yanone Kaffeesatz"/>
                <a:ea typeface="Yanone Kaffeesatz"/>
                <a:cs typeface="Yanone Kaffeesatz"/>
                <a:sym typeface="Oxygen"/>
              </a:rPr>
              <a:t>9</a:t>
            </a:r>
            <a:endParaRPr lang="en-US" sz="2400" dirty="0">
              <a:solidFill>
                <a:srgbClr val="FFFFFF"/>
              </a:solidFill>
              <a:latin typeface="Yanone Kaffeesatz"/>
              <a:ea typeface="Yanone Kaffeesatz"/>
              <a:cs typeface="Yanone Kaffeesatz"/>
              <a:sym typeface="Oxygen"/>
            </a:endParaRPr>
          </a:p>
        </p:txBody>
      </p:sp>
    </p:spTree>
    <p:extLst>
      <p:ext uri="{BB962C8B-B14F-4D97-AF65-F5344CB8AC3E}">
        <p14:creationId xmlns:p14="http://schemas.microsoft.com/office/powerpoint/2010/main" val="258174650"/>
      </p:ext>
    </p:extLst>
  </p:cSld>
  <p:clrMapOvr>
    <a:masterClrMapping/>
  </p:clrMapOvr>
</p:sld>
</file>

<file path=ppt/theme/theme1.xml><?xml version="1.0" encoding="utf-8"?>
<a:theme xmlns:a="http://schemas.openxmlformats.org/drawingml/2006/main" name="0138_Raven_Template_SlidesMania">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4266</TotalTime>
  <Words>1284</Words>
  <Application>Microsoft Office PowerPoint</Application>
  <PresentationFormat>Экран (16:9)</PresentationFormat>
  <Paragraphs>141</Paragraphs>
  <Slides>16</Slides>
  <Notes>9</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16</vt:i4>
      </vt:variant>
    </vt:vector>
  </HeadingPairs>
  <TitlesOfParts>
    <vt:vector size="26" baseType="lpstr">
      <vt:lpstr>Arial</vt:lpstr>
      <vt:lpstr>Calibri</vt:lpstr>
      <vt:lpstr>Oxygen</vt:lpstr>
      <vt:lpstr>Myriad Pro Light</vt:lpstr>
      <vt:lpstr>Yanone Kaffeesatz</vt:lpstr>
      <vt:lpstr>Barlow Condensed</vt:lpstr>
      <vt:lpstr>Century Gothic</vt:lpstr>
      <vt:lpstr>Wingdings</vt:lpstr>
      <vt:lpstr>Cambria Math</vt:lpstr>
      <vt:lpstr>0138_Raven_Template_SlidesMania</vt:lpstr>
      <vt:lpstr>МІЖЗОРЯНЕ МЕРЕХТІННЯ РАДІОХВИЛЬ</vt:lpstr>
      <vt:lpstr>МЕТА І АКТУАЛЬНІСТЬ ДОСЛІДЖЕННЯ</vt:lpstr>
      <vt:lpstr>ОБ’ЄКТ, ПРЕДМЕТ, ЗАВДАННЯ ДОСЛІДЖЕННЯ</vt:lpstr>
      <vt:lpstr>РОЗПОВСЮДЖЕННЯ РАДІОХВИЛЬ </vt:lpstr>
      <vt:lpstr>Презентация PowerPoint</vt:lpstr>
      <vt:lpstr>ПЛАЗМА ТА ЇЇ ХАРАКТЕРИСТИКИ</vt:lpstr>
      <vt:lpstr>ЛЕНГМЮРІВСЬКА ЧАСТОТА</vt:lpstr>
      <vt:lpstr>Презентация PowerPoint</vt:lpstr>
      <vt:lpstr>МІРА ДИСПЕРСІЇ DM (dispersion measure)</vt:lpstr>
      <vt:lpstr> ПОШИРЕННЯ ЕЛЕКТРОМАГНІТНИХ ХВИЛЬ У ПЛАЗМІ</vt:lpstr>
      <vt:lpstr>ТЕОРІЯ ТОНКОГО ФАЗОВОГО ЕКРАНУ</vt:lpstr>
      <vt:lpstr>ТЕОРІЯ ТОНКОГО ФАЗОВОГО ЕКРАНУ</vt:lpstr>
      <vt:lpstr>ОЦІНКА ЕФЕКТУ ТОНКОГО ЕКРАНУ НА РАДІОХВИЛЬОВИЙ ФРОНТ</vt:lpstr>
      <vt:lpstr>ЧАСОВИЙ МАСШТАБ МЕРЕХТІННЯ</vt:lpstr>
      <vt:lpstr>ВИСНОВКИ  </vt:lpstr>
      <vt:lpstr>Дякую Вам!</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МІЖЗОРЯНЕ МЕРЕХТІННЯ РАДІОХВИЛЬ</dc:title>
  <dc:creator>Неля</dc:creator>
  <cp:lastModifiedBy>Неля</cp:lastModifiedBy>
  <cp:revision>87</cp:revision>
  <dcterms:modified xsi:type="dcterms:W3CDTF">2022-04-19T23:35:21Z</dcterms:modified>
</cp:coreProperties>
</file>