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AF408-D1C4-4B50-B064-0F257F3E7936}" type="datetimeFigureOut">
              <a:rPr lang="ru-RU" smtClean="0"/>
              <a:t>08.05.2021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FC3D9-9CC5-4A60-BA6C-08AEE59E7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4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FC3D9-9CC5-4A60-BA6C-08AEE59E71F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46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FC3D9-9CC5-4A60-BA6C-08AEE59E71F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0201-9E5D-4731-851B-61CC92FC9FF1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5BD28-F74B-4B96-9A81-CBAF1FF23D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0">
    <p:cut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633670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>
            <a:normAutofit/>
          </a:bodyPr>
          <a:lstStyle/>
          <a:p>
            <a:r>
              <a:rPr lang="uk-UA" altLang="ru-RU" sz="2400" b="1" kern="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відкритий інтерактивний конкурс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altLang="ru-RU" sz="2400" b="1" kern="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«МАН-Юніор Дослідник»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altLang="ru-RU" sz="2400" b="1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Номінація: «Історик-Юніор»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uk-UA" altLang="ru-RU" sz="2400" b="1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Загальна тема</a:t>
            </a:r>
            <a: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: «Короткий екскурсійний маршрут </a:t>
            </a:r>
            <a:b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із елементами власного дослідження»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uk-UA" altLang="ru-RU" sz="2400" b="1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Назва роботи: </a:t>
            </a:r>
            <a:r>
              <a:rPr lang="uk-UA" altLang="ru-RU" sz="2400" b="1" kern="0" dirty="0" smtClean="0">
                <a:solidFill>
                  <a:srgbClr val="00206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«СІМ ЧУДЕС ХАРКОВА</a:t>
            </a:r>
            <a:r>
              <a:rPr lang="uk-UA" altLang="ru-RU" sz="2000" b="1" i="1" kern="0" dirty="0" smtClean="0">
                <a:solidFill>
                  <a:srgbClr val="00206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»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        </a:t>
            </a:r>
            <a:r>
              <a:rPr lang="uk-UA" altLang="ru-RU" sz="2400" b="1" kern="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Автор </a:t>
            </a:r>
            <a:r>
              <a:rPr lang="uk-UA" altLang="ru-RU" sz="2400" b="1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проєкту</a:t>
            </a:r>
            <a:r>
              <a:rPr lang="uk-UA" altLang="ru-RU" sz="2400" b="1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: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                       </a:t>
            </a:r>
            <a:r>
              <a:rPr lang="uk-UA" altLang="ru-RU" sz="2400" kern="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С</a:t>
            </a:r>
            <a:r>
              <a:rPr lang="ru-RU" altLang="ru-RU" sz="2400" kern="0" dirty="0" err="1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лива</a:t>
            </a:r>
            <a:r>
              <a:rPr lang="ru-RU" altLang="ru-RU" sz="2400" kern="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altLang="ru-RU" sz="2400" kern="0" dirty="0" err="1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Вікторія</a:t>
            </a:r>
            <a:r>
              <a:rPr lang="ru-RU" altLang="ru-RU" sz="2400" kern="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altLang="ru-RU" sz="2400" kern="0" dirty="0" err="1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Русланівна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, </a:t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       </a:t>
            </a:r>
            <a:r>
              <a:rPr lang="ru-RU" altLang="ru-RU" sz="2400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учениця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10 </a:t>
            </a:r>
            <a:r>
              <a:rPr lang="ru-RU" altLang="ru-RU" sz="2400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класу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,</a:t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ru-RU" altLang="ru-RU" sz="2400" kern="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                 </a:t>
            </a:r>
            <a:r>
              <a:rPr lang="ru-RU" altLang="ru-RU" sz="2400" kern="0" dirty="0" err="1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Куп'янської</a:t>
            </a:r>
            <a:r>
              <a:rPr lang="ru-RU" altLang="ru-RU" sz="2400" kern="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altLang="ru-RU" sz="2400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гімназії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№2</a:t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                  </a:t>
            </a:r>
            <a:r>
              <a:rPr lang="ru-RU" altLang="ru-RU" sz="2400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Куп’янської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altLang="ru-RU" sz="2400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міської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ради </a:t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         </a:t>
            </a:r>
            <a:r>
              <a:rPr lang="ru-RU" altLang="ru-RU" sz="2400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Харківської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altLang="ru-RU" sz="2400" kern="0" dirty="0" err="1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області</a:t>
            </a:r>
            <a: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uk-UA" altLang="ru-RU" sz="2400" b="1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Керівник: </a:t>
            </a:r>
            <a: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/>
            </a:r>
            <a:b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                              Тарасенко Вадим Степанович, </a:t>
            </a:r>
            <a:b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uk-UA" altLang="ru-RU" sz="2400" kern="0" dirty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  вчитель історії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764980"/>
      </p:ext>
    </p:extLst>
  </p:cSld>
  <p:clrMapOvr>
    <a:masterClrMapping/>
  </p:clrMapOvr>
  <p:transition advTm="30000">
    <p:cut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6004" y="332656"/>
            <a:ext cx="3250704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/>
              <a:t>Будинок</a:t>
            </a:r>
            <a:r>
              <a:rPr lang="ru-RU" sz="2800" b="1" dirty="0"/>
              <a:t> </a:t>
            </a:r>
            <a:r>
              <a:rPr lang="ru-RU" sz="2800" b="1" dirty="0" err="1"/>
              <a:t>зі</a:t>
            </a:r>
            <a:r>
              <a:rPr lang="ru-RU" sz="2800" b="1" dirty="0"/>
              <a:t> </a:t>
            </a:r>
            <a:r>
              <a:rPr lang="ru-RU" sz="2800" b="1" dirty="0" smtClean="0"/>
              <a:t>шпилем</a:t>
            </a:r>
            <a:endParaRPr lang="ru-RU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60" r="3948"/>
          <a:stretch/>
        </p:blipFill>
        <p:spPr>
          <a:xfrm>
            <a:off x="4237862" y="3284984"/>
            <a:ext cx="4582610" cy="3384376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07504" y="908720"/>
            <a:ext cx="3600400" cy="57606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dirty="0" err="1" smtClean="0"/>
              <a:t>Сьоме</a:t>
            </a:r>
            <a:r>
              <a:rPr lang="ru-RU" sz="1800" dirty="0" smtClean="0"/>
              <a:t> диво </a:t>
            </a:r>
            <a:r>
              <a:rPr lang="ru-RU" sz="1800" dirty="0"/>
              <a:t>-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житловий</a:t>
            </a:r>
            <a:r>
              <a:rPr lang="ru-RU" sz="1800" dirty="0"/>
              <a:t> </a:t>
            </a:r>
            <a:r>
              <a:rPr lang="ru-RU" sz="1800" dirty="0" err="1"/>
              <a:t>будинок</a:t>
            </a:r>
            <a:r>
              <a:rPr lang="ru-RU" sz="1800" dirty="0"/>
              <a:t> </a:t>
            </a:r>
            <a:r>
              <a:rPr lang="ru-RU" sz="1800" dirty="0" err="1"/>
              <a:t>зі</a:t>
            </a:r>
            <a:r>
              <a:rPr lang="ru-RU" sz="1800" dirty="0"/>
              <a:t> шпилем. 12-поверховий </a:t>
            </a:r>
            <a:r>
              <a:rPr lang="ru-RU" sz="1800" dirty="0" err="1"/>
              <a:t>історичний</a:t>
            </a:r>
            <a:r>
              <a:rPr lang="ru-RU" sz="1800" dirty="0"/>
              <a:t> </a:t>
            </a:r>
            <a:r>
              <a:rPr lang="ru-RU" sz="1800" dirty="0" err="1" smtClean="0"/>
              <a:t>хмарочос</a:t>
            </a:r>
            <a:r>
              <a:rPr lang="ru-RU" sz="1800" dirty="0" smtClean="0"/>
              <a:t> </a:t>
            </a:r>
            <a:r>
              <a:rPr lang="ru-RU" sz="1800" dirty="0" err="1" smtClean="0"/>
              <a:t>розташований</a:t>
            </a:r>
            <a:r>
              <a:rPr lang="ru-RU" sz="1800" dirty="0" smtClean="0"/>
              <a:t> </a:t>
            </a:r>
            <a:r>
              <a:rPr lang="ru-RU" sz="1800" dirty="0"/>
              <a:t>на </a:t>
            </a:r>
            <a:r>
              <a:rPr lang="ru-RU" sz="1800" dirty="0" err="1"/>
              <a:t>площі</a:t>
            </a:r>
            <a:r>
              <a:rPr lang="ru-RU" sz="1800" dirty="0"/>
              <a:t> </a:t>
            </a:r>
            <a:r>
              <a:rPr lang="ru-RU" sz="1800" dirty="0" err="1" smtClean="0"/>
              <a:t>Конституції</a:t>
            </a:r>
            <a:r>
              <a:rPr lang="ru-RU" sz="1800" dirty="0" smtClean="0"/>
              <a:t> </a:t>
            </a:r>
            <a:r>
              <a:rPr lang="ru-RU" sz="1800" dirty="0"/>
              <a:t>і </a:t>
            </a:r>
            <a:r>
              <a:rPr lang="ru-RU" sz="1800" dirty="0" err="1"/>
              <a:t>займає</a:t>
            </a:r>
            <a:r>
              <a:rPr lang="ru-RU" sz="1800" dirty="0"/>
              <a:t> </a:t>
            </a:r>
            <a:r>
              <a:rPr lang="ru-RU" sz="1800" dirty="0" err="1"/>
              <a:t>цілий</a:t>
            </a:r>
            <a:r>
              <a:rPr lang="ru-RU" sz="1800" dirty="0"/>
              <a:t> квартал.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висота</a:t>
            </a:r>
            <a:r>
              <a:rPr lang="ru-RU" sz="1800" dirty="0"/>
              <a:t> </a:t>
            </a:r>
            <a:r>
              <a:rPr lang="ru-RU" sz="1800" dirty="0" err="1" smtClean="0"/>
              <a:t>сягає</a:t>
            </a:r>
            <a:r>
              <a:rPr lang="ru-RU" sz="1800" dirty="0" smtClean="0"/>
              <a:t> 64 </a:t>
            </a:r>
            <a:r>
              <a:rPr lang="ru-RU" sz="1800" dirty="0"/>
              <a:t>м. </a:t>
            </a:r>
            <a:r>
              <a:rPr lang="ru-RU" sz="1800" dirty="0" err="1"/>
              <a:t>Будинок</a:t>
            </a:r>
            <a:r>
              <a:rPr lang="ru-RU" sz="1800" dirty="0"/>
              <a:t> </a:t>
            </a:r>
            <a:r>
              <a:rPr lang="ru-RU" sz="1800" dirty="0" err="1"/>
              <a:t>був</a:t>
            </a:r>
            <a:r>
              <a:rPr lang="ru-RU" sz="1800" dirty="0"/>
              <a:t> </a:t>
            </a:r>
            <a:r>
              <a:rPr lang="ru-RU" sz="1800" dirty="0" err="1"/>
              <a:t>побудований</a:t>
            </a:r>
            <a:r>
              <a:rPr lang="ru-RU" sz="1800" dirty="0"/>
              <a:t> в 1954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.</a:t>
            </a:r>
          </a:p>
          <a:p>
            <a:pPr algn="just"/>
            <a:r>
              <a:rPr lang="ru-RU" sz="1800" dirty="0" err="1"/>
              <a:t>Оригінальності</a:t>
            </a:r>
            <a:r>
              <a:rPr lang="ru-RU" sz="1800" dirty="0"/>
              <a:t> </a:t>
            </a:r>
            <a:r>
              <a:rPr lang="ru-RU" sz="1800" dirty="0" err="1"/>
              <a:t>цій</a:t>
            </a:r>
            <a:r>
              <a:rPr lang="ru-RU" sz="1800" dirty="0"/>
              <a:t> </a:t>
            </a:r>
            <a:r>
              <a:rPr lang="ru-RU" sz="1800" dirty="0" err="1"/>
              <a:t>будівлі</a:t>
            </a:r>
            <a:r>
              <a:rPr lang="ru-RU" sz="1800" dirty="0"/>
              <a:t> </a:t>
            </a:r>
            <a:r>
              <a:rPr lang="ru-RU" sz="1800" dirty="0" err="1"/>
              <a:t>надає</a:t>
            </a:r>
            <a:r>
              <a:rPr lang="ru-RU" sz="1800" dirty="0"/>
              <a:t> </a:t>
            </a:r>
            <a:r>
              <a:rPr lang="ru-RU" sz="1800" dirty="0" err="1"/>
              <a:t>суміш</a:t>
            </a:r>
            <a:r>
              <a:rPr lang="ru-RU" sz="1800" dirty="0"/>
              <a:t>, </a:t>
            </a:r>
            <a:r>
              <a:rPr lang="ru-RU" sz="1800" dirty="0" err="1"/>
              <a:t>здавалося</a:t>
            </a:r>
            <a:r>
              <a:rPr lang="ru-RU" sz="1800" dirty="0"/>
              <a:t> б, </a:t>
            </a:r>
            <a:r>
              <a:rPr lang="ru-RU" sz="1800" dirty="0" err="1"/>
              <a:t>несумісних</a:t>
            </a:r>
            <a:r>
              <a:rPr lang="ru-RU" sz="1800" dirty="0"/>
              <a:t> </a:t>
            </a:r>
            <a:r>
              <a:rPr lang="ru-RU" sz="1800" dirty="0" err="1" smtClean="0"/>
              <a:t>архітекктурних</a:t>
            </a:r>
            <a:r>
              <a:rPr lang="ru-RU" sz="1800" dirty="0" smtClean="0"/>
              <a:t> </a:t>
            </a:r>
            <a:r>
              <a:rPr lang="ru-RU" sz="1800" dirty="0" err="1"/>
              <a:t>стилів</a:t>
            </a:r>
            <a:r>
              <a:rPr lang="ru-RU" sz="1800" dirty="0"/>
              <a:t>, </a:t>
            </a:r>
            <a:r>
              <a:rPr lang="ru-RU" sz="1800" dirty="0" err="1"/>
              <a:t>однак</a:t>
            </a:r>
            <a:r>
              <a:rPr lang="ru-RU" sz="1800" dirty="0"/>
              <a:t>, </a:t>
            </a:r>
            <a:r>
              <a:rPr lang="ru-RU" sz="1800" dirty="0" err="1" smtClean="0"/>
              <a:t>будівля</a:t>
            </a:r>
            <a:r>
              <a:rPr lang="ru-RU" sz="1800" dirty="0" smtClean="0"/>
              <a:t> </a:t>
            </a:r>
            <a:r>
              <a:rPr lang="ru-RU" sz="1800" dirty="0" err="1" smtClean="0"/>
              <a:t>дуже</a:t>
            </a:r>
            <a:r>
              <a:rPr lang="ru-RU" sz="1800" dirty="0" smtClean="0"/>
              <a:t> </a:t>
            </a:r>
            <a:r>
              <a:rPr lang="ru-RU" sz="1800" dirty="0" err="1"/>
              <a:t>гарно</a:t>
            </a:r>
            <a:r>
              <a:rPr lang="ru-RU" sz="1800" dirty="0"/>
              <a:t> </a:t>
            </a:r>
            <a:r>
              <a:rPr lang="ru-RU" sz="1800" dirty="0" err="1"/>
              <a:t>вписується</a:t>
            </a:r>
            <a:r>
              <a:rPr lang="ru-RU" sz="1800" dirty="0"/>
              <a:t> в </a:t>
            </a:r>
            <a:r>
              <a:rPr lang="ru-RU" sz="1800" dirty="0" err="1" smtClean="0"/>
              <a:t>міський</a:t>
            </a:r>
            <a:r>
              <a:rPr lang="ru-RU" sz="1800" dirty="0" smtClean="0"/>
              <a:t> ландшафт. </a:t>
            </a:r>
            <a:r>
              <a:rPr lang="ru-RU" sz="1800" dirty="0" err="1"/>
              <a:t>Туристи</a:t>
            </a:r>
            <a:r>
              <a:rPr lang="ru-RU" sz="1800" dirty="0"/>
              <a:t> </a:t>
            </a:r>
            <a:r>
              <a:rPr lang="ru-RU" sz="1800" dirty="0" err="1" smtClean="0"/>
              <a:t>їдуть</a:t>
            </a:r>
            <a:r>
              <a:rPr lang="ru-RU" sz="1800" dirty="0" smtClean="0"/>
              <a:t> </a:t>
            </a:r>
            <a:r>
              <a:rPr lang="ru-RU" sz="1800" dirty="0"/>
              <a:t>у </a:t>
            </a:r>
            <a:r>
              <a:rPr lang="ru-RU" sz="1800" dirty="0" err="1" smtClean="0"/>
              <a:t>Харків</a:t>
            </a:r>
            <a:r>
              <a:rPr lang="ru-RU" sz="1800" dirty="0" smtClean="0"/>
              <a:t>,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/>
              <a:t>побачити</a:t>
            </a:r>
            <a:r>
              <a:rPr lang="ru-RU" sz="1800" dirty="0"/>
              <a:t> </a:t>
            </a:r>
            <a:r>
              <a:rPr lang="ru-RU" sz="1800" dirty="0" err="1"/>
              <a:t>цю</a:t>
            </a:r>
            <a:r>
              <a:rPr lang="ru-RU" sz="1800" dirty="0"/>
              <a:t> </a:t>
            </a:r>
            <a:r>
              <a:rPr lang="ru-RU" sz="1800" dirty="0" err="1" smtClean="0"/>
              <a:t>будівлю</a:t>
            </a:r>
            <a:r>
              <a:rPr lang="ru-RU" sz="1800" dirty="0"/>
              <a:t>.</a:t>
            </a:r>
            <a:r>
              <a:rPr lang="ru-RU" sz="1800" dirty="0" smtClean="0"/>
              <a:t> </a:t>
            </a:r>
            <a:r>
              <a:rPr lang="ru-RU" sz="1800" dirty="0" err="1" smtClean="0"/>
              <a:t>Адже</a:t>
            </a:r>
            <a:r>
              <a:rPr lang="ru-RU" sz="1800" dirty="0" smtClean="0"/>
              <a:t> </a:t>
            </a:r>
            <a:r>
              <a:rPr lang="ru-RU" sz="1800" dirty="0" err="1"/>
              <a:t>т</a:t>
            </a:r>
            <a:r>
              <a:rPr lang="ru-RU" sz="1800" dirty="0" err="1" smtClean="0"/>
              <a:t>ільки</a:t>
            </a:r>
            <a:r>
              <a:rPr lang="ru-RU" sz="1800" dirty="0" smtClean="0"/>
              <a:t> </a:t>
            </a:r>
            <a:r>
              <a:rPr lang="ru-RU" sz="1800" dirty="0"/>
              <a:t>тут </a:t>
            </a:r>
            <a:r>
              <a:rPr lang="ru-RU" sz="1800" dirty="0" err="1"/>
              <a:t>зберігся</a:t>
            </a:r>
            <a:r>
              <a:rPr lang="ru-RU" sz="1800" dirty="0"/>
              <a:t> стиль </a:t>
            </a:r>
            <a:r>
              <a:rPr lang="ru-RU" sz="1800" dirty="0" err="1"/>
              <a:t>сталінського</a:t>
            </a:r>
            <a:r>
              <a:rPr lang="ru-RU" sz="1800" dirty="0"/>
              <a:t> </a:t>
            </a:r>
            <a:r>
              <a:rPr lang="ru-RU" sz="1800" dirty="0" err="1"/>
              <a:t>ампіру</a:t>
            </a:r>
            <a:r>
              <a:rPr lang="ru-RU" sz="1800" dirty="0"/>
              <a:t>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був</a:t>
            </a:r>
            <a:r>
              <a:rPr lang="ru-RU" sz="1800" dirty="0"/>
              <a:t> </a:t>
            </a:r>
            <a:r>
              <a:rPr lang="ru-RU" sz="1800" dirty="0" err="1" smtClean="0"/>
              <a:t>поширений</a:t>
            </a:r>
            <a:r>
              <a:rPr lang="ru-RU" sz="1800" dirty="0" smtClean="0"/>
              <a:t> </a:t>
            </a:r>
            <a:r>
              <a:rPr lang="ru-RU" sz="1800" dirty="0" err="1" smtClean="0"/>
              <a:t>лише</a:t>
            </a:r>
            <a:r>
              <a:rPr lang="ru-RU" sz="1800" dirty="0" smtClean="0"/>
              <a:t> в СРСР.</a:t>
            </a:r>
          </a:p>
          <a:p>
            <a:pPr algn="just"/>
            <a:r>
              <a:rPr lang="ru-RU" sz="1800" dirty="0" err="1"/>
              <a:t>Своїм</a:t>
            </a:r>
            <a:r>
              <a:rPr lang="ru-RU" sz="1800" dirty="0"/>
              <a:t> </a:t>
            </a:r>
            <a:r>
              <a:rPr lang="ru-RU" sz="1800" dirty="0" err="1"/>
              <a:t>оригінальним</a:t>
            </a:r>
            <a:r>
              <a:rPr lang="ru-RU" sz="1800" dirty="0"/>
              <a:t> </a:t>
            </a:r>
            <a:r>
              <a:rPr lang="ru-RU" sz="1800" dirty="0" err="1"/>
              <a:t>плануванням</a:t>
            </a:r>
            <a:r>
              <a:rPr lang="ru-RU" sz="1800" dirty="0"/>
              <a:t> </a:t>
            </a:r>
            <a:r>
              <a:rPr lang="ru-RU" sz="1800" dirty="0" err="1"/>
              <a:t>Будинок</a:t>
            </a:r>
            <a:r>
              <a:rPr lang="ru-RU" sz="1800" dirty="0"/>
              <a:t> </a:t>
            </a:r>
            <a:r>
              <a:rPr lang="ru-RU" sz="1800" dirty="0" err="1"/>
              <a:t>зі</a:t>
            </a:r>
            <a:r>
              <a:rPr lang="ru-RU" sz="1800" dirty="0"/>
              <a:t> шпилем </a:t>
            </a:r>
            <a:r>
              <a:rPr lang="ru-RU" sz="1800" dirty="0" err="1"/>
              <a:t>завдячує</a:t>
            </a:r>
            <a:r>
              <a:rPr lang="ru-RU" sz="1800" dirty="0"/>
              <a:t> </a:t>
            </a:r>
            <a:r>
              <a:rPr lang="ru-RU" sz="1800" dirty="0" err="1"/>
              <a:t>архітекторові</a:t>
            </a:r>
            <a:r>
              <a:rPr lang="ru-RU" sz="1800" dirty="0"/>
              <a:t> П. </a:t>
            </a:r>
            <a:r>
              <a:rPr lang="ru-RU" sz="1800" dirty="0" err="1"/>
              <a:t>Арешкіну</a:t>
            </a:r>
            <a:r>
              <a:rPr lang="ru-RU" sz="1800" dirty="0"/>
              <a:t>. </a:t>
            </a:r>
            <a:r>
              <a:rPr lang="ru-RU" sz="1800" dirty="0" err="1" smtClean="0"/>
              <a:t>Йому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вдалося</a:t>
            </a:r>
            <a:r>
              <a:rPr lang="ru-RU" sz="1800" dirty="0" smtClean="0"/>
              <a:t> </a:t>
            </a:r>
            <a:r>
              <a:rPr lang="ru-RU" sz="1800" dirty="0" err="1" smtClean="0"/>
              <a:t>поєднати</a:t>
            </a:r>
            <a:r>
              <a:rPr lang="ru-RU" sz="1800" dirty="0" smtClean="0"/>
              <a:t> </a:t>
            </a:r>
            <a:r>
              <a:rPr lang="ru-RU" sz="1900" dirty="0" err="1" smtClean="0"/>
              <a:t>елементи</a:t>
            </a:r>
            <a:r>
              <a:rPr lang="ru-RU" sz="1900" dirty="0" smtClean="0"/>
              <a:t> </a:t>
            </a:r>
            <a:r>
              <a:rPr lang="ru-RU" sz="1900" dirty="0" err="1"/>
              <a:t>бароко</a:t>
            </a:r>
            <a:r>
              <a:rPr lang="ru-RU" sz="1900" dirty="0"/>
              <a:t>, </a:t>
            </a:r>
            <a:r>
              <a:rPr lang="ru-RU" sz="1900" dirty="0" err="1"/>
              <a:t>ампіру</a:t>
            </a:r>
            <a:r>
              <a:rPr lang="ru-RU" sz="1900" dirty="0"/>
              <a:t> </a:t>
            </a:r>
            <a:r>
              <a:rPr lang="ru-RU" sz="1900" dirty="0" err="1"/>
              <a:t>епохи</a:t>
            </a:r>
            <a:r>
              <a:rPr lang="ru-RU" sz="1900" dirty="0"/>
              <a:t> Наполеона, </a:t>
            </a:r>
            <a:r>
              <a:rPr lang="ru-RU" sz="1900" dirty="0" err="1"/>
              <a:t>пізнього</a:t>
            </a:r>
            <a:r>
              <a:rPr lang="ru-RU" sz="1900" dirty="0"/>
              <a:t> </a:t>
            </a:r>
            <a:r>
              <a:rPr lang="ru-RU" sz="1900" dirty="0" err="1"/>
              <a:t>класицизму</a:t>
            </a:r>
            <a:r>
              <a:rPr lang="ru-RU" sz="1900" dirty="0"/>
              <a:t> та арт-декору. </a:t>
            </a:r>
            <a:endParaRPr lang="ru-RU" sz="2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6153" t="24039" r="34616" b="18269"/>
          <a:stretch/>
        </p:blipFill>
        <p:spPr>
          <a:xfrm>
            <a:off x="4237862" y="236982"/>
            <a:ext cx="2021536" cy="29759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208" t="31148" r="37394" b="26032"/>
          <a:stretch/>
        </p:blipFill>
        <p:spPr>
          <a:xfrm>
            <a:off x="6588224" y="236983"/>
            <a:ext cx="2232248" cy="29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15055"/>
      </p:ext>
    </p:extLst>
  </p:cSld>
  <p:clrMapOvr>
    <a:masterClrMapping/>
  </p:clrMapOvr>
  <p:transition advTm="30000">
    <p:cut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Майдан Свободи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97" r="951"/>
          <a:stretch/>
        </p:blipFill>
        <p:spPr>
          <a:xfrm>
            <a:off x="4355976" y="188640"/>
            <a:ext cx="4575684" cy="331236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836712"/>
            <a:ext cx="3744416" cy="5760640"/>
          </a:xfrm>
        </p:spPr>
        <p:txBody>
          <a:bodyPr>
            <a:noAutofit/>
          </a:bodyPr>
          <a:lstStyle/>
          <a:p>
            <a:pPr algn="just"/>
            <a:r>
              <a:rPr lang="ru-RU" sz="1600" dirty="0"/>
              <a:t>І поза конкурсом: головне диво і символ </a:t>
            </a:r>
            <a:r>
              <a:rPr lang="ru-RU" sz="1600" dirty="0" err="1"/>
              <a:t>Харкова</a:t>
            </a:r>
            <a:r>
              <a:rPr lang="ru-RU" sz="1600" dirty="0"/>
              <a:t> - </a:t>
            </a:r>
            <a:r>
              <a:rPr lang="ru-RU" sz="1600" dirty="0" err="1"/>
              <a:t>площа</a:t>
            </a:r>
            <a:r>
              <a:rPr lang="ru-RU" sz="1600" dirty="0"/>
              <a:t> </a:t>
            </a:r>
            <a:r>
              <a:rPr lang="ru-RU" sz="1600" dirty="0" err="1"/>
              <a:t>Свободи</a:t>
            </a:r>
            <a:r>
              <a:rPr lang="ru-RU" sz="1600" dirty="0"/>
              <a:t>!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унікальний</a:t>
            </a:r>
            <a:r>
              <a:rPr lang="ru-RU" sz="1600" dirty="0"/>
              <a:t> </a:t>
            </a:r>
            <a:r>
              <a:rPr lang="ru-RU" sz="1600" dirty="0" err="1"/>
              <a:t>архітектурний</a:t>
            </a:r>
            <a:r>
              <a:rPr lang="ru-RU" sz="1600" dirty="0"/>
              <a:t> ансамбль </a:t>
            </a:r>
            <a:r>
              <a:rPr lang="ru-RU" sz="1600" dirty="0" err="1"/>
              <a:t>відомий</a:t>
            </a:r>
            <a:r>
              <a:rPr lang="ru-RU" sz="1600" dirty="0"/>
              <a:t> далеко за межами </a:t>
            </a:r>
            <a:r>
              <a:rPr lang="ru-RU" sz="1600" dirty="0" err="1"/>
              <a:t>України</a:t>
            </a:r>
            <a:r>
              <a:rPr lang="ru-RU" sz="1600" dirty="0"/>
              <a:t>. </a:t>
            </a:r>
            <a:r>
              <a:rPr lang="ru-RU" sz="1600" dirty="0" err="1"/>
              <a:t>Площа</a:t>
            </a:r>
            <a:r>
              <a:rPr lang="ru-RU" sz="1600" dirty="0"/>
              <a:t> </a:t>
            </a:r>
            <a:r>
              <a:rPr lang="ru-RU" sz="1600" dirty="0" err="1"/>
              <a:t>Свободи</a:t>
            </a:r>
            <a:r>
              <a:rPr lang="ru-RU" sz="1600" dirty="0"/>
              <a:t> </a:t>
            </a:r>
            <a:r>
              <a:rPr lang="ru-RU" sz="1600" dirty="0" smtClean="0"/>
              <a:t>– один </a:t>
            </a:r>
            <a:r>
              <a:rPr lang="ru-RU" sz="1600" dirty="0"/>
              <a:t>з </a:t>
            </a:r>
            <a:r>
              <a:rPr lang="ru-RU" sz="1600" dirty="0" err="1"/>
              <a:t>найбільших</a:t>
            </a:r>
            <a:r>
              <a:rPr lang="ru-RU" sz="1600" dirty="0"/>
              <a:t> </a:t>
            </a:r>
            <a:r>
              <a:rPr lang="ru-RU" sz="1600" dirty="0" err="1" smtClean="0"/>
              <a:t>майданів</a:t>
            </a:r>
            <a:r>
              <a:rPr lang="ru-RU" sz="1600" dirty="0" smtClean="0"/>
              <a:t> у </a:t>
            </a:r>
            <a:r>
              <a:rPr lang="ru-RU" sz="1600" dirty="0" err="1"/>
              <a:t>світі</a:t>
            </a:r>
            <a:r>
              <a:rPr lang="ru-RU" sz="1600" dirty="0"/>
              <a:t> (</a:t>
            </a:r>
            <a:r>
              <a:rPr lang="ru-RU" sz="1600" dirty="0" err="1"/>
              <a:t>майже</a:t>
            </a:r>
            <a:r>
              <a:rPr lang="ru-RU" sz="1600" dirty="0"/>
              <a:t> 12 </a:t>
            </a:r>
            <a:r>
              <a:rPr lang="ru-RU" sz="1600" dirty="0" err="1"/>
              <a:t>гектарів</a:t>
            </a:r>
            <a:r>
              <a:rPr lang="ru-RU" sz="1600" dirty="0"/>
              <a:t>). </a:t>
            </a:r>
            <a:r>
              <a:rPr lang="ru-RU" sz="1600" dirty="0" err="1"/>
              <a:t>Незвичайна</a:t>
            </a:r>
            <a:r>
              <a:rPr lang="ru-RU" sz="1600" dirty="0"/>
              <a:t> форма,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нагадує</a:t>
            </a:r>
            <a:r>
              <a:rPr lang="ru-RU" sz="1600" dirty="0"/>
              <a:t> колбу, </a:t>
            </a:r>
            <a:r>
              <a:rPr lang="ru-RU" sz="1600" dirty="0" err="1"/>
              <a:t>робить</a:t>
            </a:r>
            <a:r>
              <a:rPr lang="ru-RU" sz="1600" dirty="0"/>
              <a:t>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вигляд</a:t>
            </a:r>
            <a:r>
              <a:rPr lang="ru-RU" sz="1600" dirty="0"/>
              <a:t> </a:t>
            </a:r>
            <a:r>
              <a:rPr lang="ru-RU" sz="1600" dirty="0" err="1" smtClean="0"/>
              <a:t>дуже</a:t>
            </a:r>
            <a:r>
              <a:rPr lang="ru-RU" sz="1600" dirty="0" smtClean="0"/>
              <a:t> </a:t>
            </a:r>
            <a:r>
              <a:rPr lang="ru-RU" sz="1600" dirty="0" err="1"/>
              <a:t>виразним</a:t>
            </a:r>
            <a:r>
              <a:rPr lang="ru-RU" sz="1600" dirty="0"/>
              <a:t>. </a:t>
            </a:r>
            <a:endParaRPr lang="ru-RU" sz="1600" dirty="0" smtClean="0"/>
          </a:p>
          <a:p>
            <a:pPr algn="just"/>
            <a:r>
              <a:rPr lang="ru-RU" sz="1600" dirty="0" err="1" smtClean="0"/>
              <a:t>Просторово</a:t>
            </a:r>
            <a:r>
              <a:rPr lang="ru-RU" sz="1600" dirty="0" smtClean="0"/>
              <a:t> </a:t>
            </a:r>
            <a:r>
              <a:rPr lang="ru-RU" sz="1600" dirty="0" err="1" smtClean="0"/>
              <a:t>площа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розділена</a:t>
            </a:r>
            <a:r>
              <a:rPr lang="ru-RU" sz="1600" dirty="0" smtClean="0"/>
              <a:t> </a:t>
            </a:r>
            <a:r>
              <a:rPr lang="ru-RU" sz="1600" dirty="0"/>
              <a:t>на </a:t>
            </a:r>
            <a:r>
              <a:rPr lang="ru-RU" sz="1600" dirty="0" err="1"/>
              <a:t>прямокутну</a:t>
            </a:r>
            <a:r>
              <a:rPr lang="ru-RU" sz="1600" dirty="0"/>
              <a:t> </a:t>
            </a:r>
            <a:r>
              <a:rPr lang="ru-RU" sz="1600" dirty="0" err="1"/>
              <a:t>частину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виходить</a:t>
            </a:r>
            <a:r>
              <a:rPr lang="ru-RU" sz="1600" dirty="0"/>
              <a:t> на </a:t>
            </a:r>
            <a:r>
              <a:rPr lang="ru-RU" sz="1600" dirty="0" err="1"/>
              <a:t>вулицю</a:t>
            </a:r>
            <a:r>
              <a:rPr lang="ru-RU" sz="1600" dirty="0"/>
              <a:t> </a:t>
            </a:r>
            <a:r>
              <a:rPr lang="ru-RU" sz="1600" dirty="0" err="1"/>
              <a:t>Сумську</a:t>
            </a:r>
            <a:r>
              <a:rPr lang="ru-RU" sz="1600" dirty="0"/>
              <a:t>. </a:t>
            </a:r>
            <a:r>
              <a:rPr lang="ru-RU" sz="1600" dirty="0" err="1"/>
              <a:t>Довжина</a:t>
            </a:r>
            <a:r>
              <a:rPr lang="ru-RU" sz="1600" dirty="0"/>
              <a:t> </a:t>
            </a:r>
            <a:r>
              <a:rPr lang="ru-RU" sz="1600" dirty="0" err="1"/>
              <a:t>площі</a:t>
            </a:r>
            <a:r>
              <a:rPr lang="ru-RU" sz="1600" dirty="0"/>
              <a:t> - 750 м, ширина </a:t>
            </a:r>
            <a:r>
              <a:rPr lang="ru-RU" sz="1600" dirty="0" err="1"/>
              <a:t>прямокутної</a:t>
            </a:r>
            <a:r>
              <a:rPr lang="ru-RU" sz="1600" dirty="0"/>
              <a:t> </a:t>
            </a:r>
            <a:r>
              <a:rPr lang="ru-RU" sz="1600" dirty="0" err="1"/>
              <a:t>частини</a:t>
            </a:r>
            <a:r>
              <a:rPr lang="ru-RU" sz="1600" dirty="0"/>
              <a:t> - 130 м, </a:t>
            </a:r>
            <a:r>
              <a:rPr lang="ru-RU" sz="1600" dirty="0" err="1"/>
              <a:t>діаметр</a:t>
            </a:r>
            <a:r>
              <a:rPr lang="ru-RU" sz="1600" dirty="0"/>
              <a:t> кола - 350 м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/>
              <a:t>На </a:t>
            </a:r>
            <a:r>
              <a:rPr lang="ru-RU" sz="1600" dirty="0" err="1"/>
              <a:t>площі</a:t>
            </a:r>
            <a:r>
              <a:rPr lang="ru-RU" sz="1600" dirty="0"/>
              <a:t> </a:t>
            </a:r>
            <a:r>
              <a:rPr lang="ru-RU" sz="1600" dirty="0" err="1"/>
              <a:t>встановлені</a:t>
            </a:r>
            <a:r>
              <a:rPr lang="ru-RU" sz="1600" dirty="0"/>
              <a:t> </a:t>
            </a:r>
            <a:r>
              <a:rPr lang="ru-RU" sz="1600" dirty="0" err="1"/>
              <a:t>пам'ятники</a:t>
            </a:r>
            <a:r>
              <a:rPr lang="ru-RU" sz="1600" dirty="0"/>
              <a:t> і </a:t>
            </a:r>
            <a:r>
              <a:rPr lang="ru-RU" sz="1600" dirty="0" err="1"/>
              <a:t>монументи</a:t>
            </a:r>
            <a:r>
              <a:rPr lang="ru-RU" sz="1600" dirty="0"/>
              <a:t>.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/>
              <a:t>пам'ятник</a:t>
            </a:r>
            <a:r>
              <a:rPr lang="ru-RU" sz="1600" dirty="0"/>
              <a:t> В. Н. </a:t>
            </a:r>
            <a:r>
              <a:rPr lang="ru-RU" sz="1600" dirty="0" err="1" smtClean="0"/>
              <a:t>Каразіну</a:t>
            </a:r>
            <a:r>
              <a:rPr lang="ru-RU" sz="1600" dirty="0" smtClean="0"/>
              <a:t>, </a:t>
            </a:r>
            <a:r>
              <a:rPr lang="ru-RU" sz="1600" dirty="0"/>
              <a:t>бюст губернатору </a:t>
            </a:r>
            <a:r>
              <a:rPr lang="ru-RU" sz="1600" dirty="0" err="1"/>
              <a:t>Юхиму</a:t>
            </a:r>
            <a:r>
              <a:rPr lang="ru-RU" sz="1600" dirty="0"/>
              <a:t> </a:t>
            </a:r>
            <a:r>
              <a:rPr lang="ru-RU" sz="1600" dirty="0" err="1"/>
              <a:t>Щербиніну</a:t>
            </a:r>
            <a:r>
              <a:rPr lang="ru-RU" sz="1600" dirty="0"/>
              <a:t>, </a:t>
            </a:r>
            <a:r>
              <a:rPr lang="ru-RU" sz="1600" dirty="0" err="1"/>
              <a:t>пам'ятник</a:t>
            </a:r>
            <a:r>
              <a:rPr lang="ru-RU" sz="1600" dirty="0"/>
              <a:t> студентам-</a:t>
            </a:r>
            <a:r>
              <a:rPr lang="ru-RU" sz="1600" dirty="0" err="1"/>
              <a:t>студбатівцям</a:t>
            </a:r>
            <a:r>
              <a:rPr lang="ru-RU" sz="1600" dirty="0"/>
              <a:t>, </a:t>
            </a:r>
            <a:r>
              <a:rPr lang="ru-RU" sz="1600" dirty="0" err="1"/>
              <a:t>пам'ятники</a:t>
            </a:r>
            <a:r>
              <a:rPr lang="ru-RU" sz="1600" dirty="0"/>
              <a:t> Д</a:t>
            </a:r>
            <a:r>
              <a:rPr lang="ru-RU" sz="1600" dirty="0" smtClean="0"/>
              <a:t>. І. </a:t>
            </a:r>
            <a:r>
              <a:rPr lang="ru-RU" sz="1600" dirty="0" err="1" smtClean="0"/>
              <a:t>Багалію</a:t>
            </a:r>
            <a:r>
              <a:rPr lang="ru-RU" sz="1600" dirty="0"/>
              <a:t>, </a:t>
            </a:r>
            <a:r>
              <a:rPr lang="ru-RU" sz="1600" dirty="0" smtClean="0"/>
              <a:t>А</a:t>
            </a:r>
            <a:r>
              <a:rPr lang="ru-RU" sz="1600" dirty="0" smtClean="0"/>
              <a:t>. М. Ляпунову </a:t>
            </a:r>
            <a:r>
              <a:rPr lang="ru-RU" sz="1600" dirty="0"/>
              <a:t>і </a:t>
            </a:r>
            <a:r>
              <a:rPr lang="ru-RU" sz="1600" dirty="0" err="1"/>
              <a:t>трьом</a:t>
            </a:r>
            <a:r>
              <a:rPr lang="ru-RU" sz="1600" dirty="0"/>
              <a:t> </a:t>
            </a:r>
            <a:r>
              <a:rPr lang="ru-RU" sz="1600" dirty="0" err="1"/>
              <a:t>нобелівським</a:t>
            </a:r>
            <a:r>
              <a:rPr lang="ru-RU" sz="1600" dirty="0"/>
              <a:t> лауреатам: Льву Ландау, </a:t>
            </a:r>
            <a:r>
              <a:rPr lang="ru-RU" sz="1600" dirty="0" err="1"/>
              <a:t>Іллі</a:t>
            </a:r>
            <a:r>
              <a:rPr lang="ru-RU" sz="1600" dirty="0"/>
              <a:t> Мечникову і </a:t>
            </a:r>
            <a:r>
              <a:rPr lang="ru-RU" sz="1600" dirty="0" err="1"/>
              <a:t>Саймону</a:t>
            </a:r>
            <a:r>
              <a:rPr lang="ru-RU" sz="1600" dirty="0"/>
              <a:t> </a:t>
            </a:r>
            <a:r>
              <a:rPr lang="ru-RU" sz="1600" dirty="0" err="1" smtClean="0"/>
              <a:t>Кузнецю</a:t>
            </a:r>
            <a:r>
              <a:rPr lang="ru-RU" sz="16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3573016"/>
            <a:ext cx="4575684" cy="30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82651"/>
      </p:ext>
    </p:extLst>
  </p:cSld>
  <p:clrMapOvr>
    <a:masterClrMapping/>
  </p:clrMapOvr>
  <p:transition advTm="30000">
    <p:cut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436910"/>
          </a:xfrm>
        </p:spPr>
        <p:txBody>
          <a:bodyPr>
            <a:noAutofit/>
          </a:bodyPr>
          <a:lstStyle/>
          <a:p>
            <a:r>
              <a:rPr lang="uk-UA" sz="2800" dirty="0" smtClean="0"/>
              <a:t>Список використаної літератури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3545011"/>
            <a:ext cx="8587680" cy="3124349"/>
          </a:xfrm>
        </p:spPr>
        <p:txBody>
          <a:bodyPr>
            <a:normAutofit fontScale="92500" lnSpcReduction="10000"/>
          </a:bodyPr>
          <a:lstStyle/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dirty="0" err="1">
                <a:solidFill>
                  <a:srgbClr val="514843"/>
                </a:solidFill>
              </a:rPr>
              <a:t>Багалій</a:t>
            </a:r>
            <a:r>
              <a:rPr lang="ru-RU" sz="1800" dirty="0">
                <a:solidFill>
                  <a:srgbClr val="514843"/>
                </a:solidFill>
              </a:rPr>
              <a:t> Д. І. </a:t>
            </a:r>
            <a:r>
              <a:rPr lang="ru-RU" sz="1800" dirty="0" err="1">
                <a:solidFill>
                  <a:srgbClr val="514843"/>
                </a:solidFill>
              </a:rPr>
              <a:t>Історія</a:t>
            </a:r>
            <a:r>
              <a:rPr lang="ru-RU" sz="1800" dirty="0">
                <a:solidFill>
                  <a:srgbClr val="514843"/>
                </a:solidFill>
              </a:rPr>
              <a:t> </a:t>
            </a:r>
            <a:r>
              <a:rPr lang="ru-RU" sz="1800" dirty="0" err="1">
                <a:solidFill>
                  <a:srgbClr val="514843"/>
                </a:solidFill>
              </a:rPr>
              <a:t>Слобідської</a:t>
            </a:r>
            <a:r>
              <a:rPr lang="ru-RU" sz="1800" dirty="0">
                <a:solidFill>
                  <a:srgbClr val="514843"/>
                </a:solidFill>
              </a:rPr>
              <a:t> </a:t>
            </a:r>
            <a:r>
              <a:rPr lang="ru-RU" sz="1800" dirty="0" err="1">
                <a:solidFill>
                  <a:srgbClr val="514843"/>
                </a:solidFill>
              </a:rPr>
              <a:t>України</a:t>
            </a:r>
            <a:r>
              <a:rPr lang="ru-RU" sz="1800" dirty="0">
                <a:solidFill>
                  <a:srgbClr val="514843"/>
                </a:solidFill>
              </a:rPr>
              <a:t>/Д.І. </a:t>
            </a:r>
            <a:r>
              <a:rPr lang="ru-RU" sz="1800" dirty="0" err="1">
                <a:solidFill>
                  <a:srgbClr val="514843"/>
                </a:solidFill>
              </a:rPr>
              <a:t>Багалій</a:t>
            </a:r>
            <a:r>
              <a:rPr lang="ru-RU" sz="1800" dirty="0">
                <a:solidFill>
                  <a:srgbClr val="514843"/>
                </a:solidFill>
              </a:rPr>
              <a:t>; [</a:t>
            </a:r>
            <a:r>
              <a:rPr lang="ru-RU" sz="1800" dirty="0" err="1">
                <a:solidFill>
                  <a:srgbClr val="514843"/>
                </a:solidFill>
              </a:rPr>
              <a:t>Редкол</a:t>
            </a:r>
            <a:r>
              <a:rPr lang="ru-RU" sz="1800" dirty="0">
                <a:solidFill>
                  <a:srgbClr val="514843"/>
                </a:solidFill>
              </a:rPr>
              <a:t>.: Ю.П. Дьяченко та </a:t>
            </a:r>
            <a:r>
              <a:rPr lang="ru-RU" sz="1800" dirty="0" err="1">
                <a:solidFill>
                  <a:srgbClr val="514843"/>
                </a:solidFill>
              </a:rPr>
              <a:t>ін</a:t>
            </a:r>
            <a:r>
              <a:rPr lang="ru-RU" sz="1800" dirty="0">
                <a:solidFill>
                  <a:srgbClr val="514843"/>
                </a:solidFill>
              </a:rPr>
              <a:t>.; Авт. </a:t>
            </a:r>
            <a:r>
              <a:rPr lang="ru-RU" sz="1800" dirty="0" err="1">
                <a:solidFill>
                  <a:srgbClr val="514843"/>
                </a:solidFill>
              </a:rPr>
              <a:t>передм</a:t>
            </a:r>
            <a:r>
              <a:rPr lang="ru-RU" sz="1800" dirty="0">
                <a:solidFill>
                  <a:srgbClr val="514843"/>
                </a:solidFill>
              </a:rPr>
              <a:t>. і </a:t>
            </a:r>
            <a:r>
              <a:rPr lang="ru-RU" sz="1800" dirty="0" err="1">
                <a:solidFill>
                  <a:srgbClr val="514843"/>
                </a:solidFill>
              </a:rPr>
              <a:t>комент</a:t>
            </a:r>
            <a:r>
              <a:rPr lang="ru-RU" sz="1800" dirty="0">
                <a:solidFill>
                  <a:srgbClr val="514843"/>
                </a:solidFill>
              </a:rPr>
              <a:t>. В. В. Кравченко]. [</a:t>
            </a:r>
            <a:r>
              <a:rPr lang="ru-RU" sz="1800" dirty="0" err="1">
                <a:solidFill>
                  <a:srgbClr val="514843"/>
                </a:solidFill>
              </a:rPr>
              <a:t>Електронний</a:t>
            </a:r>
            <a:r>
              <a:rPr lang="ru-RU" sz="1800" dirty="0">
                <a:solidFill>
                  <a:srgbClr val="514843"/>
                </a:solidFill>
              </a:rPr>
              <a:t> ресурс] Режим доступу: </a:t>
            </a:r>
            <a:r>
              <a:rPr lang="en-US" sz="1800" dirty="0">
                <a:solidFill>
                  <a:srgbClr val="514843"/>
                </a:solidFill>
              </a:rPr>
              <a:t>http://dalizovut.narod.ru/bagaley/bagal_so.htm</a:t>
            </a:r>
            <a:endParaRPr lang="ru-RU" sz="1800" dirty="0">
              <a:solidFill>
                <a:srgbClr val="514843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514843"/>
                </a:solidFill>
              </a:rPr>
              <a:t>Дяченко М. Т. З </a:t>
            </a:r>
            <a:r>
              <a:rPr lang="ru-RU" sz="1800" dirty="0" err="1">
                <a:solidFill>
                  <a:srgbClr val="514843"/>
                </a:solidFill>
              </a:rPr>
              <a:t>історії</a:t>
            </a:r>
            <a:r>
              <a:rPr lang="ru-RU" sz="1800" dirty="0">
                <a:solidFill>
                  <a:srgbClr val="514843"/>
                </a:solidFill>
              </a:rPr>
              <a:t> </a:t>
            </a:r>
            <a:r>
              <a:rPr lang="ru-RU" sz="1800" dirty="0" err="1">
                <a:solidFill>
                  <a:srgbClr val="514843"/>
                </a:solidFill>
              </a:rPr>
              <a:t>харківських</a:t>
            </a:r>
            <a:r>
              <a:rPr lang="ru-RU" sz="1800" dirty="0">
                <a:solidFill>
                  <a:srgbClr val="514843"/>
                </a:solidFill>
              </a:rPr>
              <a:t> </a:t>
            </a:r>
            <a:r>
              <a:rPr lang="ru-RU" sz="1800" dirty="0" err="1">
                <a:solidFill>
                  <a:srgbClr val="514843"/>
                </a:solidFill>
              </a:rPr>
              <a:t>вулиць</a:t>
            </a:r>
            <a:r>
              <a:rPr lang="ru-RU" sz="1800" dirty="0">
                <a:solidFill>
                  <a:srgbClr val="514843"/>
                </a:solidFill>
              </a:rPr>
              <a:t> і </a:t>
            </a:r>
            <a:r>
              <a:rPr lang="ru-RU" sz="1800" dirty="0" err="1">
                <a:solidFill>
                  <a:srgbClr val="514843"/>
                </a:solidFill>
              </a:rPr>
              <a:t>площ</a:t>
            </a:r>
            <a:r>
              <a:rPr lang="ru-RU" sz="1800" dirty="0">
                <a:solidFill>
                  <a:srgbClr val="514843"/>
                </a:solidFill>
              </a:rPr>
              <a:t> / М. Т. Дяченко . – </a:t>
            </a:r>
            <a:r>
              <a:rPr lang="ru-RU" sz="1800" dirty="0" err="1">
                <a:solidFill>
                  <a:srgbClr val="514843"/>
                </a:solidFill>
              </a:rPr>
              <a:t>Харків</a:t>
            </a:r>
            <a:r>
              <a:rPr lang="ru-RU" sz="1800" dirty="0">
                <a:solidFill>
                  <a:srgbClr val="514843"/>
                </a:solidFill>
              </a:rPr>
              <a:t> : </a:t>
            </a:r>
            <a:r>
              <a:rPr lang="ru-RU" sz="1800" dirty="0" err="1">
                <a:solidFill>
                  <a:srgbClr val="514843"/>
                </a:solidFill>
              </a:rPr>
              <a:t>Харківське</a:t>
            </a:r>
            <a:r>
              <a:rPr lang="ru-RU" sz="1800" dirty="0">
                <a:solidFill>
                  <a:srgbClr val="514843"/>
                </a:solidFill>
              </a:rPr>
              <a:t> </a:t>
            </a:r>
            <a:r>
              <a:rPr lang="ru-RU" sz="1800" dirty="0" err="1">
                <a:solidFill>
                  <a:srgbClr val="514843"/>
                </a:solidFill>
              </a:rPr>
              <a:t>книжкове</a:t>
            </a:r>
            <a:r>
              <a:rPr lang="ru-RU" sz="1800" dirty="0">
                <a:solidFill>
                  <a:srgbClr val="514843"/>
                </a:solidFill>
              </a:rPr>
              <a:t> </a:t>
            </a:r>
            <a:r>
              <a:rPr lang="ru-RU" sz="1800" dirty="0" err="1">
                <a:solidFill>
                  <a:srgbClr val="514843"/>
                </a:solidFill>
              </a:rPr>
              <a:t>видавництво</a:t>
            </a:r>
            <a:r>
              <a:rPr lang="ru-RU" sz="1800" dirty="0">
                <a:solidFill>
                  <a:srgbClr val="514843"/>
                </a:solidFill>
              </a:rPr>
              <a:t>, 1961 . – 212 с.</a:t>
            </a: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dirty="0" smtClean="0">
                <a:solidFill>
                  <a:srgbClr val="514843"/>
                </a:solidFill>
              </a:rPr>
              <a:t>Мачулин </a:t>
            </a:r>
            <a:r>
              <a:rPr lang="ru-RU" sz="1800" dirty="0">
                <a:solidFill>
                  <a:srgbClr val="514843"/>
                </a:solidFill>
              </a:rPr>
              <a:t>Л. И. Улицы и площади Харькова / </a:t>
            </a:r>
            <a:r>
              <a:rPr lang="ru-RU" sz="1800" dirty="0" err="1">
                <a:solidFill>
                  <a:srgbClr val="514843"/>
                </a:solidFill>
              </a:rPr>
              <a:t>Л.Мачулин</a:t>
            </a:r>
            <a:r>
              <a:rPr lang="ru-RU" sz="1800" dirty="0">
                <a:solidFill>
                  <a:srgbClr val="514843"/>
                </a:solidFill>
              </a:rPr>
              <a:t>. – Х. : Мачулин, 2007. – 470 с.</a:t>
            </a: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dirty="0" smtClean="0">
                <a:solidFill>
                  <a:srgbClr val="514843"/>
                </a:solidFill>
              </a:rPr>
              <a:t>Харьков </a:t>
            </a:r>
            <a:r>
              <a:rPr lang="ru-RU" sz="1800" dirty="0">
                <a:solidFill>
                  <a:srgbClr val="514843"/>
                </a:solidFill>
              </a:rPr>
              <a:t>вчера, сегодня, завтра: научное издание / Ю. М. </a:t>
            </a:r>
            <a:r>
              <a:rPr lang="ru-RU" sz="1800" dirty="0" err="1">
                <a:solidFill>
                  <a:srgbClr val="514843"/>
                </a:solidFill>
              </a:rPr>
              <a:t>Шкодовский</a:t>
            </a:r>
            <a:r>
              <a:rPr lang="ru-RU" sz="1800" dirty="0">
                <a:solidFill>
                  <a:srgbClr val="514843"/>
                </a:solidFill>
              </a:rPr>
              <a:t> [и др.]. - </a:t>
            </a:r>
            <a:r>
              <a:rPr lang="ru-RU" sz="1800" dirty="0" smtClean="0">
                <a:solidFill>
                  <a:srgbClr val="514843"/>
                </a:solidFill>
              </a:rPr>
              <a:t>Харьков: </a:t>
            </a:r>
            <a:r>
              <a:rPr lang="ru-RU" sz="1800" dirty="0">
                <a:solidFill>
                  <a:srgbClr val="514843"/>
                </a:solidFill>
              </a:rPr>
              <a:t>Фолио, 2002. - 207 с. </a:t>
            </a:r>
            <a:endParaRPr lang="ru-RU" sz="1800" dirty="0" smtClean="0">
              <a:solidFill>
                <a:srgbClr val="514843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dirty="0" err="1">
                <a:solidFill>
                  <a:srgbClr val="514843"/>
                </a:solidFill>
              </a:rPr>
              <a:t>Харків</a:t>
            </a:r>
            <a:r>
              <a:rPr lang="ru-RU" sz="1800" dirty="0">
                <a:solidFill>
                  <a:srgbClr val="514843"/>
                </a:solidFill>
              </a:rPr>
              <a:t> - моя мала </a:t>
            </a:r>
            <a:r>
              <a:rPr lang="ru-RU" sz="1800" dirty="0" err="1">
                <a:solidFill>
                  <a:srgbClr val="514843"/>
                </a:solidFill>
              </a:rPr>
              <a:t>Батьківщина</a:t>
            </a:r>
            <a:r>
              <a:rPr lang="ru-RU" sz="1800" dirty="0">
                <a:solidFill>
                  <a:srgbClr val="514843"/>
                </a:solidFill>
              </a:rPr>
              <a:t> [Текст] : </a:t>
            </a:r>
            <a:r>
              <a:rPr lang="ru-RU" sz="1800" dirty="0" err="1">
                <a:solidFill>
                  <a:srgbClr val="514843"/>
                </a:solidFill>
              </a:rPr>
              <a:t>навч</a:t>
            </a:r>
            <a:r>
              <a:rPr lang="ru-RU" sz="1800" dirty="0">
                <a:solidFill>
                  <a:srgbClr val="514843"/>
                </a:solidFill>
              </a:rPr>
              <a:t>. </a:t>
            </a:r>
            <a:r>
              <a:rPr lang="ru-RU" sz="1800" dirty="0" err="1">
                <a:solidFill>
                  <a:srgbClr val="514843"/>
                </a:solidFill>
              </a:rPr>
              <a:t>посібник</a:t>
            </a:r>
            <a:r>
              <a:rPr lang="ru-RU" sz="1800" dirty="0">
                <a:solidFill>
                  <a:srgbClr val="514843"/>
                </a:solidFill>
              </a:rPr>
              <a:t> / </a:t>
            </a:r>
            <a:r>
              <a:rPr lang="ru-RU" sz="1800" dirty="0" err="1">
                <a:solidFill>
                  <a:srgbClr val="514843"/>
                </a:solidFill>
              </a:rPr>
              <a:t>Харк</a:t>
            </a:r>
            <a:r>
              <a:rPr lang="ru-RU" sz="1800" dirty="0">
                <a:solidFill>
                  <a:srgbClr val="514843"/>
                </a:solidFill>
              </a:rPr>
              <a:t>. </a:t>
            </a:r>
            <a:r>
              <a:rPr lang="ru-RU" sz="1800" dirty="0" err="1">
                <a:solidFill>
                  <a:srgbClr val="514843"/>
                </a:solidFill>
              </a:rPr>
              <a:t>держ</a:t>
            </a:r>
            <a:r>
              <a:rPr lang="ru-RU" sz="1800" dirty="0">
                <a:solidFill>
                  <a:srgbClr val="514843"/>
                </a:solidFill>
              </a:rPr>
              <a:t>. </a:t>
            </a:r>
            <a:r>
              <a:rPr lang="ru-RU" sz="1800" dirty="0" err="1">
                <a:solidFill>
                  <a:srgbClr val="514843"/>
                </a:solidFill>
              </a:rPr>
              <a:t>пед</a:t>
            </a:r>
            <a:r>
              <a:rPr lang="ru-RU" sz="1800" dirty="0">
                <a:solidFill>
                  <a:srgbClr val="514843"/>
                </a:solidFill>
              </a:rPr>
              <a:t>. ун-т </a:t>
            </a:r>
            <a:r>
              <a:rPr lang="ru-RU" sz="1800" dirty="0" err="1">
                <a:solidFill>
                  <a:srgbClr val="514843"/>
                </a:solidFill>
              </a:rPr>
              <a:t>iм</a:t>
            </a:r>
            <a:r>
              <a:rPr lang="ru-RU" sz="1800" dirty="0">
                <a:solidFill>
                  <a:srgbClr val="514843"/>
                </a:solidFill>
              </a:rPr>
              <a:t>. Г. С. Сковороди ; за </a:t>
            </a:r>
            <a:r>
              <a:rPr lang="ru-RU" sz="1800" dirty="0" err="1">
                <a:solidFill>
                  <a:srgbClr val="514843"/>
                </a:solidFill>
              </a:rPr>
              <a:t>заг</a:t>
            </a:r>
            <a:r>
              <a:rPr lang="ru-RU" sz="1800" dirty="0">
                <a:solidFill>
                  <a:srgbClr val="514843"/>
                </a:solidFill>
              </a:rPr>
              <a:t>. ред. </a:t>
            </a:r>
            <a:r>
              <a:rPr lang="ru-RU" sz="1800" dirty="0" err="1">
                <a:solidFill>
                  <a:srgbClr val="514843"/>
                </a:solidFill>
              </a:rPr>
              <a:t>академіка</a:t>
            </a:r>
            <a:r>
              <a:rPr lang="ru-RU" sz="1800" dirty="0">
                <a:solidFill>
                  <a:srgbClr val="514843"/>
                </a:solidFill>
              </a:rPr>
              <a:t> І. Ф. </a:t>
            </a:r>
            <a:r>
              <a:rPr lang="ru-RU" sz="1800" dirty="0" err="1">
                <a:solidFill>
                  <a:srgbClr val="514843"/>
                </a:solidFill>
              </a:rPr>
              <a:t>Прокопенка</a:t>
            </a:r>
            <a:r>
              <a:rPr lang="ru-RU" sz="1800" dirty="0">
                <a:solidFill>
                  <a:srgbClr val="514843"/>
                </a:solidFill>
              </a:rPr>
              <a:t>. - 2-е вид., </a:t>
            </a:r>
            <a:r>
              <a:rPr lang="ru-RU" sz="1800" dirty="0" err="1">
                <a:solidFill>
                  <a:srgbClr val="514843"/>
                </a:solidFill>
              </a:rPr>
              <a:t>випр</a:t>
            </a:r>
            <a:r>
              <a:rPr lang="ru-RU" sz="1800" dirty="0">
                <a:solidFill>
                  <a:srgbClr val="514843"/>
                </a:solidFill>
              </a:rPr>
              <a:t>. і доп. - Х.: ОВС, 2003. - 544 с. </a:t>
            </a:r>
            <a:endParaRPr lang="ru-RU" sz="1800" dirty="0">
              <a:solidFill>
                <a:srgbClr val="514843"/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609600" y="188640"/>
            <a:ext cx="8229600" cy="436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/>
              <a:t>В</a:t>
            </a:r>
            <a:r>
              <a:rPr lang="uk-UA" sz="2800" dirty="0" smtClean="0"/>
              <a:t>исновок</a:t>
            </a:r>
            <a:endParaRPr lang="ru-RU" sz="2400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395536" y="620688"/>
            <a:ext cx="8291264" cy="2409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dirty="0" smtClean="0"/>
              <a:t>Харків має трьохсотлітню історію і величезну культурну спадщину.  Звичайно, є в нього і візитівка - об</a:t>
            </a:r>
            <a:r>
              <a:rPr lang="uk-UA" sz="2000" dirty="0" smtClean="0">
                <a:cs typeface="Times New Roman" panose="02020603050405020304" pitchFamily="18" charset="0"/>
              </a:rPr>
              <a:t>‘єкти архітектури, знані не лише в </a:t>
            </a:r>
            <a:r>
              <a:rPr lang="uk-UA" sz="2000" dirty="0">
                <a:cs typeface="Times New Roman" panose="02020603050405020304" pitchFamily="18" charset="0"/>
              </a:rPr>
              <a:t>У</a:t>
            </a:r>
            <a:r>
              <a:rPr lang="uk-UA" sz="2000" dirty="0" smtClean="0">
                <a:cs typeface="Times New Roman" panose="02020603050405020304" pitchFamily="18" charset="0"/>
              </a:rPr>
              <a:t>країні, а й у всьому світі. Ми відібрали найвідоміші з них і представили в екскурсійному маршруті.</a:t>
            </a:r>
          </a:p>
          <a:p>
            <a:pPr marL="0" indent="0">
              <a:buNone/>
            </a:pPr>
            <a:r>
              <a:rPr lang="ru-RU" sz="2000" dirty="0"/>
              <a:t>Мета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досягнена</a:t>
            </a:r>
            <a:r>
              <a:rPr lang="ru-RU" sz="2000" dirty="0"/>
              <a:t>, </a:t>
            </a:r>
            <a:r>
              <a:rPr lang="ru-RU" sz="2000" dirty="0" err="1"/>
              <a:t>завдання</a:t>
            </a:r>
            <a:r>
              <a:rPr lang="ru-RU" sz="2000" dirty="0"/>
              <a:t> </a:t>
            </a:r>
            <a:r>
              <a:rPr lang="ru-RU" sz="2000" dirty="0" err="1"/>
              <a:t>виконані</a:t>
            </a:r>
            <a:r>
              <a:rPr lang="ru-RU" sz="2000" dirty="0"/>
              <a:t>. На </a:t>
            </a:r>
            <a:r>
              <a:rPr lang="ru-RU" sz="2000" dirty="0" err="1"/>
              <a:t>основі</a:t>
            </a:r>
            <a:r>
              <a:rPr lang="ru-RU" sz="2000" dirty="0"/>
              <a:t> </a:t>
            </a:r>
            <a:r>
              <a:rPr lang="ru-RU" sz="2000" dirty="0" err="1" smtClean="0"/>
              <a:t>опрацьованого</a:t>
            </a:r>
            <a:r>
              <a:rPr lang="ru-RU" sz="2000" dirty="0" smtClean="0"/>
              <a:t> </a:t>
            </a:r>
            <a:r>
              <a:rPr lang="ru-RU" sz="2000" dirty="0" err="1"/>
              <a:t>матеріалу</a:t>
            </a:r>
            <a:r>
              <a:rPr lang="ru-RU" sz="2000" dirty="0"/>
              <a:t> </a:t>
            </a:r>
            <a:r>
              <a:rPr lang="ru-RU" sz="2000" dirty="0" err="1"/>
              <a:t>розроблено</a:t>
            </a:r>
            <a:r>
              <a:rPr lang="ru-RU" sz="2000" dirty="0"/>
              <a:t> короткий </a:t>
            </a:r>
            <a:r>
              <a:rPr lang="ru-RU" sz="2000" dirty="0" err="1"/>
              <a:t>екскурсійний</a:t>
            </a:r>
            <a:r>
              <a:rPr lang="ru-RU" sz="2000" dirty="0"/>
              <a:t> маршрут по </a:t>
            </a:r>
            <a:r>
              <a:rPr lang="ru-RU" sz="2000" dirty="0" err="1" smtClean="0"/>
              <a:t>центральній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частині</a:t>
            </a:r>
            <a:r>
              <a:rPr lang="ru-RU" sz="2000" dirty="0" smtClean="0"/>
              <a:t> </a:t>
            </a:r>
            <a:r>
              <a:rPr lang="ru-RU" sz="2000" dirty="0" err="1" smtClean="0"/>
              <a:t>Харкова</a:t>
            </a:r>
            <a:r>
              <a:rPr lang="ru-RU" sz="2000" dirty="0"/>
              <a:t>, </a:t>
            </a:r>
            <a:r>
              <a:rPr lang="ru-RU" sz="2000" dirty="0" smtClean="0"/>
              <a:t>наведено </a:t>
            </a:r>
            <a:r>
              <a:rPr lang="ru-RU" sz="2000" dirty="0" err="1"/>
              <a:t>цікаві</a:t>
            </a:r>
            <a:r>
              <a:rPr lang="ru-RU" sz="2000" dirty="0"/>
              <a:t> </a:t>
            </a:r>
            <a:r>
              <a:rPr lang="ru-RU" sz="2000" dirty="0" err="1"/>
              <a:t>історичні</a:t>
            </a:r>
            <a:r>
              <a:rPr lang="ru-RU" sz="2000" dirty="0"/>
              <a:t> </a:t>
            </a:r>
            <a:r>
              <a:rPr lang="ru-RU" sz="2000" dirty="0" err="1" smtClean="0"/>
              <a:t>факти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кожне</a:t>
            </a:r>
            <a:r>
              <a:rPr lang="ru-RU" sz="2000" dirty="0" smtClean="0"/>
              <a:t> з семи чудес.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0564633"/>
      </p:ext>
    </p:extLst>
  </p:cSld>
  <p:clrMapOvr>
    <a:masterClrMapping/>
  </p:clrMapOvr>
  <p:transition advTm="30000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План екскурсії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 lnSpcReduction="10000"/>
          </a:bodyPr>
          <a:lstStyle/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uk-UA" altLang="ru-RU" sz="2000" b="1" kern="0" dirty="0">
                <a:solidFill>
                  <a:srgbClr val="000000"/>
                </a:solidFill>
                <a:latin typeface="Arial"/>
              </a:rPr>
              <a:t>Вид екскурсії: </a:t>
            </a:r>
            <a:r>
              <a:rPr lang="uk-UA" altLang="ru-RU" sz="2000" kern="0" dirty="0">
                <a:solidFill>
                  <a:srgbClr val="000000"/>
                </a:solidFill>
                <a:latin typeface="Arial"/>
              </a:rPr>
              <a:t>тематична (територією населеного пункту). </a:t>
            </a:r>
          </a:p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</a:t>
            </a:r>
            <a:r>
              <a:rPr lang="ru-RU" altLang="ru-RU" sz="20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екскурсії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2000" b="1" i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000" b="1" i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Сім</a:t>
            </a:r>
            <a:r>
              <a:rPr lang="ru-RU" altLang="ru-RU" sz="2000" b="1" i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чудес </a:t>
            </a:r>
            <a:r>
              <a:rPr lang="ru-RU" altLang="ru-RU" sz="2000" b="1" i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Харкова</a:t>
            </a:r>
            <a:r>
              <a:rPr lang="ru-RU" altLang="ru-RU" sz="2000" b="1" i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одноденний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маршрут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вихідного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дня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історико-краєзнавчої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тематики.</a:t>
            </a:r>
          </a:p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ru-RU" altLang="ru-RU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Мета: </a:t>
            </a:r>
            <a:r>
              <a:rPr lang="ru-RU" altLang="ru-RU" sz="2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ознайомити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учнівську</a:t>
            </a:r>
            <a:r>
              <a:rPr lang="ru-RU" altLang="ru-RU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молодь 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туристів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екскурсійними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об'єктами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Харкова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є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візитівкою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мають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велику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популярність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далеко за межами </a:t>
            </a:r>
            <a:r>
              <a:rPr lang="ru-RU" altLang="ru-RU" sz="2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Виховувати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патріотизм</a:t>
            </a:r>
            <a:r>
              <a:rPr lang="ru-RU" altLang="ru-RU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alt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Батьківщини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uk-UA" altLang="ru-RU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екскурсії: </a:t>
            </a:r>
            <a:r>
              <a:rPr lang="uk-UA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комбінована. </a:t>
            </a:r>
            <a:endParaRPr lang="uk-UA" altLang="ru-RU" sz="20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uk-UA" altLang="ru-RU" sz="20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Тривалість: </a:t>
            </a:r>
            <a:r>
              <a:rPr lang="uk-UA" altLang="ru-RU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години. </a:t>
            </a:r>
          </a:p>
          <a:p>
            <a:pPr marL="0" lvl="0" indent="0" algn="just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uk-UA" altLang="ru-RU" sz="1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ЕКСКУРСІЙНІ ОБ‘ЄКТИ:</a:t>
            </a:r>
          </a:p>
          <a:p>
            <a:pPr>
              <a:buAutoNum type="arabicPeriod"/>
            </a:pP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ятник</a:t>
            </a: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 </a:t>
            </a: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Шевченку </a:t>
            </a: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(міський сад ім. </a:t>
            </a: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Шевченка)</a:t>
            </a: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Фонтан </a:t>
            </a: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«Дзеркальний струмінь»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Покровський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собор</a:t>
            </a:r>
          </a:p>
          <a:p>
            <a:pPr>
              <a:buAutoNum type="arabicPeriod"/>
            </a:pP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Успенський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собор </a:t>
            </a:r>
          </a:p>
          <a:p>
            <a:pPr>
              <a:buAutoNum type="arabicPeriod"/>
            </a:pP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Благов</a:t>
            </a:r>
            <a:r>
              <a:rPr lang="uk-UA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іщенський</a:t>
            </a: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собор</a:t>
            </a:r>
          </a:p>
          <a:p>
            <a:pPr>
              <a:buAutoNum type="arabicPeriod"/>
            </a:pP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Держпром</a:t>
            </a:r>
          </a:p>
          <a:p>
            <a:pPr>
              <a:buAutoNum type="arabicPeriod"/>
            </a:pP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Будинок зі шпилем</a:t>
            </a:r>
          </a:p>
          <a:p>
            <a:pPr marL="0" lvl="0" indent="0" algn="just" eaLnBrk="0" fontAlgn="base" hangingPunct="0">
              <a:spcAft>
                <a:spcPct val="0"/>
              </a:spcAft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38549069"/>
      </p:ext>
    </p:extLst>
  </p:cSld>
  <p:clrMapOvr>
    <a:masterClrMapping/>
  </p:clrMapOvr>
  <p:transition advTm="30000"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7402" y="121964"/>
            <a:ext cx="3644517" cy="72008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Місто семи чудес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783" y="3502294"/>
            <a:ext cx="4606705" cy="3119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8412" y="980728"/>
            <a:ext cx="3960440" cy="2160241"/>
          </a:xfrm>
        </p:spPr>
        <p:txBody>
          <a:bodyPr>
            <a:normAutofit fontScale="92500" lnSpcReduction="10000"/>
          </a:bodyPr>
          <a:lstStyle/>
          <a:p>
            <a:pPr indent="15875" algn="just"/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Харків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– яскраве, цікаве своїми пам’ятками, мальовниче місто, яке є одним із найбільших в Україні. Не дивно, що тут є своя сімка чудес, які дійсно дивують.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Перелік таких об‘єктів набагато більший, але ми зупинимося на тих, що відомі у всьому світі. </a:t>
            </a:r>
            <a:endParaRPr lang="uk-UA" sz="1800" b="1" dirty="0"/>
          </a:p>
          <a:p>
            <a:endParaRPr lang="ru-RU" dirty="0"/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7699" y="116632"/>
            <a:ext cx="4596789" cy="3240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0363" t="10665" r="12940" b="13405"/>
          <a:stretch/>
        </p:blipFill>
        <p:spPr bwMode="auto">
          <a:xfrm>
            <a:off x="539552" y="3465352"/>
            <a:ext cx="3132000" cy="31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6865349"/>
      </p:ext>
    </p:extLst>
  </p:cSld>
  <p:clrMapOvr>
    <a:masterClrMapping/>
  </p:clrMapOvr>
  <p:transition advTm="30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75252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err="1"/>
              <a:t>Пам’ятник</a:t>
            </a:r>
            <a:r>
              <a:rPr lang="ru-RU" sz="2700" dirty="0"/>
              <a:t>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Т. </a:t>
            </a:r>
            <a:r>
              <a:rPr lang="ru-RU" sz="2700" dirty="0"/>
              <a:t>Г. </a:t>
            </a:r>
            <a:r>
              <a:rPr lang="ru-RU" sz="2700" dirty="0" err="1" smtClean="0"/>
              <a:t>Шевченку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55" t="2810" r="8022"/>
          <a:stretch/>
        </p:blipFill>
        <p:spPr>
          <a:xfrm>
            <a:off x="4860032" y="188640"/>
            <a:ext cx="4183756" cy="648072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908720"/>
            <a:ext cx="4680520" cy="5949280"/>
          </a:xfrm>
        </p:spPr>
        <p:txBody>
          <a:bodyPr>
            <a:noAutofit/>
          </a:bodyPr>
          <a:lstStyle/>
          <a:p>
            <a:pPr algn="just"/>
            <a:r>
              <a:rPr lang="ru-RU" sz="1550" dirty="0" err="1" smtClean="0"/>
              <a:t>Отже</a:t>
            </a:r>
            <a:r>
              <a:rPr lang="ru-RU" sz="1550" dirty="0"/>
              <a:t>, перше </a:t>
            </a:r>
            <a:r>
              <a:rPr lang="ru-RU" sz="1550" dirty="0" smtClean="0"/>
              <a:t>диво </a:t>
            </a:r>
            <a:r>
              <a:rPr lang="ru-RU" sz="1550" dirty="0" err="1"/>
              <a:t>Харкова</a:t>
            </a:r>
            <a:r>
              <a:rPr lang="ru-RU" sz="1550" dirty="0"/>
              <a:t> - </a:t>
            </a:r>
            <a:r>
              <a:rPr lang="ru-RU" sz="1550" dirty="0" err="1" smtClean="0"/>
              <a:t>пам'ятник</a:t>
            </a:r>
            <a:r>
              <a:rPr lang="ru-RU" sz="1550" dirty="0" smtClean="0"/>
              <a:t> </a:t>
            </a:r>
            <a:r>
              <a:rPr lang="ru-RU" sz="1550" dirty="0"/>
              <a:t>Тарасу Григоровичу </a:t>
            </a:r>
            <a:r>
              <a:rPr lang="ru-RU" sz="1550" dirty="0" err="1" smtClean="0"/>
              <a:t>Шевченку</a:t>
            </a:r>
            <a:r>
              <a:rPr lang="ru-RU" sz="1550" dirty="0"/>
              <a:t> </a:t>
            </a:r>
            <a:r>
              <a:rPr lang="ru-RU" sz="1550" dirty="0" smtClean="0"/>
              <a:t>– </a:t>
            </a:r>
            <a:r>
              <a:rPr lang="ru-RU" sz="1550" dirty="0" err="1" smtClean="0"/>
              <a:t>найкращий</a:t>
            </a:r>
            <a:r>
              <a:rPr lang="ru-RU" sz="1550" dirty="0" smtClean="0"/>
              <a:t> з тих, </a:t>
            </a:r>
            <a:r>
              <a:rPr lang="ru-RU" sz="1550" dirty="0" err="1" smtClean="0"/>
              <a:t>що</a:t>
            </a:r>
            <a:r>
              <a:rPr lang="ru-RU" sz="1550" dirty="0" smtClean="0"/>
              <a:t> </a:t>
            </a:r>
            <a:r>
              <a:rPr lang="ru-RU" sz="1550" dirty="0" err="1" smtClean="0"/>
              <a:t>присвячені</a:t>
            </a:r>
            <a:r>
              <a:rPr lang="ru-RU" sz="1550" dirty="0" smtClean="0"/>
              <a:t> </a:t>
            </a:r>
            <a:r>
              <a:rPr lang="ru-RU" sz="1550" dirty="0" err="1"/>
              <a:t>К</a:t>
            </a:r>
            <a:r>
              <a:rPr lang="ru-RU" sz="1550" dirty="0" err="1" smtClean="0"/>
              <a:t>обзареві</a:t>
            </a:r>
            <a:r>
              <a:rPr lang="ru-RU" sz="1550" dirty="0" smtClean="0"/>
              <a:t>. </a:t>
            </a:r>
            <a:r>
              <a:rPr lang="ru-RU" sz="1550" dirty="0" err="1" smtClean="0"/>
              <a:t>Скульптурна</a:t>
            </a:r>
            <a:r>
              <a:rPr lang="ru-RU" sz="1550" dirty="0" smtClean="0"/>
              <a:t> </a:t>
            </a:r>
            <a:r>
              <a:rPr lang="ru-RU" sz="1550" dirty="0" err="1" smtClean="0"/>
              <a:t>композиція</a:t>
            </a:r>
            <a:r>
              <a:rPr lang="ru-RU" sz="1550" dirty="0" smtClean="0"/>
              <a:t> </a:t>
            </a:r>
            <a:r>
              <a:rPr lang="ru-RU" sz="1550" dirty="0" err="1" smtClean="0"/>
              <a:t>була</a:t>
            </a:r>
            <a:r>
              <a:rPr lang="ru-RU" sz="1550" dirty="0" smtClean="0"/>
              <a:t> </a:t>
            </a:r>
            <a:r>
              <a:rPr lang="ru-RU" sz="1550" dirty="0" err="1" smtClean="0"/>
              <a:t>відкрита</a:t>
            </a:r>
            <a:r>
              <a:rPr lang="ru-RU" sz="1550" dirty="0" smtClean="0"/>
              <a:t> </a:t>
            </a:r>
            <a:r>
              <a:rPr lang="ru-RU" sz="1550" dirty="0"/>
              <a:t>в 1935 </a:t>
            </a:r>
            <a:r>
              <a:rPr lang="ru-RU" sz="1550" dirty="0" err="1" smtClean="0"/>
              <a:t>році</a:t>
            </a:r>
            <a:r>
              <a:rPr lang="ru-RU" sz="1550" dirty="0" smtClean="0"/>
              <a:t> </a:t>
            </a:r>
            <a:r>
              <a:rPr lang="ru-RU" sz="1550" dirty="0"/>
              <a:t>в саду </a:t>
            </a:r>
            <a:r>
              <a:rPr lang="ru-RU" sz="1550" dirty="0" err="1"/>
              <a:t>Шевченка</a:t>
            </a:r>
            <a:r>
              <a:rPr lang="ru-RU" sz="1550" dirty="0"/>
              <a:t>. </a:t>
            </a:r>
            <a:r>
              <a:rPr lang="ru-RU" sz="1550" dirty="0" err="1" smtClean="0"/>
              <a:t>Її</a:t>
            </a:r>
            <a:r>
              <a:rPr lang="ru-RU" sz="1550" dirty="0" smtClean="0"/>
              <a:t> </a:t>
            </a:r>
            <a:r>
              <a:rPr lang="ru-RU" sz="1550" dirty="0" err="1"/>
              <a:t>висота</a:t>
            </a:r>
            <a:r>
              <a:rPr lang="ru-RU" sz="1550" dirty="0"/>
              <a:t> </a:t>
            </a:r>
            <a:r>
              <a:rPr lang="ru-RU" sz="1550" dirty="0" err="1" smtClean="0"/>
              <a:t>сягає</a:t>
            </a:r>
            <a:r>
              <a:rPr lang="ru-RU" sz="1550" dirty="0" smtClean="0"/>
              <a:t> </a:t>
            </a:r>
            <a:r>
              <a:rPr lang="ru-RU" sz="1550" dirty="0"/>
              <a:t>16 </a:t>
            </a:r>
            <a:r>
              <a:rPr lang="ru-RU" sz="1550" dirty="0" err="1"/>
              <a:t>метрів</a:t>
            </a:r>
            <a:r>
              <a:rPr lang="ru-RU" sz="1550" dirty="0"/>
              <a:t>, а</a:t>
            </a:r>
            <a:r>
              <a:rPr lang="ru-RU" sz="1550" dirty="0" smtClean="0"/>
              <a:t> </a:t>
            </a:r>
            <a:r>
              <a:rPr lang="ru-RU" sz="1550" dirty="0" err="1"/>
              <a:t>статуї</a:t>
            </a:r>
            <a:r>
              <a:rPr lang="ru-RU" sz="1550" dirty="0"/>
              <a:t> </a:t>
            </a:r>
            <a:r>
              <a:rPr lang="ru-RU" sz="1550" dirty="0" err="1"/>
              <a:t>поета</a:t>
            </a:r>
            <a:r>
              <a:rPr lang="ru-RU" sz="1550" dirty="0"/>
              <a:t> -</a:t>
            </a:r>
            <a:r>
              <a:rPr lang="ru-RU" sz="1550" dirty="0" smtClean="0"/>
              <a:t> </a:t>
            </a:r>
            <a:r>
              <a:rPr lang="ru-RU" sz="1550" dirty="0"/>
              <a:t>4,5 </a:t>
            </a:r>
            <a:r>
              <a:rPr lang="ru-RU" sz="1550" dirty="0" smtClean="0"/>
              <a:t>метра. </a:t>
            </a:r>
          </a:p>
          <a:p>
            <a:pPr algn="just"/>
            <a:r>
              <a:rPr lang="uk-UA" sz="1550" dirty="0" smtClean="0"/>
              <a:t>Під час роботи над монументом скульпторам позували актори театру «</a:t>
            </a:r>
            <a:r>
              <a:rPr lang="uk-UA" sz="1550" dirty="0"/>
              <a:t>Березіль». Роль Катерини дісталася Наталії </a:t>
            </a:r>
            <a:r>
              <a:rPr lang="uk-UA" sz="1550" dirty="0" smtClean="0"/>
              <a:t>Ужвій</a:t>
            </a:r>
            <a:r>
              <a:rPr lang="uk-UA" sz="1550" dirty="0"/>
              <a:t>,</a:t>
            </a:r>
            <a:r>
              <a:rPr lang="uk-UA" sz="1550" dirty="0" smtClean="0"/>
              <a:t> молодої селянки - Сусанні Коваль. Амвросій Бучма став прообразом повстанця </a:t>
            </a:r>
            <a:r>
              <a:rPr lang="uk-UA" sz="1550" dirty="0"/>
              <a:t>часів Коліївщини і селянина з жорнами на плечах</a:t>
            </a:r>
            <a:r>
              <a:rPr lang="uk-UA" sz="1550" dirty="0" smtClean="0"/>
              <a:t>. Лесь </a:t>
            </a:r>
            <a:r>
              <a:rPr lang="uk-UA" sz="1550" dirty="0"/>
              <a:t>Сердюк </a:t>
            </a:r>
            <a:r>
              <a:rPr lang="uk-UA" sz="1550" dirty="0" smtClean="0"/>
              <a:t>– це молодий </a:t>
            </a:r>
            <a:r>
              <a:rPr lang="uk-UA" sz="1550" dirty="0"/>
              <a:t>хлопець з косою в руках і кріпак </a:t>
            </a:r>
            <a:r>
              <a:rPr lang="uk-UA" sz="1550" dirty="0" smtClean="0"/>
              <a:t>зі </a:t>
            </a:r>
            <a:r>
              <a:rPr lang="uk-UA" sz="1550" dirty="0"/>
              <a:t>зв'язаними руками</a:t>
            </a:r>
            <a:r>
              <a:rPr lang="uk-UA" sz="1550" dirty="0" smtClean="0"/>
              <a:t>. Іван </a:t>
            </a:r>
            <a:r>
              <a:rPr lang="uk-UA" sz="1550" dirty="0" err="1"/>
              <a:t>Мар'яненко</a:t>
            </a:r>
            <a:r>
              <a:rPr lang="uk-UA" sz="1550" dirty="0"/>
              <a:t> - старий запорізький козак.</a:t>
            </a:r>
            <a:endParaRPr lang="ru-RU" sz="1550" dirty="0"/>
          </a:p>
          <a:p>
            <a:pPr algn="just"/>
            <a:r>
              <a:rPr lang="ru-RU" sz="1550" dirty="0" smtClean="0"/>
              <a:t>За </a:t>
            </a:r>
            <a:r>
              <a:rPr lang="ru-RU" sz="1550" dirty="0"/>
              <a:t>час </a:t>
            </a:r>
            <a:r>
              <a:rPr lang="ru-RU" sz="1550" dirty="0" err="1"/>
              <a:t>свого</a:t>
            </a:r>
            <a:r>
              <a:rPr lang="ru-RU" sz="1550" dirty="0"/>
              <a:t> </a:t>
            </a:r>
            <a:r>
              <a:rPr lang="ru-RU" sz="1550" dirty="0" err="1"/>
              <a:t>існування</a:t>
            </a:r>
            <a:r>
              <a:rPr lang="ru-RU" sz="1550" dirty="0"/>
              <a:t> </a:t>
            </a:r>
            <a:r>
              <a:rPr lang="ru-RU" sz="1550" dirty="0" err="1"/>
              <a:t>пам'ятник</a:t>
            </a:r>
            <a:r>
              <a:rPr lang="ru-RU" sz="1550" dirty="0"/>
              <a:t> </a:t>
            </a:r>
            <a:r>
              <a:rPr lang="ru-RU" sz="1550" dirty="0" err="1"/>
              <a:t>обріс</a:t>
            </a:r>
            <a:r>
              <a:rPr lang="ru-RU" sz="1550" dirty="0"/>
              <a:t> байками, </a:t>
            </a:r>
            <a:r>
              <a:rPr lang="ru-RU" sz="1550" dirty="0" err="1"/>
              <a:t>прикметами</a:t>
            </a:r>
            <a:r>
              <a:rPr lang="ru-RU" sz="1550" dirty="0"/>
              <a:t> і </a:t>
            </a:r>
            <a:r>
              <a:rPr lang="ru-RU" sz="1550" dirty="0" err="1" smtClean="0"/>
              <a:t>повір'ями</a:t>
            </a:r>
            <a:r>
              <a:rPr lang="ru-RU" sz="1550" dirty="0" smtClean="0"/>
              <a:t>. Ось </a:t>
            </a:r>
            <a:r>
              <a:rPr lang="ru-RU" sz="1550" dirty="0" err="1" smtClean="0"/>
              <a:t>деякі</a:t>
            </a:r>
            <a:r>
              <a:rPr lang="ru-RU" sz="1550" dirty="0" smtClean="0"/>
              <a:t> з них.</a:t>
            </a:r>
          </a:p>
          <a:p>
            <a:pPr algn="just"/>
            <a:r>
              <a:rPr lang="ru-RU" sz="1550" b="1" dirty="0" smtClean="0"/>
              <a:t>Колесо </a:t>
            </a:r>
            <a:r>
              <a:rPr lang="ru-RU" sz="1550" b="1" dirty="0" err="1"/>
              <a:t>щастя</a:t>
            </a:r>
            <a:r>
              <a:rPr lang="ru-RU" sz="1550" b="1" dirty="0"/>
              <a:t>. </a:t>
            </a:r>
            <a:r>
              <a:rPr lang="ru-RU" sz="1550" dirty="0" err="1"/>
              <a:t>Серед</a:t>
            </a:r>
            <a:r>
              <a:rPr lang="ru-RU" sz="1550" dirty="0"/>
              <a:t> статуй, </a:t>
            </a:r>
            <a:r>
              <a:rPr lang="ru-RU" sz="1550" dirty="0" err="1"/>
              <a:t>розташованих</a:t>
            </a:r>
            <a:r>
              <a:rPr lang="ru-RU" sz="1550" dirty="0"/>
              <a:t> </a:t>
            </a:r>
            <a:r>
              <a:rPr lang="ru-RU" sz="1550" dirty="0" err="1"/>
              <a:t>навколо</a:t>
            </a:r>
            <a:r>
              <a:rPr lang="ru-RU" sz="1550" dirty="0"/>
              <a:t> постаменту, </a:t>
            </a:r>
            <a:r>
              <a:rPr lang="ru-RU" sz="1550" dirty="0" err="1" smtClean="0"/>
              <a:t>приховане</a:t>
            </a:r>
            <a:r>
              <a:rPr lang="ru-RU" sz="1550" dirty="0" smtClean="0"/>
              <a:t> </a:t>
            </a:r>
            <a:r>
              <a:rPr lang="ru-RU" sz="1550" dirty="0" err="1"/>
              <a:t>тракторне</a:t>
            </a:r>
            <a:r>
              <a:rPr lang="ru-RU" sz="1550" dirty="0"/>
              <a:t> колесо. </a:t>
            </a:r>
            <a:r>
              <a:rPr lang="ru-RU" sz="1550" dirty="0" err="1"/>
              <a:t>Вважається</a:t>
            </a:r>
            <a:r>
              <a:rPr lang="ru-RU" sz="1550" dirty="0"/>
              <a:t>, </a:t>
            </a:r>
            <a:r>
              <a:rPr lang="ru-RU" sz="1550" dirty="0" err="1"/>
              <a:t>що</a:t>
            </a:r>
            <a:r>
              <a:rPr lang="ru-RU" sz="1550" dirty="0"/>
              <a:t> той, </a:t>
            </a:r>
            <a:r>
              <a:rPr lang="ru-RU" sz="1550" dirty="0" err="1"/>
              <a:t>хто</a:t>
            </a:r>
            <a:r>
              <a:rPr lang="ru-RU" sz="1550" dirty="0"/>
              <a:t> </a:t>
            </a:r>
            <a:r>
              <a:rPr lang="ru-RU" sz="1550" dirty="0" err="1" smtClean="0"/>
              <a:t>зможе</a:t>
            </a:r>
            <a:r>
              <a:rPr lang="ru-RU" sz="1550" dirty="0" smtClean="0"/>
              <a:t> </a:t>
            </a:r>
            <a:r>
              <a:rPr lang="ru-RU" sz="1550" dirty="0" err="1"/>
              <a:t>його</a:t>
            </a:r>
            <a:r>
              <a:rPr lang="ru-RU" sz="1550" dirty="0"/>
              <a:t> </a:t>
            </a:r>
            <a:r>
              <a:rPr lang="ru-RU" sz="1550" dirty="0" err="1" smtClean="0"/>
              <a:t>розгледіти</a:t>
            </a:r>
            <a:r>
              <a:rPr lang="ru-RU" sz="1550" dirty="0"/>
              <a:t>, </a:t>
            </a:r>
            <a:r>
              <a:rPr lang="ru-RU" sz="1550" dirty="0" err="1"/>
              <a:t>знайде</a:t>
            </a:r>
            <a:r>
              <a:rPr lang="ru-RU" sz="1550" dirty="0"/>
              <a:t> </a:t>
            </a:r>
            <a:r>
              <a:rPr lang="ru-RU" sz="1550" dirty="0" err="1" smtClean="0"/>
              <a:t>своє</a:t>
            </a:r>
            <a:r>
              <a:rPr lang="ru-RU" sz="1550" dirty="0" smtClean="0"/>
              <a:t> </a:t>
            </a:r>
            <a:r>
              <a:rPr lang="ru-RU" sz="1550" dirty="0" err="1" smtClean="0"/>
              <a:t>кохання</a:t>
            </a:r>
            <a:r>
              <a:rPr lang="ru-RU" sz="1550" dirty="0" smtClean="0"/>
              <a:t>. </a:t>
            </a:r>
          </a:p>
          <a:p>
            <a:pPr algn="just"/>
            <a:r>
              <a:rPr lang="ru-RU" sz="1550" b="1" dirty="0" err="1" smtClean="0"/>
              <a:t>Палець</a:t>
            </a:r>
            <a:r>
              <a:rPr lang="ru-RU" sz="1550" b="1" dirty="0" smtClean="0"/>
              <a:t> </a:t>
            </a:r>
            <a:r>
              <a:rPr lang="ru-RU" sz="1550" b="1" dirty="0" err="1"/>
              <a:t>удачі</a:t>
            </a:r>
            <a:r>
              <a:rPr lang="ru-RU" sz="1550" dirty="0"/>
              <a:t>. </a:t>
            </a:r>
            <a:r>
              <a:rPr lang="ru-RU" sz="1550" dirty="0" err="1"/>
              <a:t>Якщо</a:t>
            </a:r>
            <a:r>
              <a:rPr lang="ru-RU" sz="1550" dirty="0"/>
              <a:t> не </a:t>
            </a:r>
            <a:r>
              <a:rPr lang="ru-RU" sz="1550" dirty="0" err="1"/>
              <a:t>вдасться</a:t>
            </a:r>
            <a:r>
              <a:rPr lang="ru-RU" sz="1550" dirty="0"/>
              <a:t> </a:t>
            </a:r>
            <a:r>
              <a:rPr lang="ru-RU" sz="1550" dirty="0" err="1"/>
              <a:t>відшукати</a:t>
            </a:r>
            <a:r>
              <a:rPr lang="ru-RU" sz="1550" dirty="0"/>
              <a:t> колесо, є </a:t>
            </a:r>
            <a:r>
              <a:rPr lang="ru-RU" sz="1550" dirty="0" err="1" smtClean="0"/>
              <a:t>ще</a:t>
            </a:r>
            <a:r>
              <a:rPr lang="ru-RU" sz="1550" dirty="0" smtClean="0"/>
              <a:t> один </a:t>
            </a:r>
            <a:r>
              <a:rPr lang="ru-RU" sz="1550" dirty="0" err="1"/>
              <a:t>варіант</a:t>
            </a:r>
            <a:r>
              <a:rPr lang="ru-RU" sz="1550" dirty="0"/>
              <a:t> стати </a:t>
            </a:r>
            <a:r>
              <a:rPr lang="ru-RU" sz="1550" dirty="0" err="1"/>
              <a:t>щасливим</a:t>
            </a:r>
            <a:r>
              <a:rPr lang="ru-RU" sz="1550" dirty="0"/>
              <a:t>. Для </a:t>
            </a:r>
            <a:r>
              <a:rPr lang="ru-RU" sz="1550" dirty="0" err="1"/>
              <a:t>цього</a:t>
            </a:r>
            <a:r>
              <a:rPr lang="ru-RU" sz="1550" dirty="0"/>
              <a:t> </a:t>
            </a:r>
            <a:r>
              <a:rPr lang="ru-RU" sz="1550" dirty="0" err="1"/>
              <a:t>слід</a:t>
            </a:r>
            <a:r>
              <a:rPr lang="ru-RU" sz="1550" dirty="0"/>
              <a:t> </a:t>
            </a:r>
            <a:r>
              <a:rPr lang="ru-RU" sz="1550" dirty="0" err="1"/>
              <a:t>доторкнутися</a:t>
            </a:r>
            <a:r>
              <a:rPr lang="ru-RU" sz="1550" dirty="0"/>
              <a:t> до </a:t>
            </a:r>
            <a:r>
              <a:rPr lang="ru-RU" sz="1550" dirty="0" err="1"/>
              <a:t>пальця</a:t>
            </a:r>
            <a:r>
              <a:rPr lang="ru-RU" sz="1550" dirty="0"/>
              <a:t> на </a:t>
            </a:r>
            <a:r>
              <a:rPr lang="ru-RU" sz="1550" dirty="0" err="1"/>
              <a:t>нозі</a:t>
            </a:r>
            <a:r>
              <a:rPr lang="ru-RU" sz="1550" dirty="0"/>
              <a:t> </a:t>
            </a:r>
            <a:r>
              <a:rPr lang="ru-RU" sz="1550" dirty="0" err="1"/>
              <a:t>лежачого</a:t>
            </a:r>
            <a:r>
              <a:rPr lang="ru-RU" sz="1550" dirty="0"/>
              <a:t> </a:t>
            </a:r>
            <a:r>
              <a:rPr lang="ru-RU" sz="1550" dirty="0" smtClean="0"/>
              <a:t>гайдамаки. </a:t>
            </a:r>
            <a:r>
              <a:rPr lang="ru-RU" sz="1550" dirty="0" err="1"/>
              <a:t>О</a:t>
            </a:r>
            <a:r>
              <a:rPr lang="ru-RU" sz="1550" dirty="0" err="1" smtClean="0"/>
              <a:t>хочі</a:t>
            </a:r>
            <a:r>
              <a:rPr lang="ru-RU" sz="1550" dirty="0" smtClean="0"/>
              <a:t> </a:t>
            </a:r>
            <a:r>
              <a:rPr lang="ru-RU" sz="1550" dirty="0" err="1"/>
              <a:t>здобути</a:t>
            </a:r>
            <a:r>
              <a:rPr lang="ru-RU" sz="1550" dirty="0"/>
              <a:t> </a:t>
            </a:r>
            <a:r>
              <a:rPr lang="ru-RU" sz="1550" dirty="0" err="1"/>
              <a:t>прихильність</a:t>
            </a:r>
            <a:r>
              <a:rPr lang="ru-RU" sz="1550" dirty="0"/>
              <a:t> </a:t>
            </a:r>
            <a:r>
              <a:rPr lang="ru-RU" sz="1550" dirty="0" err="1"/>
              <a:t>фортуни</a:t>
            </a:r>
            <a:r>
              <a:rPr lang="ru-RU" sz="1550" dirty="0"/>
              <a:t> </a:t>
            </a:r>
            <a:r>
              <a:rPr lang="ru-RU" sz="1550" dirty="0" err="1"/>
              <a:t>відшліфували</a:t>
            </a:r>
            <a:r>
              <a:rPr lang="ru-RU" sz="1550" dirty="0"/>
              <a:t> </a:t>
            </a:r>
            <a:r>
              <a:rPr lang="ru-RU" sz="1550" dirty="0" err="1" smtClean="0"/>
              <a:t>його</a:t>
            </a:r>
            <a:r>
              <a:rPr lang="ru-RU" sz="1550" dirty="0" smtClean="0"/>
              <a:t> </a:t>
            </a:r>
            <a:r>
              <a:rPr lang="ru-RU" sz="1550" dirty="0" err="1" smtClean="0"/>
              <a:t>палець</a:t>
            </a:r>
            <a:r>
              <a:rPr lang="ru-RU" sz="1550" dirty="0" smtClean="0"/>
              <a:t> </a:t>
            </a:r>
            <a:r>
              <a:rPr lang="ru-RU" sz="1550" dirty="0"/>
              <a:t>до золотого </a:t>
            </a:r>
            <a:r>
              <a:rPr lang="ru-RU" sz="1550" dirty="0" err="1"/>
              <a:t>блиску</a:t>
            </a:r>
            <a:r>
              <a:rPr lang="ru-RU" sz="15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249906"/>
      </p:ext>
    </p:extLst>
  </p:cSld>
  <p:clrMapOvr>
    <a:masterClrMapping/>
  </p:clrMapOvr>
  <p:transition advTm="30000">
    <p:cut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4042792" cy="936104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Фонтан «Дзеркальний струмінь»</a:t>
            </a:r>
            <a:endParaRPr lang="ru-RU" sz="2800" dirty="0"/>
          </a:p>
        </p:txBody>
      </p:sp>
      <p:pic>
        <p:nvPicPr>
          <p:cNvPr id="7" name="Объект 6" descr="75626000_0_38441_f510501a_XL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15" r="4429"/>
          <a:stretch/>
        </p:blipFill>
        <p:spPr>
          <a:xfrm>
            <a:off x="4932040" y="332656"/>
            <a:ext cx="3960440" cy="3060888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51520" y="1124744"/>
            <a:ext cx="4392488" cy="5550701"/>
          </a:xfrm>
        </p:spPr>
        <p:txBody>
          <a:bodyPr>
            <a:normAutofit/>
          </a:bodyPr>
          <a:lstStyle/>
          <a:p>
            <a:pPr algn="just"/>
            <a:r>
              <a:rPr lang="ru-RU" sz="1700" dirty="0" err="1"/>
              <a:t>Наступним</a:t>
            </a:r>
            <a:r>
              <a:rPr lang="ru-RU" sz="1700" dirty="0"/>
              <a:t> </a:t>
            </a:r>
            <a:r>
              <a:rPr lang="ru-RU" sz="1700" dirty="0" smtClean="0"/>
              <a:t>дивом </a:t>
            </a:r>
            <a:r>
              <a:rPr lang="ru-RU" sz="1700" dirty="0" err="1"/>
              <a:t>вважається</a:t>
            </a:r>
            <a:r>
              <a:rPr lang="ru-RU" sz="1700" dirty="0"/>
              <a:t> фонтан «</a:t>
            </a:r>
            <a:r>
              <a:rPr lang="ru-RU" sz="1700" dirty="0" err="1"/>
              <a:t>Дзеркальний</a:t>
            </a:r>
            <a:r>
              <a:rPr lang="ru-RU" sz="1700" dirty="0"/>
              <a:t> </a:t>
            </a:r>
            <a:r>
              <a:rPr lang="ru-RU" sz="1700" dirty="0" err="1"/>
              <a:t>струмінь</a:t>
            </a:r>
            <a:r>
              <a:rPr lang="ru-RU" sz="1700" dirty="0"/>
              <a:t>». </a:t>
            </a:r>
            <a:r>
              <a:rPr lang="ru-RU" sz="1700" dirty="0" err="1"/>
              <a:t>Композиція</a:t>
            </a:r>
            <a:r>
              <a:rPr lang="ru-RU" sz="1700" dirty="0"/>
              <a:t> </a:t>
            </a:r>
            <a:r>
              <a:rPr lang="ru-RU" sz="1700" dirty="0" err="1"/>
              <a:t>виконана</a:t>
            </a:r>
            <a:r>
              <a:rPr lang="ru-RU" sz="1700" dirty="0"/>
              <a:t> у </a:t>
            </a:r>
            <a:r>
              <a:rPr lang="ru-RU" sz="1700" dirty="0" err="1"/>
              <a:t>вигляді</a:t>
            </a:r>
            <a:r>
              <a:rPr lang="ru-RU" sz="1700" dirty="0"/>
              <a:t> </a:t>
            </a:r>
            <a:r>
              <a:rPr lang="ru-RU" sz="1700" dirty="0" err="1"/>
              <a:t>альтанки</a:t>
            </a:r>
            <a:r>
              <a:rPr lang="ru-RU" sz="1700" dirty="0"/>
              <a:t>, з </a:t>
            </a:r>
            <a:r>
              <a:rPr lang="ru-RU" sz="1700" dirty="0" err="1"/>
              <a:t>якої</a:t>
            </a:r>
            <a:r>
              <a:rPr lang="ru-RU" sz="1700" dirty="0"/>
              <a:t> </a:t>
            </a:r>
            <a:r>
              <a:rPr lang="ru-RU" sz="1700" dirty="0" err="1"/>
              <a:t>стікає</a:t>
            </a:r>
            <a:r>
              <a:rPr lang="ru-RU" sz="1700" dirty="0"/>
              <a:t> </a:t>
            </a:r>
            <a:r>
              <a:rPr lang="ru-RU" sz="1700" dirty="0" err="1" smtClean="0"/>
              <a:t>крисшталево</a:t>
            </a:r>
            <a:r>
              <a:rPr lang="ru-RU" sz="1700" dirty="0" smtClean="0"/>
              <a:t> </a:t>
            </a:r>
            <a:r>
              <a:rPr lang="ru-RU" sz="1700" dirty="0"/>
              <a:t>чиста </a:t>
            </a:r>
            <a:r>
              <a:rPr lang="ru-RU" sz="1700" dirty="0" smtClean="0"/>
              <a:t>вода. </a:t>
            </a:r>
            <a:r>
              <a:rPr lang="ru-RU" sz="1700" dirty="0" err="1" smtClean="0"/>
              <a:t>Знаходиться</a:t>
            </a:r>
            <a:r>
              <a:rPr lang="ru-RU" sz="1700" dirty="0" smtClean="0"/>
              <a:t> </a:t>
            </a:r>
            <a:r>
              <a:rPr lang="ru-RU" sz="1700" dirty="0" err="1"/>
              <a:t>під</a:t>
            </a:r>
            <a:r>
              <a:rPr lang="ru-RU" sz="1700" dirty="0"/>
              <a:t> </a:t>
            </a:r>
            <a:r>
              <a:rPr lang="ru-RU" sz="1700" dirty="0" err="1"/>
              <a:t>захистом</a:t>
            </a:r>
            <a:r>
              <a:rPr lang="ru-RU" sz="1700" dirty="0"/>
              <a:t> ЮНЕСКО. </a:t>
            </a:r>
            <a:r>
              <a:rPr lang="ru-RU" sz="1700" dirty="0" err="1"/>
              <a:t>Позаду</a:t>
            </a:r>
            <a:r>
              <a:rPr lang="ru-RU" sz="1700" dirty="0"/>
              <a:t> </a:t>
            </a:r>
            <a:r>
              <a:rPr lang="ru-RU" sz="1700" dirty="0" err="1" smtClean="0"/>
              <a:t>альтанки</a:t>
            </a:r>
            <a:r>
              <a:rPr lang="ru-RU" sz="1700" dirty="0" smtClean="0"/>
              <a:t> </a:t>
            </a:r>
            <a:r>
              <a:rPr lang="ru-RU" sz="1700" dirty="0" err="1" smtClean="0"/>
              <a:t>розміщений</a:t>
            </a:r>
            <a:r>
              <a:rPr lang="ru-RU" sz="1700" dirty="0" smtClean="0"/>
              <a:t> </a:t>
            </a:r>
            <a:r>
              <a:rPr lang="ru-RU" sz="1700" dirty="0"/>
              <a:t>фонтан, </a:t>
            </a:r>
            <a:r>
              <a:rPr lang="ru-RU" sz="1700" dirty="0" err="1"/>
              <a:t>біля</a:t>
            </a:r>
            <a:r>
              <a:rPr lang="ru-RU" sz="1700" dirty="0"/>
              <a:t> </a:t>
            </a:r>
            <a:r>
              <a:rPr lang="ru-RU" sz="1700" dirty="0" err="1"/>
              <a:t>якого</a:t>
            </a:r>
            <a:r>
              <a:rPr lang="ru-RU" sz="1700" dirty="0"/>
              <a:t> </a:t>
            </a:r>
            <a:r>
              <a:rPr lang="ru-RU" sz="1700" dirty="0" err="1"/>
              <a:t>городяни</a:t>
            </a:r>
            <a:r>
              <a:rPr lang="ru-RU" sz="1700" dirty="0"/>
              <a:t> </a:t>
            </a:r>
            <a:r>
              <a:rPr lang="ru-RU" sz="1700" dirty="0" err="1"/>
              <a:t>люблять</a:t>
            </a:r>
            <a:r>
              <a:rPr lang="ru-RU" sz="1700" dirty="0"/>
              <a:t> </a:t>
            </a:r>
            <a:r>
              <a:rPr lang="ru-RU" sz="1700" dirty="0" err="1" smtClean="0"/>
              <a:t>відпочивати</a:t>
            </a:r>
            <a:r>
              <a:rPr lang="ru-RU" sz="1700" dirty="0" smtClean="0"/>
              <a:t> в </a:t>
            </a:r>
            <a:r>
              <a:rPr lang="ru-RU" sz="1700" dirty="0" err="1" smtClean="0"/>
              <a:t>години</a:t>
            </a:r>
            <a:r>
              <a:rPr lang="ru-RU" sz="1700" dirty="0" smtClean="0"/>
              <a:t> </a:t>
            </a:r>
            <a:r>
              <a:rPr lang="ru-RU" sz="1700" dirty="0" err="1"/>
              <a:t>полуденної</a:t>
            </a:r>
            <a:r>
              <a:rPr lang="ru-RU" sz="1700" dirty="0"/>
              <a:t> спеки </a:t>
            </a:r>
            <a:r>
              <a:rPr lang="ru-RU" sz="1700" dirty="0" err="1"/>
              <a:t>або</a:t>
            </a:r>
            <a:r>
              <a:rPr lang="ru-RU" sz="1700" dirty="0"/>
              <a:t> </a:t>
            </a:r>
            <a:r>
              <a:rPr lang="ru-RU" sz="1700" dirty="0" err="1"/>
              <a:t>прогулюватися</a:t>
            </a:r>
            <a:r>
              <a:rPr lang="ru-RU" sz="1700" dirty="0"/>
              <a:t> </a:t>
            </a:r>
            <a:r>
              <a:rPr lang="ru-RU" sz="1700" dirty="0" err="1"/>
              <a:t>ввечері</a:t>
            </a:r>
            <a:r>
              <a:rPr lang="ru-RU" sz="1700" dirty="0"/>
              <a:t> </a:t>
            </a:r>
            <a:r>
              <a:rPr lang="ru-RU" sz="1700" dirty="0" smtClean="0"/>
              <a:t>по </a:t>
            </a:r>
            <a:r>
              <a:rPr lang="ru-RU" sz="1700" dirty="0" err="1" smtClean="0"/>
              <a:t>алеї</a:t>
            </a:r>
            <a:r>
              <a:rPr lang="ru-RU" sz="1700" dirty="0" smtClean="0"/>
              <a:t>.</a:t>
            </a:r>
          </a:p>
          <a:p>
            <a:pPr algn="just"/>
            <a:r>
              <a:rPr lang="ru-RU" sz="1700" dirty="0" err="1" smtClean="0"/>
              <a:t>Споруджено</a:t>
            </a:r>
            <a:r>
              <a:rPr lang="ru-RU" sz="1700" dirty="0" smtClean="0"/>
              <a:t> </a:t>
            </a:r>
            <a:r>
              <a:rPr lang="ru-RU" sz="1700" dirty="0"/>
              <a:t>«</a:t>
            </a:r>
            <a:r>
              <a:rPr lang="ru-RU" sz="1700" dirty="0" err="1"/>
              <a:t>Дзеркальний</a:t>
            </a:r>
            <a:r>
              <a:rPr lang="ru-RU" sz="1700" dirty="0"/>
              <a:t> </a:t>
            </a:r>
            <a:r>
              <a:rPr lang="ru-RU" sz="1700" dirty="0" err="1"/>
              <a:t>струмінь</a:t>
            </a:r>
            <a:r>
              <a:rPr lang="ru-RU" sz="1700" dirty="0"/>
              <a:t>» в 1947 </a:t>
            </a:r>
            <a:r>
              <a:rPr lang="ru-RU" sz="1700" dirty="0" err="1" smtClean="0"/>
              <a:t>році</a:t>
            </a:r>
            <a:r>
              <a:rPr lang="ru-RU" sz="1700" dirty="0" smtClean="0"/>
              <a:t>. </a:t>
            </a:r>
            <a:r>
              <a:rPr lang="ru-RU" sz="1700" dirty="0" err="1" smtClean="0"/>
              <a:t>Композиція</a:t>
            </a:r>
            <a:r>
              <a:rPr lang="ru-RU" sz="1700" dirty="0" smtClean="0"/>
              <a:t> </a:t>
            </a:r>
            <a:r>
              <a:rPr lang="ru-RU" sz="1700" dirty="0" err="1" smtClean="0"/>
              <a:t>виникла</a:t>
            </a:r>
            <a:r>
              <a:rPr lang="ru-RU" sz="1700" dirty="0" smtClean="0"/>
              <a:t> на </a:t>
            </a:r>
            <a:r>
              <a:rPr lang="ru-RU" sz="1700" dirty="0" err="1" smtClean="0"/>
              <a:t>місці</a:t>
            </a:r>
            <a:r>
              <a:rPr lang="ru-RU" sz="1700" dirty="0" smtClean="0"/>
              <a:t> </a:t>
            </a:r>
            <a:r>
              <a:rPr lang="ru-RU" sz="1700" dirty="0" err="1" smtClean="0"/>
              <a:t>тролейбусного</a:t>
            </a:r>
            <a:r>
              <a:rPr lang="ru-RU" sz="1700" dirty="0" smtClean="0"/>
              <a:t> парку </a:t>
            </a:r>
            <a:r>
              <a:rPr lang="ru-RU" sz="1700" dirty="0"/>
              <a:t>і </a:t>
            </a:r>
            <a:r>
              <a:rPr lang="ru-RU" sz="1700" dirty="0" err="1"/>
              <a:t>спочатку</a:t>
            </a:r>
            <a:r>
              <a:rPr lang="ru-RU" sz="1700" dirty="0"/>
              <a:t> </a:t>
            </a:r>
            <a:r>
              <a:rPr lang="ru-RU" sz="1700" dirty="0" err="1"/>
              <a:t>символізувала</a:t>
            </a:r>
            <a:r>
              <a:rPr lang="ru-RU" sz="1700" dirty="0"/>
              <a:t> Перемогу у </a:t>
            </a:r>
            <a:r>
              <a:rPr lang="ru-RU" sz="1700" dirty="0" err="1" smtClean="0"/>
              <a:t>Другій</a:t>
            </a:r>
            <a:r>
              <a:rPr lang="ru-RU" sz="1700" dirty="0" smtClean="0"/>
              <a:t> </a:t>
            </a:r>
            <a:r>
              <a:rPr lang="ru-RU" sz="1700" dirty="0" err="1" smtClean="0"/>
              <a:t>світовій</a:t>
            </a:r>
            <a:r>
              <a:rPr lang="ru-RU" sz="1700" dirty="0" smtClean="0"/>
              <a:t> </a:t>
            </a:r>
            <a:r>
              <a:rPr lang="ru-RU" sz="1700" dirty="0" err="1" smtClean="0"/>
              <a:t>війні</a:t>
            </a:r>
            <a:r>
              <a:rPr lang="ru-RU" sz="1700" dirty="0"/>
              <a:t>, а </a:t>
            </a:r>
            <a:r>
              <a:rPr lang="ru-RU" sz="1700" dirty="0" err="1" smtClean="0"/>
              <a:t>згодом</a:t>
            </a:r>
            <a:r>
              <a:rPr lang="ru-RU" sz="1700" dirty="0" smtClean="0"/>
              <a:t> </a:t>
            </a:r>
            <a:r>
              <a:rPr lang="ru-RU" sz="1700" dirty="0"/>
              <a:t>стала </a:t>
            </a:r>
            <a:r>
              <a:rPr lang="ru-RU" sz="1700" dirty="0" err="1" smtClean="0"/>
              <a:t>однією</a:t>
            </a:r>
            <a:r>
              <a:rPr lang="ru-RU" sz="1700" dirty="0" smtClean="0"/>
              <a:t> </a:t>
            </a:r>
            <a:r>
              <a:rPr lang="ru-RU" sz="1700" dirty="0"/>
              <a:t>з </a:t>
            </a:r>
            <a:r>
              <a:rPr lang="ru-RU" sz="1700" dirty="0" err="1" smtClean="0"/>
              <a:t>найвідоміших</a:t>
            </a:r>
            <a:r>
              <a:rPr lang="ru-RU" sz="1700" dirty="0" smtClean="0"/>
              <a:t> </a:t>
            </a:r>
            <a:r>
              <a:rPr lang="ru-RU" sz="1700" dirty="0" err="1" smtClean="0"/>
              <a:t>споруд</a:t>
            </a:r>
            <a:r>
              <a:rPr lang="ru-RU" sz="1700" dirty="0" smtClean="0"/>
              <a:t> </a:t>
            </a:r>
            <a:r>
              <a:rPr lang="ru-RU" sz="1700" dirty="0" err="1"/>
              <a:t>міста</a:t>
            </a:r>
            <a:r>
              <a:rPr lang="ru-RU" sz="1700" dirty="0"/>
              <a:t>. </a:t>
            </a:r>
            <a:endParaRPr lang="ru-RU" sz="1700" dirty="0" smtClean="0"/>
          </a:p>
          <a:p>
            <a:pPr algn="just"/>
            <a:r>
              <a:rPr lang="ru-RU" sz="1700" dirty="0" err="1" smtClean="0"/>
              <a:t>Надзвичайно</a:t>
            </a:r>
            <a:r>
              <a:rPr lang="ru-RU" sz="1700" dirty="0" smtClean="0"/>
              <a:t> красива </a:t>
            </a:r>
            <a:r>
              <a:rPr lang="ru-RU" sz="1700" dirty="0" err="1" smtClean="0"/>
              <a:t>композиція</a:t>
            </a:r>
            <a:r>
              <a:rPr lang="ru-RU" sz="1700" dirty="0" smtClean="0"/>
              <a:t> </a:t>
            </a:r>
            <a:r>
              <a:rPr lang="ru-RU" sz="1700" dirty="0" err="1" smtClean="0"/>
              <a:t>вночі</a:t>
            </a:r>
            <a:r>
              <a:rPr lang="ru-RU" sz="1700" dirty="0" smtClean="0"/>
              <a:t>. </a:t>
            </a:r>
            <a:r>
              <a:rPr lang="ru-RU" sz="1700" dirty="0" err="1"/>
              <a:t>П</a:t>
            </a:r>
            <a:r>
              <a:rPr lang="ru-RU" sz="1700" dirty="0" err="1" smtClean="0"/>
              <a:t>ісля</a:t>
            </a:r>
            <a:r>
              <a:rPr lang="ru-RU" sz="1700" dirty="0" smtClean="0"/>
              <a:t> </a:t>
            </a:r>
            <a:r>
              <a:rPr lang="ru-RU" sz="1700" dirty="0"/>
              <a:t>того, як тут </a:t>
            </a:r>
            <a:r>
              <a:rPr lang="ru-RU" sz="1700" dirty="0" err="1"/>
              <a:t>встановили</a:t>
            </a:r>
            <a:r>
              <a:rPr lang="ru-RU" sz="1700" dirty="0"/>
              <a:t> </a:t>
            </a:r>
            <a:r>
              <a:rPr lang="ru-RU" sz="1700" dirty="0" err="1"/>
              <a:t>підсвічування</a:t>
            </a:r>
            <a:r>
              <a:rPr lang="ru-RU" sz="1700" dirty="0" smtClean="0"/>
              <a:t>,  </a:t>
            </a:r>
            <a:r>
              <a:rPr lang="ru-RU" sz="1700" dirty="0" err="1" smtClean="0"/>
              <a:t>увечері</a:t>
            </a:r>
            <a:r>
              <a:rPr lang="ru-RU" sz="1700" dirty="0" smtClean="0"/>
              <a:t> і </a:t>
            </a:r>
            <a:r>
              <a:rPr lang="ru-RU" sz="1700" dirty="0" err="1" smtClean="0"/>
              <a:t>вночі</a:t>
            </a:r>
            <a:r>
              <a:rPr lang="ru-RU" sz="1700" dirty="0" smtClean="0"/>
              <a:t> </a:t>
            </a:r>
            <a:r>
              <a:rPr lang="ru-RU" sz="1700" dirty="0"/>
              <a:t>фонтан </a:t>
            </a:r>
            <a:r>
              <a:rPr lang="ru-RU" sz="1700" dirty="0" err="1"/>
              <a:t>світиться</a:t>
            </a:r>
            <a:r>
              <a:rPr lang="ru-RU" sz="1700" dirty="0"/>
              <a:t> </a:t>
            </a:r>
            <a:r>
              <a:rPr lang="ru-RU" sz="1700" dirty="0" err="1"/>
              <a:t>всіма</a:t>
            </a:r>
            <a:r>
              <a:rPr lang="ru-RU" sz="1700" dirty="0"/>
              <a:t> </a:t>
            </a:r>
            <a:r>
              <a:rPr lang="ru-RU" sz="1700" dirty="0" err="1"/>
              <a:t>барвами</a:t>
            </a:r>
            <a:r>
              <a:rPr lang="ru-RU" sz="1700" dirty="0"/>
              <a:t> веселки. Красу «</a:t>
            </a:r>
            <a:r>
              <a:rPr lang="ru-RU" sz="1700" dirty="0" err="1"/>
              <a:t>Дзеркального</a:t>
            </a:r>
            <a:r>
              <a:rPr lang="ru-RU" sz="1700" dirty="0"/>
              <a:t> </a:t>
            </a:r>
            <a:r>
              <a:rPr lang="ru-RU" sz="1700" dirty="0" err="1"/>
              <a:t>струменя</a:t>
            </a:r>
            <a:r>
              <a:rPr lang="ru-RU" sz="1700" dirty="0"/>
              <a:t>» </a:t>
            </a:r>
            <a:r>
              <a:rPr lang="ru-RU" sz="1700" dirty="0" err="1"/>
              <a:t>неможливо</a:t>
            </a:r>
            <a:r>
              <a:rPr lang="ru-RU" sz="1700" dirty="0"/>
              <a:t> </a:t>
            </a:r>
            <a:r>
              <a:rPr lang="ru-RU" sz="1700" dirty="0" err="1" smtClean="0"/>
              <a:t>передати</a:t>
            </a:r>
            <a:r>
              <a:rPr lang="ru-RU" sz="1700" dirty="0" smtClean="0"/>
              <a:t> словами - </a:t>
            </a:r>
            <a:r>
              <a:rPr lang="ru-RU" sz="1700" dirty="0" err="1" smtClean="0"/>
              <a:t>її</a:t>
            </a:r>
            <a:r>
              <a:rPr lang="ru-RU" sz="1700" dirty="0" smtClean="0"/>
              <a:t> </a:t>
            </a:r>
            <a:r>
              <a:rPr lang="ru-RU" sz="1700" dirty="0" err="1" smtClean="0"/>
              <a:t>потрібно</a:t>
            </a:r>
            <a:r>
              <a:rPr lang="ru-RU" sz="1700" dirty="0" smtClean="0"/>
              <a:t> </a:t>
            </a:r>
            <a:r>
              <a:rPr lang="ru-RU" sz="1700" dirty="0" err="1" smtClean="0"/>
              <a:t>побачити</a:t>
            </a:r>
            <a:r>
              <a:rPr lang="ru-RU" sz="1700" dirty="0" smtClean="0"/>
              <a:t> на </a:t>
            </a:r>
            <a:r>
              <a:rPr lang="ru-RU" sz="1700" dirty="0" err="1" smtClean="0"/>
              <a:t>власні</a:t>
            </a:r>
            <a:r>
              <a:rPr lang="ru-RU" sz="1700" dirty="0" smtClean="0"/>
              <a:t> </a:t>
            </a:r>
            <a:r>
              <a:rPr lang="ru-RU" sz="1700" dirty="0" err="1" smtClean="0"/>
              <a:t>очі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899" y="3573016"/>
            <a:ext cx="3962581" cy="3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52122"/>
      </p:ext>
    </p:extLst>
  </p:cSld>
  <p:clrMapOvr>
    <a:masterClrMapping/>
  </p:clrMapOvr>
  <p:transition advTm="30000">
    <p:cut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960440" cy="9237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/>
              <a:t>Благовіщенський</a:t>
            </a:r>
            <a:r>
              <a:rPr lang="ru-RU" sz="3100" dirty="0"/>
              <a:t> </a:t>
            </a:r>
            <a:r>
              <a:rPr lang="ru-RU" sz="3100" dirty="0" smtClean="0"/>
              <a:t>собор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381722"/>
            <a:ext cx="4546972" cy="326330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268760"/>
            <a:ext cx="3960440" cy="5328592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/>
              <a:t>Свято-</a:t>
            </a:r>
            <a:r>
              <a:rPr lang="ru-RU" sz="1800" dirty="0" err="1"/>
              <a:t>Благовіщенський</a:t>
            </a:r>
            <a:r>
              <a:rPr lang="ru-RU" sz="1800" dirty="0"/>
              <a:t> </a:t>
            </a:r>
            <a:r>
              <a:rPr lang="ru-RU" sz="1800" dirty="0" err="1"/>
              <a:t>кафедральний</a:t>
            </a:r>
            <a:r>
              <a:rPr lang="ru-RU" sz="1800" dirty="0"/>
              <a:t> собор </a:t>
            </a:r>
            <a:r>
              <a:rPr lang="ru-RU" sz="1800" dirty="0" smtClean="0"/>
              <a:t>- </a:t>
            </a:r>
            <a:r>
              <a:rPr lang="ru-RU" sz="1800" dirty="0" err="1" smtClean="0"/>
              <a:t>найбільший</a:t>
            </a:r>
            <a:r>
              <a:rPr lang="ru-RU" sz="1800" dirty="0" smtClean="0"/>
              <a:t> </a:t>
            </a:r>
            <a:r>
              <a:rPr lang="ru-RU" sz="1800" dirty="0"/>
              <a:t>храм </a:t>
            </a:r>
            <a:r>
              <a:rPr lang="ru-RU" sz="1800" dirty="0" err="1"/>
              <a:t>Харкова</a:t>
            </a:r>
            <a:r>
              <a:rPr lang="ru-RU" sz="1800" dirty="0"/>
              <a:t> </a:t>
            </a:r>
            <a:r>
              <a:rPr lang="ru-RU" sz="1800" dirty="0" smtClean="0"/>
              <a:t>(</a:t>
            </a:r>
            <a:r>
              <a:rPr lang="ru-RU" sz="1800" dirty="0" err="1" smtClean="0"/>
              <a:t>вміщує</a:t>
            </a:r>
            <a:r>
              <a:rPr lang="ru-RU" sz="1800" dirty="0" smtClean="0"/>
              <a:t>  </a:t>
            </a:r>
            <a:r>
              <a:rPr lang="ru-RU" sz="1800" dirty="0"/>
              <a:t>4000 </a:t>
            </a:r>
            <a:r>
              <a:rPr lang="ru-RU" sz="1800" dirty="0" err="1"/>
              <a:t>чол</a:t>
            </a:r>
            <a:r>
              <a:rPr lang="ru-RU" sz="1800" dirty="0"/>
              <a:t>.), </a:t>
            </a:r>
            <a:r>
              <a:rPr lang="ru-RU" sz="1800" dirty="0" err="1"/>
              <a:t>Побудований</a:t>
            </a:r>
            <a:r>
              <a:rPr lang="ru-RU" sz="1800" dirty="0"/>
              <a:t> в 1901 р в </a:t>
            </a:r>
            <a:r>
              <a:rPr lang="ru-RU" sz="1800" dirty="0" err="1"/>
              <a:t>російсько-візантійському</a:t>
            </a:r>
            <a:r>
              <a:rPr lang="ru-RU" sz="1800" dirty="0"/>
              <a:t> </a:t>
            </a:r>
            <a:r>
              <a:rPr lang="ru-RU" sz="1800" dirty="0" err="1"/>
              <a:t>стилі</a:t>
            </a:r>
            <a:r>
              <a:rPr lang="ru-RU" sz="1800" dirty="0"/>
              <a:t> з </a:t>
            </a:r>
            <a:r>
              <a:rPr lang="ru-RU" sz="1800" dirty="0" err="1"/>
              <a:t>елементами</a:t>
            </a:r>
            <a:r>
              <a:rPr lang="ru-RU" sz="1800" dirty="0"/>
              <a:t> </a:t>
            </a:r>
            <a:r>
              <a:rPr lang="ru-RU" sz="1800" dirty="0" err="1"/>
              <a:t>еклектики</a:t>
            </a:r>
            <a:r>
              <a:rPr lang="ru-RU" sz="1800" dirty="0"/>
              <a:t> і </a:t>
            </a:r>
            <a:r>
              <a:rPr lang="ru-RU" sz="1800" dirty="0" err="1" smtClean="0"/>
              <a:t>псевдоготичною</a:t>
            </a:r>
            <a:r>
              <a:rPr lang="ru-RU" sz="1800" dirty="0" smtClean="0"/>
              <a:t> ярусною 80-метровою </a:t>
            </a:r>
            <a:r>
              <a:rPr lang="ru-RU" sz="1800" dirty="0" err="1"/>
              <a:t>дзвіницею</a:t>
            </a:r>
            <a:r>
              <a:rPr lang="ru-RU" sz="1800" dirty="0" smtClean="0"/>
              <a:t>.</a:t>
            </a:r>
          </a:p>
          <a:p>
            <a:r>
              <a:rPr lang="ru-RU" sz="1800" dirty="0" err="1"/>
              <a:t>Благовіщенський</a:t>
            </a:r>
            <a:r>
              <a:rPr lang="ru-RU" sz="1800" dirty="0"/>
              <a:t> собор є ровесником </a:t>
            </a:r>
            <a:r>
              <a:rPr lang="ru-RU" sz="1800" dirty="0" err="1"/>
              <a:t>Харкова</a:t>
            </a:r>
            <a:r>
              <a:rPr lang="ru-RU" sz="1800" dirty="0"/>
              <a:t>. </a:t>
            </a:r>
            <a:r>
              <a:rPr lang="ru-RU" sz="1800" dirty="0" err="1"/>
              <a:t>Серед</a:t>
            </a:r>
            <a:r>
              <a:rPr lang="ru-RU" sz="1800" dirty="0"/>
              <a:t> </a:t>
            </a:r>
            <a:r>
              <a:rPr lang="ru-RU" sz="1800" dirty="0" err="1"/>
              <a:t>численних</a:t>
            </a:r>
            <a:r>
              <a:rPr lang="ru-RU" sz="1800" dirty="0"/>
              <a:t> </a:t>
            </a:r>
            <a:r>
              <a:rPr lang="ru-RU" sz="1800" dirty="0" err="1"/>
              <a:t>православних</a:t>
            </a:r>
            <a:r>
              <a:rPr lang="ru-RU" sz="1800" dirty="0"/>
              <a:t> </a:t>
            </a:r>
            <a:r>
              <a:rPr lang="ru-RU" sz="1800" dirty="0" err="1"/>
              <a:t>храмів</a:t>
            </a:r>
            <a:r>
              <a:rPr lang="ru-RU" sz="1800" dirty="0"/>
              <a:t> не </a:t>
            </a:r>
            <a:r>
              <a:rPr lang="ru-RU" sz="1800" dirty="0" err="1"/>
              <a:t>тільки</a:t>
            </a:r>
            <a:r>
              <a:rPr lang="ru-RU" sz="1800" dirty="0"/>
              <a:t> в </a:t>
            </a:r>
            <a:r>
              <a:rPr lang="ru-RU" sz="1800" dirty="0" err="1"/>
              <a:t>Україні</a:t>
            </a:r>
            <a:r>
              <a:rPr lang="ru-RU" sz="1800" dirty="0"/>
              <a:t>, а й </a:t>
            </a:r>
            <a:r>
              <a:rPr lang="ru-RU" sz="1800" dirty="0" smtClean="0"/>
              <a:t>на </a:t>
            </a:r>
            <a:r>
              <a:rPr lang="ru-RU" sz="1800" dirty="0" err="1" smtClean="0"/>
              <a:t>пострадянському</a:t>
            </a:r>
            <a:r>
              <a:rPr lang="ru-RU" sz="1800" dirty="0" smtClean="0"/>
              <a:t> </a:t>
            </a:r>
            <a:r>
              <a:rPr lang="ru-RU" sz="1800" dirty="0" err="1"/>
              <a:t>просторі</a:t>
            </a:r>
            <a:r>
              <a:rPr lang="ru-RU" sz="1800" dirty="0"/>
              <a:t>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вигідно</a:t>
            </a:r>
            <a:r>
              <a:rPr lang="ru-RU" sz="1800" dirty="0"/>
              <a:t> </a:t>
            </a:r>
            <a:r>
              <a:rPr lang="ru-RU" sz="1800" dirty="0" err="1"/>
              <a:t>вирізняється</a:t>
            </a:r>
            <a:r>
              <a:rPr lang="ru-RU" sz="1800" dirty="0"/>
              <a:t> </a:t>
            </a:r>
            <a:r>
              <a:rPr lang="ru-RU" sz="1800" dirty="0" err="1"/>
              <a:t>своєю</a:t>
            </a:r>
            <a:r>
              <a:rPr lang="ru-RU" sz="1800" dirty="0"/>
              <a:t> </a:t>
            </a:r>
            <a:r>
              <a:rPr lang="ru-RU" sz="1800" dirty="0" err="1" smtClean="0"/>
              <a:t>архітектурою</a:t>
            </a:r>
            <a:r>
              <a:rPr lang="ru-RU" sz="1800" dirty="0" smtClean="0"/>
              <a:t>: </a:t>
            </a:r>
            <a:r>
              <a:rPr lang="ru-RU" sz="1800" dirty="0" err="1" smtClean="0"/>
              <a:t>величезною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кількістю</a:t>
            </a:r>
            <a:r>
              <a:rPr lang="ru-RU" sz="1800" dirty="0" smtClean="0"/>
              <a:t> </a:t>
            </a:r>
            <a:r>
              <a:rPr lang="ru-RU" sz="1800" dirty="0"/>
              <a:t>фресок, </a:t>
            </a:r>
            <a:r>
              <a:rPr lang="ru-RU" sz="1800" dirty="0" smtClean="0"/>
              <a:t>картин та </a:t>
            </a:r>
            <a:r>
              <a:rPr lang="ru-RU" sz="1800" dirty="0" err="1" smtClean="0"/>
              <a:t>ікон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В </a:t>
            </a:r>
            <a:r>
              <a:rPr lang="ru-RU" sz="1800" dirty="0" err="1" smtClean="0"/>
              <a:t>радянський</a:t>
            </a:r>
            <a:r>
              <a:rPr lang="ru-RU" sz="1800" dirty="0" smtClean="0"/>
              <a:t> </a:t>
            </a:r>
            <a:r>
              <a:rPr lang="ru-RU" sz="1800" dirty="0" err="1" smtClean="0"/>
              <a:t>період</a:t>
            </a:r>
            <a:r>
              <a:rPr lang="ru-RU" sz="1800" dirty="0"/>
              <a:t> </a:t>
            </a:r>
            <a:r>
              <a:rPr lang="ru-RU" sz="1800" dirty="0" smtClean="0"/>
              <a:t>собор </a:t>
            </a:r>
            <a:r>
              <a:rPr lang="ru-RU" sz="1800" dirty="0" err="1"/>
              <a:t>хотіли</a:t>
            </a:r>
            <a:r>
              <a:rPr lang="ru-RU" sz="1800" dirty="0"/>
              <a:t> </a:t>
            </a:r>
            <a:r>
              <a:rPr lang="ru-RU" sz="1800" dirty="0" err="1"/>
              <a:t>знищити</a:t>
            </a:r>
            <a:r>
              <a:rPr lang="ru-RU" sz="1800" dirty="0"/>
              <a:t>. </a:t>
            </a:r>
            <a:r>
              <a:rPr lang="ru-RU" sz="1800" dirty="0" err="1"/>
              <a:t>Пізніше</a:t>
            </a:r>
            <a:r>
              <a:rPr lang="ru-RU" sz="1800" dirty="0"/>
              <a:t> </a:t>
            </a:r>
            <a:r>
              <a:rPr lang="ru-RU" sz="1800" dirty="0" err="1"/>
              <a:t>церква</a:t>
            </a:r>
            <a:r>
              <a:rPr lang="ru-RU" sz="1800" dirty="0"/>
              <a:t> </a:t>
            </a:r>
            <a:r>
              <a:rPr lang="ru-RU" sz="1800" dirty="0" err="1"/>
              <a:t>відновила</a:t>
            </a:r>
            <a:r>
              <a:rPr lang="ru-RU" sz="1800" dirty="0"/>
              <a:t> свою роботу і </a:t>
            </a:r>
            <a:r>
              <a:rPr lang="ru-RU" sz="1800" dirty="0" err="1"/>
              <a:t>продовжувала</a:t>
            </a:r>
            <a:r>
              <a:rPr lang="ru-RU" sz="1800" dirty="0"/>
              <a:t>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навіть</a:t>
            </a:r>
            <a:r>
              <a:rPr lang="ru-RU" sz="1800" dirty="0"/>
              <a:t> </a:t>
            </a:r>
            <a:r>
              <a:rPr lang="ru-RU" sz="1800" dirty="0" smtClean="0"/>
              <a:t>у </a:t>
            </a:r>
            <a:r>
              <a:rPr lang="ru-RU" sz="1800" dirty="0" err="1"/>
              <a:t>період</a:t>
            </a:r>
            <a:r>
              <a:rPr lang="ru-RU" sz="1800" dirty="0"/>
              <a:t> </a:t>
            </a:r>
            <a:r>
              <a:rPr lang="ru-RU" sz="1800" dirty="0" err="1"/>
              <a:t>окупації</a:t>
            </a:r>
            <a:r>
              <a:rPr lang="ru-RU" sz="1800" dirty="0"/>
              <a:t>. Н</a:t>
            </a:r>
            <a:r>
              <a:rPr lang="ru-RU" sz="1800" dirty="0" smtClean="0"/>
              <a:t>а </a:t>
            </a:r>
            <a:r>
              <a:rPr lang="ru-RU" sz="1800" dirty="0"/>
              <a:t>початку 50-х </a:t>
            </a:r>
            <a:r>
              <a:rPr lang="ru-RU" sz="1800" dirty="0" err="1"/>
              <a:t>років</a:t>
            </a:r>
            <a:r>
              <a:rPr lang="ru-RU" sz="1800" dirty="0"/>
              <a:t> </a:t>
            </a:r>
            <a:r>
              <a:rPr lang="ru-RU" sz="1800" dirty="0" err="1"/>
              <a:t>минулого</a:t>
            </a:r>
            <a:r>
              <a:rPr lang="ru-RU" sz="1800" dirty="0"/>
              <a:t> </a:t>
            </a:r>
            <a:r>
              <a:rPr lang="ru-RU" sz="1800" dirty="0" err="1" smtClean="0"/>
              <a:t>століття</a:t>
            </a:r>
            <a:r>
              <a:rPr lang="ru-RU" sz="1800" dirty="0" smtClean="0"/>
              <a:t> до храму передали </a:t>
            </a:r>
            <a:r>
              <a:rPr lang="ru-RU" sz="1800" dirty="0" err="1"/>
              <a:t>мощі</a:t>
            </a:r>
            <a:r>
              <a:rPr lang="ru-RU" sz="1800" dirty="0"/>
              <a:t> </a:t>
            </a:r>
            <a:r>
              <a:rPr lang="ru-RU" sz="1800" dirty="0" err="1"/>
              <a:t>харківського</a:t>
            </a:r>
            <a:r>
              <a:rPr lang="ru-RU" sz="1800" dirty="0"/>
              <a:t> святителя </a:t>
            </a:r>
            <a:r>
              <a:rPr lang="ru-RU" sz="1800" dirty="0" err="1" smtClean="0"/>
              <a:t>Мелетія</a:t>
            </a:r>
            <a:r>
              <a:rPr lang="ru-RU" sz="1800" dirty="0" smtClean="0"/>
              <a:t> і </a:t>
            </a:r>
            <a:r>
              <a:rPr lang="ru-RU" sz="1800" dirty="0"/>
              <a:t>святого </a:t>
            </a:r>
            <a:r>
              <a:rPr lang="ru-RU" sz="1800" dirty="0" err="1"/>
              <a:t>Афанасія</a:t>
            </a:r>
            <a:r>
              <a:rPr lang="ru-RU" sz="1800" dirty="0"/>
              <a:t> </a:t>
            </a:r>
            <a:r>
              <a:rPr lang="ru-RU" sz="1800" dirty="0" err="1" smtClean="0"/>
              <a:t>Пателарія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968" y="3780568"/>
            <a:ext cx="2232248" cy="296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9650" y="3780568"/>
            <a:ext cx="2426886" cy="29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373"/>
      </p:ext>
    </p:extLst>
  </p:cSld>
  <p:clrMapOvr>
    <a:masterClrMapping/>
  </p:clrMapOvr>
  <p:transition advTm="30000">
    <p:cut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419646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Покровський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007" y="260648"/>
            <a:ext cx="4320000" cy="310940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836712"/>
            <a:ext cx="4176464" cy="5832648"/>
          </a:xfrm>
        </p:spPr>
        <p:txBody>
          <a:bodyPr>
            <a:noAutofit/>
          </a:bodyPr>
          <a:lstStyle/>
          <a:p>
            <a:pPr algn="just"/>
            <a:r>
              <a:rPr lang="ru-RU" sz="1700" dirty="0" err="1"/>
              <a:t>Покровський</a:t>
            </a:r>
            <a:r>
              <a:rPr lang="ru-RU" sz="1700" dirty="0"/>
              <a:t> храм </a:t>
            </a:r>
            <a:r>
              <a:rPr lang="ru-RU" sz="1700" dirty="0" err="1"/>
              <a:t>був</a:t>
            </a:r>
            <a:r>
              <a:rPr lang="ru-RU" sz="1700" dirty="0"/>
              <a:t> </a:t>
            </a:r>
            <a:r>
              <a:rPr lang="ru-RU" sz="1700" dirty="0" err="1"/>
              <a:t>зведений</a:t>
            </a:r>
            <a:r>
              <a:rPr lang="ru-RU" sz="1700" dirty="0"/>
              <a:t> </a:t>
            </a:r>
            <a:r>
              <a:rPr lang="ru-RU" sz="1700" dirty="0" err="1"/>
              <a:t>місцевими</a:t>
            </a:r>
            <a:r>
              <a:rPr lang="ru-RU" sz="1700" dirty="0"/>
              <a:t> </a:t>
            </a:r>
            <a:r>
              <a:rPr lang="ru-RU" sz="1700" dirty="0" err="1"/>
              <a:t>козаками</a:t>
            </a:r>
            <a:r>
              <a:rPr lang="ru-RU" sz="1700" dirty="0"/>
              <a:t> в 1689 </a:t>
            </a:r>
            <a:r>
              <a:rPr lang="ru-RU" sz="1700" dirty="0" err="1"/>
              <a:t>році</a:t>
            </a:r>
            <a:r>
              <a:rPr lang="ru-RU" sz="1700" dirty="0"/>
              <a:t> за </a:t>
            </a:r>
            <a:r>
              <a:rPr lang="ru-RU" sz="1700" dirty="0" smtClean="0"/>
              <a:t>межами </a:t>
            </a:r>
            <a:r>
              <a:rPr lang="ru-RU" sz="1700" dirty="0" err="1"/>
              <a:t>Харківської</a:t>
            </a:r>
            <a:r>
              <a:rPr lang="ru-RU" sz="1700" dirty="0"/>
              <a:t> </a:t>
            </a:r>
            <a:r>
              <a:rPr lang="ru-RU" sz="1700" dirty="0" err="1" smtClean="0"/>
              <a:t>фортеці</a:t>
            </a:r>
            <a:r>
              <a:rPr lang="ru-RU" sz="1700" dirty="0" smtClean="0"/>
              <a:t>. Для </a:t>
            </a:r>
            <a:r>
              <a:rPr lang="ru-RU" sz="1700" dirty="0" err="1"/>
              <a:t>козацького</a:t>
            </a:r>
            <a:r>
              <a:rPr lang="ru-RU" sz="1700" dirty="0"/>
              <a:t> </a:t>
            </a:r>
            <a:r>
              <a:rPr lang="ru-RU" sz="1700" dirty="0" err="1"/>
              <a:t>війська</a:t>
            </a:r>
            <a:r>
              <a:rPr lang="ru-RU" sz="1700" dirty="0"/>
              <a:t> Покрова </a:t>
            </a:r>
            <a:r>
              <a:rPr lang="ru-RU" sz="1700" dirty="0" err="1"/>
              <a:t>Пресвятої</a:t>
            </a:r>
            <a:r>
              <a:rPr lang="ru-RU" sz="1700" dirty="0"/>
              <a:t> </a:t>
            </a:r>
            <a:r>
              <a:rPr lang="ru-RU" sz="1700" dirty="0" err="1"/>
              <a:t>Богородиці</a:t>
            </a:r>
            <a:r>
              <a:rPr lang="ru-RU" sz="1700" dirty="0"/>
              <a:t> є великим святом, тому вони і </a:t>
            </a:r>
            <a:r>
              <a:rPr lang="ru-RU" sz="1700" dirty="0" err="1"/>
              <a:t>побудували</a:t>
            </a:r>
            <a:r>
              <a:rPr lang="ru-RU" sz="1700" dirty="0"/>
              <a:t> </a:t>
            </a:r>
            <a:r>
              <a:rPr lang="ru-RU" sz="1700" dirty="0" err="1"/>
              <a:t>церкву</a:t>
            </a:r>
            <a:r>
              <a:rPr lang="ru-RU" sz="1700" dirty="0"/>
              <a:t> в честь </a:t>
            </a:r>
            <a:r>
              <a:rPr lang="ru-RU" sz="1700" dirty="0" err="1"/>
              <a:t>своєї</a:t>
            </a:r>
            <a:r>
              <a:rPr lang="ru-RU" sz="1700" dirty="0"/>
              <a:t> </a:t>
            </a:r>
            <a:r>
              <a:rPr lang="ru-RU" sz="1700" dirty="0" err="1"/>
              <a:t>небесної</a:t>
            </a:r>
            <a:r>
              <a:rPr lang="ru-RU" sz="1700" dirty="0"/>
              <a:t> </a:t>
            </a:r>
            <a:r>
              <a:rPr lang="ru-RU" sz="1700" dirty="0" err="1"/>
              <a:t>покровительки</a:t>
            </a:r>
            <a:r>
              <a:rPr lang="ru-RU" sz="1700" dirty="0"/>
              <a:t>. В т</a:t>
            </a:r>
            <a:r>
              <a:rPr lang="ru-RU" sz="1700" dirty="0" smtClean="0"/>
              <a:t>ому </a:t>
            </a:r>
            <a:r>
              <a:rPr lang="ru-RU" sz="1700" dirty="0"/>
              <a:t>ж </a:t>
            </a:r>
            <a:r>
              <a:rPr lang="ru-RU" sz="1700" dirty="0" err="1"/>
              <a:t>році</a:t>
            </a:r>
            <a:r>
              <a:rPr lang="ru-RU" sz="1700" dirty="0"/>
              <a:t> </a:t>
            </a:r>
            <a:r>
              <a:rPr lang="ru-RU" sz="1700" dirty="0" err="1"/>
              <a:t>Покровський</a:t>
            </a:r>
            <a:r>
              <a:rPr lang="ru-RU" sz="1700" dirty="0"/>
              <a:t> храм освятив митрополит </a:t>
            </a:r>
            <a:r>
              <a:rPr lang="ru-RU" sz="1700" dirty="0" err="1"/>
              <a:t>Аврамій</a:t>
            </a:r>
            <a:r>
              <a:rPr lang="ru-RU" sz="1700" dirty="0" smtClean="0"/>
              <a:t>.</a:t>
            </a:r>
          </a:p>
          <a:p>
            <a:pPr algn="just"/>
            <a:r>
              <a:rPr lang="ru-RU" sz="1700" dirty="0" smtClean="0"/>
              <a:t>Колись </a:t>
            </a:r>
            <a:r>
              <a:rPr lang="ru-RU" sz="1700" dirty="0" err="1"/>
              <a:t>в</a:t>
            </a:r>
            <a:r>
              <a:rPr lang="ru-RU" sz="1700" dirty="0" err="1" smtClean="0"/>
              <a:t>ід</a:t>
            </a:r>
            <a:r>
              <a:rPr lang="ru-RU" sz="1700" dirty="0" smtClean="0"/>
              <a:t> храму </a:t>
            </a:r>
            <a:r>
              <a:rPr lang="ru-RU" sz="1700" dirty="0"/>
              <a:t>колись </a:t>
            </a:r>
            <a:r>
              <a:rPr lang="ru-RU" sz="1700" dirty="0" err="1"/>
              <a:t>вів</a:t>
            </a:r>
            <a:r>
              <a:rPr lang="ru-RU" sz="1700" dirty="0"/>
              <a:t> </a:t>
            </a:r>
            <a:r>
              <a:rPr lang="ru-RU" sz="1700" dirty="0" err="1"/>
              <a:t>підземний</a:t>
            </a:r>
            <a:r>
              <a:rPr lang="ru-RU" sz="1700" dirty="0"/>
              <a:t> </a:t>
            </a:r>
            <a:r>
              <a:rPr lang="ru-RU" sz="1700" dirty="0" err="1"/>
              <a:t>хід</a:t>
            </a:r>
            <a:r>
              <a:rPr lang="ru-RU" sz="1700" dirty="0"/>
              <a:t> до </a:t>
            </a:r>
            <a:r>
              <a:rPr lang="ru-RU" sz="1700" dirty="0" err="1"/>
              <a:t>річки</a:t>
            </a:r>
            <a:r>
              <a:rPr lang="ru-RU" sz="1700" dirty="0"/>
              <a:t> Лопань, на </a:t>
            </a:r>
            <a:r>
              <a:rPr lang="ru-RU" sz="1700" dirty="0" err="1"/>
              <a:t>випадок</a:t>
            </a:r>
            <a:r>
              <a:rPr lang="ru-RU" sz="1700" dirty="0"/>
              <a:t> облоги </a:t>
            </a:r>
            <a:r>
              <a:rPr lang="ru-RU" sz="1700" dirty="0" err="1"/>
              <a:t>Харкова</a:t>
            </a:r>
            <a:r>
              <a:rPr lang="ru-RU" sz="1700" dirty="0"/>
              <a:t> </a:t>
            </a:r>
            <a:r>
              <a:rPr lang="ru-RU" sz="1700" dirty="0" smtClean="0"/>
              <a:t>татарами. На </a:t>
            </a:r>
            <a:r>
              <a:rPr lang="ru-RU" sz="1700" dirty="0"/>
              <a:t>початку 20 </a:t>
            </a:r>
            <a:r>
              <a:rPr lang="ru-RU" sz="1700" dirty="0" err="1"/>
              <a:t>років</a:t>
            </a:r>
            <a:r>
              <a:rPr lang="ru-RU" sz="1700" dirty="0"/>
              <a:t> </a:t>
            </a:r>
            <a:r>
              <a:rPr lang="en-US" sz="1700" dirty="0"/>
              <a:t>XX </a:t>
            </a:r>
            <a:r>
              <a:rPr lang="ru-RU" sz="1700" dirty="0" err="1"/>
              <a:t>століття</a:t>
            </a:r>
            <a:r>
              <a:rPr lang="ru-RU" sz="1700" dirty="0"/>
              <a:t> Свято-</a:t>
            </a:r>
            <a:r>
              <a:rPr lang="ru-RU" sz="1700" dirty="0" err="1"/>
              <a:t>Покровський</a:t>
            </a:r>
            <a:r>
              <a:rPr lang="ru-RU" sz="1700" dirty="0"/>
              <a:t> </a:t>
            </a:r>
            <a:r>
              <a:rPr lang="ru-RU" sz="1700" dirty="0" err="1"/>
              <a:t>монастир</a:t>
            </a:r>
            <a:r>
              <a:rPr lang="ru-RU" sz="1700" dirty="0"/>
              <a:t> </a:t>
            </a:r>
            <a:r>
              <a:rPr lang="ru-RU" sz="1700" dirty="0" err="1"/>
              <a:t>був</a:t>
            </a:r>
            <a:r>
              <a:rPr lang="ru-RU" sz="1700" dirty="0"/>
              <a:t> </a:t>
            </a:r>
            <a:r>
              <a:rPr lang="ru-RU" sz="1700" dirty="0" err="1"/>
              <a:t>закритий</a:t>
            </a:r>
            <a:r>
              <a:rPr lang="ru-RU" sz="1700" dirty="0"/>
              <a:t>. </a:t>
            </a:r>
            <a:r>
              <a:rPr lang="ru-RU" sz="1700" dirty="0" err="1" smtClean="0"/>
              <a:t>Безладне</a:t>
            </a:r>
            <a:r>
              <a:rPr lang="ru-RU" sz="1700" dirty="0" smtClean="0"/>
              <a:t> </a:t>
            </a:r>
            <a:r>
              <a:rPr lang="ru-RU" sz="1700" dirty="0" err="1"/>
              <a:t>використання</a:t>
            </a:r>
            <a:r>
              <a:rPr lang="ru-RU" sz="1700" dirty="0"/>
              <a:t> </a:t>
            </a:r>
            <a:r>
              <a:rPr lang="ru-RU" sz="1700" dirty="0" err="1"/>
              <a:t>будівлі</a:t>
            </a:r>
            <a:r>
              <a:rPr lang="ru-RU" sz="1700" dirty="0"/>
              <a:t> </a:t>
            </a:r>
            <a:r>
              <a:rPr lang="ru-RU" sz="1700" dirty="0" err="1"/>
              <a:t>руйнувало</a:t>
            </a:r>
            <a:r>
              <a:rPr lang="ru-RU" sz="1700" dirty="0"/>
              <a:t> </a:t>
            </a:r>
            <a:r>
              <a:rPr lang="ru-RU" sz="1700" dirty="0" err="1" smtClean="0"/>
              <a:t>її</a:t>
            </a:r>
            <a:r>
              <a:rPr lang="ru-RU" sz="1700" dirty="0" smtClean="0"/>
              <a:t>. </a:t>
            </a:r>
          </a:p>
          <a:p>
            <a:pPr algn="just"/>
            <a:r>
              <a:rPr lang="ru-RU" sz="1700" dirty="0" smtClean="0"/>
              <a:t>У </a:t>
            </a:r>
            <a:r>
              <a:rPr lang="ru-RU" sz="1700" dirty="0" err="1"/>
              <a:t>шістдесяті</a:t>
            </a:r>
            <a:r>
              <a:rPr lang="ru-RU" sz="1700" dirty="0"/>
              <a:t> роки </a:t>
            </a:r>
            <a:r>
              <a:rPr lang="ru-RU" sz="1700" dirty="0" err="1" smtClean="0"/>
              <a:t>місцева</a:t>
            </a:r>
            <a:r>
              <a:rPr lang="ru-RU" sz="1700" dirty="0" smtClean="0"/>
              <a:t> </a:t>
            </a:r>
            <a:r>
              <a:rPr lang="ru-RU" sz="1700" dirty="0" err="1" smtClean="0"/>
              <a:t>влада</a:t>
            </a:r>
            <a:r>
              <a:rPr lang="ru-RU" sz="1700" dirty="0" smtClean="0"/>
              <a:t> </a:t>
            </a:r>
            <a:r>
              <a:rPr lang="ru-RU" sz="1700" dirty="0" err="1" smtClean="0"/>
              <a:t>прийняла</a:t>
            </a:r>
            <a:r>
              <a:rPr lang="ru-RU" sz="1700" dirty="0" smtClean="0"/>
              <a:t> </a:t>
            </a:r>
            <a:r>
              <a:rPr lang="ru-RU" sz="1700" dirty="0" err="1"/>
              <a:t>рішення</a:t>
            </a:r>
            <a:r>
              <a:rPr lang="ru-RU" sz="1700" dirty="0"/>
              <a:t> </a:t>
            </a:r>
            <a:r>
              <a:rPr lang="ru-RU" sz="1700" dirty="0" err="1"/>
              <a:t>відродити</a:t>
            </a:r>
            <a:r>
              <a:rPr lang="ru-RU" sz="1700" dirty="0"/>
              <a:t> храм </a:t>
            </a:r>
            <a:r>
              <a:rPr lang="ru-RU" sz="1700" dirty="0" smtClean="0"/>
              <a:t>у </a:t>
            </a:r>
            <a:r>
              <a:rPr lang="ru-RU" sz="1700" dirty="0" err="1"/>
              <a:t>його</a:t>
            </a:r>
            <a:r>
              <a:rPr lang="ru-RU" sz="1700" dirty="0"/>
              <a:t> </a:t>
            </a:r>
            <a:r>
              <a:rPr lang="ru-RU" sz="1700" dirty="0" err="1"/>
              <a:t>первісному</a:t>
            </a:r>
            <a:r>
              <a:rPr lang="ru-RU" sz="1700" dirty="0"/>
              <a:t> </a:t>
            </a:r>
            <a:r>
              <a:rPr lang="ru-RU" sz="1700" dirty="0" err="1"/>
              <a:t>вигляді</a:t>
            </a:r>
            <a:r>
              <a:rPr lang="ru-RU" sz="1700" dirty="0"/>
              <a:t>. Для </a:t>
            </a:r>
            <a:r>
              <a:rPr lang="ru-RU" sz="1700" dirty="0" err="1"/>
              <a:t>цього</a:t>
            </a:r>
            <a:r>
              <a:rPr lang="ru-RU" sz="1700" dirty="0"/>
              <a:t> </a:t>
            </a:r>
            <a:r>
              <a:rPr lang="ru-RU" sz="1700" dirty="0" err="1"/>
              <a:t>були</a:t>
            </a:r>
            <a:r>
              <a:rPr lang="ru-RU" sz="1700" dirty="0"/>
              <a:t> </a:t>
            </a:r>
            <a:r>
              <a:rPr lang="ru-RU" sz="1700" dirty="0" err="1"/>
              <a:t>розібрані</a:t>
            </a:r>
            <a:r>
              <a:rPr lang="ru-RU" sz="1700" dirty="0"/>
              <a:t> </a:t>
            </a:r>
            <a:r>
              <a:rPr lang="ru-RU" sz="1700" dirty="0" err="1"/>
              <a:t>будівлі</a:t>
            </a:r>
            <a:r>
              <a:rPr lang="ru-RU" sz="1700" dirty="0"/>
              <a:t>, </a:t>
            </a:r>
            <a:r>
              <a:rPr lang="ru-RU" sz="1700" dirty="0" err="1"/>
              <a:t>зведені</a:t>
            </a:r>
            <a:r>
              <a:rPr lang="ru-RU" sz="1700" dirty="0"/>
              <a:t> в </a:t>
            </a:r>
            <a:r>
              <a:rPr lang="en-US" sz="1700" dirty="0"/>
              <a:t>XIX </a:t>
            </a:r>
            <a:r>
              <a:rPr lang="ru-RU" sz="1700" dirty="0" err="1"/>
              <a:t>столітті</a:t>
            </a:r>
            <a:r>
              <a:rPr lang="ru-RU" sz="1700" dirty="0"/>
              <a:t>. </a:t>
            </a:r>
            <a:r>
              <a:rPr lang="ru-RU" sz="1700" dirty="0" err="1"/>
              <a:t>Роботи</a:t>
            </a:r>
            <a:r>
              <a:rPr lang="ru-RU" sz="1700" dirty="0"/>
              <a:t> </a:t>
            </a:r>
            <a:r>
              <a:rPr lang="ru-RU" sz="1700" dirty="0" err="1"/>
              <a:t>затягнулися</a:t>
            </a:r>
            <a:r>
              <a:rPr lang="ru-RU" sz="1700" dirty="0"/>
              <a:t> і </a:t>
            </a:r>
            <a:r>
              <a:rPr lang="ru-RU" sz="1700" dirty="0" err="1"/>
              <a:t>завершені</a:t>
            </a:r>
            <a:r>
              <a:rPr lang="ru-RU" sz="1700" dirty="0"/>
              <a:t> не </a:t>
            </a:r>
            <a:r>
              <a:rPr lang="ru-RU" sz="1700" dirty="0" err="1"/>
              <a:t>були</a:t>
            </a:r>
            <a:r>
              <a:rPr lang="ru-RU" sz="1700" dirty="0" smtClean="0"/>
              <a:t>. Лише в </a:t>
            </a:r>
            <a:r>
              <a:rPr lang="ru-RU" sz="1700" dirty="0"/>
              <a:t>1992 </a:t>
            </a:r>
            <a:r>
              <a:rPr lang="ru-RU" sz="1700" dirty="0" err="1"/>
              <a:t>році</a:t>
            </a:r>
            <a:r>
              <a:rPr lang="ru-RU" sz="1700" dirty="0"/>
              <a:t> комплекс Свято-</a:t>
            </a:r>
            <a:r>
              <a:rPr lang="ru-RU" sz="1700" dirty="0" err="1"/>
              <a:t>Покровського</a:t>
            </a:r>
            <a:r>
              <a:rPr lang="ru-RU" sz="1700" dirty="0"/>
              <a:t> </a:t>
            </a:r>
            <a:r>
              <a:rPr lang="ru-RU" sz="1700" dirty="0" smtClean="0"/>
              <a:t>собору </a:t>
            </a:r>
            <a:r>
              <a:rPr lang="ru-RU" sz="1700" dirty="0" err="1"/>
              <a:t>було</a:t>
            </a:r>
            <a:r>
              <a:rPr lang="ru-RU" sz="1700" dirty="0"/>
              <a:t> повернуто </a:t>
            </a:r>
            <a:r>
              <a:rPr lang="ru-RU" sz="1700" dirty="0" err="1"/>
              <a:t>церкві</a:t>
            </a:r>
            <a:r>
              <a:rPr lang="ru-RU" sz="1700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334" t="21875" r="20409" b="19827"/>
          <a:stretch/>
        </p:blipFill>
        <p:spPr>
          <a:xfrm>
            <a:off x="4644008" y="3425718"/>
            <a:ext cx="4349120" cy="33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47955"/>
      </p:ext>
    </p:extLst>
  </p:cSld>
  <p:clrMapOvr>
    <a:masterClrMapping/>
  </p:clrMapOvr>
  <p:transition advTm="30000">
    <p:cut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err="1"/>
              <a:t>Успенський</a:t>
            </a:r>
            <a:r>
              <a:rPr lang="ru-RU" sz="2800" dirty="0"/>
              <a:t> собор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968" y="404664"/>
            <a:ext cx="4667820" cy="305413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764705"/>
            <a:ext cx="4104456" cy="30243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dirty="0" err="1"/>
              <a:t>Ще</a:t>
            </a:r>
            <a:r>
              <a:rPr lang="ru-RU" sz="1800" dirty="0"/>
              <a:t> один собор - </a:t>
            </a:r>
            <a:r>
              <a:rPr lang="ru-RU" sz="1800" dirty="0" err="1"/>
              <a:t>Успіння</a:t>
            </a:r>
            <a:r>
              <a:rPr lang="ru-RU" sz="1800" dirty="0"/>
              <a:t> </a:t>
            </a:r>
            <a:r>
              <a:rPr lang="ru-RU" sz="1800" dirty="0" err="1"/>
              <a:t>Пресвятої</a:t>
            </a:r>
            <a:r>
              <a:rPr lang="ru-RU" sz="1800" dirty="0"/>
              <a:t> </a:t>
            </a:r>
            <a:r>
              <a:rPr lang="ru-RU" sz="1800" dirty="0" err="1" smtClean="0"/>
              <a:t>Богородиці</a:t>
            </a:r>
            <a:r>
              <a:rPr lang="ru-RU" sz="1800" dirty="0" smtClean="0"/>
              <a:t>,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Успенський</a:t>
            </a:r>
            <a:r>
              <a:rPr lang="ru-RU" sz="1800" dirty="0"/>
              <a:t> собор - </a:t>
            </a:r>
            <a:r>
              <a:rPr lang="ru-RU" sz="1800" dirty="0" err="1"/>
              <a:t>найстаріша</a:t>
            </a:r>
            <a:r>
              <a:rPr lang="ru-RU" sz="1800" dirty="0"/>
              <a:t> </a:t>
            </a:r>
            <a:r>
              <a:rPr lang="ru-RU" sz="1800" dirty="0" err="1"/>
              <a:t>церква</a:t>
            </a:r>
            <a:r>
              <a:rPr lang="ru-RU" sz="1800" dirty="0"/>
              <a:t> в </a:t>
            </a:r>
            <a:r>
              <a:rPr lang="ru-RU" sz="1800" dirty="0" err="1" smtClean="0"/>
              <a:t>Харкові</a:t>
            </a:r>
            <a:r>
              <a:rPr lang="ru-RU" sz="1800" dirty="0" smtClean="0"/>
              <a:t>. Перша </a:t>
            </a:r>
            <a:r>
              <a:rPr lang="ru-RU" sz="1800" dirty="0" err="1"/>
              <a:t>письмова</a:t>
            </a:r>
            <a:r>
              <a:rPr lang="ru-RU" sz="1800" dirty="0"/>
              <a:t> </a:t>
            </a:r>
            <a:r>
              <a:rPr lang="ru-RU" sz="1800" dirty="0" err="1"/>
              <a:t>згадка</a:t>
            </a:r>
            <a:r>
              <a:rPr lang="ru-RU" sz="1800" dirty="0"/>
              <a:t> про </a:t>
            </a:r>
            <a:r>
              <a:rPr lang="ru-RU" sz="1800" dirty="0" err="1" smtClean="0"/>
              <a:t>неї</a:t>
            </a:r>
            <a:r>
              <a:rPr lang="ru-RU" sz="1800" dirty="0" smtClean="0"/>
              <a:t> </a:t>
            </a:r>
            <a:r>
              <a:rPr lang="ru-RU" sz="1800" dirty="0" err="1"/>
              <a:t>датується</a:t>
            </a:r>
            <a:r>
              <a:rPr lang="ru-RU" sz="1800" dirty="0"/>
              <a:t> 1658 роком. </a:t>
            </a:r>
            <a:endParaRPr lang="ru-RU" sz="1800" dirty="0" smtClean="0"/>
          </a:p>
          <a:p>
            <a:pPr algn="just"/>
            <a:r>
              <a:rPr lang="ru-RU" sz="1800" dirty="0" smtClean="0"/>
              <a:t>Храм </a:t>
            </a:r>
            <a:r>
              <a:rPr lang="ru-RU" sz="1800" dirty="0" err="1"/>
              <a:t>багато</a:t>
            </a:r>
            <a:r>
              <a:rPr lang="ru-RU" sz="1800" dirty="0"/>
              <a:t> </a:t>
            </a:r>
            <a:r>
              <a:rPr lang="ru-RU" sz="1800" dirty="0" err="1"/>
              <a:t>разів</a:t>
            </a:r>
            <a:r>
              <a:rPr lang="ru-RU" sz="1800" dirty="0"/>
              <a:t> </a:t>
            </a:r>
            <a:r>
              <a:rPr lang="ru-RU" sz="1800" dirty="0" err="1"/>
              <a:t>перебудовувався</a:t>
            </a:r>
            <a:r>
              <a:rPr lang="ru-RU" sz="1800" dirty="0"/>
              <a:t>. </a:t>
            </a:r>
            <a:r>
              <a:rPr lang="ru-RU" sz="1800" dirty="0" smtClean="0"/>
              <a:t>На </a:t>
            </a:r>
            <a:r>
              <a:rPr lang="ru-RU" sz="1800" dirty="0"/>
              <a:t>момент </a:t>
            </a:r>
            <a:r>
              <a:rPr lang="ru-RU" sz="1800" dirty="0" err="1" smtClean="0"/>
              <a:t>завершення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будівництва</a:t>
            </a:r>
            <a:r>
              <a:rPr lang="ru-RU" sz="1800" dirty="0" smtClean="0"/>
              <a:t>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дзвінниця</a:t>
            </a:r>
            <a:r>
              <a:rPr lang="ru-RU" sz="1800" dirty="0" smtClean="0"/>
              <a:t> </a:t>
            </a:r>
            <a:r>
              <a:rPr lang="ru-RU" sz="1800" dirty="0" err="1" smtClean="0"/>
              <a:t>була</a:t>
            </a:r>
            <a:r>
              <a:rPr lang="ru-RU" sz="1800" dirty="0" smtClean="0"/>
              <a:t> </a:t>
            </a:r>
            <a:r>
              <a:rPr lang="ru-RU" sz="1800" dirty="0" err="1"/>
              <a:t>однією</a:t>
            </a:r>
            <a:r>
              <a:rPr lang="ru-RU" sz="1800" dirty="0"/>
              <a:t> з </a:t>
            </a:r>
            <a:r>
              <a:rPr lang="ru-RU" sz="1800" dirty="0" err="1"/>
              <a:t>найвищих</a:t>
            </a:r>
            <a:r>
              <a:rPr lang="ru-RU" sz="1800" dirty="0"/>
              <a:t> </a:t>
            </a:r>
            <a:r>
              <a:rPr lang="ru-RU" sz="1800" dirty="0" smtClean="0"/>
              <a:t>у </a:t>
            </a:r>
            <a:r>
              <a:rPr lang="ru-RU" sz="1800" dirty="0" err="1"/>
              <a:t>Російській</a:t>
            </a:r>
            <a:r>
              <a:rPr lang="ru-RU" sz="1800" dirty="0"/>
              <a:t> </a:t>
            </a:r>
            <a:r>
              <a:rPr lang="ru-RU" sz="1800" dirty="0" err="1"/>
              <a:t>імперії</a:t>
            </a:r>
            <a:r>
              <a:rPr lang="ru-RU" sz="1800" dirty="0"/>
              <a:t>, а </a:t>
            </a:r>
            <a:r>
              <a:rPr lang="ru-RU" sz="1800" dirty="0" err="1"/>
              <a:t>нині</a:t>
            </a:r>
            <a:r>
              <a:rPr lang="ru-RU" sz="1800" dirty="0"/>
              <a:t> - </a:t>
            </a:r>
            <a:r>
              <a:rPr lang="ru-RU" sz="1800" dirty="0" err="1"/>
              <a:t>найвищою</a:t>
            </a:r>
            <a:r>
              <a:rPr lang="ru-RU" sz="1800" dirty="0"/>
              <a:t> в </a:t>
            </a:r>
            <a:r>
              <a:rPr lang="ru-RU" sz="1800" dirty="0" err="1"/>
              <a:t>Харкові</a:t>
            </a:r>
            <a:r>
              <a:rPr lang="ru-RU" sz="1800" dirty="0"/>
              <a:t>. 1 </a:t>
            </a:r>
            <a:r>
              <a:rPr lang="ru-RU" sz="1800" dirty="0" err="1"/>
              <a:t>грудня</a:t>
            </a:r>
            <a:r>
              <a:rPr lang="ru-RU" sz="1800" dirty="0"/>
              <a:t> 1986 року в </a:t>
            </a:r>
            <a:r>
              <a:rPr lang="ru-RU" sz="1800" dirty="0" err="1" smtClean="0"/>
              <a:t>соборі</a:t>
            </a:r>
            <a:r>
              <a:rPr lang="ru-RU" sz="1800" dirty="0" smtClean="0"/>
              <a:t> </a:t>
            </a:r>
            <a:r>
              <a:rPr lang="ru-RU" sz="1800" dirty="0" err="1"/>
              <a:t>було</a:t>
            </a:r>
            <a:r>
              <a:rPr lang="ru-RU" sz="1800" dirty="0"/>
              <a:t> </a:t>
            </a:r>
            <a:r>
              <a:rPr lang="ru-RU" sz="1800" dirty="0" err="1"/>
              <a:t>відкрито</a:t>
            </a:r>
            <a:r>
              <a:rPr lang="ru-RU" sz="1800" dirty="0"/>
              <a:t> </a:t>
            </a:r>
            <a:r>
              <a:rPr lang="ru-RU" sz="1800" dirty="0" err="1"/>
              <a:t>Будинок</a:t>
            </a:r>
            <a:r>
              <a:rPr lang="ru-RU" sz="1800" dirty="0"/>
              <a:t> </a:t>
            </a:r>
            <a:r>
              <a:rPr lang="ru-RU" sz="1800" dirty="0" err="1"/>
              <a:t>органної</a:t>
            </a:r>
            <a:r>
              <a:rPr lang="ru-RU" sz="1800" dirty="0"/>
              <a:t> та </a:t>
            </a:r>
            <a:r>
              <a:rPr lang="ru-RU" sz="1800" dirty="0" err="1"/>
              <a:t>камерної</a:t>
            </a:r>
            <a:r>
              <a:rPr lang="ru-RU" sz="1800" dirty="0"/>
              <a:t> </a:t>
            </a:r>
            <a:r>
              <a:rPr lang="ru-RU" sz="1800" dirty="0" err="1"/>
              <a:t>музики</a:t>
            </a:r>
            <a:r>
              <a:rPr lang="ru-RU" sz="18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968" y="3645024"/>
            <a:ext cx="4645177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" t="863" r="22632" b="-375"/>
          <a:stretch/>
        </p:blipFill>
        <p:spPr>
          <a:xfrm>
            <a:off x="122930" y="3645025"/>
            <a:ext cx="408369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6103"/>
      </p:ext>
    </p:extLst>
  </p:cSld>
  <p:clrMapOvr>
    <a:masterClrMapping/>
  </p:clrMapOvr>
  <p:transition advTm="30000"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96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err="1" smtClean="0"/>
              <a:t>Держпром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109" r="984" b="6024"/>
          <a:stretch/>
        </p:blipFill>
        <p:spPr>
          <a:xfrm>
            <a:off x="4502494" y="332656"/>
            <a:ext cx="4392000" cy="28588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764704"/>
            <a:ext cx="4104456" cy="5976664"/>
          </a:xfrm>
        </p:spPr>
        <p:txBody>
          <a:bodyPr>
            <a:noAutofit/>
          </a:bodyPr>
          <a:lstStyle/>
          <a:p>
            <a:pPr algn="just"/>
            <a:r>
              <a:rPr lang="ru-RU" sz="1600" dirty="0" err="1"/>
              <a:t>Держпром</a:t>
            </a:r>
            <a:r>
              <a:rPr lang="ru-RU" sz="1600" dirty="0"/>
              <a:t> - </a:t>
            </a:r>
            <a:r>
              <a:rPr lang="ru-RU" sz="1600" dirty="0" err="1"/>
              <a:t>Будинок</a:t>
            </a:r>
            <a:r>
              <a:rPr lang="ru-RU" sz="1600" dirty="0"/>
              <a:t> </a:t>
            </a:r>
            <a:r>
              <a:rPr lang="ru-RU" sz="1600" dirty="0" err="1"/>
              <a:t>державної</a:t>
            </a:r>
            <a:r>
              <a:rPr lang="ru-RU" sz="1600" dirty="0"/>
              <a:t> </a:t>
            </a:r>
            <a:r>
              <a:rPr lang="ru-RU" sz="1600" dirty="0" err="1"/>
              <a:t>промисловості</a:t>
            </a:r>
            <a:r>
              <a:rPr lang="ru-RU" sz="1600" dirty="0"/>
              <a:t>, </a:t>
            </a:r>
            <a:r>
              <a:rPr lang="ru-RU" sz="1600" dirty="0" err="1"/>
              <a:t>пам'ятка</a:t>
            </a:r>
            <a:r>
              <a:rPr lang="ru-RU" sz="1600" dirty="0"/>
              <a:t> </a:t>
            </a:r>
            <a:r>
              <a:rPr lang="ru-RU" sz="1600" dirty="0" err="1" smtClean="0"/>
              <a:t>архітектури</a:t>
            </a:r>
            <a:r>
              <a:rPr lang="ru-RU" sz="1600" dirty="0" smtClean="0"/>
              <a:t> і</a:t>
            </a:r>
            <a:r>
              <a:rPr lang="uk-UA" sz="1600" dirty="0" smtClean="0"/>
              <a:t> одне з семи чудес Харкова.</a:t>
            </a:r>
            <a:endParaRPr lang="ru-RU" sz="1600" dirty="0"/>
          </a:p>
          <a:p>
            <a:pPr algn="just"/>
            <a:r>
              <a:rPr lang="ru-RU" sz="1600" dirty="0" err="1" smtClean="0"/>
              <a:t>Ініціатором</a:t>
            </a:r>
            <a:r>
              <a:rPr lang="ru-RU" sz="1600" dirty="0" smtClean="0"/>
              <a:t> </a:t>
            </a:r>
            <a:r>
              <a:rPr lang="ru-RU" sz="1600" dirty="0" err="1" smtClean="0"/>
              <a:t>спорудження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Держпрому</a:t>
            </a:r>
            <a:r>
              <a:rPr lang="ru-RU" sz="1600" dirty="0" smtClean="0"/>
              <a:t> став </a:t>
            </a:r>
            <a:r>
              <a:rPr lang="ru-RU" sz="1600" dirty="0" err="1" smtClean="0"/>
              <a:t>Фелікс</a:t>
            </a:r>
            <a:r>
              <a:rPr lang="ru-RU" sz="1600" dirty="0" smtClean="0"/>
              <a:t> </a:t>
            </a:r>
            <a:r>
              <a:rPr lang="ru-RU" sz="1600" dirty="0" err="1"/>
              <a:t>Дзержинський</a:t>
            </a:r>
            <a:r>
              <a:rPr lang="ru-RU" sz="1600" dirty="0"/>
              <a:t>, </a:t>
            </a:r>
            <a:r>
              <a:rPr lang="ru-RU" sz="1600" dirty="0" err="1"/>
              <a:t>керував</a:t>
            </a:r>
            <a:r>
              <a:rPr lang="ru-RU" sz="1600" dirty="0"/>
              <a:t> </a:t>
            </a:r>
            <a:r>
              <a:rPr lang="ru-RU" sz="1600" dirty="0" err="1"/>
              <a:t>будівництвом</a:t>
            </a:r>
            <a:r>
              <a:rPr lang="ru-RU" sz="1600" dirty="0"/>
              <a:t> </a:t>
            </a:r>
            <a:r>
              <a:rPr lang="ru-RU" sz="1600" dirty="0" err="1"/>
              <a:t>інженер</a:t>
            </a:r>
            <a:r>
              <a:rPr lang="ru-RU" sz="1600" dirty="0"/>
              <a:t> П. </a:t>
            </a:r>
            <a:r>
              <a:rPr lang="ru-RU" sz="1600" dirty="0" err="1"/>
              <a:t>Роттерт</a:t>
            </a:r>
            <a:r>
              <a:rPr lang="ru-RU" sz="1600" dirty="0"/>
              <a:t>. </a:t>
            </a:r>
            <a:r>
              <a:rPr lang="ru-RU" sz="1600" dirty="0" err="1"/>
              <a:t>Всього</a:t>
            </a:r>
            <a:r>
              <a:rPr lang="ru-RU" sz="1600" dirty="0"/>
              <a:t> за 3 роки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зведена</a:t>
            </a:r>
            <a:r>
              <a:rPr lang="ru-RU" sz="1600" dirty="0"/>
              <a:t> перша в СРСР </a:t>
            </a:r>
            <a:r>
              <a:rPr lang="ru-RU" sz="1600" dirty="0" err="1"/>
              <a:t>залізобетонна</a:t>
            </a:r>
            <a:r>
              <a:rPr lang="ru-RU" sz="1600" dirty="0"/>
              <a:t> </a:t>
            </a:r>
            <a:r>
              <a:rPr lang="ru-RU" sz="1600" dirty="0" err="1"/>
              <a:t>споруда</a:t>
            </a:r>
            <a:r>
              <a:rPr lang="ru-RU" sz="1600" dirty="0"/>
              <a:t> </a:t>
            </a:r>
            <a:r>
              <a:rPr lang="ru-RU" sz="1600" dirty="0" smtClean="0"/>
              <a:t>у </a:t>
            </a:r>
            <a:r>
              <a:rPr lang="ru-RU" sz="1600" dirty="0" err="1" smtClean="0"/>
              <a:t>стилі</a:t>
            </a:r>
            <a:r>
              <a:rPr lang="ru-RU" sz="1600" dirty="0" smtClean="0"/>
              <a:t> </a:t>
            </a:r>
            <a:r>
              <a:rPr lang="ru-RU" sz="1600" dirty="0" err="1" smtClean="0"/>
              <a:t>конструктивізму</a:t>
            </a:r>
            <a:r>
              <a:rPr lang="ru-RU" sz="1600" dirty="0" smtClean="0"/>
              <a:t>. Разом </a:t>
            </a:r>
            <a:r>
              <a:rPr lang="ru-RU" sz="1600" dirty="0"/>
              <a:t>з </a:t>
            </a:r>
            <a:r>
              <a:rPr lang="ru-RU" sz="1600" dirty="0" err="1"/>
              <a:t>телевізійною</a:t>
            </a:r>
            <a:r>
              <a:rPr lang="ru-RU" sz="1600" dirty="0"/>
              <a:t> </a:t>
            </a:r>
            <a:r>
              <a:rPr lang="ru-RU" sz="1600" dirty="0" smtClean="0"/>
              <a:t>вежею, </a:t>
            </a:r>
            <a:r>
              <a:rPr lang="ru-RU" sz="1600" dirty="0"/>
              <a:t>яка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встановлена</a:t>
            </a:r>
            <a:r>
              <a:rPr lang="ru-RU" sz="1600" dirty="0"/>
              <a:t> ​​на </a:t>
            </a:r>
            <a:r>
              <a:rPr lang="ru-RU" sz="1600" dirty="0" err="1"/>
              <a:t>даху</a:t>
            </a:r>
            <a:r>
              <a:rPr lang="ru-RU" sz="1600" dirty="0"/>
              <a:t> в 1955 </a:t>
            </a:r>
            <a:r>
              <a:rPr lang="ru-RU" sz="1600" dirty="0" err="1"/>
              <a:t>році</a:t>
            </a:r>
            <a:r>
              <a:rPr lang="ru-RU" sz="1600" dirty="0"/>
              <a:t> і </a:t>
            </a:r>
            <a:r>
              <a:rPr lang="ru-RU" sz="1600" dirty="0" err="1"/>
              <a:t>вважалася</a:t>
            </a:r>
            <a:r>
              <a:rPr lang="ru-RU" sz="1600" dirty="0"/>
              <a:t> </a:t>
            </a:r>
            <a:r>
              <a:rPr lang="ru-RU" sz="1600" dirty="0" err="1"/>
              <a:t>однією</a:t>
            </a:r>
            <a:r>
              <a:rPr lang="ru-RU" sz="1600" dirty="0"/>
              <a:t> з перших в СРСР, </a:t>
            </a:r>
            <a:r>
              <a:rPr lang="ru-RU" sz="1600" dirty="0" err="1"/>
              <a:t>висота</a:t>
            </a:r>
            <a:r>
              <a:rPr lang="ru-RU" sz="1600" dirty="0"/>
              <a:t> комплексу становить 108 </a:t>
            </a:r>
            <a:r>
              <a:rPr lang="ru-RU" sz="1600" dirty="0" err="1"/>
              <a:t>метрів</a:t>
            </a:r>
            <a:r>
              <a:rPr lang="ru-RU" sz="1600" dirty="0"/>
              <a:t>. </a:t>
            </a:r>
          </a:p>
          <a:p>
            <a:pPr algn="just"/>
            <a:r>
              <a:rPr lang="ru-RU" sz="1600" dirty="0" smtClean="0"/>
              <a:t>У </a:t>
            </a:r>
            <a:r>
              <a:rPr lang="ru-RU" sz="1600" dirty="0" err="1"/>
              <a:t>період</a:t>
            </a:r>
            <a:r>
              <a:rPr lang="ru-RU" sz="1600" dirty="0"/>
              <a:t> з 1928 по 1934 </a:t>
            </a:r>
            <a:r>
              <a:rPr lang="ru-RU" sz="1600" dirty="0" err="1"/>
              <a:t>рік</a:t>
            </a:r>
            <a:r>
              <a:rPr lang="ru-RU" sz="1600" dirty="0"/>
              <a:t> у </a:t>
            </a:r>
            <a:r>
              <a:rPr lang="ru-RU" sz="1600" dirty="0" err="1"/>
              <a:t>Держпромі</a:t>
            </a:r>
            <a:r>
              <a:rPr lang="ru-RU" sz="1600" dirty="0"/>
              <a:t> </a:t>
            </a:r>
            <a:r>
              <a:rPr lang="ru-RU" sz="1600" dirty="0" err="1"/>
              <a:t>розміщувалася</a:t>
            </a:r>
            <a:r>
              <a:rPr lang="ru-RU" sz="1600" dirty="0"/>
              <a:t> Рада </a:t>
            </a:r>
            <a:r>
              <a:rPr lang="ru-RU" sz="1600" dirty="0" err="1"/>
              <a:t>Народних</a:t>
            </a:r>
            <a:r>
              <a:rPr lang="ru-RU" sz="1600" dirty="0"/>
              <a:t> </a:t>
            </a:r>
            <a:r>
              <a:rPr lang="ru-RU" sz="1600" dirty="0" err="1"/>
              <a:t>Комісарів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. </a:t>
            </a:r>
            <a:r>
              <a:rPr lang="ru-RU" sz="1600" dirty="0" err="1" smtClean="0"/>
              <a:t>Під</a:t>
            </a:r>
            <a:r>
              <a:rPr lang="ru-RU" sz="1600" dirty="0" smtClean="0"/>
              <a:t> час </a:t>
            </a:r>
            <a:r>
              <a:rPr lang="ru-RU" sz="1600" dirty="0" err="1" smtClean="0"/>
              <a:t>тимчасової</a:t>
            </a:r>
            <a:r>
              <a:rPr lang="ru-RU" sz="1600" dirty="0" smtClean="0"/>
              <a:t> </a:t>
            </a:r>
            <a:r>
              <a:rPr lang="ru-RU" sz="1600" dirty="0" err="1" smtClean="0"/>
              <a:t>окупації</a:t>
            </a:r>
            <a:r>
              <a:rPr lang="ru-RU" sz="1600" dirty="0" smtClean="0"/>
              <a:t> </a:t>
            </a:r>
            <a:r>
              <a:rPr lang="ru-RU" sz="1600" dirty="0" err="1" smtClean="0"/>
              <a:t>Харкова</a:t>
            </a:r>
            <a:r>
              <a:rPr lang="ru-RU" sz="1600" dirty="0" smtClean="0"/>
              <a:t> </a:t>
            </a:r>
            <a:r>
              <a:rPr lang="ru-RU" sz="1600" dirty="0" err="1" smtClean="0"/>
              <a:t>нацисти</a:t>
            </a:r>
            <a:r>
              <a:rPr lang="ru-RU" sz="1600" dirty="0" smtClean="0"/>
              <a:t> </a:t>
            </a:r>
            <a:r>
              <a:rPr lang="ru-RU" sz="1600" dirty="0" err="1" smtClean="0"/>
              <a:t>влаштували</a:t>
            </a:r>
            <a:r>
              <a:rPr lang="ru-RU" sz="1600" dirty="0" smtClean="0"/>
              <a:t> на </a:t>
            </a:r>
            <a:r>
              <a:rPr lang="ru-RU" sz="1600" dirty="0" err="1" smtClean="0"/>
              <a:t>першому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поверсі</a:t>
            </a:r>
            <a:r>
              <a:rPr lang="ru-RU" sz="1600" dirty="0" smtClean="0"/>
              <a:t>  </a:t>
            </a:r>
            <a:r>
              <a:rPr lang="ru-RU" sz="1600" dirty="0" err="1" smtClean="0"/>
              <a:t>стайню</a:t>
            </a:r>
            <a:r>
              <a:rPr lang="ru-RU" sz="1600" dirty="0" smtClean="0"/>
              <a:t>. А на </a:t>
            </a:r>
            <a:r>
              <a:rPr lang="ru-RU" sz="1600" dirty="0" err="1" smtClean="0"/>
              <a:t>верхніх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поверхах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переховувалися</a:t>
            </a:r>
            <a:r>
              <a:rPr lang="ru-RU" sz="1600" dirty="0" smtClean="0"/>
              <a:t> три </a:t>
            </a:r>
            <a:r>
              <a:rPr lang="ru-RU" sz="1600" dirty="0" err="1" smtClean="0"/>
              <a:t>мавпочки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дивом </a:t>
            </a:r>
            <a:r>
              <a:rPr lang="ru-RU" sz="1600" dirty="0" err="1" smtClean="0"/>
              <a:t>вижили</a:t>
            </a:r>
            <a:r>
              <a:rPr lang="ru-RU" sz="1600" dirty="0" smtClean="0"/>
              <a:t> і </a:t>
            </a:r>
            <a:r>
              <a:rPr lang="ru-RU" sz="1600" dirty="0" err="1" smtClean="0"/>
              <a:t>після</a:t>
            </a:r>
            <a:r>
              <a:rPr lang="ru-RU" sz="1600" dirty="0" smtClean="0"/>
              <a:t> </a:t>
            </a:r>
            <a:r>
              <a:rPr lang="ru-RU" sz="1600" dirty="0" err="1" smtClean="0"/>
              <a:t>визволення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міста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повернулися</a:t>
            </a:r>
            <a:r>
              <a:rPr lang="ru-RU" sz="1600" dirty="0" smtClean="0"/>
              <a:t> до зоопарку. </a:t>
            </a:r>
            <a:endParaRPr lang="ru-RU" sz="1600" dirty="0"/>
          </a:p>
          <a:p>
            <a:pPr algn="just"/>
            <a:r>
              <a:rPr lang="ru-RU" sz="1600" dirty="0"/>
              <a:t>Зараз </a:t>
            </a:r>
            <a:r>
              <a:rPr lang="ru-RU" sz="1600" dirty="0" smtClean="0"/>
              <a:t>у </a:t>
            </a:r>
            <a:r>
              <a:rPr lang="ru-RU" sz="1600" dirty="0" err="1" smtClean="0"/>
              <a:t>будівлі</a:t>
            </a:r>
            <a:r>
              <a:rPr lang="ru-RU" sz="1600" dirty="0" smtClean="0"/>
              <a:t> </a:t>
            </a:r>
            <a:r>
              <a:rPr lang="ru-RU" sz="1600" dirty="0" err="1" smtClean="0"/>
              <a:t>знаходяться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департаменти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обласної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адміністрації</a:t>
            </a:r>
            <a:r>
              <a:rPr lang="ru-RU" sz="1600" dirty="0"/>
              <a:t> </a:t>
            </a:r>
            <a:r>
              <a:rPr lang="ru-RU" sz="1600" dirty="0" smtClean="0"/>
              <a:t>та </a:t>
            </a:r>
            <a:r>
              <a:rPr lang="ru-RU" sz="1600" dirty="0" err="1" smtClean="0"/>
              <a:t>офіси</a:t>
            </a:r>
            <a:r>
              <a:rPr lang="ru-RU" sz="1600" dirty="0" smtClean="0"/>
              <a:t> </a:t>
            </a:r>
            <a:r>
              <a:rPr lang="ru-RU" sz="1600" dirty="0" err="1" smtClean="0"/>
              <a:t>численних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фірм</a:t>
            </a:r>
            <a:r>
              <a:rPr lang="ru-RU" sz="1600" dirty="0" smtClean="0"/>
              <a:t>. 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1063" y="3356992"/>
            <a:ext cx="441649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50306"/>
      </p:ext>
    </p:extLst>
  </p:cSld>
  <p:clrMapOvr>
    <a:masterClrMapping/>
  </p:clrMapOvr>
  <p:transition advTm="30000">
    <p:cut thruBlk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1496</Words>
  <Application>Microsoft Office PowerPoint</Application>
  <PresentationFormat>Экран (4:3)</PresentationFormat>
  <Paragraphs>62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Monotype Corsiva</vt:lpstr>
      <vt:lpstr>Times New Roman</vt:lpstr>
      <vt:lpstr>Wingdings</vt:lpstr>
      <vt:lpstr>Тема Office</vt:lpstr>
      <vt:lpstr>Всеукраїнський відкритий інтерактивний конкурс «МАН-Юніор Дослідник» Номінація: «Історик-Юніор» Загальна тема: «Короткий екскурсійний маршрут  із елементами власного дослідження» Назва роботи: «СІМ ЧУДЕС ХАРКОВА»         Автор проєкту:                          Слива Вікторія Русланівна,          учениця 10 класу,                   Куп'янської гімназії №2                    Куп’янської міської ради            Харківської області Керівник:                                 Тарасенко Вадим Степанович,     вчитель історії</vt:lpstr>
      <vt:lpstr>План екскурсії</vt:lpstr>
      <vt:lpstr>Місто семи чудес</vt:lpstr>
      <vt:lpstr>Пам’ятник  Т. Г. Шевченку</vt:lpstr>
      <vt:lpstr>Фонтан «Дзеркальний струмінь»</vt:lpstr>
      <vt:lpstr>Благовіщенський собор</vt:lpstr>
      <vt:lpstr>Свято-Покровський собор</vt:lpstr>
      <vt:lpstr>Успенський собор </vt:lpstr>
      <vt:lpstr>Держпром</vt:lpstr>
      <vt:lpstr>Будинок зі шпилем</vt:lpstr>
      <vt:lpstr>Майдан Свободи</vt:lpstr>
      <vt:lpstr>Список використаної літератури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Пользователь Windows</cp:lastModifiedBy>
  <cp:revision>59</cp:revision>
  <dcterms:created xsi:type="dcterms:W3CDTF">2017-03-29T18:54:05Z</dcterms:created>
  <dcterms:modified xsi:type="dcterms:W3CDTF">2021-05-08T15:11:28Z</dcterms:modified>
</cp:coreProperties>
</file>