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5" r:id="rId4"/>
    <p:sldId id="266" r:id="rId5"/>
    <p:sldId id="258" r:id="rId6"/>
    <p:sldId id="259" r:id="rId7"/>
    <p:sldId id="260" r:id="rId8"/>
    <p:sldId id="261" r:id="rId9"/>
    <p:sldId id="268" r:id="rId10"/>
    <p:sldId id="269" r:id="rId11"/>
    <p:sldId id="270" r:id="rId12"/>
    <p:sldId id="262" r:id="rId13"/>
    <p:sldId id="271" r:id="rId14"/>
    <p:sldId id="272" r:id="rId15"/>
    <p:sldId id="263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1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4624"/>
            <a:ext cx="8208912" cy="3456384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Всеукраїнський відкритий інтерактивний конкурс</a:t>
            </a:r>
            <a:b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«МАН-Юніор Дослідник»</a:t>
            </a:r>
            <a:b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Номінація: «Історик-Юніор»</a:t>
            </a:r>
            <a:b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Загальна тема: «Короткий екскурсійний маршрут </a:t>
            </a:r>
            <a:b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 елементами власного дослідження»</a:t>
            </a:r>
            <a:b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 роботи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«архітектурна  Спадщина </a:t>
            </a:r>
            <a:b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олексія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Бекетова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645024"/>
            <a:ext cx="8640960" cy="2376264"/>
          </a:xfrm>
        </p:spPr>
        <p:txBody>
          <a:bodyPr>
            <a:noAutofit/>
          </a:bodyPr>
          <a:lstStyle/>
          <a:p>
            <a:r>
              <a:rPr lang="uk-UA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Проєкт</a:t>
            </a:r>
            <a:r>
              <a:rPr lang="uk-UA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підготували: </a:t>
            </a:r>
          </a:p>
          <a:p>
            <a:r>
              <a:rPr lang="uk-UA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Китнюх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Ірина Віталіївна та </a:t>
            </a:r>
            <a:r>
              <a:rPr lang="uk-UA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Шморгун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Поліна Сергіївна, 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учениці 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9-А класу Куп'янської гімназії №2 </a:t>
            </a:r>
            <a:b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Куп’янської міської ради Харківської області</a:t>
            </a:r>
            <a:endParaRPr lang="uk-UA" sz="9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Керівник: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Тарасенко Вадим Степанович, </a:t>
            </a:r>
            <a:b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вчитель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історії</a:t>
            </a: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Куп'янської гімназії №2 </a:t>
            </a:r>
            <a:b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Куп’янської міської ради Харківської області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Комерційний інститут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700808"/>
            <a:ext cx="4248472" cy="3168352"/>
          </a:xfrm>
        </p:spPr>
        <p:txBody>
          <a:bodyPr>
            <a:noAutofit/>
          </a:bodyPr>
          <a:lstStyle/>
          <a:p>
            <a:pPr algn="just"/>
            <a:r>
              <a:rPr lang="ru-RU" sz="1800" i="1" dirty="0" err="1"/>
              <a:t>Будівля</a:t>
            </a:r>
            <a:r>
              <a:rPr lang="ru-RU" sz="1800" i="1" dirty="0"/>
              <a:t> (</a:t>
            </a:r>
            <a:r>
              <a:rPr lang="ru-RU" sz="1800" i="1" dirty="0" err="1"/>
              <a:t>вул</a:t>
            </a:r>
            <a:r>
              <a:rPr lang="ru-RU" sz="1800" i="1" dirty="0"/>
              <a:t>. </a:t>
            </a:r>
            <a:r>
              <a:rPr lang="ru-RU" sz="1800" i="1" dirty="0" err="1" smtClean="0"/>
              <a:t>Алчевських</a:t>
            </a:r>
            <a:r>
              <a:rPr lang="ru-RU" sz="1800" i="1" dirty="0" smtClean="0"/>
              <a:t>, </a:t>
            </a:r>
            <a:r>
              <a:rPr lang="ru-RU" sz="1800" i="1" dirty="0"/>
              <a:t>44) </a:t>
            </a:r>
            <a:r>
              <a:rPr lang="ru-RU" sz="1800" i="1" dirty="0" err="1" smtClean="0"/>
              <a:t>побудована</a:t>
            </a:r>
            <a:r>
              <a:rPr lang="ru-RU" sz="1800" i="1" dirty="0" smtClean="0"/>
              <a:t> </a:t>
            </a:r>
            <a:r>
              <a:rPr lang="ru-RU" sz="1800" i="1" dirty="0"/>
              <a:t>для </a:t>
            </a:r>
            <a:r>
              <a:rPr lang="ru-RU" sz="1800" i="1" dirty="0" err="1"/>
              <a:t>Комерційного</a:t>
            </a:r>
            <a:r>
              <a:rPr lang="ru-RU" sz="1800" i="1" dirty="0"/>
              <a:t> </a:t>
            </a:r>
            <a:r>
              <a:rPr lang="ru-RU" sz="1800" i="1" dirty="0" err="1"/>
              <a:t>інституту</a:t>
            </a:r>
            <a:r>
              <a:rPr lang="ru-RU" sz="1800" i="1" dirty="0"/>
              <a:t>. </a:t>
            </a:r>
            <a:r>
              <a:rPr lang="ru-RU" sz="1800" i="1" dirty="0" err="1"/>
              <a:t>Після</a:t>
            </a:r>
            <a:r>
              <a:rPr lang="ru-RU" sz="1800" i="1" dirty="0"/>
              <a:t> </a:t>
            </a:r>
            <a:r>
              <a:rPr lang="ru-RU" sz="1800" i="1" dirty="0" err="1" smtClean="0"/>
              <a:t>встановлення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радянської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влади</a:t>
            </a:r>
            <a:r>
              <a:rPr lang="ru-RU" sz="1800" i="1" dirty="0" smtClean="0"/>
              <a:t> тут </a:t>
            </a:r>
            <a:r>
              <a:rPr lang="ru-RU" sz="1800" i="1" dirty="0" err="1"/>
              <a:t>розміщувався</a:t>
            </a:r>
            <a:r>
              <a:rPr lang="ru-RU" sz="1800" i="1" dirty="0"/>
              <a:t> </a:t>
            </a:r>
            <a:r>
              <a:rPr lang="ru-RU" sz="1800" i="1" dirty="0" err="1" smtClean="0"/>
              <a:t>сільськогосподарський</a:t>
            </a:r>
            <a:r>
              <a:rPr lang="ru-RU" sz="1800" i="1" dirty="0" smtClean="0"/>
              <a:t> </a:t>
            </a:r>
            <a:r>
              <a:rPr lang="ru-RU" sz="1800" i="1" dirty="0" err="1"/>
              <a:t>інститут</a:t>
            </a:r>
            <a:r>
              <a:rPr lang="ru-RU" sz="1800" i="1" dirty="0"/>
              <a:t>. </a:t>
            </a:r>
            <a:endParaRPr lang="ru-RU" sz="1800" i="1" dirty="0" smtClean="0"/>
          </a:p>
          <a:p>
            <a:pPr algn="just"/>
            <a:r>
              <a:rPr lang="uk-UA" sz="1800" i="1" dirty="0" smtClean="0"/>
              <a:t>В 1918-1921 роках в інституті навчався </a:t>
            </a:r>
            <a:r>
              <a:rPr lang="uk-UA" sz="1800" i="1" dirty="0" err="1" smtClean="0"/>
              <a:t>Сесен</a:t>
            </a:r>
            <a:r>
              <a:rPr lang="uk-UA" sz="1800" i="1" dirty="0" smtClean="0"/>
              <a:t> Абрамович </a:t>
            </a:r>
            <a:r>
              <a:rPr lang="uk-UA" sz="1800" i="1" dirty="0" err="1" smtClean="0"/>
              <a:t>Кузнець</a:t>
            </a:r>
            <a:r>
              <a:rPr lang="uk-UA" sz="1800" i="1" dirty="0" smtClean="0"/>
              <a:t>, </a:t>
            </a:r>
            <a:r>
              <a:rPr lang="uk-UA" sz="1800" i="1" dirty="0"/>
              <a:t>Н</a:t>
            </a:r>
            <a:r>
              <a:rPr lang="uk-UA" sz="1800" i="1" dirty="0" smtClean="0"/>
              <a:t>обелівський лауреат з економіки 1971 року. </a:t>
            </a:r>
            <a:endParaRPr lang="ru-RU" sz="1800" i="1" dirty="0" smtClean="0"/>
          </a:p>
          <a:p>
            <a:pPr algn="just"/>
            <a:r>
              <a:rPr lang="ru-RU" sz="1800" i="1" dirty="0" smtClean="0"/>
              <a:t>У </a:t>
            </a:r>
            <a:r>
              <a:rPr lang="ru-RU" sz="1800" i="1" dirty="0"/>
              <a:t>1978 </a:t>
            </a:r>
            <a:r>
              <a:rPr lang="ru-RU" sz="1800" i="1" dirty="0" err="1"/>
              <a:t>році</a:t>
            </a:r>
            <a:r>
              <a:rPr lang="ru-RU" sz="1800" i="1" dirty="0"/>
              <a:t> </a:t>
            </a:r>
            <a:r>
              <a:rPr lang="ru-RU" sz="1800" i="1" dirty="0" err="1"/>
              <a:t>будівлю</a:t>
            </a:r>
            <a:r>
              <a:rPr lang="ru-RU" sz="1800" i="1" dirty="0"/>
              <a:t> </a:t>
            </a:r>
            <a:r>
              <a:rPr lang="ru-RU" sz="1800" i="1" dirty="0" err="1"/>
              <a:t>було</a:t>
            </a:r>
            <a:r>
              <a:rPr lang="ru-RU" sz="1800" i="1" dirty="0"/>
              <a:t> передано </a:t>
            </a:r>
            <a:r>
              <a:rPr lang="ru-RU" sz="1800" i="1" dirty="0" err="1"/>
              <a:t>Харківському</a:t>
            </a:r>
            <a:r>
              <a:rPr lang="ru-RU" sz="1800" i="1" dirty="0"/>
              <a:t> </a:t>
            </a:r>
            <a:r>
              <a:rPr lang="ru-RU" sz="1800" i="1" dirty="0" err="1"/>
              <a:t>інституту</a:t>
            </a:r>
            <a:r>
              <a:rPr lang="ru-RU" sz="1800" i="1" dirty="0"/>
              <a:t> </a:t>
            </a:r>
            <a:r>
              <a:rPr lang="ru-RU" sz="1800" i="1" dirty="0" err="1"/>
              <a:t>механізації</a:t>
            </a:r>
            <a:r>
              <a:rPr lang="ru-RU" sz="1800" i="1" dirty="0"/>
              <a:t> та </a:t>
            </a:r>
            <a:r>
              <a:rPr lang="ru-RU" sz="1800" i="1" dirty="0" err="1"/>
              <a:t>електрифікації</a:t>
            </a:r>
            <a:r>
              <a:rPr lang="ru-RU" sz="1800" i="1" dirty="0"/>
              <a:t> </a:t>
            </a:r>
            <a:r>
              <a:rPr lang="ru-RU" sz="1800" i="1" dirty="0" err="1"/>
              <a:t>сільського</a:t>
            </a:r>
            <a:r>
              <a:rPr lang="ru-RU" sz="1800" i="1" dirty="0"/>
              <a:t> </a:t>
            </a:r>
            <a:r>
              <a:rPr lang="ru-RU" sz="1800" i="1" dirty="0" err="1"/>
              <a:t>господарства</a:t>
            </a:r>
            <a:r>
              <a:rPr lang="ru-RU" sz="1800" i="1" dirty="0"/>
              <a:t> (</a:t>
            </a:r>
            <a:r>
              <a:rPr lang="ru-RU" sz="1800" i="1" dirty="0" err="1"/>
              <a:t>нині</a:t>
            </a:r>
            <a:r>
              <a:rPr lang="ru-RU" sz="1800" i="1" dirty="0"/>
              <a:t> </a:t>
            </a:r>
            <a:r>
              <a:rPr lang="ru-RU" sz="1800" i="1" dirty="0" err="1" smtClean="0"/>
              <a:t>Національному</a:t>
            </a:r>
            <a:r>
              <a:rPr lang="ru-RU" sz="1800" i="1" dirty="0" smtClean="0"/>
              <a:t> </a:t>
            </a:r>
            <a:r>
              <a:rPr lang="ru-RU" sz="1800" i="1" dirty="0" err="1"/>
              <a:t>т</a:t>
            </a:r>
            <a:r>
              <a:rPr lang="ru-RU" sz="1800" i="1" dirty="0" err="1" smtClean="0"/>
              <a:t>ехнічному</a:t>
            </a:r>
            <a:r>
              <a:rPr lang="ru-RU" sz="1800" i="1" dirty="0" smtClean="0"/>
              <a:t> </a:t>
            </a:r>
            <a:r>
              <a:rPr lang="ru-RU" sz="1800" i="1" dirty="0" err="1"/>
              <a:t>університету</a:t>
            </a:r>
            <a:r>
              <a:rPr lang="ru-RU" sz="1800" i="1" dirty="0"/>
              <a:t> </a:t>
            </a:r>
            <a:r>
              <a:rPr lang="ru-RU" sz="1800" i="1" dirty="0" err="1"/>
              <a:t>сільського</a:t>
            </a:r>
            <a:r>
              <a:rPr lang="ru-RU" sz="1800" i="1" dirty="0"/>
              <a:t> </a:t>
            </a:r>
            <a:r>
              <a:rPr lang="ru-RU" sz="1800" i="1" dirty="0" err="1"/>
              <a:t>господарства</a:t>
            </a:r>
            <a:r>
              <a:rPr lang="ru-RU" sz="1800" i="1" dirty="0"/>
              <a:t>).</a:t>
            </a:r>
          </a:p>
        </p:txBody>
      </p:sp>
      <p:pic>
        <p:nvPicPr>
          <p:cNvPr id="5122" name="Picture 2" descr="https://farm6.static.flickr.com/5246/5229108285_16de5ec64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130" y="1700809"/>
            <a:ext cx="4519329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farm6.static.flickr.com/5286/5229773604_131f1b4cc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3" r="1925" b="9816"/>
          <a:stretch/>
        </p:blipFill>
        <p:spPr bwMode="auto">
          <a:xfrm>
            <a:off x="4499991" y="4005063"/>
            <a:ext cx="4474467" cy="250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912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Торговий банк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700808"/>
            <a:ext cx="4824536" cy="4896544"/>
          </a:xfrm>
        </p:spPr>
        <p:txBody>
          <a:bodyPr>
            <a:noAutofit/>
          </a:bodyPr>
          <a:lstStyle/>
          <a:p>
            <a:pPr algn="just"/>
            <a:r>
              <a:rPr lang="ru-RU" sz="1800" i="1" dirty="0" err="1"/>
              <a:t>Становлення</a:t>
            </a:r>
            <a:r>
              <a:rPr lang="ru-RU" sz="1800" i="1" dirty="0"/>
              <a:t> </a:t>
            </a:r>
            <a:r>
              <a:rPr lang="ru-RU" sz="1800" i="1" dirty="0" err="1"/>
              <a:t>Харкова</a:t>
            </a:r>
            <a:r>
              <a:rPr lang="ru-RU" sz="1800" i="1" dirty="0"/>
              <a:t> як одного з </a:t>
            </a:r>
            <a:r>
              <a:rPr lang="ru-RU" sz="1800" i="1" dirty="0" err="1"/>
              <a:t>центрів</a:t>
            </a:r>
            <a:r>
              <a:rPr lang="ru-RU" sz="1800" i="1" dirty="0"/>
              <a:t> </a:t>
            </a:r>
            <a:r>
              <a:rPr lang="ru-RU" sz="1800" i="1" dirty="0" err="1" smtClean="0"/>
              <a:t>визначило</a:t>
            </a:r>
            <a:r>
              <a:rPr lang="ru-RU" sz="1800" i="1" dirty="0" smtClean="0"/>
              <a:t> </a:t>
            </a:r>
            <a:r>
              <a:rPr lang="ru-RU" sz="1800" i="1" dirty="0"/>
              <a:t>характер </a:t>
            </a:r>
            <a:r>
              <a:rPr lang="ru-RU" sz="1800" i="1" dirty="0" err="1"/>
              <a:t>архітектури</a:t>
            </a:r>
            <a:r>
              <a:rPr lang="ru-RU" sz="1800" i="1" dirty="0"/>
              <a:t> </a:t>
            </a:r>
            <a:r>
              <a:rPr lang="ru-RU" sz="1800" i="1" dirty="0" err="1"/>
              <a:t>його</a:t>
            </a:r>
            <a:r>
              <a:rPr lang="ru-RU" sz="1800" i="1" dirty="0"/>
              <a:t> </a:t>
            </a:r>
            <a:r>
              <a:rPr lang="ru-RU" sz="1800" i="1" dirty="0" err="1"/>
              <a:t>площ</a:t>
            </a:r>
            <a:r>
              <a:rPr lang="ru-RU" sz="1800" i="1" dirty="0"/>
              <a:t>, </a:t>
            </a:r>
            <a:r>
              <a:rPr lang="ru-RU" sz="1800" i="1" dirty="0" err="1"/>
              <a:t>які</a:t>
            </a:r>
            <a:r>
              <a:rPr lang="ru-RU" sz="1800" i="1" dirty="0"/>
              <a:t> стали </a:t>
            </a:r>
            <a:r>
              <a:rPr lang="ru-RU" sz="1800" i="1" dirty="0" err="1"/>
              <a:t>місцем</a:t>
            </a:r>
            <a:r>
              <a:rPr lang="ru-RU" sz="1800" i="1" dirty="0"/>
              <a:t> </a:t>
            </a:r>
            <a:r>
              <a:rPr lang="ru-RU" sz="1800" i="1" dirty="0" err="1"/>
              <a:t>будівництва</a:t>
            </a:r>
            <a:r>
              <a:rPr lang="ru-RU" sz="1800" i="1" dirty="0"/>
              <a:t> </a:t>
            </a:r>
            <a:r>
              <a:rPr lang="ru-RU" sz="1800" i="1" dirty="0" err="1"/>
              <a:t>різних</a:t>
            </a:r>
            <a:r>
              <a:rPr lang="ru-RU" sz="1800" i="1" dirty="0"/>
              <a:t> </a:t>
            </a:r>
            <a:r>
              <a:rPr lang="ru-RU" sz="1800" i="1" dirty="0" err="1"/>
              <a:t>фінансових</a:t>
            </a:r>
            <a:r>
              <a:rPr lang="ru-RU" sz="1800" i="1" dirty="0"/>
              <a:t> </a:t>
            </a:r>
            <a:r>
              <a:rPr lang="ru-RU" sz="1800" i="1" dirty="0" err="1"/>
              <a:t>установ</a:t>
            </a:r>
            <a:r>
              <a:rPr lang="ru-RU" sz="1800" i="1" dirty="0"/>
              <a:t>. </a:t>
            </a:r>
            <a:r>
              <a:rPr lang="ru-RU" sz="1800" i="1" dirty="0" err="1"/>
              <a:t>Зокрема</a:t>
            </a:r>
            <a:r>
              <a:rPr lang="ru-RU" sz="1800" i="1" dirty="0"/>
              <a:t>, за проектами </a:t>
            </a:r>
            <a:r>
              <a:rPr lang="ru-RU" sz="1800" i="1" dirty="0" smtClean="0"/>
              <a:t>О. М. Бекетова </a:t>
            </a:r>
            <a:r>
              <a:rPr lang="ru-RU" sz="1800" i="1" dirty="0"/>
              <a:t>тут </a:t>
            </a:r>
            <a:r>
              <a:rPr lang="ru-RU" sz="1800" i="1" dirty="0" err="1"/>
              <a:t>були</a:t>
            </a:r>
            <a:r>
              <a:rPr lang="ru-RU" sz="1800" i="1" dirty="0"/>
              <a:t> </a:t>
            </a:r>
            <a:r>
              <a:rPr lang="ru-RU" sz="1800" i="1" dirty="0" err="1" smtClean="0"/>
              <a:t>споруджені</a:t>
            </a:r>
            <a:r>
              <a:rPr lang="ru-RU" sz="1800" i="1" dirty="0" smtClean="0"/>
              <a:t> </a:t>
            </a:r>
            <a:r>
              <a:rPr lang="ru-RU" sz="1800" i="1" dirty="0" err="1"/>
              <a:t>будівлі</a:t>
            </a:r>
            <a:r>
              <a:rPr lang="ru-RU" sz="1800" i="1" dirty="0"/>
              <a:t> </a:t>
            </a:r>
            <a:r>
              <a:rPr lang="ru-RU" sz="1800" i="1" dirty="0" err="1"/>
              <a:t>чотирьох</a:t>
            </a:r>
            <a:r>
              <a:rPr lang="ru-RU" sz="1800" i="1" dirty="0"/>
              <a:t> </a:t>
            </a:r>
            <a:r>
              <a:rPr lang="ru-RU" sz="1800" i="1" dirty="0" err="1"/>
              <a:t>банків</a:t>
            </a:r>
            <a:r>
              <a:rPr lang="ru-RU" sz="1800" i="1" dirty="0"/>
              <a:t>. </a:t>
            </a:r>
            <a:r>
              <a:rPr lang="ru-RU" sz="1800" i="1" dirty="0" err="1" smtClean="0"/>
              <a:t>Першою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була</a:t>
            </a:r>
            <a:r>
              <a:rPr lang="ru-RU" sz="1800" i="1" dirty="0" smtClean="0"/>
              <a:t> </a:t>
            </a:r>
            <a:r>
              <a:rPr lang="ru-RU" sz="1800" i="1" dirty="0" err="1"/>
              <a:t>філія</a:t>
            </a:r>
            <a:r>
              <a:rPr lang="ru-RU" sz="1800" i="1" dirty="0"/>
              <a:t> </a:t>
            </a:r>
            <a:r>
              <a:rPr lang="ru-RU" sz="1800" i="1" dirty="0" err="1"/>
              <a:t>Азовсько-Донського</a:t>
            </a:r>
            <a:r>
              <a:rPr lang="ru-RU" sz="1800" i="1" dirty="0"/>
              <a:t> банку (1894-1896</a:t>
            </a:r>
            <a:r>
              <a:rPr lang="ru-RU" sz="1800" i="1" dirty="0" smtClean="0"/>
              <a:t>). </a:t>
            </a:r>
          </a:p>
          <a:p>
            <a:pPr algn="just"/>
            <a:r>
              <a:rPr lang="ru-RU" sz="1800" i="1" dirty="0" err="1" smtClean="0"/>
              <a:t>Земельний</a:t>
            </a:r>
            <a:r>
              <a:rPr lang="ru-RU" sz="1800" i="1" dirty="0" smtClean="0"/>
              <a:t> </a:t>
            </a:r>
            <a:r>
              <a:rPr lang="ru-RU" sz="1800" i="1" dirty="0"/>
              <a:t>(1896-1897) і </a:t>
            </a:r>
            <a:r>
              <a:rPr lang="ru-RU" sz="1800" i="1" dirty="0" err="1"/>
              <a:t>Торговий</a:t>
            </a:r>
            <a:r>
              <a:rPr lang="ru-RU" sz="1800" i="1" dirty="0"/>
              <a:t> (1898-1899) </a:t>
            </a:r>
            <a:r>
              <a:rPr lang="ru-RU" sz="1800" i="1" dirty="0" smtClean="0"/>
              <a:t>банки </a:t>
            </a:r>
            <a:r>
              <a:rPr lang="ru-RU" sz="1800" i="1" dirty="0" err="1"/>
              <a:t>будувалися</a:t>
            </a:r>
            <a:r>
              <a:rPr lang="ru-RU" sz="1800" i="1" dirty="0"/>
              <a:t> </a:t>
            </a:r>
            <a:r>
              <a:rPr lang="ru-RU" sz="1800" i="1" dirty="0" smtClean="0"/>
              <a:t>на </a:t>
            </a:r>
            <a:r>
              <a:rPr lang="ru-RU" sz="1800" i="1" dirty="0" err="1"/>
              <a:t>замовлення</a:t>
            </a:r>
            <a:r>
              <a:rPr lang="ru-RU" sz="1800" i="1" dirty="0"/>
              <a:t> </a:t>
            </a: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 smtClean="0"/>
              <a:t>О. К. </a:t>
            </a:r>
            <a:r>
              <a:rPr lang="ru-RU" sz="1800" i="1" dirty="0" err="1" smtClean="0"/>
              <a:t>Алчевского</a:t>
            </a:r>
            <a:r>
              <a:rPr lang="ru-RU" sz="1800" i="1" dirty="0" smtClean="0"/>
              <a:t>.</a:t>
            </a:r>
          </a:p>
          <a:p>
            <a:pPr algn="just"/>
            <a:r>
              <a:rPr lang="ru-RU" sz="1800" i="1" dirty="0" smtClean="0"/>
              <a:t>Перед початком </a:t>
            </a:r>
            <a:r>
              <a:rPr lang="ru-RU" sz="1800" i="1" dirty="0" err="1" smtClean="0"/>
              <a:t>роботи</a:t>
            </a:r>
            <a:r>
              <a:rPr lang="ru-RU" sz="1800" i="1" dirty="0" smtClean="0"/>
              <a:t> О. М. Бекетов </a:t>
            </a:r>
            <a:r>
              <a:rPr lang="ru-RU" sz="1800" i="1" dirty="0" err="1" smtClean="0"/>
              <a:t>вивчав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європейський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досвід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будівництва</a:t>
            </a:r>
            <a:r>
              <a:rPr lang="ru-RU" sz="1800" i="1" dirty="0" smtClean="0"/>
              <a:t>, </a:t>
            </a:r>
            <a:r>
              <a:rPr lang="ru-RU" sz="1800" i="1" dirty="0" err="1" smtClean="0"/>
              <a:t>після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чого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виконав</a:t>
            </a:r>
            <a:r>
              <a:rPr lang="ru-RU" sz="1800" i="1" dirty="0" smtClean="0"/>
              <a:t> </a:t>
            </a:r>
            <a:r>
              <a:rPr lang="ru-RU" sz="1800" i="1" dirty="0" err="1"/>
              <a:t>проекти</a:t>
            </a:r>
            <a:r>
              <a:rPr lang="ru-RU" sz="1800" i="1" dirty="0"/>
              <a:t> </a:t>
            </a:r>
            <a:r>
              <a:rPr lang="ru-RU" sz="1800" i="1" dirty="0" err="1"/>
              <a:t>банків</a:t>
            </a:r>
            <a:r>
              <a:rPr lang="ru-RU" sz="1800" i="1" dirty="0"/>
              <a:t> з </a:t>
            </a:r>
            <a:r>
              <a:rPr lang="ru-RU" sz="1800" i="1" dirty="0" err="1"/>
              <a:t>урахуванням</a:t>
            </a:r>
            <a:r>
              <a:rPr lang="ru-RU" sz="1800" i="1" dirty="0"/>
              <a:t> </a:t>
            </a:r>
            <a:r>
              <a:rPr lang="ru-RU" sz="1800" i="1" dirty="0" err="1"/>
              <a:t>передових</a:t>
            </a:r>
            <a:r>
              <a:rPr lang="ru-RU" sz="1800" i="1" dirty="0"/>
              <a:t> </a:t>
            </a:r>
            <a:r>
              <a:rPr lang="ru-RU" sz="1800" i="1" dirty="0" err="1"/>
              <a:t>вимог</a:t>
            </a:r>
            <a:r>
              <a:rPr lang="ru-RU" sz="1800" i="1" dirty="0"/>
              <a:t> того </a:t>
            </a:r>
            <a:r>
              <a:rPr lang="ru-RU" sz="1800" i="1" dirty="0" smtClean="0"/>
              <a:t>часу до </a:t>
            </a:r>
            <a:r>
              <a:rPr lang="ru-RU" sz="1800" i="1" dirty="0" err="1"/>
              <a:t>проектування</a:t>
            </a:r>
            <a:r>
              <a:rPr lang="ru-RU" sz="1800" i="1" dirty="0"/>
              <a:t> </a:t>
            </a:r>
            <a:r>
              <a:rPr lang="ru-RU" sz="1800" i="1" dirty="0" err="1"/>
              <a:t>банківських</a:t>
            </a:r>
            <a:r>
              <a:rPr lang="ru-RU" sz="1800" i="1" dirty="0"/>
              <a:t> </a:t>
            </a:r>
            <a:r>
              <a:rPr lang="ru-RU" sz="1800" i="1" dirty="0" err="1" smtClean="0"/>
              <a:t>установ</a:t>
            </a:r>
            <a:r>
              <a:rPr lang="ru-RU" sz="1800" i="1" dirty="0" smtClean="0"/>
              <a:t>.</a:t>
            </a:r>
            <a:endParaRPr lang="ru-RU" sz="1800" i="1" dirty="0"/>
          </a:p>
        </p:txBody>
      </p:sp>
      <p:pic>
        <p:nvPicPr>
          <p:cNvPr id="1030" name="Picture 6" descr="https://farm6.static.flickr.com/5250/5231441240_7ebc4dcdb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1"/>
            <a:ext cx="3888432" cy="243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farm6.static.flickr.com/5084/5231465738_277dbda0c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4163193"/>
            <a:ext cx="3888432" cy="243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55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Особняк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професора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А.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Алчевского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844824"/>
            <a:ext cx="4896544" cy="4392488"/>
          </a:xfrm>
        </p:spPr>
        <p:txBody>
          <a:bodyPr>
            <a:normAutofit fontScale="92500" lnSpcReduction="20000"/>
          </a:bodyPr>
          <a:lstStyle/>
          <a:p>
            <a:pPr lvl="0" algn="just"/>
            <a:r>
              <a:rPr lang="uk-UA" sz="2400" i="1" dirty="0" smtClean="0"/>
              <a:t>Ця будівля, </a:t>
            </a:r>
            <a:r>
              <a:rPr lang="uk-UA" sz="2400" i="1" dirty="0"/>
              <a:t>спроектована в мавританському </a:t>
            </a:r>
            <a:r>
              <a:rPr lang="uk-UA" sz="2400" i="1" dirty="0" smtClean="0"/>
              <a:t>дусі, є ще одним свідченням таланту архітектора </a:t>
            </a:r>
            <a:br>
              <a:rPr lang="uk-UA" sz="2400" i="1" dirty="0" smtClean="0"/>
            </a:br>
            <a:r>
              <a:rPr lang="uk-UA" sz="2400" i="1" dirty="0" smtClean="0"/>
              <a:t>О. М. </a:t>
            </a:r>
            <a:r>
              <a:rPr lang="uk-UA" sz="2400" i="1" dirty="0" err="1" smtClean="0"/>
              <a:t>Бекетова</a:t>
            </a:r>
            <a:r>
              <a:rPr lang="uk-UA" sz="2400" i="1" dirty="0" smtClean="0"/>
              <a:t>. Автор вдало поєднав два різних стилі: готику і арабське зодчество. Будівництво було завершено в 1896 році. </a:t>
            </a:r>
          </a:p>
          <a:p>
            <a:pPr lvl="0" algn="just"/>
            <a:r>
              <a:rPr lang="uk-UA" sz="2400" i="1" dirty="0"/>
              <a:t>У</a:t>
            </a:r>
            <a:r>
              <a:rPr lang="uk-UA" sz="2400" i="1" dirty="0" smtClean="0"/>
              <a:t> різний час тут розміщувалося Товариство взаємодопомоги трудящих жінок, перша гімназія зі спільним навчанням хлопчиків і </a:t>
            </a:r>
            <a:r>
              <a:rPr lang="uk-UA" sz="2400" i="1" dirty="0" err="1" smtClean="0"/>
              <a:t>дівчаток</a:t>
            </a:r>
            <a:r>
              <a:rPr lang="uk-UA" sz="2400" i="1" dirty="0" smtClean="0"/>
              <a:t>. </a:t>
            </a:r>
          </a:p>
          <a:p>
            <a:pPr lvl="0" algn="just"/>
            <a:r>
              <a:rPr lang="uk-UA" sz="2400" i="1" dirty="0"/>
              <a:t>Н</a:t>
            </a:r>
            <a:r>
              <a:rPr lang="uk-UA" sz="2400" i="1" dirty="0" smtClean="0"/>
              <a:t>ині тут діє Українсько-британський коледж.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19458" name="Picture 2" descr="Украинско-британский колледж - Харь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4355854"/>
            <a:ext cx="3695696" cy="231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https://farm6.static.flickr.com/5244/5231448365_bf21f4073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78" y="1833241"/>
            <a:ext cx="3699422" cy="23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Особняк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професора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Сомова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844824"/>
            <a:ext cx="4248472" cy="2520280"/>
          </a:xfrm>
        </p:spPr>
        <p:txBody>
          <a:bodyPr>
            <a:noAutofit/>
          </a:bodyPr>
          <a:lstStyle/>
          <a:p>
            <a:pPr algn="just"/>
            <a:r>
              <a:rPr lang="ru-RU" sz="1800" i="1" dirty="0"/>
              <a:t>Особняк </a:t>
            </a:r>
            <a:r>
              <a:rPr lang="ru-RU" sz="1800" i="1" dirty="0" err="1"/>
              <a:t>професора</a:t>
            </a:r>
            <a:r>
              <a:rPr lang="ru-RU" sz="1800" i="1" dirty="0"/>
              <a:t> Сомова. </a:t>
            </a:r>
            <a:r>
              <a:rPr lang="ru-RU" sz="1800" i="1" dirty="0" err="1" smtClean="0"/>
              <a:t>Збудований</a:t>
            </a:r>
            <a:r>
              <a:rPr lang="ru-RU" sz="1800" i="1" dirty="0" smtClean="0"/>
              <a:t> у романо-</a:t>
            </a:r>
            <a:r>
              <a:rPr lang="ru-RU" sz="1800" i="1" dirty="0" err="1" smtClean="0"/>
              <a:t>готичному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стилі</a:t>
            </a:r>
            <a:r>
              <a:rPr lang="ru-RU" sz="1800" i="1" dirty="0" smtClean="0"/>
              <a:t>. </a:t>
            </a:r>
            <a:r>
              <a:rPr lang="ru-RU" sz="1800" i="1" dirty="0" err="1" smtClean="0"/>
              <a:t>Наприкінці</a:t>
            </a:r>
            <a:r>
              <a:rPr lang="ru-RU" sz="1800" i="1" dirty="0" smtClean="0"/>
              <a:t> ХІХ </a:t>
            </a:r>
            <a:r>
              <a:rPr lang="ru-RU" sz="1800" i="1" dirty="0" err="1" smtClean="0"/>
              <a:t>століття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набули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великої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популярності</a:t>
            </a:r>
            <a:r>
              <a:rPr lang="ru-RU" sz="1800" i="1" dirty="0" smtClean="0"/>
              <a:t>  </a:t>
            </a:r>
            <a:r>
              <a:rPr lang="ru-RU" sz="1800" i="1" dirty="0" err="1" smtClean="0"/>
              <a:t>заміські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готелі</a:t>
            </a:r>
            <a:r>
              <a:rPr lang="ru-RU" sz="1800" i="1" dirty="0" smtClean="0"/>
              <a:t>. </a:t>
            </a:r>
            <a:r>
              <a:rPr lang="ru-RU" sz="1800" i="1" dirty="0"/>
              <a:t>На </a:t>
            </a:r>
            <a:r>
              <a:rPr lang="ru-RU" sz="1800" i="1" dirty="0" err="1"/>
              <a:t>першому</a:t>
            </a:r>
            <a:r>
              <a:rPr lang="ru-RU" sz="1800" i="1" dirty="0"/>
              <a:t> </a:t>
            </a:r>
            <a:r>
              <a:rPr lang="ru-RU" sz="1800" i="1" dirty="0" err="1"/>
              <a:t>поверсі</a:t>
            </a:r>
            <a:r>
              <a:rPr lang="ru-RU" sz="1800" i="1" dirty="0"/>
              <a:t> - квартира з 8 </a:t>
            </a:r>
            <a:r>
              <a:rPr lang="ru-RU" sz="1800" i="1" dirty="0" err="1"/>
              <a:t>кімнат</a:t>
            </a:r>
            <a:r>
              <a:rPr lang="ru-RU" sz="1800" i="1" dirty="0"/>
              <a:t> для </a:t>
            </a:r>
            <a:r>
              <a:rPr lang="ru-RU" sz="1800" i="1" dirty="0" err="1"/>
              <a:t>здачі</a:t>
            </a:r>
            <a:r>
              <a:rPr lang="ru-RU" sz="1800" i="1" dirty="0"/>
              <a:t> </a:t>
            </a:r>
            <a:r>
              <a:rPr lang="ru-RU" sz="1800" i="1" dirty="0" err="1" smtClean="0"/>
              <a:t>їх</a:t>
            </a:r>
            <a:r>
              <a:rPr lang="ru-RU" sz="1800" i="1" dirty="0" smtClean="0"/>
              <a:t> в </a:t>
            </a:r>
            <a:r>
              <a:rPr lang="ru-RU" sz="1800" i="1" dirty="0" err="1" smtClean="0"/>
              <a:t>оренду</a:t>
            </a:r>
            <a:r>
              <a:rPr lang="ru-RU" sz="1800" i="1" dirty="0" smtClean="0"/>
              <a:t>; </a:t>
            </a:r>
            <a:r>
              <a:rPr lang="ru-RU" sz="1800" i="1" dirty="0"/>
              <a:t>на другому - квартира господаря (8 </a:t>
            </a:r>
            <a:r>
              <a:rPr lang="ru-RU" sz="1800" i="1" dirty="0" err="1"/>
              <a:t>кімнат</a:t>
            </a:r>
            <a:r>
              <a:rPr lang="ru-RU" sz="1800" i="1" dirty="0"/>
              <a:t> і мансарда) </a:t>
            </a:r>
            <a:r>
              <a:rPr lang="ru-RU" sz="1800" i="1" dirty="0" err="1"/>
              <a:t>зі</a:t>
            </a:r>
            <a:r>
              <a:rPr lang="ru-RU" sz="1800" i="1" dirty="0"/>
              <a:t> </a:t>
            </a:r>
            <a:r>
              <a:rPr lang="ru-RU" sz="1800" i="1" dirty="0" err="1"/>
              <a:t>сховищем</a:t>
            </a:r>
            <a:r>
              <a:rPr lang="ru-RU" sz="1800" i="1" dirty="0"/>
              <a:t> </a:t>
            </a:r>
            <a:r>
              <a:rPr lang="ru-RU" sz="1800" i="1" dirty="0" err="1"/>
              <a:t>зоологічної</a:t>
            </a:r>
            <a:r>
              <a:rPr lang="ru-RU" sz="1800" i="1" dirty="0"/>
              <a:t> </a:t>
            </a:r>
            <a:r>
              <a:rPr lang="ru-RU" sz="1800" i="1" dirty="0" err="1"/>
              <a:t>колекції</a:t>
            </a:r>
            <a:r>
              <a:rPr lang="ru-RU" sz="1800" i="1" dirty="0"/>
              <a:t>.</a:t>
            </a:r>
          </a:p>
        </p:txBody>
      </p:sp>
      <p:pic>
        <p:nvPicPr>
          <p:cNvPr id="3074" name="Picture 2" descr="https://farm6.static.flickr.com/5127/5231792925_7d5d7a695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025206"/>
            <a:ext cx="4579136" cy="464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farm6.static.flickr.com/5163/5232405652_d6276688c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42337"/>
            <a:ext cx="3024336" cy="226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88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  <a:solidFill>
            <a:schemeClr val="accent6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Спадщина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</a:t>
            </a:r>
            <a:r>
              <a:rPr lang="uk-UA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ія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Бекетов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07504" y="1500174"/>
            <a:ext cx="8999195" cy="10001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sz="2800" i="1" dirty="0" smtClean="0"/>
              <a:t>     «</a:t>
            </a:r>
            <a:r>
              <a:rPr lang="uk-UA" sz="2400" i="1" dirty="0" smtClean="0"/>
              <a:t>Безперервна  праця становить головний закон мистецтва, як і закон життя»</a:t>
            </a:r>
            <a:endParaRPr lang="ru-RU" sz="2400" dirty="0" smtClean="0"/>
          </a:p>
          <a:p>
            <a:r>
              <a:rPr lang="uk-UA" sz="2400" i="1" dirty="0" smtClean="0"/>
              <a:t>                                                                                                               О. М. </a:t>
            </a:r>
            <a:r>
              <a:rPr lang="uk-UA" sz="2400" i="1" dirty="0" err="1" smtClean="0"/>
              <a:t>Бекетов</a:t>
            </a:r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257174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/>
              <a:t>  Всього за проектами Олексія </a:t>
            </a:r>
            <a:r>
              <a:rPr lang="uk-UA" sz="2400" i="1" dirty="0" err="1" smtClean="0"/>
              <a:t>Бекетова</a:t>
            </a:r>
            <a:r>
              <a:rPr lang="uk-UA" sz="2400" i="1" dirty="0" smtClean="0"/>
              <a:t> в Харкові було зведено більше 40 будівель, два десятка з яких визнані архітектурними шедеврами в стилі класичної архітектурної школи і модерну.</a:t>
            </a:r>
          </a:p>
          <a:p>
            <a:r>
              <a:rPr lang="uk-UA" sz="2400" i="1" dirty="0" smtClean="0"/>
              <a:t>   Ось що згадував Олексій Миколайович про кредо свого життя:</a:t>
            </a:r>
            <a:endParaRPr lang="ru-RU" sz="24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42976" y="4786322"/>
            <a:ext cx="6286544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"Я стояв біля казкових палаців </a:t>
            </a:r>
            <a:r>
              <a:rPr kumimoji="0" lang="uk-UA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Петербурга</a:t>
            </a:r>
            <a:r>
              <a:rPr kumimoji="0" lang="uk-UA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і згадував вузькі провулки рідного міста, тісні і брудні, забудовані глиняними будиночками вулиці, і мене нестримною силою потягнуло до Харкова, захотілося віддати йому всі свої здібності“…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 rot="423029">
            <a:off x="7222926" y="4397640"/>
            <a:ext cx="1821894" cy="1120488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093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4144"/>
            <a:ext cx="9144000" cy="990600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Висновок</a:t>
            </a:r>
            <a:endParaRPr lang="ru-RU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D:\Downloads\Архитектору_Бекетову,_памятник_Харько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1556793"/>
            <a:ext cx="2106234" cy="2808311"/>
          </a:xfrm>
          <a:prstGeom prst="rect">
            <a:avLst/>
          </a:prstGeom>
          <a:noFill/>
        </p:spPr>
      </p:pic>
      <p:pic>
        <p:nvPicPr>
          <p:cNvPr id="1026" name="Picture 2" descr="D:\Downloads\632x9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633" r="1404" b="5601"/>
          <a:stretch/>
        </p:blipFill>
        <p:spPr bwMode="auto">
          <a:xfrm>
            <a:off x="6590011" y="1545583"/>
            <a:ext cx="2086445" cy="281952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504" y="4509120"/>
            <a:ext cx="8784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одна </a:t>
            </a:r>
            <a:r>
              <a:rPr lang="ru-RU" dirty="0" err="1" smtClean="0"/>
              <a:t>людина</a:t>
            </a:r>
            <a:r>
              <a:rPr lang="ru-RU" dirty="0" smtClean="0"/>
              <a:t> </a:t>
            </a:r>
            <a:r>
              <a:rPr lang="ru-RU" smtClean="0"/>
              <a:t>змінити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? Так, </a:t>
            </a:r>
            <a:r>
              <a:rPr lang="ru-RU" dirty="0" err="1" smtClean="0"/>
              <a:t>може</a:t>
            </a:r>
            <a:r>
              <a:rPr lang="ru-RU" dirty="0" smtClean="0"/>
              <a:t>. </a:t>
            </a:r>
            <a:r>
              <a:rPr lang="ru-RU" dirty="0" err="1" smtClean="0"/>
              <a:t>Творчість</a:t>
            </a:r>
            <a:r>
              <a:rPr lang="ru-RU" dirty="0" smtClean="0"/>
              <a:t> О. М. Бекетова  - </a:t>
            </a:r>
            <a:r>
              <a:rPr lang="ru-RU" dirty="0" err="1" smtClean="0"/>
              <a:t>яскраве</a:t>
            </a:r>
            <a:r>
              <a:rPr lang="ru-RU" dirty="0" smtClean="0"/>
              <a:t> тому </a:t>
            </a:r>
            <a:r>
              <a:rPr lang="ru-RU" dirty="0" err="1" smtClean="0"/>
              <a:t>свідчення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талант і </a:t>
            </a:r>
            <a:r>
              <a:rPr lang="ru-RU" dirty="0" err="1" smtClean="0"/>
              <a:t>наполегливість</a:t>
            </a:r>
            <a:r>
              <a:rPr lang="ru-RU" dirty="0" smtClean="0"/>
              <a:t> </a:t>
            </a:r>
            <a:r>
              <a:rPr lang="ru-RU" dirty="0" err="1" smtClean="0"/>
              <a:t>невпізнанно</a:t>
            </a:r>
            <a:r>
              <a:rPr lang="ru-RU" dirty="0" smtClean="0"/>
              <a:t> </a:t>
            </a:r>
            <a:r>
              <a:rPr lang="ru-RU" dirty="0" err="1" smtClean="0"/>
              <a:t>змінили</a:t>
            </a:r>
            <a:r>
              <a:rPr lang="ru-RU" dirty="0" smtClean="0"/>
              <a:t> </a:t>
            </a:r>
            <a:r>
              <a:rPr lang="ru-RU" dirty="0" err="1" smtClean="0"/>
              <a:t>Харків</a:t>
            </a:r>
            <a:r>
              <a:rPr lang="ru-RU" dirty="0" smtClean="0"/>
              <a:t>. У </a:t>
            </a:r>
            <a:r>
              <a:rPr lang="ru-RU" dirty="0" err="1"/>
              <a:t>художньому</a:t>
            </a:r>
            <a:r>
              <a:rPr lang="ru-RU" dirty="0"/>
              <a:t> </a:t>
            </a:r>
            <a:r>
              <a:rPr lang="ru-RU" dirty="0" err="1" smtClean="0"/>
              <a:t>оформленні</a:t>
            </a:r>
            <a:r>
              <a:rPr lang="ru-RU" dirty="0" smtClean="0"/>
              <a:t> </a:t>
            </a:r>
            <a:r>
              <a:rPr lang="ru-RU" dirty="0" err="1" smtClean="0"/>
              <a:t>будівель</a:t>
            </a:r>
            <a:r>
              <a:rPr lang="ru-RU" dirty="0" smtClean="0"/>
              <a:t>, </a:t>
            </a:r>
            <a:r>
              <a:rPr lang="ru-RU" dirty="0" err="1" smtClean="0"/>
              <a:t>створених</a:t>
            </a:r>
            <a:r>
              <a:rPr lang="ru-RU" dirty="0" smtClean="0"/>
              <a:t> </a:t>
            </a:r>
            <a:r>
              <a:rPr lang="ru-RU" dirty="0" err="1" smtClean="0"/>
              <a:t>митцем</a:t>
            </a:r>
            <a:r>
              <a:rPr lang="ru-RU" dirty="0" smtClean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простежити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архітектурних</a:t>
            </a:r>
            <a:r>
              <a:rPr lang="ru-RU" dirty="0" smtClean="0"/>
              <a:t> </a:t>
            </a:r>
            <a:r>
              <a:rPr lang="ru-RU" dirty="0" err="1" smtClean="0"/>
              <a:t>стилів</a:t>
            </a:r>
            <a:r>
              <a:rPr lang="ru-RU" dirty="0" smtClean="0"/>
              <a:t>: </a:t>
            </a:r>
            <a:r>
              <a:rPr lang="ru-RU" dirty="0" err="1" smtClean="0"/>
              <a:t>бароко</a:t>
            </a:r>
            <a:r>
              <a:rPr lang="ru-RU" dirty="0"/>
              <a:t>, </a:t>
            </a:r>
            <a:r>
              <a:rPr lang="ru-RU" dirty="0" err="1"/>
              <a:t>італійського</a:t>
            </a:r>
            <a:r>
              <a:rPr lang="ru-RU" dirty="0"/>
              <a:t> </a:t>
            </a:r>
            <a:r>
              <a:rPr lang="ru-RU" dirty="0" err="1"/>
              <a:t>ренесансу</a:t>
            </a:r>
            <a:r>
              <a:rPr lang="ru-RU" dirty="0"/>
              <a:t>, рококо, </a:t>
            </a:r>
            <a:r>
              <a:rPr lang="ru-RU" dirty="0" err="1"/>
              <a:t>класики</a:t>
            </a:r>
            <a:r>
              <a:rPr lang="ru-RU" dirty="0"/>
              <a:t>, модерну. </a:t>
            </a:r>
            <a:r>
              <a:rPr lang="ru-RU" dirty="0" err="1"/>
              <a:t>Всі</a:t>
            </a:r>
            <a:r>
              <a:rPr lang="ru-RU" dirty="0"/>
              <a:t> разом вони </a:t>
            </a:r>
            <a:r>
              <a:rPr lang="ru-RU" dirty="0" err="1"/>
              <a:t>утворили</a:t>
            </a:r>
            <a:r>
              <a:rPr lang="ru-RU" dirty="0"/>
              <a:t> </a:t>
            </a:r>
            <a:r>
              <a:rPr lang="ru-RU" dirty="0" err="1"/>
              <a:t>неповторний</a:t>
            </a:r>
            <a:r>
              <a:rPr lang="ru-RU" dirty="0"/>
              <a:t> </a:t>
            </a:r>
            <a:r>
              <a:rPr lang="ru-RU" dirty="0" err="1"/>
              <a:t>архітектурний</a:t>
            </a:r>
            <a:r>
              <a:rPr lang="ru-RU" dirty="0"/>
              <a:t> ансамбль,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надав</a:t>
            </a:r>
            <a:r>
              <a:rPr lang="ru-RU" dirty="0" smtClean="0"/>
              <a:t> </a:t>
            </a:r>
            <a:r>
              <a:rPr lang="ru-RU" dirty="0" err="1" smtClean="0"/>
              <a:t>Харкову</a:t>
            </a:r>
            <a:r>
              <a:rPr lang="ru-RU" dirty="0" smtClean="0"/>
              <a:t> особливого шарму. Бекетов </a:t>
            </a:r>
            <a:r>
              <a:rPr lang="ru-RU" dirty="0" err="1"/>
              <a:t>невпинно</a:t>
            </a:r>
            <a:r>
              <a:rPr lang="ru-RU" dirty="0"/>
              <a:t> </a:t>
            </a:r>
            <a:r>
              <a:rPr lang="ru-RU" dirty="0" err="1"/>
              <a:t>звертався</a:t>
            </a:r>
            <a:r>
              <a:rPr lang="ru-RU" dirty="0"/>
              <a:t> до </a:t>
            </a:r>
            <a:r>
              <a:rPr lang="ru-RU" dirty="0" err="1"/>
              <a:t>досвіду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епох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 smtClean="0"/>
              <a:t>втілити</a:t>
            </a:r>
            <a:r>
              <a:rPr lang="ru-RU" dirty="0" smtClean="0"/>
              <a:t> в </a:t>
            </a:r>
            <a:r>
              <a:rPr lang="ru-RU" dirty="0" err="1" smtClean="0"/>
              <a:t>сучасності</a:t>
            </a:r>
            <a:r>
              <a:rPr lang="ru-RU" dirty="0" smtClean="0"/>
              <a:t> красу </a:t>
            </a:r>
            <a:r>
              <a:rPr lang="ru-RU" dirty="0" err="1" smtClean="0"/>
              <a:t>архітектурних</a:t>
            </a:r>
            <a:r>
              <a:rPr lang="ru-RU" dirty="0" smtClean="0"/>
              <a:t> </a:t>
            </a:r>
            <a:r>
              <a:rPr lang="ru-RU" dirty="0" err="1" smtClean="0"/>
              <a:t>зразків</a:t>
            </a:r>
            <a:r>
              <a:rPr lang="ru-RU" dirty="0" smtClean="0"/>
              <a:t> </a:t>
            </a:r>
            <a:r>
              <a:rPr lang="ru-RU" dirty="0" err="1" smtClean="0"/>
              <a:t>минулого</a:t>
            </a:r>
            <a:r>
              <a:rPr lang="ru-RU" dirty="0" smtClean="0"/>
              <a:t>. </a:t>
            </a:r>
            <a:r>
              <a:rPr lang="ru-RU" dirty="0"/>
              <a:t>З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допомогою</a:t>
            </a:r>
            <a:r>
              <a:rPr lang="ru-RU" dirty="0"/>
              <a:t> образ </a:t>
            </a:r>
            <a:r>
              <a:rPr lang="ru-RU" dirty="0" err="1"/>
              <a:t>Харкова</a:t>
            </a:r>
            <a:r>
              <a:rPr lang="ru-RU" dirty="0"/>
              <a:t> </a:t>
            </a:r>
            <a:r>
              <a:rPr lang="ru-RU" dirty="0" err="1"/>
              <a:t>збагатився</a:t>
            </a:r>
            <a:r>
              <a:rPr lang="ru-RU" dirty="0"/>
              <a:t> </a:t>
            </a:r>
            <a:r>
              <a:rPr lang="ru-RU" dirty="0" err="1"/>
              <a:t>чудовими</a:t>
            </a:r>
            <a:r>
              <a:rPr lang="ru-RU" dirty="0"/>
              <a:t> </a:t>
            </a:r>
            <a:r>
              <a:rPr lang="ru-RU" dirty="0" err="1" smtClean="0"/>
              <a:t>будівлями</a:t>
            </a:r>
            <a:r>
              <a:rPr lang="ru-RU" dirty="0" smtClean="0"/>
              <a:t>. вони </a:t>
            </a:r>
            <a:r>
              <a:rPr lang="ru-RU" dirty="0" err="1" smtClean="0"/>
              <a:t>мають</a:t>
            </a:r>
            <a:r>
              <a:rPr lang="ru-RU" dirty="0" smtClean="0"/>
              <a:t> не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 smtClean="0"/>
              <a:t>функціональну</a:t>
            </a:r>
            <a:r>
              <a:rPr lang="ru-RU" dirty="0" smtClean="0"/>
              <a:t> </a:t>
            </a:r>
            <a:r>
              <a:rPr lang="ru-RU" dirty="0" err="1" smtClean="0"/>
              <a:t>довершеність</a:t>
            </a:r>
            <a:r>
              <a:rPr lang="ru-RU" dirty="0" smtClean="0"/>
              <a:t>, </a:t>
            </a:r>
            <a:r>
              <a:rPr lang="ru-RU" dirty="0"/>
              <a:t>а й </a:t>
            </a:r>
            <a:r>
              <a:rPr lang="ru-RU" dirty="0" err="1"/>
              <a:t>радують</a:t>
            </a:r>
            <a:r>
              <a:rPr lang="ru-RU" dirty="0"/>
              <a:t> </a:t>
            </a:r>
            <a:r>
              <a:rPr lang="ru-RU" dirty="0" smtClean="0"/>
              <a:t>не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покоління</a:t>
            </a:r>
            <a:r>
              <a:rPr lang="ru-RU" dirty="0" smtClean="0"/>
              <a:t> </a:t>
            </a:r>
            <a:r>
              <a:rPr lang="ru-RU" dirty="0" err="1" smtClean="0"/>
              <a:t>харків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‘ян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/>
              <a:t>своєю</a:t>
            </a:r>
            <a:r>
              <a:rPr lang="ru-RU" dirty="0" smtClean="0"/>
              <a:t> </a:t>
            </a:r>
            <a:r>
              <a:rPr lang="ru-RU" dirty="0"/>
              <a:t>красою.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1785" y="1556793"/>
            <a:ext cx="3744415" cy="28083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використаних джерел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41168"/>
          </a:xfrm>
        </p:spPr>
        <p:txBody>
          <a:bodyPr>
            <a:normAutofit/>
          </a:bodyPr>
          <a:lstStyle/>
          <a:p>
            <a:r>
              <a:rPr lang="ru-RU" sz="1800" dirty="0" err="1"/>
              <a:t>Академік</a:t>
            </a:r>
            <a:r>
              <a:rPr lang="ru-RU" sz="1800" dirty="0"/>
              <a:t> </a:t>
            </a:r>
            <a:r>
              <a:rPr lang="ru-RU" sz="1800" dirty="0" err="1"/>
              <a:t>архітектури</a:t>
            </a:r>
            <a:r>
              <a:rPr lang="ru-RU" sz="1800" dirty="0"/>
              <a:t> </a:t>
            </a:r>
            <a:r>
              <a:rPr lang="ru-RU" sz="1800" dirty="0" err="1"/>
              <a:t>Олексій</a:t>
            </a:r>
            <a:r>
              <a:rPr lang="ru-RU" sz="1800" dirty="0"/>
              <a:t> </a:t>
            </a:r>
            <a:r>
              <a:rPr lang="ru-RU" sz="1800" dirty="0" err="1"/>
              <a:t>Миколайович</a:t>
            </a:r>
            <a:r>
              <a:rPr lang="ru-RU" sz="1800" dirty="0"/>
              <a:t> Бекетов: до 150-річчя </a:t>
            </a:r>
            <a:r>
              <a:rPr lang="ru-RU" sz="1800" dirty="0" err="1"/>
              <a:t>від</a:t>
            </a:r>
            <a:r>
              <a:rPr lang="ru-RU" sz="1800" dirty="0"/>
              <a:t> дня </a:t>
            </a:r>
            <a:r>
              <a:rPr lang="ru-RU" sz="1800" dirty="0" err="1"/>
              <a:t>народження</a:t>
            </a:r>
            <a:r>
              <a:rPr lang="ru-RU" sz="1800" dirty="0"/>
              <a:t> : </a:t>
            </a:r>
            <a:r>
              <a:rPr lang="ru-RU" sz="1800" dirty="0" err="1"/>
              <a:t>монографія</a:t>
            </a:r>
            <a:r>
              <a:rPr lang="ru-RU" sz="1800" dirty="0"/>
              <a:t> / В. М. </a:t>
            </a:r>
            <a:r>
              <a:rPr lang="ru-RU" sz="1800" dirty="0" err="1"/>
              <a:t>Бабаєв</a:t>
            </a:r>
            <a:r>
              <a:rPr lang="ru-RU" sz="1800" dirty="0"/>
              <a:t>, Т. Д. </a:t>
            </a:r>
            <a:r>
              <a:rPr lang="ru-RU" sz="1800" dirty="0" err="1"/>
              <a:t>Рищенко</a:t>
            </a:r>
            <a:r>
              <a:rPr lang="ru-RU" sz="1800" dirty="0"/>
              <a:t>, Т. П. </a:t>
            </a:r>
            <a:r>
              <a:rPr lang="ru-RU" sz="1800" dirty="0" err="1"/>
              <a:t>Єлисєєва</a:t>
            </a:r>
            <a:r>
              <a:rPr lang="ru-RU" sz="1800" dirty="0"/>
              <a:t> та </a:t>
            </a:r>
            <a:r>
              <a:rPr lang="ru-RU" sz="1800" dirty="0" err="1"/>
              <a:t>ін</a:t>
            </a:r>
            <a:r>
              <a:rPr lang="ru-RU" sz="1800" dirty="0"/>
              <a:t>. ; </a:t>
            </a:r>
            <a:r>
              <a:rPr lang="ru-RU" sz="1800" dirty="0" err="1"/>
              <a:t>Харк</a:t>
            </a:r>
            <a:r>
              <a:rPr lang="ru-RU" sz="1800" dirty="0"/>
              <a:t>. нац. акад. </a:t>
            </a:r>
            <a:r>
              <a:rPr lang="ru-RU" sz="1800" dirty="0" err="1"/>
              <a:t>міськ</a:t>
            </a:r>
            <a:r>
              <a:rPr lang="ru-RU" sz="1800" dirty="0"/>
              <a:t>. </a:t>
            </a:r>
            <a:r>
              <a:rPr lang="ru-RU" sz="1800" dirty="0" err="1"/>
              <a:t>госп-ва</a:t>
            </a:r>
            <a:r>
              <a:rPr lang="ru-RU" sz="1800" dirty="0"/>
              <a:t>. – Х. : ХНАМГ : </a:t>
            </a:r>
            <a:r>
              <a:rPr lang="ru-RU" sz="1800" dirty="0" err="1"/>
              <a:t>Золоті</a:t>
            </a:r>
            <a:r>
              <a:rPr lang="ru-RU" sz="1800" dirty="0"/>
              <a:t> </a:t>
            </a:r>
            <a:r>
              <a:rPr lang="ru-RU" sz="1800" dirty="0" err="1"/>
              <a:t>сторінки</a:t>
            </a:r>
            <a:r>
              <a:rPr lang="ru-RU" sz="1800" dirty="0"/>
              <a:t>, 2012. – 64 с</a:t>
            </a:r>
            <a:r>
              <a:rPr lang="ru-RU" sz="1800" dirty="0" smtClean="0"/>
              <a:t>.</a:t>
            </a:r>
          </a:p>
          <a:p>
            <a:r>
              <a:rPr lang="ru-RU" sz="1800" dirty="0"/>
              <a:t>А. Н. Бекетов и его </a:t>
            </a:r>
            <a:r>
              <a:rPr lang="ru-RU" sz="1800" dirty="0" err="1"/>
              <a:t>архітектура</a:t>
            </a:r>
            <a:r>
              <a:rPr lang="ru-RU" sz="1800" dirty="0"/>
              <a:t> в изобразительном искусстве. Избранные репродукции [</a:t>
            </a:r>
            <a:r>
              <a:rPr lang="ru-RU" sz="1800" dirty="0" err="1"/>
              <a:t>Изоматериалы</a:t>
            </a:r>
            <a:r>
              <a:rPr lang="ru-RU" sz="1800" dirty="0"/>
              <a:t>] : комплект из 21 открытки. – Х. : </a:t>
            </a:r>
            <a:r>
              <a:rPr lang="ru-RU" sz="1800" dirty="0" err="1"/>
              <a:t>Издво</a:t>
            </a:r>
            <a:r>
              <a:rPr lang="ru-RU" sz="1800" dirty="0"/>
              <a:t> «САГА», 2012. – </a:t>
            </a:r>
            <a:r>
              <a:rPr lang="ru-RU" sz="1800" dirty="0" err="1"/>
              <a:t>Вип</a:t>
            </a:r>
            <a:r>
              <a:rPr lang="ru-RU" sz="1800" dirty="0"/>
              <a:t>. 1. 146. </a:t>
            </a:r>
            <a:endParaRPr lang="ru-RU" sz="1800" dirty="0" smtClean="0"/>
          </a:p>
          <a:p>
            <a:r>
              <a:rPr lang="ru-RU" sz="1800" dirty="0" smtClean="0"/>
              <a:t>А</a:t>
            </a:r>
            <a:r>
              <a:rPr lang="ru-RU" sz="1800" dirty="0"/>
              <a:t>. Н. Бекетов и его </a:t>
            </a:r>
            <a:r>
              <a:rPr lang="ru-RU" sz="1800" dirty="0" err="1"/>
              <a:t>архітектура</a:t>
            </a:r>
            <a:r>
              <a:rPr lang="ru-RU" sz="1800" dirty="0"/>
              <a:t> в изобразительном искусстве. Избранные репродукции [</a:t>
            </a:r>
            <a:r>
              <a:rPr lang="ru-RU" sz="1800" dirty="0" err="1"/>
              <a:t>Изоматериалы</a:t>
            </a:r>
            <a:r>
              <a:rPr lang="ru-RU" sz="1800" dirty="0"/>
              <a:t>] : комплект из 36 открыток. – Х. : </a:t>
            </a:r>
            <a:r>
              <a:rPr lang="ru-RU" sz="1800" dirty="0" err="1"/>
              <a:t>Издво</a:t>
            </a:r>
            <a:r>
              <a:rPr lang="ru-RU" sz="1800" dirty="0"/>
              <a:t> «САГА», 2012. – </a:t>
            </a:r>
            <a:r>
              <a:rPr lang="ru-RU" sz="1800" dirty="0" err="1"/>
              <a:t>Вип</a:t>
            </a:r>
            <a:r>
              <a:rPr lang="ru-RU" sz="1800" dirty="0"/>
              <a:t>. 2.</a:t>
            </a:r>
          </a:p>
          <a:p>
            <a:r>
              <a:rPr lang="ru-RU" sz="1800" dirty="0"/>
              <a:t>Бекетов </a:t>
            </a:r>
            <a:r>
              <a:rPr lang="ru-RU" sz="1800" dirty="0" err="1"/>
              <a:t>Олексій</a:t>
            </a:r>
            <a:r>
              <a:rPr lang="ru-RU" sz="1800" dirty="0"/>
              <a:t> </a:t>
            </a:r>
            <a:r>
              <a:rPr lang="ru-RU" sz="1800" dirty="0" err="1"/>
              <a:t>Миколайович</a:t>
            </a:r>
            <a:r>
              <a:rPr lang="ru-RU" sz="1800" dirty="0"/>
              <a:t> (1862–1941) :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творіння</a:t>
            </a:r>
            <a:r>
              <a:rPr lang="ru-RU" sz="1800" dirty="0"/>
              <a:t> // Ми – </a:t>
            </a:r>
            <a:r>
              <a:rPr lang="ru-RU" sz="1800" dirty="0" err="1"/>
              <a:t>харків’яни</a:t>
            </a:r>
            <a:r>
              <a:rPr lang="ru-RU" sz="1800" dirty="0"/>
              <a:t>, нам є </a:t>
            </a:r>
            <a:r>
              <a:rPr lang="ru-RU" sz="1800" dirty="0" err="1"/>
              <a:t>чим</a:t>
            </a:r>
            <a:r>
              <a:rPr lang="ru-RU" sz="1800" dirty="0"/>
              <a:t> </a:t>
            </a:r>
            <a:r>
              <a:rPr lang="ru-RU" sz="1800" dirty="0" err="1"/>
              <a:t>пишатися</a:t>
            </a:r>
            <a:r>
              <a:rPr lang="ru-RU" sz="1800" dirty="0"/>
              <a:t>! / О. Астахова, Т. Крупа. – Х. : </a:t>
            </a:r>
            <a:r>
              <a:rPr lang="ru-RU" sz="1800" dirty="0" err="1"/>
              <a:t>Торсінг</a:t>
            </a:r>
            <a:r>
              <a:rPr lang="ru-RU" sz="1800" dirty="0"/>
              <a:t>, 2003. – С. 154–156</a:t>
            </a:r>
            <a:r>
              <a:rPr lang="ru-RU" sz="1800" dirty="0" smtClean="0"/>
              <a:t>.</a:t>
            </a:r>
          </a:p>
          <a:p>
            <a:r>
              <a:rPr lang="ru-RU" sz="1800" dirty="0" err="1" smtClean="0"/>
              <a:t>Кодін</a:t>
            </a:r>
            <a:r>
              <a:rPr lang="ru-RU" sz="1800" dirty="0" smtClean="0"/>
              <a:t> </a:t>
            </a:r>
            <a:r>
              <a:rPr lang="ru-RU" sz="1800" dirty="0"/>
              <a:t>В. </a:t>
            </a:r>
            <a:r>
              <a:rPr lang="ru-RU" sz="1800" dirty="0" err="1"/>
              <a:t>Архітектор</a:t>
            </a:r>
            <a:r>
              <a:rPr lang="ru-RU" sz="1800" dirty="0"/>
              <a:t> Бекетов і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доба</a:t>
            </a:r>
            <a:r>
              <a:rPr lang="ru-RU" sz="1800" dirty="0"/>
              <a:t> / В. </a:t>
            </a:r>
            <a:r>
              <a:rPr lang="ru-RU" sz="1800" dirty="0" err="1"/>
              <a:t>Кодин</a:t>
            </a:r>
            <a:r>
              <a:rPr lang="ru-RU" sz="1800" dirty="0"/>
              <a:t> // </a:t>
            </a:r>
            <a:r>
              <a:rPr lang="ru-RU" sz="1800" dirty="0" err="1"/>
              <a:t>Губернія</a:t>
            </a:r>
            <a:r>
              <a:rPr lang="ru-RU" sz="1800" dirty="0"/>
              <a:t>. – 2005. – № 11. – С. 13–17</a:t>
            </a:r>
            <a:r>
              <a:rPr lang="ru-RU" sz="1800" dirty="0" smtClean="0"/>
              <a:t>.</a:t>
            </a:r>
          </a:p>
          <a:p>
            <a:r>
              <a:rPr lang="ru-RU" sz="1800" dirty="0"/>
              <a:t>Труды и дни зодчего : [о А. Н. Бекетове] // Харьков: пульс прошлого : исторические очерки / И. Можейко ; под ред. М. Красикова. – Х. : САГА, 2012. – С. 67–71</a:t>
            </a:r>
            <a:r>
              <a:rPr lang="ru-RU" sz="1800" dirty="0" smtClean="0"/>
              <a:t>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348632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</a:t>
            </a:r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екскурсії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1"/>
          </p:nvPr>
        </p:nvSpPr>
        <p:spPr>
          <a:xfrm>
            <a:off x="460375" y="1571612"/>
            <a:ext cx="8305674" cy="4521684"/>
          </a:xfrm>
        </p:spPr>
        <p:txBody>
          <a:bodyPr>
            <a:noAutofit/>
          </a:bodyPr>
          <a:lstStyle/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1600" b="1" kern="0" dirty="0">
                <a:solidFill>
                  <a:srgbClr val="000000"/>
                </a:solidFill>
                <a:latin typeface="Arial"/>
              </a:rPr>
              <a:t>Вид екскурсії: </a:t>
            </a:r>
            <a:r>
              <a:rPr lang="uk-UA" altLang="ru-RU" sz="1600" kern="0" dirty="0">
                <a:solidFill>
                  <a:srgbClr val="000000"/>
                </a:solidFill>
                <a:latin typeface="Arial"/>
              </a:rPr>
              <a:t>тематична (територією населеного пункту). </a:t>
            </a: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600" b="1" kern="0" dirty="0">
                <a:solidFill>
                  <a:srgbClr val="000000"/>
                </a:solidFill>
                <a:latin typeface="Arial"/>
              </a:rPr>
              <a:t>Тема </a:t>
            </a:r>
            <a:r>
              <a:rPr lang="ru-RU" altLang="ru-RU" sz="1600" b="1" kern="0" dirty="0" err="1">
                <a:solidFill>
                  <a:srgbClr val="000000"/>
                </a:solidFill>
                <a:latin typeface="Arial"/>
              </a:rPr>
              <a:t>екскурсії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: </a:t>
            </a:r>
            <a:r>
              <a:rPr lang="ru-RU" altLang="ru-RU" sz="1600" b="1" i="1" kern="0" dirty="0" smtClean="0">
                <a:solidFill>
                  <a:srgbClr val="000000"/>
                </a:solidFill>
                <a:latin typeface="Arial"/>
              </a:rPr>
              <a:t>«</a:t>
            </a:r>
            <a:r>
              <a:rPr lang="ru-RU" altLang="ru-RU" sz="1600" b="1" i="1" kern="0" dirty="0" err="1" smtClean="0">
                <a:solidFill>
                  <a:srgbClr val="000000"/>
                </a:solidFill>
                <a:latin typeface="Arial"/>
              </a:rPr>
              <a:t>Архітектурна</a:t>
            </a:r>
            <a:r>
              <a:rPr lang="ru-RU" altLang="ru-RU" sz="1600" b="1" i="1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600" b="1" i="1" kern="0" dirty="0" err="1" smtClean="0">
                <a:solidFill>
                  <a:srgbClr val="000000"/>
                </a:solidFill>
                <a:latin typeface="Arial"/>
              </a:rPr>
              <a:t>спадщина</a:t>
            </a:r>
            <a:r>
              <a:rPr lang="ru-RU" altLang="ru-RU" sz="1600" b="1" i="1" kern="0" dirty="0" smtClean="0">
                <a:solidFill>
                  <a:srgbClr val="000000"/>
                </a:solidFill>
                <a:latin typeface="Arial"/>
              </a:rPr>
              <a:t> О. М. Бекетова»  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altLang="ru-RU" sz="1600" kern="0" dirty="0" err="1">
                <a:solidFill>
                  <a:srgbClr val="000000"/>
                </a:solidFill>
                <a:latin typeface="Arial"/>
              </a:rPr>
              <a:t>це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600" kern="0" dirty="0" err="1">
                <a:solidFill>
                  <a:srgbClr val="000000"/>
                </a:solidFill>
                <a:latin typeface="Arial"/>
              </a:rPr>
              <a:t>одноденний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 маршрут </a:t>
            </a:r>
            <a:r>
              <a:rPr lang="ru-RU" altLang="ru-RU" sz="1600" kern="0" dirty="0" err="1">
                <a:solidFill>
                  <a:srgbClr val="000000"/>
                </a:solidFill>
                <a:latin typeface="Arial"/>
              </a:rPr>
              <a:t>вихідного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 дня </a:t>
            </a:r>
            <a:r>
              <a:rPr lang="ru-RU" altLang="ru-RU" sz="1600" kern="0" dirty="0" err="1">
                <a:solidFill>
                  <a:srgbClr val="000000"/>
                </a:solidFill>
                <a:latin typeface="Arial"/>
              </a:rPr>
              <a:t>історико-краєзнавчої</a:t>
            </a:r>
            <a:r>
              <a:rPr lang="ru-RU" altLang="ru-RU" sz="1600" kern="0" dirty="0">
                <a:solidFill>
                  <a:srgbClr val="000000"/>
                </a:solidFill>
                <a:latin typeface="Arial"/>
              </a:rPr>
              <a:t> тематики.</a:t>
            </a: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600" b="1" kern="0" dirty="0">
                <a:solidFill>
                  <a:srgbClr val="000000"/>
                </a:solidFill>
                <a:latin typeface="Arial"/>
              </a:rPr>
              <a:t>Мета: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ознайомити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учнів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і гостей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Харкова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з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творчістю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і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архітектурною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спадщиною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Олексія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Миколайовича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Бекетова для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розробки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тематичної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ru-RU" altLang="ru-RU" sz="1600" kern="0" dirty="0" err="1" smtClean="0">
                <a:solidFill>
                  <a:srgbClr val="000000"/>
                </a:solidFill>
                <a:latin typeface="Arial"/>
              </a:rPr>
              <a:t>екскурсії</a:t>
            </a:r>
            <a:r>
              <a:rPr lang="ru-RU" altLang="ru-RU" sz="1600" kern="0" dirty="0" smtClean="0">
                <a:solidFill>
                  <a:srgbClr val="000000"/>
                </a:solidFill>
                <a:latin typeface="Arial"/>
              </a:rPr>
              <a:t>.. </a:t>
            </a: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uk-UA" altLang="ru-RU" sz="1550" b="1" kern="0" dirty="0">
                <a:solidFill>
                  <a:srgbClr val="000000"/>
                </a:solidFill>
                <a:latin typeface="Arial"/>
              </a:rPr>
              <a:t>Завдання: </a:t>
            </a:r>
          </a:p>
          <a:p>
            <a:pPr marL="285750" lvl="0" indent="-28575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uk-UA" altLang="ru-RU" sz="155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Відібрати </a:t>
            </a:r>
            <a:r>
              <a:rPr lang="uk-UA" altLang="ru-RU" sz="1550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об‘єкти культурно-</a:t>
            </a: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uk-UA" altLang="ru-RU" sz="155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uk-UA" altLang="ru-RU" sz="1550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   мистецької спадщини О. М. </a:t>
            </a:r>
            <a:r>
              <a:rPr lang="uk-UA" altLang="ru-RU" sz="1550" kern="0" dirty="0" err="1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Бекетова</a:t>
            </a:r>
            <a:endParaRPr lang="uk-UA" altLang="ru-RU" sz="1550" kern="0" dirty="0" smtClean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uk-UA" altLang="ru-RU" sz="1550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    для тематичної екскурсії.</a:t>
            </a:r>
            <a:endParaRPr lang="uk-UA" altLang="ru-RU" sz="155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pPr marL="285750" lvl="0" indent="-28575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uk-UA" altLang="ru-RU" sz="155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Знайти і опрацювати матеріали </a:t>
            </a:r>
            <a:endParaRPr lang="uk-UA" altLang="ru-RU" sz="1550" kern="0" dirty="0" smtClean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uk-UA" altLang="ru-RU" sz="155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uk-UA" altLang="ru-RU" sz="1550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   за темою дослідження.</a:t>
            </a:r>
            <a:endParaRPr lang="uk-UA" altLang="ru-RU" sz="1550" kern="0" dirty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pPr marL="285750" lvl="0" indent="-28575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uk-UA" altLang="ru-RU" sz="155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Розробити новий екскурсійний </a:t>
            </a:r>
            <a:endParaRPr lang="uk-UA" altLang="ru-RU" sz="1550" kern="0" dirty="0" smtClean="0">
              <a:solidFill>
                <a:srgbClr val="000000"/>
              </a:solidFill>
              <a:latin typeface="Arial"/>
              <a:cs typeface="Arial" panose="020B0604020202020204" pitchFamily="34" charset="0"/>
            </a:endParaRP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uk-UA" altLang="ru-RU" sz="155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</a:t>
            </a:r>
            <a:r>
              <a:rPr lang="uk-UA" altLang="ru-RU" sz="1550" kern="0" dirty="0" smtClean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    маршрут</a:t>
            </a:r>
            <a:r>
              <a:rPr lang="uk-UA" altLang="ru-RU" sz="155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</a:rPr>
              <a:t>.   </a:t>
            </a:r>
            <a:endParaRPr lang="ru-RU" altLang="ru-RU" sz="1600" kern="0" dirty="0">
              <a:solidFill>
                <a:srgbClr val="000000"/>
              </a:solidFill>
              <a:latin typeface="Arial"/>
            </a:endParaRP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1600" b="1" kern="0" dirty="0">
                <a:solidFill>
                  <a:srgbClr val="000000"/>
                </a:solidFill>
                <a:latin typeface="Arial"/>
              </a:rPr>
              <a:t>Тип екскурсії</a:t>
            </a:r>
            <a:r>
              <a:rPr lang="uk-UA" altLang="ru-RU" sz="1600" b="1" kern="0" dirty="0" smtClean="0">
                <a:solidFill>
                  <a:srgbClr val="000000"/>
                </a:solidFill>
                <a:latin typeface="Arial"/>
              </a:rPr>
              <a:t>: </a:t>
            </a:r>
            <a:r>
              <a:rPr lang="uk-UA" altLang="ru-RU" sz="1600" kern="0" dirty="0" smtClean="0">
                <a:solidFill>
                  <a:srgbClr val="000000"/>
                </a:solidFill>
                <a:latin typeface="Arial"/>
              </a:rPr>
              <a:t>комбінована.</a:t>
            </a: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1600" b="1" kern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Загальна тривалість: </a:t>
            </a:r>
            <a:r>
              <a:rPr lang="uk-UA" altLang="ru-RU" sz="1600" kern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40 хвилин, </a:t>
            </a:r>
          </a:p>
          <a:p>
            <a:pPr marL="0" lvl="0" indent="0" algn="just" eaLnBrk="0" fontAlgn="base" hangingPunct="0">
              <a:spcBef>
                <a:spcPct val="20000"/>
              </a:spcBef>
              <a:spcAft>
                <a:spcPct val="0"/>
              </a:spcAft>
              <a:buClrTx/>
              <a:buSzTx/>
              <a:buNone/>
            </a:pPr>
            <a:r>
              <a:rPr lang="uk-UA" altLang="ru-RU" sz="1600" kern="0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uk-UA" altLang="ru-RU" sz="1600" kern="0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   із зупинками – 1 година.   </a:t>
            </a:r>
            <a:endParaRPr lang="ru-RU" altLang="ru-RU" sz="1600" kern="0" dirty="0">
              <a:solidFill>
                <a:srgbClr val="000000"/>
              </a:solidFill>
              <a:latin typeface="Arial"/>
            </a:endParaRPr>
          </a:p>
          <a:p>
            <a:endParaRPr lang="ru-RU" sz="2400" dirty="0" smtClean="0"/>
          </a:p>
        </p:txBody>
      </p:sp>
      <p:pic>
        <p:nvPicPr>
          <p:cNvPr id="4098" name="Picture 2" descr="C:\Users\Home\Pictures\рис2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7719" t="28732" r="21527" b="14515"/>
          <a:stretch>
            <a:fillRect/>
          </a:stretch>
        </p:blipFill>
        <p:spPr bwMode="auto">
          <a:xfrm>
            <a:off x="4378023" y="3068960"/>
            <a:ext cx="4658473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08" name="AutoShape 12" descr="точка, скачать, карт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10" name="AutoShape 14" descr="точка, скачать, карт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3" name="Picture 17" descr="D:\Downloads\google-map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0"/>
            <a:ext cx="1285860" cy="128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11560" y="6300028"/>
            <a:ext cx="288032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i="1" dirty="0" smtClean="0">
                <a:latin typeface="Cambria" pitchFamily="18" charset="0"/>
                <a:cs typeface="Times New Roman" pitchFamily="18" charset="0"/>
              </a:rPr>
              <a:t>Маршрут екскурсії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01" y="231776"/>
            <a:ext cx="9144000" cy="1000132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Академік архітектури Олексій </a:t>
            </a:r>
            <a:r>
              <a:rPr lang="uk-UA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Бекетов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-1" y="1628800"/>
            <a:ext cx="4067945" cy="5040560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1800" i="1" dirty="0" smtClean="0"/>
              <a:t>Сучасний Харків вирізняється своїм ошатним виглядом, величезним розмаїттям споруд, сміливим поєднанням архітектурних стилів та їх елементів. Але так було не завжди. У другій половині ХІХ століття тут переважали глинобитні будинки, вузенькі вулички та однотипні крамнички.</a:t>
            </a:r>
          </a:p>
          <a:p>
            <a:pPr algn="just"/>
            <a:r>
              <a:rPr lang="uk-UA" sz="1800" i="1" dirty="0" smtClean="0"/>
              <a:t>Олексій </a:t>
            </a:r>
            <a:r>
              <a:rPr lang="uk-UA" sz="1800" i="1" dirty="0" err="1" smtClean="0"/>
              <a:t>Бекетов</a:t>
            </a:r>
            <a:r>
              <a:rPr lang="uk-UA" sz="1800" i="1" dirty="0"/>
              <a:t> </a:t>
            </a:r>
            <a:r>
              <a:rPr lang="uk-UA" sz="1800" i="1" dirty="0" smtClean="0"/>
              <a:t>вирішив надати місту європейського шарму. І з великим завзяттям почав працювати. </a:t>
            </a:r>
          </a:p>
          <a:p>
            <a:pPr algn="just"/>
            <a:r>
              <a:rPr lang="uk-UA" sz="1800" i="1" dirty="0" smtClean="0"/>
              <a:t>Незабаром він став не тільки найвідомішим архітектором, якому вдалося змінити образ рідного міста, а й особистістю, якій судилося увійти в історію.  </a:t>
            </a:r>
          </a:p>
        </p:txBody>
      </p:sp>
      <p:sp>
        <p:nvSpPr>
          <p:cNvPr id="13314" name="AutoShape 2" descr="https://hra.court.gov.ua/userfiles/6(78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https://mykharkov.info/wp-content/uploads/2017/08/beketov-620x4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963" y="1700808"/>
            <a:ext cx="47045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463781" y="5373216"/>
            <a:ext cx="450070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Пам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‘ятник Олексію </a:t>
            </a:r>
            <a:r>
              <a:rPr lang="uk-UA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Бекетову</a:t>
            </a:r>
            <a:r>
              <a:rPr lang="uk-UA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біля Харківського національного університету будівництва та архітектури</a:t>
            </a:r>
            <a:endParaRPr lang="uk-UA" i="1" dirty="0" smtClean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422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-1" y="1628800"/>
            <a:ext cx="4644009" cy="259228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i="1" dirty="0" smtClean="0"/>
              <a:t>Першим </a:t>
            </a:r>
            <a:r>
              <a:rPr lang="ru-RU" sz="1800" i="1" dirty="0" err="1" smtClean="0"/>
              <a:t>успіхом</a:t>
            </a:r>
            <a:r>
              <a:rPr lang="ru-RU" sz="1800" i="1" dirty="0" smtClean="0"/>
              <a:t> молодого </a:t>
            </a:r>
            <a:r>
              <a:rPr lang="ru-RU" sz="1800" i="1" dirty="0" err="1" smtClean="0"/>
              <a:t>архітектора</a:t>
            </a:r>
            <a:r>
              <a:rPr lang="ru-RU" sz="1800" i="1" dirty="0" smtClean="0"/>
              <a:t> </a:t>
            </a:r>
            <a:r>
              <a:rPr lang="ru-RU" sz="1800" i="1" dirty="0" err="1"/>
              <a:t>була</a:t>
            </a:r>
            <a:r>
              <a:rPr lang="ru-RU" sz="1800" i="1" dirty="0"/>
              <a:t> </a:t>
            </a:r>
            <a:r>
              <a:rPr lang="ru-RU" sz="1800" i="1" dirty="0" err="1"/>
              <a:t>перемога</a:t>
            </a:r>
            <a:r>
              <a:rPr lang="ru-RU" sz="1800" i="1" dirty="0"/>
              <a:t> в </a:t>
            </a:r>
            <a:r>
              <a:rPr lang="ru-RU" sz="1800" i="1" dirty="0" err="1"/>
              <a:t>закритому</a:t>
            </a:r>
            <a:r>
              <a:rPr lang="ru-RU" sz="1800" i="1" dirty="0"/>
              <a:t> </a:t>
            </a:r>
            <a:r>
              <a:rPr lang="ru-RU" sz="1800" i="1" dirty="0" err="1"/>
              <a:t>конкурсі</a:t>
            </a:r>
            <a:r>
              <a:rPr lang="ru-RU" sz="1800" i="1" dirty="0"/>
              <a:t>, </a:t>
            </a:r>
            <a:r>
              <a:rPr lang="ru-RU" sz="1800" i="1" dirty="0" err="1"/>
              <a:t>організованому</a:t>
            </a:r>
            <a:r>
              <a:rPr lang="ru-RU" sz="1800" i="1" dirty="0"/>
              <a:t> </a:t>
            </a:r>
            <a:r>
              <a:rPr lang="ru-RU" sz="1800" i="1" dirty="0" err="1" smtClean="0"/>
              <a:t>Купецьким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товариством</a:t>
            </a:r>
            <a:r>
              <a:rPr lang="ru-RU" sz="1800" i="1" dirty="0"/>
              <a:t>, на проект </a:t>
            </a:r>
            <a:r>
              <a:rPr lang="ru-RU" sz="1800" i="1" dirty="0" err="1"/>
              <a:t>нової</a:t>
            </a:r>
            <a:r>
              <a:rPr lang="ru-RU" sz="1800" i="1" dirty="0"/>
              <a:t> </a:t>
            </a:r>
            <a:r>
              <a:rPr lang="ru-RU" sz="1800" i="1" dirty="0" err="1"/>
              <a:t>будівлі</a:t>
            </a:r>
            <a:r>
              <a:rPr lang="ru-RU" sz="1800" i="1" dirty="0"/>
              <a:t> </a:t>
            </a:r>
            <a:r>
              <a:rPr lang="ru-RU" sz="1800" i="1" dirty="0" err="1"/>
              <a:t>Олександрівського</a:t>
            </a:r>
            <a:r>
              <a:rPr lang="ru-RU" sz="1800" i="1" dirty="0"/>
              <a:t> </a:t>
            </a:r>
            <a:r>
              <a:rPr lang="ru-RU" sz="1800" i="1" dirty="0" err="1"/>
              <a:t>комерційного</a:t>
            </a:r>
            <a:r>
              <a:rPr lang="ru-RU" sz="1800" i="1" dirty="0"/>
              <a:t> училища (1889-1891</a:t>
            </a:r>
            <a:r>
              <a:rPr lang="ru-RU" sz="1800" i="1" dirty="0" smtClean="0"/>
              <a:t>).</a:t>
            </a:r>
          </a:p>
          <a:p>
            <a:pPr algn="just"/>
            <a:r>
              <a:rPr lang="ru-RU" sz="1800" i="1" dirty="0"/>
              <a:t>Проект </a:t>
            </a:r>
            <a:r>
              <a:rPr lang="ru-RU" sz="1800" i="1" dirty="0" err="1" smtClean="0"/>
              <a:t>відзначався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загальною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симетричною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композицією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раціональним</a:t>
            </a:r>
            <a:r>
              <a:rPr lang="ru-RU" sz="1800" i="1" dirty="0" smtClean="0"/>
              <a:t> </a:t>
            </a:r>
            <a:r>
              <a:rPr lang="ru-RU" sz="1800" i="1" dirty="0"/>
              <a:t>і </a:t>
            </a:r>
            <a:r>
              <a:rPr lang="ru-RU" sz="1800" i="1" dirty="0" err="1"/>
              <a:t>зручним</a:t>
            </a:r>
            <a:r>
              <a:rPr lang="ru-RU" sz="1800" i="1" dirty="0"/>
              <a:t> </a:t>
            </a:r>
            <a:r>
              <a:rPr lang="ru-RU" sz="1800" i="1" dirty="0" err="1"/>
              <a:t>плануванням</a:t>
            </a:r>
            <a:r>
              <a:rPr lang="ru-RU" sz="1800" i="1" dirty="0"/>
              <a:t>, </a:t>
            </a:r>
            <a:r>
              <a:rPr lang="ru-RU" sz="1800" i="1" dirty="0" err="1"/>
              <a:t>класично</a:t>
            </a:r>
            <a:r>
              <a:rPr lang="ru-RU" sz="1800" i="1" dirty="0"/>
              <a:t> </a:t>
            </a:r>
            <a:r>
              <a:rPr lang="ru-RU" sz="1800" i="1" dirty="0" err="1"/>
              <a:t>витриманими</a:t>
            </a:r>
            <a:r>
              <a:rPr lang="ru-RU" sz="1800" i="1" dirty="0"/>
              <a:t> </a:t>
            </a:r>
            <a:r>
              <a:rPr lang="ru-RU" sz="1800" i="1" dirty="0" err="1"/>
              <a:t>пропорціями</a:t>
            </a:r>
            <a:r>
              <a:rPr lang="ru-RU" sz="1800" i="1" dirty="0"/>
              <a:t>, </a:t>
            </a:r>
            <a:r>
              <a:rPr lang="ru-RU" sz="1800" i="1" dirty="0" err="1"/>
              <a:t>строгістю</a:t>
            </a:r>
            <a:r>
              <a:rPr lang="ru-RU" sz="1800" i="1" dirty="0"/>
              <a:t> </a:t>
            </a:r>
            <a:r>
              <a:rPr lang="ru-RU" sz="1800" i="1" dirty="0" smtClean="0"/>
              <a:t>і </a:t>
            </a:r>
            <a:r>
              <a:rPr lang="ru-RU" sz="1800" i="1" dirty="0" err="1" smtClean="0"/>
              <a:t>витонченістю</a:t>
            </a:r>
            <a:r>
              <a:rPr lang="ru-RU" sz="1800" i="1" dirty="0" smtClean="0"/>
              <a:t> деталей</a:t>
            </a:r>
            <a:r>
              <a:rPr lang="ru-RU" sz="1800" i="1" dirty="0"/>
              <a:t>.</a:t>
            </a:r>
            <a:endParaRPr lang="uk-UA" sz="1800" i="1" dirty="0" smtClean="0"/>
          </a:p>
        </p:txBody>
      </p:sp>
      <p:sp>
        <p:nvSpPr>
          <p:cNvPr id="13314" name="AutoShape 2" descr="https://hra.court.gov.ua/userfiles/6(78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111874" y="5949280"/>
            <a:ext cx="4852614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i="1" dirty="0" err="1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Проєкт</a:t>
            </a:r>
            <a:r>
              <a:rPr lang="uk-UA" sz="1400" i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і будівля Харківського комерційного училища (нині це головний корпус Національного юридичного університету імені Ярослава Мудрого</a:t>
            </a:r>
          </a:p>
        </p:txBody>
      </p:sp>
      <p:pic>
        <p:nvPicPr>
          <p:cNvPr id="2050" name="Picture 2" descr="https://farm6.static.flickr.com/5207/5228450285_1c3de4d4a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35" r="-511"/>
          <a:stretch/>
        </p:blipFill>
        <p:spPr bwMode="auto">
          <a:xfrm>
            <a:off x="4739507" y="1628799"/>
            <a:ext cx="4248000" cy="146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farm6.static.flickr.com/5283/5228458767_0e10fc476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06" y="3198328"/>
            <a:ext cx="4224982" cy="264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2527" y="4149080"/>
            <a:ext cx="3183409" cy="238755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Харківське комерційне училище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23839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01" y="231776"/>
            <a:ext cx="9144000" cy="1000132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Будинок Судових Установ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4572000" cy="410445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1800" i="1" dirty="0" smtClean="0"/>
              <a:t>В 1899-1902 роках за проектом </a:t>
            </a:r>
            <a:r>
              <a:rPr lang="ru-RU" sz="1800" i="1" dirty="0" err="1" smtClean="0"/>
              <a:t>академіка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архітектури</a:t>
            </a:r>
            <a:r>
              <a:rPr lang="ru-RU" sz="1800" i="1" dirty="0" smtClean="0"/>
              <a:t> О. М. Бекетова, а </a:t>
            </a:r>
            <a:r>
              <a:rPr lang="ru-RU" sz="1800" i="1" dirty="0" err="1" smtClean="0"/>
              <a:t>також</a:t>
            </a:r>
            <a:r>
              <a:rPr lang="ru-RU" sz="1800" i="1" dirty="0" smtClean="0"/>
              <a:t> за </a:t>
            </a:r>
            <a:r>
              <a:rPr lang="ru-RU" sz="1800" i="1" dirty="0" err="1" smtClean="0"/>
              <a:t>участю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архітекторів</a:t>
            </a:r>
            <a:r>
              <a:rPr lang="ru-RU" sz="1800" i="1" dirty="0" smtClean="0"/>
              <a:t> </a:t>
            </a:r>
            <a:br>
              <a:rPr lang="ru-RU" sz="1800" i="1" dirty="0" smtClean="0"/>
            </a:br>
            <a:r>
              <a:rPr lang="ru-RU" sz="1800" i="1" dirty="0" smtClean="0"/>
              <a:t>Ю. С. </a:t>
            </a:r>
            <a:r>
              <a:rPr lang="ru-RU" sz="1800" i="1" dirty="0" err="1" smtClean="0"/>
              <a:t>Цауне</a:t>
            </a:r>
            <a:r>
              <a:rPr lang="ru-RU" sz="1800" i="1" dirty="0" smtClean="0"/>
              <a:t>  і  В. Б. </a:t>
            </a:r>
            <a:r>
              <a:rPr lang="ru-RU" sz="1800" i="1" dirty="0" err="1" smtClean="0"/>
              <a:t>Хрустальова</a:t>
            </a:r>
            <a:r>
              <a:rPr lang="ru-RU" sz="1800" i="1" dirty="0" smtClean="0"/>
              <a:t> на </a:t>
            </a:r>
            <a:r>
              <a:rPr lang="ru-RU" sz="1800" i="1" dirty="0" err="1" smtClean="0"/>
              <a:t>Скобелєвській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площі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побудували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Будинок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судових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установ</a:t>
            </a:r>
            <a:r>
              <a:rPr lang="ru-RU" sz="1800" i="1" dirty="0"/>
              <a:t>.</a:t>
            </a:r>
            <a:r>
              <a:rPr lang="ru-RU" sz="1800" i="1" dirty="0" smtClean="0"/>
              <a:t> На той час за </a:t>
            </a:r>
            <a:r>
              <a:rPr lang="ru-RU" sz="1800" i="1" dirty="0" err="1" smtClean="0"/>
              <a:t>корисною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площею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приміщень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це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була</a:t>
            </a:r>
            <a:r>
              <a:rPr lang="ru-RU" sz="1800" i="1" dirty="0" smtClean="0"/>
              <a:t> </a:t>
            </a:r>
            <a:r>
              <a:rPr lang="uk-UA" sz="1800" i="1" dirty="0" smtClean="0"/>
              <a:t>найбільша </a:t>
            </a:r>
            <a:r>
              <a:rPr lang="ru-RU" sz="1800" i="1" dirty="0" err="1" smtClean="0"/>
              <a:t>будівля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Харкова</a:t>
            </a:r>
            <a:r>
              <a:rPr lang="ru-RU" sz="1800" i="1" dirty="0" smtClean="0"/>
              <a:t>. </a:t>
            </a:r>
          </a:p>
          <a:p>
            <a:pPr algn="just"/>
            <a:r>
              <a:rPr lang="ru-RU" sz="1800" i="1" dirty="0" smtClean="0"/>
              <a:t>На </a:t>
            </a:r>
            <a:r>
              <a:rPr lang="ru-RU" sz="1800" i="1" dirty="0" err="1" smtClean="0"/>
              <a:t>трьох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поверхах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було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розташовано</a:t>
            </a:r>
            <a:r>
              <a:rPr lang="ru-RU" sz="1800" i="1" dirty="0" smtClean="0"/>
              <a:t> 107 </a:t>
            </a:r>
            <a:r>
              <a:rPr lang="ru-RU" sz="1800" i="1" dirty="0" err="1" smtClean="0"/>
              <a:t>кімнат</a:t>
            </a:r>
            <a:r>
              <a:rPr lang="ru-RU" sz="1800" i="1" dirty="0" smtClean="0"/>
              <a:t>. На </a:t>
            </a:r>
            <a:r>
              <a:rPr lang="ru-RU" sz="1800" i="1" dirty="0" err="1" smtClean="0"/>
              <a:t>будівництво</a:t>
            </a:r>
            <a:r>
              <a:rPr lang="ru-RU" sz="1800" i="1" dirty="0" smtClean="0"/>
              <a:t> і </a:t>
            </a:r>
            <a:r>
              <a:rPr lang="ru-RU" sz="1800" i="1" dirty="0" err="1" smtClean="0"/>
              <a:t>внутрішнє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оздоблення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було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витрачено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понад</a:t>
            </a:r>
            <a:r>
              <a:rPr lang="ru-RU" sz="1800" i="1" dirty="0" smtClean="0"/>
              <a:t> 650 </a:t>
            </a:r>
            <a:r>
              <a:rPr lang="ru-RU" sz="1800" i="1" dirty="0" err="1" smtClean="0"/>
              <a:t>тисяч</a:t>
            </a:r>
            <a:r>
              <a:rPr lang="ru-RU" sz="1800" i="1" dirty="0" smtClean="0"/>
              <a:t>  </a:t>
            </a:r>
            <a:r>
              <a:rPr lang="ru-RU" sz="1800" i="1" dirty="0" err="1" smtClean="0"/>
              <a:t>карбованців</a:t>
            </a:r>
            <a:r>
              <a:rPr lang="ru-RU" sz="1800" i="1" dirty="0" smtClean="0"/>
              <a:t>. </a:t>
            </a:r>
          </a:p>
          <a:p>
            <a:pPr algn="just"/>
            <a:r>
              <a:rPr lang="uk-UA" sz="1800" i="1" dirty="0" smtClean="0"/>
              <a:t>Нині в цій будівлі знаходиться  апеляційний суд міста Харкова.</a:t>
            </a:r>
            <a:endParaRPr lang="ru-RU" sz="1800" dirty="0" smtClean="0"/>
          </a:p>
        </p:txBody>
      </p:sp>
      <p:sp>
        <p:nvSpPr>
          <p:cNvPr id="13314" name="AutoShape 2" descr="https://hra.court.gov.ua/userfiles/6(78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6" name="Picture 4" descr="https://hra.court.gov.ua/userfiles/6(784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8024" y="1500174"/>
            <a:ext cx="3983896" cy="2428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436096" y="3929066"/>
            <a:ext cx="27456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uk-UA" i="1" dirty="0" smtClean="0"/>
              <a:t>Будівля Судових Установ</a:t>
            </a:r>
            <a:endParaRPr lang="ru-RU" i="1" dirty="0"/>
          </a:p>
        </p:txBody>
      </p:sp>
      <p:pic>
        <p:nvPicPr>
          <p:cNvPr id="13318" name="Picture 6" descr="Східний апеляційний господарський суд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92" r="2571" b="13208"/>
          <a:stretch>
            <a:fillRect/>
          </a:stretch>
        </p:blipFill>
        <p:spPr bwMode="auto">
          <a:xfrm flipH="1">
            <a:off x="4788024" y="4365104"/>
            <a:ext cx="3995827" cy="2214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43612" y="6165304"/>
            <a:ext cx="30003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Сучасний вигляд споруди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928694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Бібліотека ім. Короленка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496" y="1643050"/>
            <a:ext cx="5393760" cy="3586150"/>
          </a:xfrm>
        </p:spPr>
        <p:txBody>
          <a:bodyPr>
            <a:normAutofit fontScale="92500" lnSpcReduction="10000"/>
          </a:bodyPr>
          <a:lstStyle/>
          <a:p>
            <a:pPr lvl="0" algn="just"/>
            <a:r>
              <a:rPr lang="ru-RU" sz="2000" i="1" dirty="0" err="1" smtClean="0"/>
              <a:t>Будівлю</a:t>
            </a:r>
            <a:r>
              <a:rPr lang="ru-RU" sz="2000" i="1" dirty="0" smtClean="0"/>
              <a:t>, в </a:t>
            </a:r>
            <a:r>
              <a:rPr lang="ru-RU" sz="2000" i="1" dirty="0" err="1" smtClean="0"/>
              <a:t>якій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дотепер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розміщується</a:t>
            </a:r>
            <a:r>
              <a:rPr lang="uk-UA" sz="2000" i="1" dirty="0" smtClean="0"/>
              <a:t> бібліотека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було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зведено</a:t>
            </a:r>
            <a:r>
              <a:rPr lang="ru-RU" sz="2000" i="1" dirty="0" smtClean="0"/>
              <a:t> за </a:t>
            </a:r>
            <a:r>
              <a:rPr lang="ru-RU" sz="2000" i="1" dirty="0" err="1" smtClean="0"/>
              <a:t>проєктом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видатного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українського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архітектора</a:t>
            </a:r>
            <a:r>
              <a:rPr lang="ru-RU" sz="2000" i="1" dirty="0" smtClean="0"/>
              <a:t> О. М. Бекетова у 1901 р. У </a:t>
            </a:r>
            <a:r>
              <a:rPr lang="ru-RU" sz="2000" i="1" dirty="0" err="1" smtClean="0"/>
              <a:t>цій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величній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споруді</a:t>
            </a:r>
            <a:r>
              <a:rPr lang="ru-RU" sz="2000" i="1" dirty="0" smtClean="0"/>
              <a:t> в </a:t>
            </a:r>
            <a:r>
              <a:rPr lang="ru-RU" sz="2000" i="1" dirty="0" err="1" smtClean="0"/>
              <a:t>стилі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неоренесансу</a:t>
            </a:r>
            <a:r>
              <a:rPr lang="ru-RU" sz="2000" i="1" dirty="0" smtClean="0"/>
              <a:t>, </a:t>
            </a:r>
            <a:r>
              <a:rPr lang="ru-RU" sz="2000" i="1" dirty="0" err="1" smtClean="0"/>
              <a:t>враховані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тогочасні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світові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досягнення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в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будівництві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бібліотек</a:t>
            </a:r>
            <a:r>
              <a:rPr lang="ru-RU" sz="2000" i="1" dirty="0" smtClean="0"/>
              <a:t>. </a:t>
            </a:r>
            <a:r>
              <a:rPr lang="uk-UA" sz="2000" i="1" dirty="0" smtClean="0"/>
              <a:t>К</a:t>
            </a:r>
            <a:r>
              <a:rPr lang="ru-RU" sz="2000" i="1" dirty="0" err="1" smtClean="0"/>
              <a:t>нигозбірн</a:t>
            </a:r>
            <a:r>
              <a:rPr lang="uk-UA" sz="2000" i="1" dirty="0" smtClean="0"/>
              <a:t>я мала два корпуси книгосховищ</a:t>
            </a:r>
            <a:r>
              <a:rPr lang="ru-RU" sz="2000" i="1" dirty="0" smtClean="0"/>
              <a:t>, а </a:t>
            </a:r>
            <a:r>
              <a:rPr lang="ru-RU" sz="2000" i="1" dirty="0" err="1" smtClean="0"/>
              <a:t>також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читацьк</a:t>
            </a:r>
            <a:r>
              <a:rPr lang="uk-UA" sz="2000" i="1" dirty="0" err="1" smtClean="0"/>
              <a:t>ий</a:t>
            </a:r>
            <a:r>
              <a:rPr lang="ru-RU" sz="2000" i="1" dirty="0" smtClean="0"/>
              <a:t> та </a:t>
            </a:r>
            <a:r>
              <a:rPr lang="ru-RU" sz="2000" i="1" dirty="0" err="1" smtClean="0"/>
              <a:t>службов</a:t>
            </a:r>
            <a:r>
              <a:rPr lang="uk-UA" sz="2000" i="1" dirty="0" err="1" smtClean="0"/>
              <a:t>ий</a:t>
            </a:r>
            <a:r>
              <a:rPr lang="ru-RU" sz="2000" i="1" dirty="0" smtClean="0"/>
              <a:t> корпус</a:t>
            </a:r>
            <a:r>
              <a:rPr lang="uk-UA" sz="2000" i="1" dirty="0" smtClean="0"/>
              <a:t>и</a:t>
            </a:r>
            <a:r>
              <a:rPr lang="uk-UA" sz="2000" i="1" dirty="0"/>
              <a:t> </a:t>
            </a:r>
            <a:r>
              <a:rPr lang="uk-UA" sz="2000" i="1" dirty="0" smtClean="0"/>
              <a:t>і дуже зручний підйомний механізм. </a:t>
            </a:r>
          </a:p>
          <a:p>
            <a:pPr lvl="0" algn="just"/>
            <a:r>
              <a:rPr lang="uk-UA" sz="2000" i="1" dirty="0" smtClean="0"/>
              <a:t>За втілення цього </a:t>
            </a:r>
            <a:r>
              <a:rPr lang="uk-UA" sz="2000" i="1" dirty="0" err="1" smtClean="0"/>
              <a:t>проєкту</a:t>
            </a:r>
            <a:r>
              <a:rPr lang="uk-UA" sz="2000" i="1" dirty="0" smtClean="0"/>
              <a:t> 38-річному Олексію </a:t>
            </a:r>
            <a:r>
              <a:rPr lang="uk-UA" sz="2000" i="1" dirty="0" err="1" smtClean="0"/>
              <a:t>Бекетову</a:t>
            </a:r>
            <a:r>
              <a:rPr lang="uk-UA" sz="2000" i="1" dirty="0" smtClean="0"/>
              <a:t> присвоїли звання академіка.</a:t>
            </a:r>
            <a:endParaRPr lang="ru-RU" sz="2000" i="1" dirty="0" smtClean="0"/>
          </a:p>
          <a:p>
            <a:endParaRPr lang="ru-RU" dirty="0"/>
          </a:p>
        </p:txBody>
      </p:sp>
      <p:pic>
        <p:nvPicPr>
          <p:cNvPr id="16386" name="Picture 2" descr="Библиотека Короленко Харьк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128" y="1500174"/>
            <a:ext cx="3188699" cy="2428892"/>
          </a:xfrm>
          <a:prstGeom prst="rect">
            <a:avLst/>
          </a:prstGeom>
          <a:noFill/>
        </p:spPr>
      </p:pic>
      <p:pic>
        <p:nvPicPr>
          <p:cNvPr id="16388" name="Picture 4" descr="Харківська державна наукова бібліотека імені В. Г. Короленка (ХДНБ ім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08360" y="4465195"/>
            <a:ext cx="3189853" cy="2095861"/>
          </a:xfrm>
          <a:prstGeom prst="rect">
            <a:avLst/>
          </a:prstGeom>
          <a:noFill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796136" y="4139788"/>
            <a:ext cx="307180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D-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акет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 бібліотеки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5325015"/>
            <a:ext cx="4572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/>
            <a:r>
              <a:rPr lang="ru-RU" i="1" dirty="0" smtClean="0"/>
              <a:t>Журнал «</a:t>
            </a:r>
            <a:r>
              <a:rPr lang="uk-UA" i="1" dirty="0" smtClean="0"/>
              <a:t>Бібліотекар</a:t>
            </a:r>
            <a:r>
              <a:rPr lang="ru-RU" i="1" dirty="0" smtClean="0"/>
              <a:t>» </a:t>
            </a:r>
            <a:r>
              <a:rPr lang="uk-UA" i="1" dirty="0" smtClean="0"/>
              <a:t> у 1911 році повідомляв, що серед найкращих будівель подібного призначення в Росії ця харківська споруда займає «чи не перше місце».</a:t>
            </a:r>
            <a:endParaRPr lang="ru-RU" dirty="0"/>
          </a:p>
        </p:txBody>
      </p:sp>
      <p:pic>
        <p:nvPicPr>
          <p:cNvPr id="10" name="Picture 6" descr="Простой карандаш на прозрачном фоне 5 » Шапки сайтов jpg бесплатн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87365" flipH="1">
            <a:off x="139732" y="5606036"/>
            <a:ext cx="1500198" cy="106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0" name="AutoShape 2" descr="Земельный банк - Украина &gt; Харьковская область &gt; Харьков - ЭтоРетро.ru -  старые фото гор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990600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Земельний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банк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Фотогалерея — Бывший Земельный банк | путеводитель по Харьков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064" r="835"/>
          <a:stretch/>
        </p:blipFill>
        <p:spPr bwMode="auto">
          <a:xfrm>
            <a:off x="107504" y="1628800"/>
            <a:ext cx="2520280" cy="328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2786050" y="1490302"/>
            <a:ext cx="6178438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Земельний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банк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будувався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ru-RU" i="1" dirty="0">
                <a:ea typeface="Times New Roman" pitchFamily="18" charset="0"/>
                <a:cs typeface="Arial" pitchFamily="34" charset="0"/>
              </a:rPr>
              <a:t>в 1896-1897 роках на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замовлення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відомого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харківського</a:t>
            </a:r>
            <a:r>
              <a:rPr kumimoji="0" lang="ru-RU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підприємця</a:t>
            </a:r>
            <a:r>
              <a:rPr kumimoji="0" lang="ru-RU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і мецената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Олексія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К</a:t>
            </a:r>
            <a:r>
              <a:rPr lang="ru-RU" i="1" dirty="0" err="1" smtClean="0">
                <a:ea typeface="Times New Roman" pitchFamily="18" charset="0"/>
                <a:cs typeface="Arial" pitchFamily="34" charset="0"/>
              </a:rPr>
              <a:t>ириловича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Алчевського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uk-UA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Ця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банківська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установа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була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першим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акціонерним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товариством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в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Російській</a:t>
            </a:r>
            <a:r>
              <a:rPr kumimoji="0" lang="ru-RU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імперії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і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обслуговувала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землевласників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18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губерній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r>
              <a:rPr lang="ru-RU" i="1" dirty="0" err="1" smtClean="0">
                <a:ea typeface="Times New Roman" pitchFamily="18" charset="0"/>
                <a:cs typeface="Arial" pitchFamily="34" charset="0"/>
              </a:rPr>
              <a:t>Споруда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ru-RU" i="1" dirty="0" err="1" smtClean="0">
                <a:ea typeface="Times New Roman" pitchFamily="18" charset="0"/>
                <a:cs typeface="Arial" pitchFamily="34" charset="0"/>
              </a:rPr>
              <a:t>дуже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постраждала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під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час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Другої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світової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війни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Її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ru-RU" i="1" dirty="0" err="1" smtClean="0">
                <a:ea typeface="Times New Roman" pitchFamily="18" charset="0"/>
                <a:cs typeface="Arial" pitchFamily="34" charset="0"/>
              </a:rPr>
              <a:t>р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еконструкція</a:t>
            </a:r>
            <a:r>
              <a:rPr lang="ru-RU" i="1" dirty="0">
                <a:ea typeface="Times New Roman" pitchFamily="18" charset="0"/>
                <a:cs typeface="Arial" pitchFamily="34" charset="0"/>
              </a:rPr>
              <a:t> </a:t>
            </a:r>
            <a:r>
              <a:rPr lang="ru-RU" i="1" dirty="0" err="1" smtClean="0">
                <a:ea typeface="Times New Roman" pitchFamily="18" charset="0"/>
                <a:cs typeface="Arial" pitchFamily="34" charset="0"/>
              </a:rPr>
              <a:t>трива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л</a:t>
            </a:r>
            <a:r>
              <a:rPr lang="uk-UA" i="1" dirty="0">
                <a:ea typeface="Times New Roman" pitchFamily="18" charset="0"/>
                <a:cs typeface="Arial" pitchFamily="34" charset="0"/>
              </a:rPr>
              <a:t>а з</a:t>
            </a:r>
            <a:r>
              <a:rPr lang="ru-RU" i="1" dirty="0">
                <a:ea typeface="Times New Roman" pitchFamily="18" charset="0"/>
                <a:cs typeface="Arial" pitchFamily="34" charset="0"/>
              </a:rPr>
              <a:t> 1948 </a:t>
            </a:r>
            <a:r>
              <a:rPr lang="uk-UA" i="1" dirty="0">
                <a:ea typeface="Times New Roman" pitchFamily="18" charset="0"/>
                <a:cs typeface="Arial" pitchFamily="34" charset="0"/>
              </a:rPr>
              <a:t>по</a:t>
            </a:r>
            <a:r>
              <a:rPr lang="ru-RU" i="1" dirty="0">
                <a:ea typeface="Times New Roman" pitchFamily="18" charset="0"/>
                <a:cs typeface="Arial" pitchFamily="34" charset="0"/>
              </a:rPr>
              <a:t> 1953</a:t>
            </a:r>
            <a:r>
              <a:rPr lang="uk-UA" i="1" dirty="0">
                <a:ea typeface="Times New Roman" pitchFamily="18" charset="0"/>
                <a:cs typeface="Arial" pitchFamily="34" charset="0"/>
              </a:rPr>
              <a:t> </a:t>
            </a:r>
            <a:r>
              <a:rPr lang="uk-UA" i="1" dirty="0" smtClean="0">
                <a:ea typeface="Times New Roman" pitchFamily="18" charset="0"/>
                <a:cs typeface="Arial" pitchFamily="34" charset="0"/>
              </a:rPr>
              <a:t>рік.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lang="uk-UA" i="1" dirty="0" smtClean="0">
                <a:ea typeface="Times New Roman" pitchFamily="18" charset="0"/>
                <a:cs typeface="Arial" pitchFamily="34" charset="0"/>
              </a:rPr>
              <a:t>Від</a:t>
            </a:r>
            <a:r>
              <a:rPr kumimoji="0" lang="uk-UA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новлена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будівля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була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передана автотранспортному </a:t>
            </a:r>
            <a:r>
              <a:rPr kumimoji="0" lang="ru-RU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технікуму</a:t>
            </a:r>
            <a:r>
              <a:rPr kumimoji="0" lang="ru-RU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endParaRPr lang="ru-RU" dirty="0">
              <a:ea typeface="Times New Roman" pitchFamily="18" charset="0"/>
              <a:cs typeface="Arial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До 350-річчя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Харкова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перед входом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були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встановлені</a:t>
            </a:r>
            <a:r>
              <a:rPr kumimoji="0" lang="ru-RU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два </a:t>
            </a:r>
            <a:r>
              <a:rPr kumimoji="0" lang="ru-RU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леви</a:t>
            </a:r>
            <a:r>
              <a:rPr kumimoji="0" lang="uk-UA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uk-UA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33" name="AutoShape 9" descr="Земельный Банк - Харьков Манящ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5" name="AutoShape 11" descr="Земельный Банк - Харьков Манящ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Земельный банк - Украина &gt; Харьковская область &gt; Харьков - ЭтоРетро.ru -  старые фото гор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Земельный банк - Украина &gt; Харьковская область &gt; Харьков - ЭтоРетро.ru -  старые фото гор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Земельный банк - Украина &gt; Харьковская область &gt; Харьков - ЭтоРетро.ru -  старые фото гор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Земельный банк - Украина &gt; Харьковская область &gt; Харьков - ЭтоРетро.ru -  старые фото гор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Земельный банк - Украина &gt; Харьковская область &gt; Харьков - ЭтоРетро.ru -  старые фото гор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Земельный банк - Украина &gt; Харьковская область &gt; Харьков - ЭтоРетро.ru -  старые фото город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Здание Земельного банка в Харьков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Здание Земельного банка в Харьков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Здание Земельного банка в Харьков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9" descr="D:\Downloads\Без названия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16721" y="5072075"/>
            <a:ext cx="2619375" cy="178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D:\Downloads\Без названия (1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072075"/>
            <a:ext cx="2752891" cy="178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580112" y="5301208"/>
            <a:ext cx="338437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Лев біля центрального входу колишнього Земельного банку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6" descr="Простой карандаш на прозрачном фоне 5 » Шапки сайтов jpg бесплатн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03487">
            <a:off x="7599628" y="5725623"/>
            <a:ext cx="1500198" cy="106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571612"/>
            <a:ext cx="4608512" cy="5169756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uk-UA" sz="2000" i="1" dirty="0" smtClean="0"/>
              <a:t>Будівля для Харківського медичного Товариства і Пастерівського інституту була побудована за проектом Олексія Миколайовича </a:t>
            </a:r>
            <a:r>
              <a:rPr lang="uk-UA" sz="2000" i="1" dirty="0" err="1" smtClean="0"/>
              <a:t>Бекетова</a:t>
            </a:r>
            <a:r>
              <a:rPr lang="uk-UA" sz="2000" i="1" dirty="0" smtClean="0"/>
              <a:t> в 1910 -1913 роках. Вважається однією із найяскравіших споруд в стилі неокласицизму в Харкові. </a:t>
            </a:r>
          </a:p>
          <a:p>
            <a:pPr lvl="0" algn="just"/>
            <a:r>
              <a:rPr lang="ru-RU" sz="2000" i="1" dirty="0" err="1" smtClean="0"/>
              <a:t>Архітектурний</a:t>
            </a:r>
            <a:r>
              <a:rPr lang="ru-RU" sz="2000" i="1" dirty="0" smtClean="0"/>
              <a:t> ансамбль </a:t>
            </a:r>
            <a:r>
              <a:rPr lang="ru-RU" sz="2000" i="1" dirty="0" err="1"/>
              <a:t>вдало</a:t>
            </a:r>
            <a:r>
              <a:rPr lang="ru-RU" sz="2000" i="1" dirty="0"/>
              <a:t> </a:t>
            </a:r>
            <a:r>
              <a:rPr lang="ru-RU" sz="2000" i="1" dirty="0" err="1"/>
              <a:t>поєднує</a:t>
            </a:r>
            <a:r>
              <a:rPr lang="ru-RU" sz="2000" i="1" dirty="0"/>
              <a:t> </a:t>
            </a:r>
            <a:r>
              <a:rPr lang="ru-RU" sz="2000" i="1" dirty="0" err="1" smtClean="0"/>
              <a:t>риси</a:t>
            </a:r>
            <a:r>
              <a:rPr lang="ru-RU" sz="2000" i="1" dirty="0" smtClean="0"/>
              <a:t> </a:t>
            </a:r>
            <a:r>
              <a:rPr lang="ru-RU" sz="2000" i="1" dirty="0" err="1" smtClean="0"/>
              <a:t>західноєвропейського</a:t>
            </a:r>
            <a:r>
              <a:rPr lang="ru-RU" sz="2000" i="1" dirty="0" smtClean="0"/>
              <a:t> модерну </a:t>
            </a:r>
            <a:r>
              <a:rPr lang="ru-RU" sz="2000" i="1" dirty="0"/>
              <a:t>і </a:t>
            </a:r>
            <a:r>
              <a:rPr lang="ru-RU" sz="2000" i="1" dirty="0" err="1" smtClean="0"/>
              <a:t>конструктивізму</a:t>
            </a:r>
            <a:r>
              <a:rPr lang="ru-RU" sz="2000" i="1" dirty="0" smtClean="0"/>
              <a:t>. </a:t>
            </a:r>
          </a:p>
          <a:p>
            <a:pPr lvl="0" algn="just"/>
            <a:r>
              <a:rPr lang="ru-RU" sz="2000" i="1" dirty="0" smtClean="0"/>
              <a:t>Фасад щедро </a:t>
            </a:r>
            <a:r>
              <a:rPr lang="ru-RU" sz="2000" i="1" dirty="0" err="1"/>
              <a:t>прикрашений</a:t>
            </a:r>
            <a:r>
              <a:rPr lang="ru-RU" sz="2000" i="1" dirty="0"/>
              <a:t> </a:t>
            </a:r>
            <a:r>
              <a:rPr lang="ru-RU" sz="2000" i="1" dirty="0" err="1"/>
              <a:t>розкішними</a:t>
            </a:r>
            <a:r>
              <a:rPr lang="ru-RU" sz="2000" i="1" dirty="0"/>
              <a:t> </a:t>
            </a:r>
            <a:r>
              <a:rPr lang="ru-RU" sz="2000" i="1" dirty="0" err="1"/>
              <a:t>барельєфами</a:t>
            </a:r>
            <a:r>
              <a:rPr lang="ru-RU" sz="2000" i="1" dirty="0"/>
              <a:t> і </a:t>
            </a:r>
            <a:r>
              <a:rPr lang="ru-RU" sz="2000" i="1" dirty="0" err="1"/>
              <a:t>виразним</a:t>
            </a:r>
            <a:r>
              <a:rPr lang="ru-RU" sz="2000" i="1" dirty="0"/>
              <a:t> </a:t>
            </a:r>
            <a:r>
              <a:rPr lang="ru-RU" sz="2000" i="1" dirty="0" err="1"/>
              <a:t>геометричним</a:t>
            </a:r>
            <a:r>
              <a:rPr lang="ru-RU" sz="2000" i="1" dirty="0"/>
              <a:t> орнаментом. </a:t>
            </a:r>
            <a:r>
              <a:rPr lang="ru-RU" sz="2000" i="1" dirty="0" err="1"/>
              <a:t>Особливий</a:t>
            </a:r>
            <a:r>
              <a:rPr lang="ru-RU" sz="2000" i="1" dirty="0"/>
              <a:t> шик </a:t>
            </a:r>
            <a:r>
              <a:rPr lang="ru-RU" sz="2000" i="1" dirty="0" err="1"/>
              <a:t>будівлі</a:t>
            </a:r>
            <a:r>
              <a:rPr lang="ru-RU" sz="2000" i="1" dirty="0"/>
              <a:t> </a:t>
            </a:r>
            <a:r>
              <a:rPr lang="ru-RU" sz="2000" i="1" dirty="0" err="1"/>
              <a:t>надають</a:t>
            </a:r>
            <a:r>
              <a:rPr lang="ru-RU" sz="2000" i="1" dirty="0"/>
              <a:t> </a:t>
            </a:r>
            <a:r>
              <a:rPr lang="ru-RU" sz="2000" i="1" dirty="0" err="1"/>
              <a:t>високі</a:t>
            </a:r>
            <a:r>
              <a:rPr lang="ru-RU" sz="2000" i="1" dirty="0"/>
              <a:t> </a:t>
            </a:r>
            <a:r>
              <a:rPr lang="ru-RU" sz="2000" i="1" dirty="0" err="1"/>
              <a:t>декоративні</a:t>
            </a:r>
            <a:r>
              <a:rPr lang="ru-RU" sz="2000" i="1" dirty="0"/>
              <a:t> </a:t>
            </a:r>
            <a:r>
              <a:rPr lang="ru-RU" sz="2000" i="1" dirty="0" err="1"/>
              <a:t>вази</a:t>
            </a:r>
            <a:r>
              <a:rPr lang="ru-RU" sz="2000" i="1" dirty="0"/>
              <a:t>, </a:t>
            </a:r>
            <a:r>
              <a:rPr lang="ru-RU" sz="2000" i="1" dirty="0" err="1"/>
              <a:t>які</a:t>
            </a:r>
            <a:r>
              <a:rPr lang="ru-RU" sz="2000" i="1" dirty="0"/>
              <a:t> </a:t>
            </a:r>
            <a:r>
              <a:rPr lang="ru-RU" sz="2000" i="1" dirty="0" err="1"/>
              <a:t>дбайливо</a:t>
            </a:r>
            <a:r>
              <a:rPr lang="ru-RU" sz="2000" i="1" dirty="0"/>
              <a:t> </a:t>
            </a:r>
            <a:r>
              <a:rPr lang="ru-RU" sz="2000" i="1" dirty="0" err="1"/>
              <a:t>підтримують</a:t>
            </a:r>
            <a:r>
              <a:rPr lang="ru-RU" sz="2000" i="1" dirty="0"/>
              <a:t> </a:t>
            </a:r>
            <a:r>
              <a:rPr lang="ru-RU" sz="2000" i="1" dirty="0" err="1"/>
              <a:t>своїми</a:t>
            </a:r>
            <a:r>
              <a:rPr lang="ru-RU" sz="2000" i="1" dirty="0"/>
              <a:t> </a:t>
            </a:r>
            <a:r>
              <a:rPr lang="ru-RU" sz="2000" i="1" dirty="0" err="1"/>
              <a:t>фігурами</a:t>
            </a:r>
            <a:r>
              <a:rPr lang="ru-RU" sz="2000" i="1" dirty="0"/>
              <a:t> </a:t>
            </a:r>
            <a:r>
              <a:rPr lang="ru-RU" sz="2000" i="1" dirty="0" err="1"/>
              <a:t>міфічні</a:t>
            </a:r>
            <a:r>
              <a:rPr lang="ru-RU" sz="2000" i="1" dirty="0"/>
              <a:t> </a:t>
            </a:r>
            <a:r>
              <a:rPr lang="ru-RU" sz="2000" i="1" dirty="0" err="1"/>
              <a:t>грифони</a:t>
            </a:r>
            <a:r>
              <a:rPr lang="ru-RU" sz="2000" i="1" dirty="0"/>
              <a:t>.</a:t>
            </a:r>
            <a:endParaRPr lang="ru-RU" sz="2000" i="1" dirty="0" smtClean="0"/>
          </a:p>
          <a:p>
            <a:pPr lvl="0" algn="just"/>
            <a:r>
              <a:rPr lang="uk-UA" sz="2000" i="1" dirty="0" smtClean="0"/>
              <a:t>Зараз тут розміщується НДІ мікробіології, вакцин і сироваток ім. І. І. Мечникова. </a:t>
            </a:r>
          </a:p>
          <a:p>
            <a:pPr lvl="0" algn="just"/>
            <a:r>
              <a:rPr lang="uk-UA" sz="2000" i="1" dirty="0" smtClean="0"/>
              <a:t>Символічно, що Одеська бактеріологічна станція, перша в </a:t>
            </a:r>
            <a:r>
              <a:rPr lang="uk-UA" sz="2000" i="1" dirty="0"/>
              <a:t>Р</a:t>
            </a:r>
            <a:r>
              <a:rPr lang="uk-UA" sz="2000" i="1" dirty="0" smtClean="0"/>
              <a:t>осії і друга в світі, була створена уродженцем Куп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‘янського повіту </a:t>
            </a:r>
            <a:r>
              <a:rPr lang="uk-UA" sz="2000" i="1" dirty="0" smtClean="0"/>
              <a:t>Іллею Іллічем Мечниковим.  Тож не дивно, що саме в Харкові з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‘явилася ще одна установа для дослідження вірусів і боротьби з епідеміями небезпечних </a:t>
            </a:r>
            <a:r>
              <a:rPr lang="uk-UA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хвороб</a:t>
            </a:r>
            <a:r>
              <a:rPr lang="uk-UA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000" i="1" dirty="0" smtClean="0"/>
              <a:t>  </a:t>
            </a:r>
            <a:endParaRPr lang="ru-RU" sz="2000" dirty="0"/>
          </a:p>
        </p:txBody>
      </p:sp>
      <p:pic>
        <p:nvPicPr>
          <p:cNvPr id="18434" name="Picture 2" descr="D:\Downloads\Без названия (2)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66023" y="1571612"/>
            <a:ext cx="3398465" cy="1641364"/>
          </a:xfrm>
          <a:prstGeom prst="rect">
            <a:avLst/>
          </a:prstGeom>
          <a:noFill/>
        </p:spPr>
      </p:pic>
      <p:pic>
        <p:nvPicPr>
          <p:cNvPr id="18435" name="Picture 3" descr="D:\Downloads\Mechnikov_medical_institu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43504" y="4149080"/>
            <a:ext cx="3787742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5566023" y="3336087"/>
            <a:ext cx="337058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7938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Креслення будівлі Харківського Медичного Товариства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  <a:solidFill>
            <a:schemeClr val="accent6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Харківське Медичне Товариство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0" y="1628800"/>
            <a:ext cx="4572000" cy="453650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i="1" dirty="0" err="1" smtClean="0"/>
              <a:t>Архітектор</a:t>
            </a:r>
            <a:r>
              <a:rPr lang="ru-RU" sz="1800" i="1" dirty="0" smtClean="0"/>
              <a:t> О. М. Бекетов </a:t>
            </a:r>
            <a:r>
              <a:rPr lang="ru-RU" sz="1800" i="1" dirty="0" err="1"/>
              <a:t>також</a:t>
            </a:r>
            <a:r>
              <a:rPr lang="ru-RU" sz="1800" i="1" dirty="0"/>
              <a:t> </a:t>
            </a:r>
            <a:r>
              <a:rPr lang="ru-RU" sz="1800" i="1" dirty="0" err="1"/>
              <a:t>спроектував</a:t>
            </a:r>
            <a:r>
              <a:rPr lang="ru-RU" sz="1800" i="1" dirty="0"/>
              <a:t> </a:t>
            </a:r>
            <a:r>
              <a:rPr lang="ru-RU" sz="1800" i="1" dirty="0" err="1"/>
              <a:t>кілька</a:t>
            </a:r>
            <a:r>
              <a:rPr lang="ru-RU" sz="1800" i="1" dirty="0"/>
              <a:t> </a:t>
            </a:r>
            <a:r>
              <a:rPr lang="ru-RU" sz="1800" i="1" dirty="0" err="1"/>
              <a:t>навчальних</a:t>
            </a:r>
            <a:r>
              <a:rPr lang="ru-RU" sz="1800" i="1" dirty="0"/>
              <a:t> і </a:t>
            </a:r>
            <a:r>
              <a:rPr lang="ru-RU" sz="1800" i="1" dirty="0" err="1"/>
              <a:t>благодійних</a:t>
            </a:r>
            <a:r>
              <a:rPr lang="ru-RU" sz="1800" i="1" dirty="0"/>
              <a:t> </a:t>
            </a:r>
            <a:r>
              <a:rPr lang="ru-RU" sz="1800" i="1" dirty="0" err="1"/>
              <a:t>закладів</a:t>
            </a:r>
            <a:r>
              <a:rPr lang="ru-RU" sz="1800" i="1" dirty="0"/>
              <a:t>. </a:t>
            </a:r>
            <a:r>
              <a:rPr lang="ru-RU" sz="1800" i="1" dirty="0" err="1"/>
              <a:t>Крім</a:t>
            </a:r>
            <a:r>
              <a:rPr lang="ru-RU" sz="1800" i="1" dirty="0"/>
              <a:t> </a:t>
            </a:r>
            <a:r>
              <a:rPr lang="ru-RU" sz="1800" i="1" dirty="0" err="1"/>
              <a:t>Комерційного</a:t>
            </a:r>
            <a:r>
              <a:rPr lang="ru-RU" sz="1800" i="1" dirty="0"/>
              <a:t> училища, </a:t>
            </a:r>
            <a:r>
              <a:rPr lang="ru-RU" sz="1800" i="1" dirty="0" err="1"/>
              <a:t>це</a:t>
            </a:r>
            <a:r>
              <a:rPr lang="ru-RU" sz="1800" i="1" dirty="0"/>
              <a:t> </a:t>
            </a:r>
            <a:r>
              <a:rPr lang="ru-RU" sz="1800" i="1" dirty="0" err="1"/>
              <a:t>притулок</a:t>
            </a:r>
            <a:r>
              <a:rPr lang="ru-RU" sz="1800" i="1" dirty="0"/>
              <a:t> для </a:t>
            </a:r>
            <a:r>
              <a:rPr lang="ru-RU" sz="1800" i="1" dirty="0" err="1"/>
              <a:t>дворянських</a:t>
            </a:r>
            <a:r>
              <a:rPr lang="ru-RU" sz="1800" i="1" dirty="0"/>
              <a:t> </a:t>
            </a:r>
            <a:r>
              <a:rPr lang="ru-RU" sz="1800" i="1" dirty="0" err="1"/>
              <a:t>сиріт</a:t>
            </a:r>
            <a:r>
              <a:rPr lang="ru-RU" sz="1800" i="1" dirty="0"/>
              <a:t> (1913-1915), </a:t>
            </a:r>
            <a:r>
              <a:rPr lang="ru-RU" sz="1800" i="1" dirty="0" err="1"/>
              <a:t>притулок</a:t>
            </a:r>
            <a:r>
              <a:rPr lang="ru-RU" sz="1800" i="1" dirty="0"/>
              <a:t> для </a:t>
            </a:r>
            <a:r>
              <a:rPr lang="ru-RU" sz="1800" i="1" dirty="0" smtClean="0"/>
              <a:t>дворян </a:t>
            </a:r>
            <a:r>
              <a:rPr lang="ru-RU" sz="1800" i="1" dirty="0" err="1"/>
              <a:t>похилого</a:t>
            </a:r>
            <a:r>
              <a:rPr lang="ru-RU" sz="1800" i="1" dirty="0"/>
              <a:t> </a:t>
            </a:r>
            <a:r>
              <a:rPr lang="ru-RU" sz="1800" i="1" dirty="0" err="1"/>
              <a:t>віку</a:t>
            </a:r>
            <a:r>
              <a:rPr lang="ru-RU" sz="1800" i="1" dirty="0"/>
              <a:t> </a:t>
            </a:r>
            <a:r>
              <a:rPr lang="ru-RU" sz="1800" i="1" dirty="0" smtClean="0"/>
              <a:t>(1914-1916), </a:t>
            </a:r>
            <a:r>
              <a:rPr lang="ru-RU" sz="1800" i="1" dirty="0" err="1"/>
              <a:t>Комерційний</a:t>
            </a:r>
            <a:r>
              <a:rPr lang="ru-RU" sz="1800" i="1" dirty="0"/>
              <a:t> </a:t>
            </a:r>
            <a:r>
              <a:rPr lang="ru-RU" sz="1800" i="1" dirty="0" err="1"/>
              <a:t>інститут</a:t>
            </a:r>
            <a:r>
              <a:rPr lang="ru-RU" sz="1800" i="1" dirty="0"/>
              <a:t> (</a:t>
            </a:r>
            <a:r>
              <a:rPr lang="ru-RU" sz="1800" i="1" dirty="0" smtClean="0"/>
              <a:t>1914-1916) і </a:t>
            </a:r>
            <a:r>
              <a:rPr lang="ru-RU" sz="1800" i="1" dirty="0" err="1"/>
              <a:t>Вищі</a:t>
            </a:r>
            <a:r>
              <a:rPr lang="ru-RU" sz="1800" i="1" dirty="0"/>
              <a:t> </a:t>
            </a:r>
            <a:r>
              <a:rPr lang="ru-RU" sz="1800" i="1" dirty="0" err="1"/>
              <a:t>жіночі</a:t>
            </a:r>
            <a:r>
              <a:rPr lang="ru-RU" sz="1800" i="1" dirty="0"/>
              <a:t> </a:t>
            </a:r>
            <a:r>
              <a:rPr lang="ru-RU" sz="1800" i="1" dirty="0" err="1"/>
              <a:t>курси</a:t>
            </a:r>
            <a:r>
              <a:rPr lang="ru-RU" sz="1800" i="1" dirty="0"/>
              <a:t> (1913-1915</a:t>
            </a:r>
            <a:r>
              <a:rPr lang="ru-RU" sz="1800" i="1" dirty="0" smtClean="0"/>
              <a:t>).</a:t>
            </a:r>
          </a:p>
          <a:p>
            <a:pPr algn="just"/>
            <a:r>
              <a:rPr lang="ru-RU" sz="1800" i="1" dirty="0" err="1"/>
              <a:t>Колишня</a:t>
            </a:r>
            <a:r>
              <a:rPr lang="ru-RU" sz="1800" i="1" dirty="0"/>
              <a:t> </a:t>
            </a:r>
            <a:r>
              <a:rPr lang="ru-RU" sz="1800" i="1" dirty="0" err="1"/>
              <a:t>будівля</a:t>
            </a:r>
            <a:r>
              <a:rPr lang="ru-RU" sz="1800" i="1" dirty="0"/>
              <a:t> </a:t>
            </a:r>
            <a:r>
              <a:rPr lang="ru-RU" sz="1800" i="1" dirty="0" err="1"/>
              <a:t>притулку</a:t>
            </a:r>
            <a:r>
              <a:rPr lang="ru-RU" sz="1800" i="1" dirty="0"/>
              <a:t> для </a:t>
            </a:r>
            <a:r>
              <a:rPr lang="ru-RU" sz="1800" i="1" dirty="0" err="1"/>
              <a:t>дворянських</a:t>
            </a:r>
            <a:r>
              <a:rPr lang="ru-RU" sz="1800" i="1" dirty="0"/>
              <a:t> </a:t>
            </a:r>
            <a:r>
              <a:rPr lang="ru-RU" sz="1800" i="1" dirty="0" err="1"/>
              <a:t>дітей-сиріт</a:t>
            </a:r>
            <a:r>
              <a:rPr lang="ru-RU" sz="1800" i="1" dirty="0"/>
              <a:t> (</a:t>
            </a:r>
            <a:r>
              <a:rPr lang="ru-RU" sz="1800" i="1" dirty="0" err="1"/>
              <a:t>Пушкінська</a:t>
            </a:r>
            <a:r>
              <a:rPr lang="ru-RU" sz="1800" i="1" dirty="0"/>
              <a:t>, 84). </a:t>
            </a:r>
            <a:r>
              <a:rPr lang="ru-RU" sz="1800" i="1" dirty="0" err="1" smtClean="0"/>
              <a:t>Споруджена</a:t>
            </a:r>
            <a:r>
              <a:rPr lang="ru-RU" sz="1800" i="1" dirty="0" smtClean="0"/>
              <a:t> в </a:t>
            </a:r>
            <a:r>
              <a:rPr lang="ru-RU" sz="1800" i="1" dirty="0" err="1"/>
              <a:t>монументальних</a:t>
            </a:r>
            <a:r>
              <a:rPr lang="ru-RU" sz="1800" i="1" dirty="0"/>
              <a:t> формах </a:t>
            </a:r>
            <a:r>
              <a:rPr lang="ru-RU" sz="1800" i="1" dirty="0" err="1"/>
              <a:t>російського</a:t>
            </a:r>
            <a:r>
              <a:rPr lang="ru-RU" sz="1800" i="1" dirty="0"/>
              <a:t> </a:t>
            </a:r>
            <a:r>
              <a:rPr lang="ru-RU" sz="1800" i="1" dirty="0" err="1"/>
              <a:t>класицизму</a:t>
            </a:r>
            <a:r>
              <a:rPr lang="ru-RU" sz="1800" i="1" dirty="0"/>
              <a:t> початку </a:t>
            </a:r>
            <a:r>
              <a:rPr lang="en-US" sz="1800" i="1" dirty="0"/>
              <a:t>XX </a:t>
            </a:r>
            <a:r>
              <a:rPr lang="ru-RU" sz="1800" i="1" dirty="0" err="1"/>
              <a:t>століття</a:t>
            </a:r>
            <a:r>
              <a:rPr lang="ru-RU" sz="1800" i="1" dirty="0"/>
              <a:t>, </a:t>
            </a:r>
            <a:r>
              <a:rPr lang="ru-RU" sz="1800" i="1" dirty="0" smtClean="0"/>
              <a:t>вона </a:t>
            </a:r>
            <a:r>
              <a:rPr lang="ru-RU" sz="1800" i="1" dirty="0" err="1" smtClean="0"/>
              <a:t>відрізняється</a:t>
            </a:r>
            <a:r>
              <a:rPr lang="ru-RU" sz="1800" i="1" dirty="0" smtClean="0"/>
              <a:t> </a:t>
            </a:r>
            <a:r>
              <a:rPr lang="ru-RU" sz="1800" i="1" dirty="0" err="1"/>
              <a:t>досконалістю</a:t>
            </a:r>
            <a:r>
              <a:rPr lang="ru-RU" sz="1800" i="1" dirty="0"/>
              <a:t> </a:t>
            </a:r>
            <a:r>
              <a:rPr lang="ru-RU" sz="1800" i="1" dirty="0" err="1"/>
              <a:t>пропорцій</a:t>
            </a:r>
            <a:r>
              <a:rPr lang="ru-RU" sz="1800" i="1" dirty="0"/>
              <a:t> і </a:t>
            </a:r>
            <a:r>
              <a:rPr lang="ru-RU" sz="1800" i="1" dirty="0" err="1" smtClean="0"/>
              <a:t>окремих</a:t>
            </a:r>
            <a:r>
              <a:rPr lang="ru-RU" sz="1800" i="1" dirty="0" smtClean="0"/>
              <a:t> </a:t>
            </a:r>
            <a:r>
              <a:rPr lang="ru-RU" sz="1800" i="1" dirty="0"/>
              <a:t>деталей</a:t>
            </a:r>
            <a:r>
              <a:rPr lang="ru-RU" sz="1800" i="1" dirty="0" smtClean="0"/>
              <a:t>.</a:t>
            </a:r>
          </a:p>
          <a:p>
            <a:pPr algn="just"/>
            <a:r>
              <a:rPr lang="uk-UA" sz="1800" i="1" dirty="0" smtClean="0"/>
              <a:t>Нині тут розміщений один з корпусів </a:t>
            </a:r>
            <a:r>
              <a:rPr lang="uk-UA" sz="1800" i="1" dirty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Національного юридичного університету імені Ярослава </a:t>
            </a:r>
            <a:r>
              <a:rPr lang="uk-UA" sz="1800" i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Мудрого.</a:t>
            </a:r>
            <a:endParaRPr lang="uk-UA" sz="1800" i="1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 smtClean="0"/>
          </a:p>
          <a:p>
            <a:pPr algn="just"/>
            <a:endParaRPr lang="uk-UA" sz="1800" dirty="0"/>
          </a:p>
          <a:p>
            <a:pPr algn="just"/>
            <a:endParaRPr lang="ru-RU" sz="1800" dirty="0" smtClean="0"/>
          </a:p>
        </p:txBody>
      </p:sp>
      <p:sp>
        <p:nvSpPr>
          <p:cNvPr id="13314" name="AutoShape 2" descr="https://hra.court.gov.ua/userfiles/6(78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1643612" y="6300028"/>
            <a:ext cx="300039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Сучасний вигляд споруди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5575" y="228600"/>
            <a:ext cx="8880921" cy="990600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Притулок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дворянських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дітей-сиріт</a:t>
            </a:r>
            <a:endParaRPr lang="ru-RU" dirty="0"/>
          </a:p>
        </p:txBody>
      </p:sp>
      <p:pic>
        <p:nvPicPr>
          <p:cNvPr id="4098" name="Picture 2" descr="https://farm6.static.flickr.com/5008/5229503574_496b3a0c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0661"/>
            <a:ext cx="3987875" cy="24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arm6.static.flickr.com/5002/5229522406_c202ec7b3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4221088"/>
            <a:ext cx="3987875" cy="24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90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885</TotalTime>
  <Words>1621</Words>
  <Application>Microsoft Office PowerPoint</Application>
  <PresentationFormat>Экран (4:3)</PresentationFormat>
  <Paragraphs>87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Tw Cen MT</vt:lpstr>
      <vt:lpstr>Wingdings</vt:lpstr>
      <vt:lpstr>Wingdings 2</vt:lpstr>
      <vt:lpstr>Обычная</vt:lpstr>
      <vt:lpstr>Всеукраїнський відкритий інтерактивний конкурс «МАН-Юніор Дослідник» Номінація: «Історик-Юніор» Загальна тема: «Короткий екскурсійний маршрут  із елементами власного дослідження» Назва роботи: «архітектурна  Спадщина  олексія Бекетова»</vt:lpstr>
      <vt:lpstr>Маршрут екскурсії</vt:lpstr>
      <vt:lpstr>Академік архітектури Олексій Бекетов</vt:lpstr>
      <vt:lpstr>Харківське комерційне училище</vt:lpstr>
      <vt:lpstr>Будинок Судових Установ</vt:lpstr>
      <vt:lpstr>Бібліотека ім. Короленка</vt:lpstr>
      <vt:lpstr>Земельний банк </vt:lpstr>
      <vt:lpstr>Харківське Медичне Товариство</vt:lpstr>
      <vt:lpstr>Притулок для дворянських дітей-сиріт</vt:lpstr>
      <vt:lpstr>Комерційний інститут</vt:lpstr>
      <vt:lpstr>Торговий банк</vt:lpstr>
      <vt:lpstr>Особняк професора Д. А. Алчевского </vt:lpstr>
      <vt:lpstr>Особняк професора Сомова </vt:lpstr>
      <vt:lpstr>Спадщина Олексія Бекетова</vt:lpstr>
      <vt:lpstr>Висновок</vt:lpstr>
      <vt:lpstr>Список використаних джерел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Пользователь Windows</cp:lastModifiedBy>
  <cp:revision>74</cp:revision>
  <dcterms:created xsi:type="dcterms:W3CDTF">2021-04-18T13:42:14Z</dcterms:created>
  <dcterms:modified xsi:type="dcterms:W3CDTF">2021-05-07T12:50:11Z</dcterms:modified>
</cp:coreProperties>
</file>