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91" r:id="rId3"/>
    <p:sldId id="275" r:id="rId4"/>
    <p:sldId id="276" r:id="rId5"/>
    <p:sldId id="277" r:id="rId6"/>
    <p:sldId id="285" r:id="rId7"/>
    <p:sldId id="282" r:id="rId8"/>
    <p:sldId id="284" r:id="rId9"/>
    <p:sldId id="279" r:id="rId10"/>
    <p:sldId id="283" r:id="rId11"/>
    <p:sldId id="281" r:id="rId12"/>
    <p:sldId id="286" r:id="rId13"/>
    <p:sldId id="288" r:id="rId14"/>
    <p:sldId id="289" r:id="rId15"/>
    <p:sldId id="290" r:id="rId16"/>
    <p:sldId id="292" r:id="rId17"/>
  </p:sldIdLst>
  <p:sldSz cx="9144000" cy="6858000" type="screen4x3"/>
  <p:notesSz cx="6858000" cy="9144000"/>
  <p:defaultTextStyle>
    <a:defPPr>
      <a:defRPr lang="ru-RU"/>
    </a:defPPr>
    <a:lvl1pPr algn="l" rtl="0" eaLnBrk="0" fontAlgn="base" hangingPunct="0">
      <a:spcBef>
        <a:spcPct val="0"/>
      </a:spcBef>
      <a:spcAft>
        <a:spcPct val="0"/>
      </a:spcAft>
      <a:defRPr sz="2000" b="1" i="1" kern="1200">
        <a:solidFill>
          <a:schemeClr val="tx1"/>
        </a:solidFill>
        <a:latin typeface="Arial" charset="0"/>
        <a:ea typeface="+mn-ea"/>
        <a:cs typeface="+mn-cs"/>
      </a:defRPr>
    </a:lvl1pPr>
    <a:lvl2pPr marL="457200" algn="l" rtl="0" eaLnBrk="0" fontAlgn="base" hangingPunct="0">
      <a:spcBef>
        <a:spcPct val="0"/>
      </a:spcBef>
      <a:spcAft>
        <a:spcPct val="0"/>
      </a:spcAft>
      <a:defRPr sz="2000" b="1" i="1" kern="1200">
        <a:solidFill>
          <a:schemeClr val="tx1"/>
        </a:solidFill>
        <a:latin typeface="Arial" charset="0"/>
        <a:ea typeface="+mn-ea"/>
        <a:cs typeface="+mn-cs"/>
      </a:defRPr>
    </a:lvl2pPr>
    <a:lvl3pPr marL="914400" algn="l" rtl="0" eaLnBrk="0" fontAlgn="base" hangingPunct="0">
      <a:spcBef>
        <a:spcPct val="0"/>
      </a:spcBef>
      <a:spcAft>
        <a:spcPct val="0"/>
      </a:spcAft>
      <a:defRPr sz="2000" b="1" i="1" kern="1200">
        <a:solidFill>
          <a:schemeClr val="tx1"/>
        </a:solidFill>
        <a:latin typeface="Arial" charset="0"/>
        <a:ea typeface="+mn-ea"/>
        <a:cs typeface="+mn-cs"/>
      </a:defRPr>
    </a:lvl3pPr>
    <a:lvl4pPr marL="1371600" algn="l" rtl="0" eaLnBrk="0" fontAlgn="base" hangingPunct="0">
      <a:spcBef>
        <a:spcPct val="0"/>
      </a:spcBef>
      <a:spcAft>
        <a:spcPct val="0"/>
      </a:spcAft>
      <a:defRPr sz="2000" b="1" i="1" kern="1200">
        <a:solidFill>
          <a:schemeClr val="tx1"/>
        </a:solidFill>
        <a:latin typeface="Arial" charset="0"/>
        <a:ea typeface="+mn-ea"/>
        <a:cs typeface="+mn-cs"/>
      </a:defRPr>
    </a:lvl4pPr>
    <a:lvl5pPr marL="1828800" algn="l" rtl="0" eaLnBrk="0" fontAlgn="base" hangingPunct="0">
      <a:spcBef>
        <a:spcPct val="0"/>
      </a:spcBef>
      <a:spcAft>
        <a:spcPct val="0"/>
      </a:spcAft>
      <a:defRPr sz="2000" b="1" i="1" kern="1200">
        <a:solidFill>
          <a:schemeClr val="tx1"/>
        </a:solidFill>
        <a:latin typeface="Arial" charset="0"/>
        <a:ea typeface="+mn-ea"/>
        <a:cs typeface="+mn-cs"/>
      </a:defRPr>
    </a:lvl5pPr>
    <a:lvl6pPr marL="2286000" algn="l" defTabSz="914400" rtl="0" eaLnBrk="1" latinLnBrk="0" hangingPunct="1">
      <a:defRPr sz="2000" b="1" i="1" kern="1200">
        <a:solidFill>
          <a:schemeClr val="tx1"/>
        </a:solidFill>
        <a:latin typeface="Arial" charset="0"/>
        <a:ea typeface="+mn-ea"/>
        <a:cs typeface="+mn-cs"/>
      </a:defRPr>
    </a:lvl6pPr>
    <a:lvl7pPr marL="2743200" algn="l" defTabSz="914400" rtl="0" eaLnBrk="1" latinLnBrk="0" hangingPunct="1">
      <a:defRPr sz="2000" b="1" i="1" kern="1200">
        <a:solidFill>
          <a:schemeClr val="tx1"/>
        </a:solidFill>
        <a:latin typeface="Arial" charset="0"/>
        <a:ea typeface="+mn-ea"/>
        <a:cs typeface="+mn-cs"/>
      </a:defRPr>
    </a:lvl7pPr>
    <a:lvl8pPr marL="3200400" algn="l" defTabSz="914400" rtl="0" eaLnBrk="1" latinLnBrk="0" hangingPunct="1">
      <a:defRPr sz="2000" b="1" i="1" kern="1200">
        <a:solidFill>
          <a:schemeClr val="tx1"/>
        </a:solidFill>
        <a:latin typeface="Arial" charset="0"/>
        <a:ea typeface="+mn-ea"/>
        <a:cs typeface="+mn-cs"/>
      </a:defRPr>
    </a:lvl8pPr>
    <a:lvl9pPr marL="3657600" algn="l" defTabSz="914400" rtl="0" eaLnBrk="1" latinLnBrk="0" hangingPunct="1">
      <a:defRPr sz="2000" b="1" i="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0000"/>
    <a:srgbClr val="FFB265"/>
    <a:srgbClr val="000000"/>
    <a:srgbClr val="FE5E5E"/>
    <a:srgbClr val="FFD9B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800" autoAdjust="0"/>
  </p:normalViewPr>
  <p:slideViewPr>
    <p:cSldViewPr>
      <p:cViewPr varScale="1">
        <p:scale>
          <a:sx n="70" d="100"/>
          <a:sy n="70" d="100"/>
        </p:scale>
        <p:origin x="-516"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pPr>
              <a:defRPr/>
            </a:pPr>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pPr>
              <a:defRPr/>
            </a:pPr>
            <a:fld id="{38DBAB95-9E32-4E61-BED3-0DF01FA805B5}" type="datetimeFigureOut">
              <a:rPr lang="ru-RU"/>
              <a:pPr>
                <a:defRPr/>
              </a:pPr>
              <a:t>07.05.2021</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pPr>
              <a:defRPr/>
            </a:pPr>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5733DF7-03FD-4BF0-8360-8257B4BC6910}" type="slidenum">
              <a:rPr lang="ru-RU"/>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Образ слайда 1"/>
          <p:cNvSpPr>
            <a:spLocks noGrp="1" noRot="1" noChangeAspect="1" noTextEdit="1"/>
          </p:cNvSpPr>
          <p:nvPr>
            <p:ph type="sldImg"/>
          </p:nvPr>
        </p:nvSpPr>
        <p:spPr bwMode="auto">
          <a:noFill/>
          <a:ln>
            <a:solidFill>
              <a:srgbClr val="000000"/>
            </a:solidFill>
            <a:miter lim="800000"/>
            <a:headEnd/>
            <a:tailEnd/>
          </a:ln>
        </p:spPr>
      </p:sp>
      <p:sp>
        <p:nvSpPr>
          <p:cNvPr id="1945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9460" name="Номер слайда 3"/>
          <p:cNvSpPr>
            <a:spLocks noGrp="1"/>
          </p:cNvSpPr>
          <p:nvPr>
            <p:ph type="sldNum" sz="quarter" idx="5"/>
          </p:nvPr>
        </p:nvSpPr>
        <p:spPr bwMode="auto">
          <a:noFill/>
          <a:ln>
            <a:miter lim="800000"/>
            <a:headEnd/>
            <a:tailEnd/>
          </a:ln>
        </p:spPr>
        <p:txBody>
          <a:bodyPr/>
          <a:lstStyle/>
          <a:p>
            <a:fld id="{592F21A9-FE20-42B2-8C3A-443E1C1B639C}" type="slidenum">
              <a:rPr lang="ru-RU" altLang="ru-RU"/>
              <a:pPr/>
              <a:t>16</a:t>
            </a:fld>
            <a:endParaRPr lang="ru-RU" alt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fld id="{11D75A25-1EB2-448E-B09F-C5C63A43E8F4}" type="slidenum">
              <a:rPr lang="ru-RU" altLang="ru-RU"/>
              <a:pPr/>
              <a:t>‹#›</a:t>
            </a:fld>
            <a:endParaRPr lang="ru-RU" alt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fld id="{C3776DFD-B380-4ED4-93AA-B4BA5DA12BD0}" type="slidenum">
              <a:rPr lang="ru-RU" altLang="ru-RU"/>
              <a:pPr/>
              <a:t>‹#›</a:t>
            </a:fld>
            <a:endParaRPr lang="ru-RU" alt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fld id="{C81831BD-5165-4232-BCF4-51A4791E7237}" type="slidenum">
              <a:rPr lang="ru-RU" altLang="ru-RU"/>
              <a:pPr/>
              <a:t>‹#›</a:t>
            </a:fld>
            <a:endParaRPr lang="ru-RU" alt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fld id="{69D80637-79E0-4468-AC19-A408AB723FA7}" type="slidenum">
              <a:rPr lang="ru-RU" altLang="ru-RU"/>
              <a:pPr/>
              <a:t>‹#›</a:t>
            </a:fld>
            <a:endParaRPr lang="ru-RU" alt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fld id="{CD68BBF9-66B2-4CE5-B4E6-585EB91A23DE}" type="slidenum">
              <a:rPr lang="ru-RU" altLang="ru-RU"/>
              <a:pPr/>
              <a:t>‹#›</a:t>
            </a:fld>
            <a:endParaRPr lang="ru-RU" alt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fld id="{3E764CB5-40C0-43A5-8A2A-F6002D0F6B03}" type="slidenum">
              <a:rPr lang="ru-RU" altLang="ru-RU"/>
              <a:pPr/>
              <a:t>‹#›</a:t>
            </a:fld>
            <a:endParaRPr lang="ru-RU" alt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fld id="{4A33007F-390A-4BE0-A32A-714622A02C95}" type="slidenum">
              <a:rPr lang="ru-RU" altLang="ru-RU"/>
              <a:pPr/>
              <a:t>‹#›</a:t>
            </a:fld>
            <a:endParaRPr lang="ru-RU" alt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fld id="{97E417B4-D03B-4AB3-A6F0-7006A0B22877}" type="slidenum">
              <a:rPr lang="ru-RU" altLang="ru-RU"/>
              <a:pPr/>
              <a:t>‹#›</a:t>
            </a:fld>
            <a:endParaRPr lang="ru-RU" alt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fld id="{FC3CFB16-F706-4D56-86EA-29CFBAA405AA}" type="slidenum">
              <a:rPr lang="ru-RU" altLang="ru-RU"/>
              <a:pPr/>
              <a:t>‹#›</a:t>
            </a:fld>
            <a:endParaRPr lang="ru-RU" alt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fld id="{6E9B2AA8-234D-4B45-9FBC-D57F751AF8D3}" type="slidenum">
              <a:rPr lang="ru-RU" altLang="ru-RU"/>
              <a:pPr/>
              <a:t>‹#›</a:t>
            </a:fld>
            <a:endParaRPr lang="ru-RU" alt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fld id="{E638080E-1B0C-48F1-A6D6-F4AF644F1CAB}" type="slidenum">
              <a:rPr lang="ru-RU" altLang="ru-RU"/>
              <a:pPr/>
              <a:t>‹#›</a:t>
            </a:fld>
            <a:endParaRPr lang="ru-RU" alt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B265"/>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i="0">
                <a:latin typeface="Arial" charset="0"/>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i="0">
                <a:latin typeface="Arial" charset="0"/>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i="0"/>
            </a:lvl1pPr>
          </a:lstStyle>
          <a:p>
            <a:fld id="{2D2BC68F-6637-420D-B51A-E37E8729E40F}"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QCgMie5cJVc"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ctrTitle"/>
          </p:nvPr>
        </p:nvSpPr>
        <p:spPr>
          <a:xfrm>
            <a:off x="685800" y="188913"/>
            <a:ext cx="7772400" cy="6553200"/>
          </a:xfrm>
        </p:spPr>
        <p:txBody>
          <a:bodyPr/>
          <a:lstStyle/>
          <a:p>
            <a:pPr eaLnBrk="1" hangingPunct="1">
              <a:tabLst>
                <a:tab pos="1476375" algn="l"/>
              </a:tabLst>
            </a:pPr>
            <a:r>
              <a:rPr lang="uk-UA" altLang="ru-RU" sz="2400" b="1" smtClean="0">
                <a:solidFill>
                  <a:srgbClr val="000000"/>
                </a:solidFill>
                <a:latin typeface="Monotype Corsiva" pitchFamily="66" charset="0"/>
                <a:ea typeface="Calibri" pitchFamily="34" charset="0"/>
                <a:cs typeface="Times New Roman" pitchFamily="18" charset="0"/>
              </a:rPr>
              <a:t>Всеукраїнський відкритий інтерактивний конкурс</a:t>
            </a:r>
            <a:r>
              <a:rPr lang="ru-RU" altLang="ru-RU" sz="2400" smtClean="0">
                <a:solidFill>
                  <a:srgbClr val="000000"/>
                </a:solidFill>
                <a:latin typeface="Monotype Corsiva" pitchFamily="66" charset="0"/>
                <a:ea typeface="Calibri" pitchFamily="34" charset="0"/>
                <a:cs typeface="Arial" charset="0"/>
              </a:rPr>
              <a:t/>
            </a:r>
            <a:br>
              <a:rPr lang="ru-RU" altLang="ru-RU" sz="2400" smtClean="0">
                <a:solidFill>
                  <a:srgbClr val="000000"/>
                </a:solidFill>
                <a:latin typeface="Monotype Corsiva" pitchFamily="66" charset="0"/>
                <a:ea typeface="Calibri" pitchFamily="34" charset="0"/>
                <a:cs typeface="Arial" charset="0"/>
              </a:rPr>
            </a:br>
            <a:r>
              <a:rPr lang="uk-UA" altLang="ru-RU" sz="2400" b="1" smtClean="0">
                <a:solidFill>
                  <a:srgbClr val="000000"/>
                </a:solidFill>
                <a:latin typeface="Monotype Corsiva" pitchFamily="66" charset="0"/>
                <a:ea typeface="Calibri" pitchFamily="34" charset="0"/>
                <a:cs typeface="Times New Roman" pitchFamily="18" charset="0"/>
              </a:rPr>
              <a:t>«МАН-Юніор Дослідник»</a:t>
            </a:r>
            <a:r>
              <a:rPr lang="ru-RU" altLang="ru-RU" sz="2400" smtClean="0">
                <a:solidFill>
                  <a:srgbClr val="000000"/>
                </a:solidFill>
                <a:latin typeface="Monotype Corsiva" pitchFamily="66" charset="0"/>
                <a:ea typeface="Calibri" pitchFamily="34" charset="0"/>
                <a:cs typeface="Arial" charset="0"/>
              </a:rPr>
              <a:t/>
            </a:r>
            <a:br>
              <a:rPr lang="ru-RU" altLang="ru-RU" sz="2400" smtClean="0">
                <a:solidFill>
                  <a:srgbClr val="000000"/>
                </a:solidFill>
                <a:latin typeface="Monotype Corsiva" pitchFamily="66" charset="0"/>
                <a:ea typeface="Calibri" pitchFamily="34" charset="0"/>
                <a:cs typeface="Arial" charset="0"/>
              </a:rPr>
            </a:br>
            <a:r>
              <a:rPr lang="uk-UA" altLang="ru-RU" sz="2400" b="1" smtClean="0">
                <a:solidFill>
                  <a:srgbClr val="000000"/>
                </a:solidFill>
                <a:latin typeface="Monotype Corsiva" pitchFamily="66" charset="0"/>
                <a:ea typeface="Calibri" pitchFamily="34" charset="0"/>
                <a:cs typeface="Calibri" pitchFamily="34" charset="0"/>
              </a:rPr>
              <a:t>Номінація: «Історик-Юніор»</a:t>
            </a:r>
            <a:r>
              <a:rPr lang="ru-RU" altLang="ru-RU" sz="2400" smtClean="0">
                <a:solidFill>
                  <a:srgbClr val="000000"/>
                </a:solidFill>
                <a:latin typeface="Monotype Corsiva" pitchFamily="66" charset="0"/>
                <a:cs typeface="Arial" charset="0"/>
              </a:rPr>
              <a:t/>
            </a:r>
            <a:br>
              <a:rPr lang="ru-RU" altLang="ru-RU" sz="2400" smtClean="0">
                <a:solidFill>
                  <a:srgbClr val="000000"/>
                </a:solidFill>
                <a:latin typeface="Monotype Corsiva" pitchFamily="66" charset="0"/>
                <a:cs typeface="Arial" charset="0"/>
              </a:rPr>
            </a:br>
            <a:r>
              <a:rPr lang="uk-UA" altLang="ru-RU" sz="2400" b="1" smtClean="0">
                <a:solidFill>
                  <a:srgbClr val="000000"/>
                </a:solidFill>
                <a:latin typeface="Monotype Corsiva" pitchFamily="66" charset="0"/>
                <a:ea typeface="Calibri" pitchFamily="34" charset="0"/>
                <a:cs typeface="Calibri" pitchFamily="34" charset="0"/>
              </a:rPr>
              <a:t>Загальна тема</a:t>
            </a:r>
            <a:r>
              <a:rPr lang="uk-UA" altLang="ru-RU" sz="2400" smtClean="0">
                <a:solidFill>
                  <a:srgbClr val="000000"/>
                </a:solidFill>
                <a:latin typeface="Monotype Corsiva" pitchFamily="66" charset="0"/>
                <a:ea typeface="Calibri" pitchFamily="34" charset="0"/>
                <a:cs typeface="Calibri" pitchFamily="34" charset="0"/>
              </a:rPr>
              <a:t>: «Короткий екскурсійний маршрут </a:t>
            </a:r>
            <a:br>
              <a:rPr lang="uk-UA" altLang="ru-RU" sz="2400" smtClean="0">
                <a:solidFill>
                  <a:srgbClr val="000000"/>
                </a:solidFill>
                <a:latin typeface="Monotype Corsiva" pitchFamily="66" charset="0"/>
                <a:ea typeface="Calibri" pitchFamily="34" charset="0"/>
                <a:cs typeface="Calibri" pitchFamily="34" charset="0"/>
              </a:rPr>
            </a:br>
            <a:r>
              <a:rPr lang="uk-UA" altLang="ru-RU" sz="2400" smtClean="0">
                <a:solidFill>
                  <a:srgbClr val="000000"/>
                </a:solidFill>
                <a:latin typeface="Monotype Corsiva" pitchFamily="66" charset="0"/>
                <a:ea typeface="Calibri" pitchFamily="34" charset="0"/>
                <a:cs typeface="Calibri" pitchFamily="34" charset="0"/>
              </a:rPr>
              <a:t>із елементами власного дослідження»</a:t>
            </a:r>
            <a:r>
              <a:rPr lang="ru-RU" altLang="ru-RU" sz="2400" smtClean="0">
                <a:solidFill>
                  <a:srgbClr val="000000"/>
                </a:solidFill>
                <a:latin typeface="Monotype Corsiva" pitchFamily="66" charset="0"/>
                <a:cs typeface="Arial" charset="0"/>
              </a:rPr>
              <a:t/>
            </a:r>
            <a:br>
              <a:rPr lang="ru-RU" altLang="ru-RU" sz="2400" smtClean="0">
                <a:solidFill>
                  <a:srgbClr val="000000"/>
                </a:solidFill>
                <a:latin typeface="Monotype Corsiva" pitchFamily="66" charset="0"/>
                <a:cs typeface="Arial" charset="0"/>
              </a:rPr>
            </a:br>
            <a:r>
              <a:rPr lang="uk-UA" altLang="ru-RU" sz="2400" b="1" smtClean="0">
                <a:solidFill>
                  <a:srgbClr val="000000"/>
                </a:solidFill>
                <a:latin typeface="Monotype Corsiva" pitchFamily="66" charset="0"/>
                <a:ea typeface="Calibri" pitchFamily="34" charset="0"/>
                <a:cs typeface="Calibri" pitchFamily="34" charset="0"/>
              </a:rPr>
              <a:t>Назва роботи: </a:t>
            </a:r>
            <a:r>
              <a:rPr lang="uk-UA" altLang="ru-RU" sz="2800" b="1" smtClean="0">
                <a:solidFill>
                  <a:srgbClr val="FF0000"/>
                </a:solidFill>
                <a:latin typeface="Monotype Corsiva" pitchFamily="66" charset="0"/>
                <a:ea typeface="Calibri" pitchFamily="34" charset="0"/>
                <a:cs typeface="Calibri" pitchFamily="34" charset="0"/>
              </a:rPr>
              <a:t>«Зустріч з минулим на маршруті</a:t>
            </a:r>
            <a:br>
              <a:rPr lang="uk-UA" altLang="ru-RU" sz="2800" b="1" smtClean="0">
                <a:solidFill>
                  <a:srgbClr val="FF0000"/>
                </a:solidFill>
                <a:latin typeface="Monotype Corsiva" pitchFamily="66" charset="0"/>
                <a:ea typeface="Calibri" pitchFamily="34" charset="0"/>
                <a:cs typeface="Calibri" pitchFamily="34" charset="0"/>
              </a:rPr>
            </a:br>
            <a:r>
              <a:rPr lang="uk-UA" altLang="ru-RU" sz="2800" b="1" smtClean="0">
                <a:solidFill>
                  <a:srgbClr val="FF0000"/>
                </a:solidFill>
                <a:latin typeface="Monotype Corsiva" pitchFamily="66" charset="0"/>
                <a:ea typeface="Calibri" pitchFamily="34" charset="0"/>
                <a:cs typeface="Calibri" pitchFamily="34" charset="0"/>
              </a:rPr>
              <a:t>«Ківшарівка - </a:t>
            </a:r>
            <a:r>
              <a:rPr lang="uk-UA" altLang="ru-RU" sz="2400" b="1" i="1" smtClean="0">
                <a:solidFill>
                  <a:srgbClr val="FF0000"/>
                </a:solidFill>
                <a:latin typeface="Monotype Corsiva" pitchFamily="66" charset="0"/>
                <a:ea typeface="Calibri" pitchFamily="34" charset="0"/>
                <a:cs typeface="Calibri" pitchFamily="34" charset="0"/>
              </a:rPr>
              <a:t>Куп</a:t>
            </a:r>
            <a:r>
              <a:rPr lang="uk-UA" altLang="ru-RU" sz="2400" b="1" i="1" smtClean="0">
                <a:solidFill>
                  <a:srgbClr val="FF0000"/>
                </a:solidFill>
                <a:latin typeface="Times New Roman" pitchFamily="18" charset="0"/>
                <a:ea typeface="Calibri" pitchFamily="34" charset="0"/>
                <a:cs typeface="Calibri" pitchFamily="34" charset="0"/>
              </a:rPr>
              <a:t>‘янськ</a:t>
            </a:r>
            <a:r>
              <a:rPr lang="uk-UA" altLang="ru-RU" sz="2400" b="1" i="1" smtClean="0">
                <a:solidFill>
                  <a:srgbClr val="FF0000"/>
                </a:solidFill>
                <a:latin typeface="Monotype Corsiva" pitchFamily="66" charset="0"/>
                <a:ea typeface="Calibri" pitchFamily="34" charset="0"/>
                <a:cs typeface="Calibri" pitchFamily="34" charset="0"/>
              </a:rPr>
              <a:t>»</a:t>
            </a:r>
            <a:r>
              <a:rPr lang="ru-RU" altLang="ru-RU" sz="2400" smtClean="0">
                <a:solidFill>
                  <a:srgbClr val="000000"/>
                </a:solidFill>
                <a:latin typeface="Monotype Corsiva" pitchFamily="66" charset="0"/>
                <a:cs typeface="Arial" charset="0"/>
              </a:rPr>
              <a:t/>
            </a:r>
            <a:br>
              <a:rPr lang="ru-RU" altLang="ru-RU" sz="2400" smtClean="0">
                <a:solidFill>
                  <a:srgbClr val="000000"/>
                </a:solidFill>
                <a:latin typeface="Monotype Corsiva" pitchFamily="66" charset="0"/>
                <a:cs typeface="Arial" charset="0"/>
              </a:rPr>
            </a:br>
            <a:r>
              <a:rPr lang="ru-RU" altLang="ru-RU" sz="2400" smtClean="0">
                <a:solidFill>
                  <a:srgbClr val="000000"/>
                </a:solidFill>
                <a:latin typeface="Monotype Corsiva" pitchFamily="66" charset="0"/>
                <a:cs typeface="Arial" charset="0"/>
              </a:rPr>
              <a:t>        </a:t>
            </a:r>
            <a:r>
              <a:rPr lang="uk-UA" altLang="ru-RU" sz="2400" b="1" smtClean="0">
                <a:solidFill>
                  <a:srgbClr val="000000"/>
                </a:solidFill>
                <a:latin typeface="Monotype Corsiva" pitchFamily="66" charset="0"/>
                <a:ea typeface="Calibri" pitchFamily="34" charset="0"/>
                <a:cs typeface="Calibri" pitchFamily="34" charset="0"/>
              </a:rPr>
              <a:t>Автори проєкту:</a:t>
            </a:r>
            <a:r>
              <a:rPr lang="ru-RU" altLang="ru-RU" sz="2400" smtClean="0">
                <a:solidFill>
                  <a:srgbClr val="000000"/>
                </a:solidFill>
                <a:latin typeface="Monotype Corsiva" pitchFamily="66" charset="0"/>
                <a:cs typeface="Arial" charset="0"/>
              </a:rPr>
              <a:t/>
            </a:r>
            <a:br>
              <a:rPr lang="ru-RU" altLang="ru-RU" sz="2400" smtClean="0">
                <a:solidFill>
                  <a:srgbClr val="000000"/>
                </a:solidFill>
                <a:latin typeface="Monotype Corsiva" pitchFamily="66" charset="0"/>
                <a:cs typeface="Arial" charset="0"/>
              </a:rPr>
            </a:br>
            <a:r>
              <a:rPr lang="uk-UA" altLang="ru-RU" sz="2400" smtClean="0">
                <a:solidFill>
                  <a:srgbClr val="000000"/>
                </a:solidFill>
                <a:latin typeface="Monotype Corsiva" pitchFamily="66" charset="0"/>
                <a:ea typeface="Calibri" pitchFamily="34" charset="0"/>
                <a:cs typeface="Calibri" pitchFamily="34" charset="0"/>
              </a:rPr>
              <a:t>                                 </a:t>
            </a:r>
            <a:r>
              <a:rPr lang="ru-RU" altLang="ru-RU" sz="2400" smtClean="0">
                <a:solidFill>
                  <a:srgbClr val="000000"/>
                </a:solidFill>
                <a:latin typeface="Monotype Corsiva" pitchFamily="66" charset="0"/>
                <a:ea typeface="Calibri" pitchFamily="34" charset="0"/>
                <a:cs typeface="Calibri" pitchFamily="34" charset="0"/>
              </a:rPr>
              <a:t>Григорова Анастасія Романівна, </a:t>
            </a:r>
            <a:br>
              <a:rPr lang="ru-RU" altLang="ru-RU" sz="2400" smtClean="0">
                <a:solidFill>
                  <a:srgbClr val="000000"/>
                </a:solidFill>
                <a:latin typeface="Monotype Corsiva" pitchFamily="66" charset="0"/>
                <a:ea typeface="Calibri" pitchFamily="34" charset="0"/>
                <a:cs typeface="Calibri" pitchFamily="34" charset="0"/>
              </a:rPr>
            </a:br>
            <a:r>
              <a:rPr lang="ru-RU" altLang="ru-RU" sz="2400" smtClean="0">
                <a:solidFill>
                  <a:srgbClr val="000000"/>
                </a:solidFill>
                <a:latin typeface="Monotype Corsiva" pitchFamily="66" charset="0"/>
                <a:ea typeface="Calibri" pitchFamily="34" charset="0"/>
                <a:cs typeface="Calibri" pitchFamily="34" charset="0"/>
              </a:rPr>
              <a:t>        учениця 10 класу,</a:t>
            </a:r>
            <a:br>
              <a:rPr lang="ru-RU" altLang="ru-RU" sz="2400" smtClean="0">
                <a:solidFill>
                  <a:srgbClr val="000000"/>
                </a:solidFill>
                <a:latin typeface="Monotype Corsiva" pitchFamily="66" charset="0"/>
                <a:ea typeface="Calibri" pitchFamily="34" charset="0"/>
                <a:cs typeface="Calibri" pitchFamily="34" charset="0"/>
              </a:rPr>
            </a:br>
            <a:r>
              <a:rPr lang="ru-RU" altLang="ru-RU" sz="2400" smtClean="0">
                <a:solidFill>
                  <a:srgbClr val="000000"/>
                </a:solidFill>
                <a:latin typeface="Monotype Corsiva" pitchFamily="66" charset="0"/>
                <a:ea typeface="Calibri" pitchFamily="34" charset="0"/>
                <a:cs typeface="Calibri" pitchFamily="34" charset="0"/>
              </a:rPr>
              <a:t>                            Фролікова Богдана Олексіївна</a:t>
            </a:r>
            <a:br>
              <a:rPr lang="ru-RU" altLang="ru-RU" sz="2400" smtClean="0">
                <a:solidFill>
                  <a:srgbClr val="000000"/>
                </a:solidFill>
                <a:latin typeface="Monotype Corsiva" pitchFamily="66" charset="0"/>
                <a:ea typeface="Calibri" pitchFamily="34" charset="0"/>
                <a:cs typeface="Calibri" pitchFamily="34" charset="0"/>
              </a:rPr>
            </a:br>
            <a:r>
              <a:rPr lang="ru-RU" altLang="ru-RU" sz="2400" smtClean="0">
                <a:solidFill>
                  <a:srgbClr val="000000"/>
                </a:solidFill>
                <a:latin typeface="Monotype Corsiva" pitchFamily="66" charset="0"/>
                <a:ea typeface="Calibri" pitchFamily="34" charset="0"/>
                <a:cs typeface="Calibri" pitchFamily="34" charset="0"/>
              </a:rPr>
              <a:t>      учениця 10 класу</a:t>
            </a:r>
            <a:br>
              <a:rPr lang="ru-RU" altLang="ru-RU" sz="2400" smtClean="0">
                <a:solidFill>
                  <a:srgbClr val="000000"/>
                </a:solidFill>
                <a:latin typeface="Monotype Corsiva" pitchFamily="66" charset="0"/>
                <a:ea typeface="Calibri" pitchFamily="34" charset="0"/>
                <a:cs typeface="Calibri" pitchFamily="34" charset="0"/>
              </a:rPr>
            </a:br>
            <a:r>
              <a:rPr lang="ru-RU" altLang="ru-RU" sz="2400" smtClean="0">
                <a:solidFill>
                  <a:srgbClr val="000000"/>
                </a:solidFill>
                <a:latin typeface="Monotype Corsiva" pitchFamily="66" charset="0"/>
                <a:ea typeface="Calibri" pitchFamily="34" charset="0"/>
                <a:cs typeface="Calibri" pitchFamily="34" charset="0"/>
              </a:rPr>
              <a:t>                   Куп'янської гімназії №2</a:t>
            </a:r>
            <a:br>
              <a:rPr lang="ru-RU" altLang="ru-RU" sz="2400" smtClean="0">
                <a:solidFill>
                  <a:srgbClr val="000000"/>
                </a:solidFill>
                <a:latin typeface="Monotype Corsiva" pitchFamily="66" charset="0"/>
                <a:ea typeface="Calibri" pitchFamily="34" charset="0"/>
                <a:cs typeface="Calibri" pitchFamily="34" charset="0"/>
              </a:rPr>
            </a:br>
            <a:r>
              <a:rPr lang="ru-RU" altLang="ru-RU" sz="2400" smtClean="0">
                <a:solidFill>
                  <a:srgbClr val="000000"/>
                </a:solidFill>
                <a:latin typeface="Monotype Corsiva" pitchFamily="66" charset="0"/>
                <a:ea typeface="Calibri" pitchFamily="34" charset="0"/>
                <a:cs typeface="Calibri" pitchFamily="34" charset="0"/>
              </a:rPr>
              <a:t>                   Куп’янської міської ради </a:t>
            </a:r>
            <a:br>
              <a:rPr lang="ru-RU" altLang="ru-RU" sz="2400" smtClean="0">
                <a:solidFill>
                  <a:srgbClr val="000000"/>
                </a:solidFill>
                <a:latin typeface="Monotype Corsiva" pitchFamily="66" charset="0"/>
                <a:ea typeface="Calibri" pitchFamily="34" charset="0"/>
                <a:cs typeface="Calibri" pitchFamily="34" charset="0"/>
              </a:rPr>
            </a:br>
            <a:r>
              <a:rPr lang="ru-RU" altLang="ru-RU" sz="2400" smtClean="0">
                <a:solidFill>
                  <a:srgbClr val="000000"/>
                </a:solidFill>
                <a:latin typeface="Monotype Corsiva" pitchFamily="66" charset="0"/>
                <a:ea typeface="Calibri" pitchFamily="34" charset="0"/>
                <a:cs typeface="Calibri" pitchFamily="34" charset="0"/>
              </a:rPr>
              <a:t>          Харківської області</a:t>
            </a:r>
            <a:br>
              <a:rPr lang="ru-RU" altLang="ru-RU" sz="2400" smtClean="0">
                <a:solidFill>
                  <a:srgbClr val="000000"/>
                </a:solidFill>
                <a:latin typeface="Monotype Corsiva" pitchFamily="66" charset="0"/>
                <a:ea typeface="Calibri" pitchFamily="34" charset="0"/>
                <a:cs typeface="Calibri" pitchFamily="34" charset="0"/>
              </a:rPr>
            </a:br>
            <a:r>
              <a:rPr lang="uk-UA" altLang="ru-RU" sz="2400" b="1" smtClean="0">
                <a:solidFill>
                  <a:srgbClr val="000000"/>
                </a:solidFill>
                <a:latin typeface="Monotype Corsiva" pitchFamily="66" charset="0"/>
                <a:ea typeface="Calibri" pitchFamily="34" charset="0"/>
                <a:cs typeface="Calibri" pitchFamily="34" charset="0"/>
              </a:rPr>
              <a:t>Керівник: </a:t>
            </a:r>
            <a:r>
              <a:rPr lang="uk-UA" altLang="ru-RU" sz="2400" smtClean="0">
                <a:solidFill>
                  <a:srgbClr val="000000"/>
                </a:solidFill>
                <a:latin typeface="Monotype Corsiva" pitchFamily="66" charset="0"/>
                <a:ea typeface="Calibri" pitchFamily="34" charset="0"/>
                <a:cs typeface="Calibri" pitchFamily="34" charset="0"/>
              </a:rPr>
              <a:t/>
            </a:r>
            <a:br>
              <a:rPr lang="uk-UA" altLang="ru-RU" sz="2400" smtClean="0">
                <a:solidFill>
                  <a:srgbClr val="000000"/>
                </a:solidFill>
                <a:latin typeface="Monotype Corsiva" pitchFamily="66" charset="0"/>
                <a:ea typeface="Calibri" pitchFamily="34" charset="0"/>
                <a:cs typeface="Calibri" pitchFamily="34" charset="0"/>
              </a:rPr>
            </a:br>
            <a:r>
              <a:rPr lang="uk-UA" altLang="ru-RU" sz="2400" smtClean="0">
                <a:solidFill>
                  <a:srgbClr val="000000"/>
                </a:solidFill>
                <a:latin typeface="Monotype Corsiva" pitchFamily="66" charset="0"/>
                <a:ea typeface="Calibri" pitchFamily="34" charset="0"/>
                <a:cs typeface="Calibri" pitchFamily="34" charset="0"/>
              </a:rPr>
              <a:t>                               Тарасенко Вадим Степанович, </a:t>
            </a:r>
            <a:br>
              <a:rPr lang="uk-UA" altLang="ru-RU" sz="2400" smtClean="0">
                <a:solidFill>
                  <a:srgbClr val="000000"/>
                </a:solidFill>
                <a:latin typeface="Monotype Corsiva" pitchFamily="66" charset="0"/>
                <a:ea typeface="Calibri" pitchFamily="34" charset="0"/>
                <a:cs typeface="Calibri" pitchFamily="34" charset="0"/>
              </a:rPr>
            </a:br>
            <a:r>
              <a:rPr lang="uk-UA" altLang="ru-RU" sz="2400" smtClean="0">
                <a:solidFill>
                  <a:srgbClr val="000000"/>
                </a:solidFill>
                <a:latin typeface="Monotype Corsiva" pitchFamily="66" charset="0"/>
                <a:ea typeface="Calibri" pitchFamily="34" charset="0"/>
                <a:cs typeface="Calibri" pitchFamily="34" charset="0"/>
              </a:rPr>
              <a:t>   вчитель історії</a:t>
            </a:r>
            <a:endParaRPr lang="ru-RU" altLang="ru-RU"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457200" y="273050"/>
            <a:ext cx="3251200" cy="419100"/>
          </a:xfrm>
        </p:spPr>
        <p:txBody>
          <a:bodyPr/>
          <a:lstStyle/>
          <a:p>
            <a:r>
              <a:rPr lang="uk-UA" altLang="ru-RU" sz="2400" smtClean="0"/>
              <a:t>МІСЬКА ДРУКАРНЯ</a:t>
            </a:r>
            <a:endParaRPr lang="ru-RU" altLang="ru-RU" sz="2400" smtClean="0"/>
          </a:p>
        </p:txBody>
      </p:sp>
      <p:pic>
        <p:nvPicPr>
          <p:cNvPr id="12291" name="Объект 4"/>
          <p:cNvPicPr>
            <a:picLocks noGrp="1" noChangeAspect="1"/>
          </p:cNvPicPr>
          <p:nvPr>
            <p:ph idx="1"/>
          </p:nvPr>
        </p:nvPicPr>
        <p:blipFill>
          <a:blip r:embed="rId2"/>
          <a:srcRect r="5836" b="3651"/>
          <a:stretch>
            <a:fillRect/>
          </a:stretch>
        </p:blipFill>
        <p:spPr>
          <a:xfrm>
            <a:off x="4497388" y="188913"/>
            <a:ext cx="4383087" cy="3024187"/>
          </a:xfrm>
          <a:ln>
            <a:solidFill>
              <a:srgbClr val="002060"/>
            </a:solidFill>
          </a:ln>
        </p:spPr>
      </p:pic>
      <p:sp>
        <p:nvSpPr>
          <p:cNvPr id="12292" name="Текст 3"/>
          <p:cNvSpPr>
            <a:spLocks noGrp="1"/>
          </p:cNvSpPr>
          <p:nvPr>
            <p:ph type="body" sz="half" idx="2"/>
          </p:nvPr>
        </p:nvSpPr>
        <p:spPr>
          <a:xfrm>
            <a:off x="250825" y="836613"/>
            <a:ext cx="3960813" cy="5824537"/>
          </a:xfrm>
          <a:ln>
            <a:solidFill>
              <a:srgbClr val="002060"/>
            </a:solidFill>
          </a:ln>
        </p:spPr>
        <p:txBody>
          <a:bodyPr/>
          <a:lstStyle/>
          <a:p>
            <a:pPr algn="just"/>
            <a:r>
              <a:rPr lang="uk-UA" altLang="ru-RU" sz="1600" smtClean="0"/>
              <a:t>Приміщення, в якому вже більше 70 років знаходиться міська друкарня, вважається найстарішою кам</a:t>
            </a:r>
            <a:r>
              <a:rPr lang="uk-UA" altLang="ru-RU" sz="1600" smtClean="0">
                <a:cs typeface="Times New Roman" pitchFamily="18" charset="0"/>
              </a:rPr>
              <a:t>‘яною </a:t>
            </a:r>
            <a:r>
              <a:rPr lang="uk-UA" altLang="ru-RU" sz="1600" smtClean="0"/>
              <a:t>будівлею Куп</a:t>
            </a:r>
            <a:r>
              <a:rPr lang="uk-UA" altLang="ru-RU" sz="1600" smtClean="0">
                <a:cs typeface="Times New Roman" pitchFamily="18" charset="0"/>
              </a:rPr>
              <a:t>‘янська. Вона була збудована в 1819 році і призначалася для організації навчання дітей православного духовенства.</a:t>
            </a:r>
          </a:p>
          <a:p>
            <a:pPr algn="just"/>
            <a:r>
              <a:rPr lang="uk-UA" altLang="ru-RU" sz="1600" smtClean="0">
                <a:cs typeface="Times New Roman" pitchFamily="18" charset="0"/>
              </a:rPr>
              <a:t>Триповерхова будівля і нині вражає своєю витонченістю і красою. Фахівці вважають, що в архітектурному оздобленні духовного училища були використані елементи бароко і народного стилю.</a:t>
            </a:r>
          </a:p>
          <a:p>
            <a:pPr algn="just"/>
            <a:r>
              <a:rPr lang="uk-UA" altLang="ru-RU" sz="1600" smtClean="0">
                <a:cs typeface="Times New Roman" pitchFamily="18" charset="0"/>
              </a:rPr>
              <a:t>В 1930-х роках тут діяв учительський інститут, де навчалися майбутні освітяни. На початку 1950-х років інститут було переведено до Харкова, а в приміщенні розмістили друкарню, яка діє і понині.</a:t>
            </a:r>
          </a:p>
          <a:p>
            <a:pPr algn="just"/>
            <a:r>
              <a:rPr lang="uk-UA" altLang="ru-RU" sz="1600" smtClean="0">
                <a:cs typeface="Times New Roman" pitchFamily="18" charset="0"/>
              </a:rPr>
              <a:t>Ліворуч від училища знаходився центральний храм міста - Покровський собор (на нижньому фото).</a:t>
            </a:r>
          </a:p>
          <a:p>
            <a:endParaRPr lang="uk-UA" altLang="ru-RU" smtClean="0">
              <a:latin typeface="Times New Roman" pitchFamily="18" charset="0"/>
              <a:cs typeface="Times New Roman" pitchFamily="18" charset="0"/>
            </a:endParaRPr>
          </a:p>
          <a:p>
            <a:endParaRPr lang="uk-UA" altLang="ru-RU" smtClean="0">
              <a:latin typeface="Times New Roman" pitchFamily="18" charset="0"/>
              <a:cs typeface="Times New Roman" pitchFamily="18" charset="0"/>
            </a:endParaRPr>
          </a:p>
        </p:txBody>
      </p:sp>
      <p:pic>
        <p:nvPicPr>
          <p:cNvPr id="12293" name="Рисунок 1"/>
          <p:cNvPicPr>
            <a:picLocks noChangeAspect="1"/>
          </p:cNvPicPr>
          <p:nvPr/>
        </p:nvPicPr>
        <p:blipFill>
          <a:blip r:embed="rId3"/>
          <a:srcRect/>
          <a:stretch>
            <a:fillRect/>
          </a:stretch>
        </p:blipFill>
        <p:spPr bwMode="auto">
          <a:xfrm>
            <a:off x="4476750" y="3357563"/>
            <a:ext cx="4403725" cy="3303587"/>
          </a:xfrm>
          <a:prstGeom prst="rect">
            <a:avLst/>
          </a:prstGeom>
          <a:noFill/>
          <a:ln w="9525">
            <a:solidFill>
              <a:srgbClr val="002060"/>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457200" y="260350"/>
            <a:ext cx="3490913" cy="792163"/>
          </a:xfrm>
        </p:spPr>
        <p:txBody>
          <a:bodyPr/>
          <a:lstStyle/>
          <a:p>
            <a:pPr algn="ctr"/>
            <a:r>
              <a:rPr lang="uk-UA" altLang="ru-RU" sz="2400" smtClean="0"/>
              <a:t>КУП</a:t>
            </a:r>
            <a:r>
              <a:rPr lang="uk-UA" altLang="ru-RU" sz="2400" smtClean="0">
                <a:cs typeface="Times New Roman" pitchFamily="18" charset="0"/>
              </a:rPr>
              <a:t>‘ЯНСЬКИЙ ВІЙСЬКОМАТ</a:t>
            </a:r>
            <a:endParaRPr lang="ru-RU" altLang="ru-RU" sz="2400" smtClean="0"/>
          </a:p>
        </p:txBody>
      </p:sp>
      <p:pic>
        <p:nvPicPr>
          <p:cNvPr id="13315" name="Объект 4"/>
          <p:cNvPicPr>
            <a:picLocks noGrp="1" noChangeAspect="1"/>
          </p:cNvPicPr>
          <p:nvPr>
            <p:ph idx="1"/>
          </p:nvPr>
        </p:nvPicPr>
        <p:blipFill>
          <a:blip r:embed="rId2"/>
          <a:srcRect t="3662"/>
          <a:stretch>
            <a:fillRect/>
          </a:stretch>
        </p:blipFill>
        <p:spPr>
          <a:xfrm>
            <a:off x="4284663" y="3429000"/>
            <a:ext cx="4659312" cy="3257550"/>
          </a:xfrm>
          <a:ln>
            <a:solidFill>
              <a:srgbClr val="002060"/>
            </a:solidFill>
          </a:ln>
        </p:spPr>
      </p:pic>
      <p:pic>
        <p:nvPicPr>
          <p:cNvPr id="13316" name="Рисунок 5"/>
          <p:cNvPicPr>
            <a:picLocks noChangeAspect="1"/>
          </p:cNvPicPr>
          <p:nvPr/>
        </p:nvPicPr>
        <p:blipFill>
          <a:blip r:embed="rId3"/>
          <a:srcRect/>
          <a:stretch>
            <a:fillRect/>
          </a:stretch>
        </p:blipFill>
        <p:spPr bwMode="auto">
          <a:xfrm>
            <a:off x="250825" y="1268413"/>
            <a:ext cx="3816350" cy="5414962"/>
          </a:xfrm>
          <a:prstGeom prst="rect">
            <a:avLst/>
          </a:prstGeom>
          <a:noFill/>
          <a:ln w="9525">
            <a:solidFill>
              <a:srgbClr val="000000"/>
            </a:solidFill>
            <a:miter lim="800000"/>
            <a:headEnd/>
            <a:tailEnd/>
          </a:ln>
        </p:spPr>
      </p:pic>
      <p:sp>
        <p:nvSpPr>
          <p:cNvPr id="13317" name="Текст 1"/>
          <p:cNvSpPr>
            <a:spLocks noGrp="1"/>
          </p:cNvSpPr>
          <p:nvPr>
            <p:ph type="body" sz="half" idx="2"/>
          </p:nvPr>
        </p:nvSpPr>
        <p:spPr>
          <a:xfrm>
            <a:off x="4284663" y="260350"/>
            <a:ext cx="4659312" cy="3097213"/>
          </a:xfrm>
          <a:ln>
            <a:solidFill>
              <a:srgbClr val="002060"/>
            </a:solidFill>
          </a:ln>
        </p:spPr>
        <p:txBody>
          <a:bodyPr/>
          <a:lstStyle/>
          <a:p>
            <a:pPr algn="just"/>
            <a:r>
              <a:rPr lang="uk-UA" altLang="ru-RU" sz="1600" smtClean="0">
                <a:cs typeface="Times New Roman" pitchFamily="18" charset="0"/>
              </a:rPr>
              <a:t>Одна з перших будівель на Слобожанщині, збудована </a:t>
            </a:r>
            <a:r>
              <a:rPr lang="uk-UA" altLang="ru-RU" sz="1600" smtClean="0"/>
              <a:t>у </a:t>
            </a:r>
            <a:r>
              <a:rPr lang="uk-UA" altLang="ru-RU" sz="1600" smtClean="0">
                <a:cs typeface="Times New Roman" pitchFamily="18" charset="0"/>
              </a:rPr>
              <a:t>«цегляному» стилі, була частиною храмового комплексу Покровського собору. </a:t>
            </a:r>
          </a:p>
          <a:p>
            <a:pPr algn="just"/>
            <a:r>
              <a:rPr lang="uk-UA" altLang="ru-RU" sz="1600" smtClean="0">
                <a:cs typeface="Times New Roman" pitchFamily="18" charset="0"/>
              </a:rPr>
              <a:t>В 1941-1942 роках у цьому приміщенні знаходився штаб 38-ї армії Південно-Західного фронту. У сусідній двоповерховій будівлі розміщувалися Харківський обком партії, облвиконком і деякі республіканські установи. Саме тому Куп‘янськ називають третьою столицею УРСР, після Харкова і Києва.  </a:t>
            </a:r>
          </a:p>
          <a:p>
            <a:pPr algn="just"/>
            <a:r>
              <a:rPr lang="uk-UA" altLang="ru-RU" sz="1600" smtClean="0">
                <a:cs typeface="Times New Roman" pitchFamily="18" charset="0"/>
              </a:rPr>
              <a:t>Нині тут діє Куп‘янський військкомат.</a:t>
            </a:r>
            <a:endParaRPr lang="ru-RU" altLang="ru-RU" sz="160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a:xfrm>
            <a:off x="250825" y="920750"/>
            <a:ext cx="2305050" cy="636588"/>
          </a:xfrm>
        </p:spPr>
        <p:txBody>
          <a:bodyPr/>
          <a:lstStyle/>
          <a:p>
            <a:r>
              <a:rPr lang="uk-UA" altLang="ru-RU" sz="2400" smtClean="0"/>
              <a:t>АЛЕЯ ГЕРОЇВ</a:t>
            </a:r>
            <a:endParaRPr lang="ru-RU" altLang="ru-RU" sz="2400" smtClean="0"/>
          </a:p>
        </p:txBody>
      </p:sp>
      <p:pic>
        <p:nvPicPr>
          <p:cNvPr id="14339" name="Объект 4"/>
          <p:cNvPicPr>
            <a:picLocks noGrp="1" noChangeAspect="1"/>
          </p:cNvPicPr>
          <p:nvPr>
            <p:ph idx="1"/>
          </p:nvPr>
        </p:nvPicPr>
        <p:blipFill>
          <a:blip r:embed="rId2"/>
          <a:srcRect l="5440" t="-1164" r="4381" b="1466"/>
          <a:stretch>
            <a:fillRect/>
          </a:stretch>
        </p:blipFill>
        <p:spPr>
          <a:xfrm>
            <a:off x="2700338" y="836613"/>
            <a:ext cx="6251575" cy="5184775"/>
          </a:xfrm>
          <a:ln>
            <a:solidFill>
              <a:srgbClr val="002060"/>
            </a:solidFill>
          </a:ln>
        </p:spPr>
      </p:pic>
      <p:sp>
        <p:nvSpPr>
          <p:cNvPr id="14340" name="Текст 3"/>
          <p:cNvSpPr>
            <a:spLocks noGrp="1"/>
          </p:cNvSpPr>
          <p:nvPr>
            <p:ph type="body" sz="half" idx="2"/>
          </p:nvPr>
        </p:nvSpPr>
        <p:spPr>
          <a:xfrm>
            <a:off x="250825" y="1773238"/>
            <a:ext cx="2305050" cy="3384550"/>
          </a:xfrm>
          <a:ln>
            <a:solidFill>
              <a:srgbClr val="002060"/>
            </a:solidFill>
          </a:ln>
        </p:spPr>
        <p:txBody>
          <a:bodyPr/>
          <a:lstStyle/>
          <a:p>
            <a:pPr algn="just"/>
            <a:r>
              <a:rPr lang="uk-UA" altLang="ru-RU" sz="1600" smtClean="0"/>
              <a:t>Куп</a:t>
            </a:r>
            <a:r>
              <a:rPr lang="uk-UA" altLang="ru-RU" sz="1600" smtClean="0">
                <a:latin typeface="Times New Roman" pitchFamily="18" charset="0"/>
                <a:cs typeface="Times New Roman" pitchFamily="18" charset="0"/>
              </a:rPr>
              <a:t>‘янчани завжди славилися свою звитягою і натхненною працею. Свідченням того є Алея Героїв, розташована в центрі міста. </a:t>
            </a:r>
          </a:p>
          <a:p>
            <a:pPr algn="just"/>
            <a:r>
              <a:rPr lang="uk-UA" altLang="ru-RU" sz="1600" smtClean="0">
                <a:latin typeface="Times New Roman" pitchFamily="18" charset="0"/>
                <a:cs typeface="Times New Roman" pitchFamily="18" charset="0"/>
              </a:rPr>
              <a:t>На ній вміщено портрети земляків, які здійснили ратний чи трудовий подвиг і були удостоєні Золотої Зірки Героя. </a:t>
            </a:r>
            <a:endParaRPr lang="ru-RU" altLang="ru-RU" sz="160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a:xfrm>
            <a:off x="457200" y="188913"/>
            <a:ext cx="3008313" cy="792162"/>
          </a:xfrm>
        </p:spPr>
        <p:txBody>
          <a:bodyPr/>
          <a:lstStyle/>
          <a:p>
            <a:pPr algn="ctr"/>
            <a:r>
              <a:rPr lang="uk-UA" altLang="ru-RU" sz="2400" smtClean="0"/>
              <a:t>ПАРК ІМЕНІ МОКІЄВСЬКОЇ</a:t>
            </a:r>
            <a:endParaRPr lang="ru-RU" altLang="ru-RU" sz="2400" smtClean="0"/>
          </a:p>
        </p:txBody>
      </p:sp>
      <p:pic>
        <p:nvPicPr>
          <p:cNvPr id="15363" name="Объект 4"/>
          <p:cNvPicPr>
            <a:picLocks noGrp="1" noChangeAspect="1"/>
          </p:cNvPicPr>
          <p:nvPr>
            <p:ph idx="1"/>
          </p:nvPr>
        </p:nvPicPr>
        <p:blipFill>
          <a:blip r:embed="rId2"/>
          <a:srcRect/>
          <a:stretch>
            <a:fillRect/>
          </a:stretch>
        </p:blipFill>
        <p:spPr>
          <a:xfrm>
            <a:off x="3851275" y="188913"/>
            <a:ext cx="4968875" cy="3725862"/>
          </a:xfrm>
          <a:ln>
            <a:solidFill>
              <a:srgbClr val="002060"/>
            </a:solidFill>
          </a:ln>
        </p:spPr>
      </p:pic>
      <p:sp>
        <p:nvSpPr>
          <p:cNvPr id="15364" name="Текст 3"/>
          <p:cNvSpPr>
            <a:spLocks noGrp="1"/>
          </p:cNvSpPr>
          <p:nvPr>
            <p:ph type="body" sz="half" idx="2"/>
          </p:nvPr>
        </p:nvSpPr>
        <p:spPr>
          <a:xfrm>
            <a:off x="3851275" y="4005263"/>
            <a:ext cx="4968875" cy="2736850"/>
          </a:xfrm>
          <a:ln>
            <a:solidFill>
              <a:srgbClr val="002060"/>
            </a:solidFill>
          </a:ln>
        </p:spPr>
        <p:txBody>
          <a:bodyPr/>
          <a:lstStyle/>
          <a:p>
            <a:pPr algn="just"/>
            <a:r>
              <a:rPr lang="uk-UA" altLang="ru-RU" sz="1600" smtClean="0"/>
              <a:t>Біля входу в парк знаходиться незвичайна арка. По-перше, вона виготовлена руками місцевих майстрів і є пам</a:t>
            </a:r>
            <a:r>
              <a:rPr lang="uk-UA" altLang="ru-RU" sz="1600" smtClean="0">
                <a:cs typeface="Times New Roman" pitchFamily="18" charset="0"/>
              </a:rPr>
              <a:t>‘яткою культури. По-друге, цей об‘єкт користується великою популярністю. Вважається, якщо </a:t>
            </a:r>
            <a:r>
              <a:rPr lang="uk-UA" altLang="ru-RU" sz="1600" smtClean="0"/>
              <a:t>12 разів пройти через арку, неодмінно станеш щасливим. А молодята в день весілля прямують сюди, щоб почепити на арці невеличкий замо</a:t>
            </a:r>
            <a:r>
              <a:rPr lang="uk-UA" altLang="ru-RU" sz="1600" smtClean="0">
                <a:cs typeface="Times New Roman" pitchFamily="18" charset="0"/>
              </a:rPr>
              <a:t>́</a:t>
            </a:r>
            <a:r>
              <a:rPr lang="uk-UA" altLang="ru-RU" sz="1600" smtClean="0"/>
              <a:t>к – символ їхнього кохання і міцного шлюбу. Можна по-різному ставитися до цього повір</a:t>
            </a:r>
            <a:r>
              <a:rPr lang="uk-UA" altLang="ru-RU" sz="1600" smtClean="0">
                <a:cs typeface="Times New Roman" pitchFamily="18" charset="0"/>
              </a:rPr>
              <a:t>‘я, але </a:t>
            </a:r>
            <a:r>
              <a:rPr lang="uk-UA" altLang="ru-RU" sz="1600" smtClean="0"/>
              <a:t>ще ніхто з тих, чиї замочки висять на металевому каркасі, не розлучився.   </a:t>
            </a:r>
            <a:endParaRPr lang="ru-RU" altLang="ru-RU" sz="1600" smtClean="0"/>
          </a:p>
        </p:txBody>
      </p:sp>
      <p:pic>
        <p:nvPicPr>
          <p:cNvPr id="15365" name="Рисунок 1"/>
          <p:cNvPicPr>
            <a:picLocks noChangeAspect="1"/>
          </p:cNvPicPr>
          <p:nvPr/>
        </p:nvPicPr>
        <p:blipFill>
          <a:blip r:embed="rId3"/>
          <a:srcRect l="8075" t="21159" r="63660" b="3471"/>
          <a:stretch>
            <a:fillRect/>
          </a:stretch>
        </p:blipFill>
        <p:spPr bwMode="auto">
          <a:xfrm>
            <a:off x="457200" y="1069975"/>
            <a:ext cx="2844800" cy="5689600"/>
          </a:xfrm>
          <a:prstGeom prst="rect">
            <a:avLst/>
          </a:prstGeom>
          <a:noFill/>
          <a:ln w="9525">
            <a:solidFill>
              <a:srgbClr val="002060"/>
            </a:solid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Объект 4"/>
          <p:cNvPicPr>
            <a:picLocks noGrp="1" noChangeAspect="1"/>
          </p:cNvPicPr>
          <p:nvPr>
            <p:ph idx="1"/>
          </p:nvPr>
        </p:nvPicPr>
        <p:blipFill>
          <a:blip r:embed="rId2"/>
          <a:srcRect/>
          <a:stretch>
            <a:fillRect/>
          </a:stretch>
        </p:blipFill>
        <p:spPr>
          <a:xfrm>
            <a:off x="4211638" y="573088"/>
            <a:ext cx="4537075" cy="6048375"/>
          </a:xfrm>
        </p:spPr>
      </p:pic>
      <p:pic>
        <p:nvPicPr>
          <p:cNvPr id="16387" name="Рисунок 6"/>
          <p:cNvPicPr>
            <a:picLocks noChangeAspect="1"/>
          </p:cNvPicPr>
          <p:nvPr/>
        </p:nvPicPr>
        <p:blipFill>
          <a:blip r:embed="rId3"/>
          <a:srcRect/>
          <a:stretch>
            <a:fillRect/>
          </a:stretch>
        </p:blipFill>
        <p:spPr bwMode="auto">
          <a:xfrm>
            <a:off x="107950" y="588963"/>
            <a:ext cx="3884613" cy="2911475"/>
          </a:xfrm>
          <a:prstGeom prst="rect">
            <a:avLst/>
          </a:prstGeom>
          <a:noFill/>
          <a:ln w="9525">
            <a:noFill/>
            <a:miter lim="800000"/>
            <a:headEnd/>
            <a:tailEnd/>
          </a:ln>
        </p:spPr>
      </p:pic>
      <p:sp>
        <p:nvSpPr>
          <p:cNvPr id="16388" name="Текст 3"/>
          <p:cNvSpPr>
            <a:spLocks noGrp="1"/>
          </p:cNvSpPr>
          <p:nvPr>
            <p:ph type="body" sz="half" idx="2"/>
          </p:nvPr>
        </p:nvSpPr>
        <p:spPr>
          <a:xfrm>
            <a:off x="107950" y="3644900"/>
            <a:ext cx="3884613" cy="3097213"/>
          </a:xfrm>
        </p:spPr>
        <p:txBody>
          <a:bodyPr/>
          <a:lstStyle/>
          <a:p>
            <a:pPr algn="just"/>
            <a:r>
              <a:rPr lang="ru-RU" altLang="ru-RU" smtClean="0"/>
              <a:t>На території Куп</a:t>
            </a:r>
            <a:r>
              <a:rPr lang="uk-UA" altLang="ru-RU" smtClean="0">
                <a:cs typeface="Times New Roman" pitchFamily="18" charset="0"/>
              </a:rPr>
              <a:t>‘янського медичного коледжу імені М. С. Шкарлетової встановлено єдиний в Україні пам‘ятник фронтовій медсестрІ. Дівочі долоні, що тримають серце, символізують подвиг медичних сестер у роки Другої світової війни. На барельєфі зображена Марія Савеліївна Шкарлетова, випускниця медичного училища. В 17 років вона пішла на фронт, де врятувала життя майже 500 солдатам і офіцерам. Нагороджена Зіркою Героя і найвищою відзнакою Міжнародного Червоного Хреста – золотою медаллю імені Флоренс Найтінгейл.</a:t>
            </a:r>
            <a:r>
              <a:rPr lang="uk-UA" altLang="ru-RU" smtClean="0">
                <a:latin typeface="Times New Roman" pitchFamily="18" charset="0"/>
                <a:cs typeface="Times New Roman" pitchFamily="18" charset="0"/>
              </a:rPr>
              <a:t>	   </a:t>
            </a:r>
            <a:endParaRPr lang="ru-RU" altLang="ru-RU" smtClean="0"/>
          </a:p>
        </p:txBody>
      </p:sp>
      <p:sp>
        <p:nvSpPr>
          <p:cNvPr id="16389" name="Заголовок 1"/>
          <p:cNvSpPr>
            <a:spLocks noGrp="1"/>
          </p:cNvSpPr>
          <p:nvPr>
            <p:ph type="title"/>
          </p:nvPr>
        </p:nvSpPr>
        <p:spPr>
          <a:xfrm>
            <a:off x="1187450" y="115888"/>
            <a:ext cx="6985000" cy="473075"/>
          </a:xfrm>
        </p:spPr>
        <p:txBody>
          <a:bodyPr/>
          <a:lstStyle/>
          <a:p>
            <a:pPr algn="ctr"/>
            <a:r>
              <a:rPr lang="uk-UA" altLang="ru-RU" smtClean="0"/>
              <a:t>ПАМ</a:t>
            </a:r>
            <a:r>
              <a:rPr lang="uk-UA" altLang="ru-RU" smtClean="0">
                <a:cs typeface="Times New Roman" pitchFamily="18" charset="0"/>
              </a:rPr>
              <a:t>‘ЯТНИК ФРОНТОВІЙ МЕДСЕСТРІ</a:t>
            </a:r>
            <a:endParaRPr lang="ru-RU" altLang="ru-RU"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a:xfrm>
            <a:off x="336550" y="273050"/>
            <a:ext cx="3587750" cy="419100"/>
          </a:xfrm>
        </p:spPr>
        <p:txBody>
          <a:bodyPr/>
          <a:lstStyle/>
          <a:p>
            <a:r>
              <a:rPr lang="ru-RU" altLang="ru-RU" sz="2400" smtClean="0"/>
              <a:t>КУП</a:t>
            </a:r>
            <a:r>
              <a:rPr lang="ru-RU" altLang="ru-RU" sz="2400" smtClean="0">
                <a:cs typeface="Times New Roman" pitchFamily="18" charset="0"/>
              </a:rPr>
              <a:t>‘ЯНСЬКА ЗОШ №1</a:t>
            </a:r>
            <a:endParaRPr lang="ru-RU" altLang="ru-RU" sz="2400" smtClean="0"/>
          </a:p>
        </p:txBody>
      </p:sp>
      <p:sp>
        <p:nvSpPr>
          <p:cNvPr id="17411" name="Текст 3"/>
          <p:cNvSpPr>
            <a:spLocks noGrp="1"/>
          </p:cNvSpPr>
          <p:nvPr>
            <p:ph type="body" sz="half" idx="2"/>
          </p:nvPr>
        </p:nvSpPr>
        <p:spPr>
          <a:xfrm>
            <a:off x="336550" y="765175"/>
            <a:ext cx="3587750" cy="5859463"/>
          </a:xfrm>
          <a:ln>
            <a:solidFill>
              <a:srgbClr val="002060"/>
            </a:solidFill>
          </a:ln>
        </p:spPr>
        <p:txBody>
          <a:bodyPr/>
          <a:lstStyle/>
          <a:p>
            <a:pPr algn="just"/>
            <a:r>
              <a:rPr lang="ru-RU" altLang="ru-RU" smtClean="0">
                <a:cs typeface="Arial" charset="0"/>
              </a:rPr>
              <a:t>У ХІХ столітті в Російській імперії освіту здобували переважно чоловіки, бо жінкам доступ до освітніх посуг був обмежений. Куп‘янськ став одним із перших міст Слобожанщини, де в 1872 році було відкрито жіночу гімназію.</a:t>
            </a:r>
          </a:p>
          <a:p>
            <a:pPr algn="just"/>
            <a:r>
              <a:rPr lang="uk-UA" altLang="ru-RU" smtClean="0">
                <a:cs typeface="Arial" charset="0"/>
              </a:rPr>
              <a:t>Збудована в еклектичному архітектурному стилі, будівля гімназії й досі використовується за своїм призначенням</a:t>
            </a:r>
            <a:endParaRPr lang="uk-UA" altLang="ru-RU" sz="800" smtClean="0">
              <a:cs typeface="Arial" charset="0"/>
            </a:endParaRPr>
          </a:p>
          <a:p>
            <a:pPr algn="just"/>
            <a:r>
              <a:rPr lang="uk-UA" altLang="ru-RU" smtClean="0">
                <a:cs typeface="Arial" charset="0"/>
              </a:rPr>
              <a:t>У роки Другої світової війни в приміщенні колишньої гімназії діяв госпіталь: спочатку радянський, а в період окупації – німецький. Взимку 1942 року поет Євген Долматовський, перебуваючи в Куп‘янську, потрапив на танці, влаштовані для поранених. Під впливом побаченого були написані рядки пісні:</a:t>
            </a:r>
          </a:p>
          <a:p>
            <a:r>
              <a:rPr lang="uk-UA" altLang="ru-RU" smtClean="0">
                <a:cs typeface="Arial" charset="0"/>
              </a:rPr>
              <a:t> </a:t>
            </a:r>
            <a:r>
              <a:rPr lang="ru-RU" altLang="ru-RU" i="1" smtClean="0">
                <a:cs typeface="Arial" charset="0"/>
              </a:rPr>
              <a:t>Воет вьюга на Оско́ле, по реке скользят ветра... Говорят, сегодня в школе будут танцы до утра. </a:t>
            </a:r>
            <a:endParaRPr lang="uk-UA" altLang="ru-RU" sz="800" smtClean="0">
              <a:cs typeface="Arial" charset="0"/>
            </a:endParaRPr>
          </a:p>
          <a:p>
            <a:pPr algn="just"/>
            <a:r>
              <a:rPr lang="uk-UA" altLang="ru-RU" smtClean="0">
                <a:cs typeface="Arial" charset="0"/>
              </a:rPr>
              <a:t>Рік потому композитор Марк Фрадкін написав музику до цієї пісні. Так з‘явився легендарний музичний шлягер «Случайный вальс».</a:t>
            </a:r>
          </a:p>
          <a:p>
            <a:endParaRPr lang="ru-RU" altLang="ru-RU" smtClean="0">
              <a:cs typeface="Times New Roman" pitchFamily="18" charset="0"/>
            </a:endParaRPr>
          </a:p>
          <a:p>
            <a:r>
              <a:rPr lang="ru-RU" altLang="ru-RU" smtClean="0">
                <a:cs typeface="Times New Roman" pitchFamily="18" charset="0"/>
              </a:rPr>
              <a:t>      </a:t>
            </a:r>
            <a:endParaRPr lang="ru-RU" altLang="ru-RU" smtClean="0"/>
          </a:p>
        </p:txBody>
      </p:sp>
      <p:pic>
        <p:nvPicPr>
          <p:cNvPr id="17412" name="Рисунок 5"/>
          <p:cNvPicPr>
            <a:picLocks noChangeAspect="1"/>
          </p:cNvPicPr>
          <p:nvPr/>
        </p:nvPicPr>
        <p:blipFill>
          <a:blip r:embed="rId2" cstate="print"/>
          <a:srcRect r="169" b="7854"/>
          <a:stretch>
            <a:fillRect/>
          </a:stretch>
        </p:blipFill>
        <p:spPr bwMode="auto">
          <a:xfrm>
            <a:off x="4243388" y="273050"/>
            <a:ext cx="4576762" cy="3168650"/>
          </a:xfrm>
          <a:prstGeom prst="rect">
            <a:avLst/>
          </a:prstGeom>
          <a:noFill/>
          <a:ln w="9525">
            <a:solidFill>
              <a:srgbClr val="000000"/>
            </a:solidFill>
            <a:miter lim="800000"/>
            <a:headEnd/>
            <a:tailEnd/>
          </a:ln>
        </p:spPr>
      </p:pic>
      <p:pic>
        <p:nvPicPr>
          <p:cNvPr id="17413" name="Рисунок 8"/>
          <p:cNvPicPr>
            <a:picLocks noChangeAspect="1"/>
          </p:cNvPicPr>
          <p:nvPr/>
        </p:nvPicPr>
        <p:blipFill>
          <a:blip r:embed="rId3"/>
          <a:srcRect/>
          <a:stretch>
            <a:fillRect/>
          </a:stretch>
        </p:blipFill>
        <p:spPr bwMode="auto">
          <a:xfrm>
            <a:off x="4243388" y="3573463"/>
            <a:ext cx="4576762" cy="3051175"/>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Текст 3"/>
          <p:cNvSpPr>
            <a:spLocks noGrp="1"/>
          </p:cNvSpPr>
          <p:nvPr>
            <p:ph type="body" sz="half" idx="2"/>
          </p:nvPr>
        </p:nvSpPr>
        <p:spPr>
          <a:xfrm>
            <a:off x="231775" y="571500"/>
            <a:ext cx="8675688" cy="1417638"/>
          </a:xfrm>
          <a:ln>
            <a:solidFill>
              <a:srgbClr val="002060"/>
            </a:solidFill>
          </a:ln>
        </p:spPr>
        <p:txBody>
          <a:bodyPr/>
          <a:lstStyle/>
          <a:p>
            <a:pPr algn="just"/>
            <a:r>
              <a:rPr lang="ru-RU" altLang="ru-RU" sz="1600" smtClean="0"/>
              <a:t>Жителі Куп</a:t>
            </a:r>
            <a:r>
              <a:rPr lang="ru-RU" altLang="ru-RU" sz="1600" smtClean="0">
                <a:cs typeface="Times New Roman" pitchFamily="18" charset="0"/>
              </a:rPr>
              <a:t>‘янщини</a:t>
            </a:r>
            <a:r>
              <a:rPr lang="ru-RU" altLang="ru-RU" sz="1600" smtClean="0"/>
              <a:t> по праву пишаються своїм краєм і його славною історією. </a:t>
            </a:r>
          </a:p>
          <a:p>
            <a:pPr algn="just"/>
            <a:r>
              <a:rPr lang="ru-RU" altLang="ru-RU" sz="1600" smtClean="0"/>
              <a:t>Завдяки захисникам, трударям, письменникам, акторам, ученим розліталася слава нашого міста, прославляючи його у близьких і далеких країнах світу.</a:t>
            </a:r>
          </a:p>
          <a:p>
            <a:pPr algn="just"/>
            <a:r>
              <a:rPr lang="ru-RU" altLang="ru-RU" sz="1600" smtClean="0"/>
              <a:t>Завітайте до нашого міста, спогляньте на його красу, доторкніться до історичних  пам</a:t>
            </a:r>
            <a:r>
              <a:rPr lang="ru-RU" altLang="ru-RU" sz="1600" smtClean="0">
                <a:cs typeface="Times New Roman" pitchFamily="18" charset="0"/>
              </a:rPr>
              <a:t>‘яток!</a:t>
            </a:r>
            <a:r>
              <a:rPr lang="ru-RU" altLang="ru-RU" sz="1600" smtClean="0"/>
              <a:t> Куп</a:t>
            </a:r>
            <a:r>
              <a:rPr lang="ru-RU" altLang="ru-RU" sz="1600" smtClean="0">
                <a:latin typeface="Times New Roman" pitchFamily="18" charset="0"/>
                <a:cs typeface="Times New Roman" pitchFamily="18" charset="0"/>
              </a:rPr>
              <a:t>‘я</a:t>
            </a:r>
            <a:r>
              <a:rPr lang="ru-RU" altLang="ru-RU" sz="1600" smtClean="0">
                <a:cs typeface="Times New Roman" pitchFamily="18" charset="0"/>
              </a:rPr>
              <a:t>нчани</a:t>
            </a:r>
            <a:r>
              <a:rPr lang="ru-RU" altLang="ru-RU" sz="1600" smtClean="0"/>
              <a:t> завжди раді гостям! </a:t>
            </a:r>
          </a:p>
        </p:txBody>
      </p:sp>
      <p:sp>
        <p:nvSpPr>
          <p:cNvPr id="18435" name="Заголовок 1"/>
          <p:cNvSpPr>
            <a:spLocks noGrp="1"/>
          </p:cNvSpPr>
          <p:nvPr>
            <p:ph type="title"/>
          </p:nvPr>
        </p:nvSpPr>
        <p:spPr>
          <a:xfrm>
            <a:off x="2268538" y="188913"/>
            <a:ext cx="5256212" cy="382587"/>
          </a:xfrm>
        </p:spPr>
        <p:txBody>
          <a:bodyPr/>
          <a:lstStyle/>
          <a:p>
            <a:pPr algn="ctr"/>
            <a:r>
              <a:rPr lang="uk-UA" altLang="ru-RU" smtClean="0"/>
              <a:t>Висновок</a:t>
            </a:r>
            <a:endParaRPr lang="ru-RU" altLang="ru-RU" smtClean="0"/>
          </a:p>
        </p:txBody>
      </p:sp>
      <p:sp>
        <p:nvSpPr>
          <p:cNvPr id="5" name="Заголовок 4"/>
          <p:cNvSpPr txBox="1">
            <a:spLocks/>
          </p:cNvSpPr>
          <p:nvPr/>
        </p:nvSpPr>
        <p:spPr bwMode="auto">
          <a:xfrm>
            <a:off x="457200" y="2205038"/>
            <a:ext cx="8229600" cy="36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lgn="l" rtl="0" eaLnBrk="0" fontAlgn="base" hangingPunct="0">
              <a:spcBef>
                <a:spcPct val="0"/>
              </a:spcBef>
              <a:spcAft>
                <a:spcPct val="0"/>
              </a:spcAft>
              <a:defRPr sz="2000" b="1">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ctr">
              <a:defRPr/>
            </a:pPr>
            <a:r>
              <a:rPr lang="uk-UA" i="0" kern="0" dirty="0" smtClean="0"/>
              <a:t>Список використаних джерел та літератури</a:t>
            </a:r>
            <a:endParaRPr lang="ru-RU" i="0" kern="0" dirty="0"/>
          </a:p>
        </p:txBody>
      </p:sp>
      <p:sp>
        <p:nvSpPr>
          <p:cNvPr id="6" name="Объект 5"/>
          <p:cNvSpPr txBox="1">
            <a:spLocks/>
          </p:cNvSpPr>
          <p:nvPr/>
        </p:nvSpPr>
        <p:spPr bwMode="auto">
          <a:xfrm>
            <a:off x="250825" y="2708275"/>
            <a:ext cx="8675688" cy="410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defRPr/>
            </a:pPr>
            <a:r>
              <a:rPr lang="ru-RU" sz="1600" b="0" i="0" kern="0" dirty="0" smtClean="0"/>
              <a:t>Гербель Н. В. </a:t>
            </a:r>
            <a:r>
              <a:rPr lang="ru-RU" sz="1600" b="0" i="0" kern="0" dirty="0" err="1" smtClean="0"/>
              <a:t>Изюмский</a:t>
            </a:r>
            <a:r>
              <a:rPr lang="ru-RU" sz="1600" b="0" i="0" kern="0" dirty="0" smtClean="0"/>
              <a:t> слободской казачий полк, 1651-1765. — СПб.: тип. Э. </a:t>
            </a:r>
            <a:r>
              <a:rPr lang="ru-RU" sz="1600" b="0" i="0" kern="0" dirty="0" err="1" smtClean="0"/>
              <a:t>Праца</a:t>
            </a:r>
            <a:r>
              <a:rPr lang="ru-RU" sz="1600" b="0" i="0" kern="0" dirty="0" smtClean="0"/>
              <a:t>, 1852. — [6], VIII, 164 с.</a:t>
            </a:r>
            <a:endParaRPr lang="uk-UA" sz="1600" b="0" i="0" kern="0" dirty="0" smtClean="0"/>
          </a:p>
          <a:p>
            <a:pPr algn="just">
              <a:defRPr/>
            </a:pPr>
            <a:r>
              <a:rPr lang="uk-UA" sz="1600" b="0" i="0" kern="0" dirty="0" smtClean="0"/>
              <a:t>Кукса М. Ф. </a:t>
            </a:r>
            <a:r>
              <a:rPr lang="uk-UA" sz="1600" b="0" i="0" kern="0" dirty="0" err="1" smtClean="0">
                <a:cs typeface="Arial" panose="020B0604020202020204" pitchFamily="34" charset="0"/>
              </a:rPr>
              <a:t>Куп‘янщина</a:t>
            </a:r>
            <a:r>
              <a:rPr lang="uk-UA" sz="1600" b="0" i="0" kern="0" dirty="0" smtClean="0">
                <a:cs typeface="Arial" panose="020B0604020202020204" pitchFamily="34" charset="0"/>
              </a:rPr>
              <a:t> в потоці історії / М. Ф. Кукса. – Харків : </a:t>
            </a:r>
            <a:r>
              <a:rPr lang="uk-UA" sz="1600" b="0" i="0" kern="0" dirty="0" err="1" smtClean="0">
                <a:cs typeface="Arial" panose="020B0604020202020204" pitchFamily="34" charset="0"/>
              </a:rPr>
              <a:t>Харк</a:t>
            </a:r>
            <a:r>
              <a:rPr lang="uk-UA" sz="1600" b="0" i="0" kern="0" dirty="0" smtClean="0">
                <a:cs typeface="Arial" panose="020B0604020202020204" pitchFamily="34" charset="0"/>
              </a:rPr>
              <a:t>. приватний музей </a:t>
            </a:r>
            <a:r>
              <a:rPr lang="uk-UA" sz="1600" b="0" i="0" kern="0" dirty="0" err="1" smtClean="0">
                <a:cs typeface="Arial" panose="020B0604020202020204" pitchFamily="34" charset="0"/>
              </a:rPr>
              <a:t>міськ</a:t>
            </a:r>
            <a:r>
              <a:rPr lang="uk-UA" sz="1600" b="0" i="0" kern="0" dirty="0" smtClean="0">
                <a:cs typeface="Arial" panose="020B0604020202020204" pitchFamily="34" charset="0"/>
              </a:rPr>
              <a:t>. садиби, 2009. – 368 с. </a:t>
            </a:r>
          </a:p>
          <a:p>
            <a:pPr algn="just">
              <a:defRPr/>
            </a:pPr>
            <a:r>
              <a:rPr lang="uk-UA" sz="1600" b="0" i="0" kern="0" dirty="0" smtClean="0">
                <a:cs typeface="Arial" panose="020B0604020202020204" pitchFamily="34" charset="0"/>
              </a:rPr>
              <a:t>Матеріали фондів Куп‘янського районного краєзнавчого музею.</a:t>
            </a:r>
            <a:endParaRPr lang="uk-UA" sz="1600" b="0" i="0" kern="0" dirty="0" smtClean="0"/>
          </a:p>
          <a:p>
            <a:pPr algn="just">
              <a:defRPr/>
            </a:pPr>
            <a:r>
              <a:rPr lang="uk-UA" sz="1600" b="0" i="0" kern="0" dirty="0" smtClean="0"/>
              <a:t>Рідний край. Навчальний посібник з народознавства /за ред. Прокопенка І. Ф. – Харків : Основа, 1993. – 582 с.</a:t>
            </a:r>
          </a:p>
          <a:p>
            <a:pPr algn="just">
              <a:defRPr/>
            </a:pPr>
            <a:r>
              <a:rPr lang="ru-RU" sz="1600" b="0" i="0" kern="0" dirty="0" err="1" smtClean="0"/>
              <a:t>Слюсарский</a:t>
            </a:r>
            <a:r>
              <a:rPr lang="ru-RU" sz="1600" b="0" i="0" kern="0" dirty="0" smtClean="0"/>
              <a:t>  А.  Г.  Социально-экономическое  развитие  </a:t>
            </a:r>
            <a:r>
              <a:rPr lang="ru-RU" sz="1600" b="0" i="0" kern="0" dirty="0" err="1" smtClean="0"/>
              <a:t>Слобожанщины</a:t>
            </a:r>
            <a:r>
              <a:rPr lang="ru-RU" sz="1600" b="0" i="0" kern="0" dirty="0" smtClean="0"/>
              <a:t>  в  Х</a:t>
            </a:r>
            <a:r>
              <a:rPr lang="en-US" sz="1600" b="0" i="0" kern="0" dirty="0" smtClean="0"/>
              <a:t>VII</a:t>
            </a:r>
            <a:r>
              <a:rPr lang="ru-RU" sz="1600" b="0" i="0" kern="0" dirty="0" smtClean="0"/>
              <a:t> – </a:t>
            </a:r>
            <a:r>
              <a:rPr lang="en-US" sz="1600" b="0" i="0" kern="0" dirty="0" smtClean="0"/>
              <a:t>XVIII</a:t>
            </a:r>
            <a:r>
              <a:rPr lang="uk-UA" sz="1600" b="0" i="0" kern="0" dirty="0" smtClean="0"/>
              <a:t>  </a:t>
            </a:r>
            <a:r>
              <a:rPr lang="uk-UA" sz="1600" b="0" i="0" kern="0" dirty="0" err="1" smtClean="0"/>
              <a:t>вв</a:t>
            </a:r>
            <a:r>
              <a:rPr lang="uk-UA" sz="1600" b="0" i="0" kern="0" dirty="0" smtClean="0"/>
              <a:t>. </a:t>
            </a:r>
            <a:r>
              <a:rPr lang="ru-RU" sz="1600" b="0" i="0" kern="0" dirty="0" smtClean="0"/>
              <a:t>/ А. Г. </a:t>
            </a:r>
            <a:r>
              <a:rPr lang="ru-RU" sz="1600" b="0" i="0" kern="0" dirty="0" err="1" smtClean="0"/>
              <a:t>Слюсарский</a:t>
            </a:r>
            <a:r>
              <a:rPr lang="ru-RU" sz="1600" b="0" i="0" kern="0" dirty="0" smtClean="0"/>
              <a:t>. – Х.: Харьковское книжное изд-во, 1964. – 459 с.</a:t>
            </a:r>
          </a:p>
          <a:p>
            <a:pPr algn="just">
              <a:defRPr/>
            </a:pPr>
            <a:r>
              <a:rPr lang="ru-RU" sz="1600" b="0" i="0" kern="0" dirty="0" smtClean="0"/>
              <a:t>Филарет (Гумилевский Д. Г.). Историко-статистическое описание Харьковской епархии / Филарет. </a:t>
            </a:r>
            <a:r>
              <a:rPr lang="ru-RU" sz="1600" b="0" i="0" kern="0" dirty="0" err="1" smtClean="0"/>
              <a:t>Редкол</a:t>
            </a:r>
            <a:r>
              <a:rPr lang="ru-RU" sz="1600" b="0" i="0" kern="0" dirty="0" smtClean="0"/>
              <a:t>.: Парамонов А. Ф. и др. Х.: </a:t>
            </a:r>
            <a:r>
              <a:rPr lang="ru-RU" sz="1600" b="0" i="0" kern="0" dirty="0" err="1" smtClean="0"/>
              <a:t>Харьк</a:t>
            </a:r>
            <a:r>
              <a:rPr lang="ru-RU" sz="1600" b="0" i="0" kern="0" dirty="0" smtClean="0"/>
              <a:t>. частный музей гор. усадьбы, том 3. — 2005. — 432 с.</a:t>
            </a:r>
          </a:p>
          <a:p>
            <a:pPr algn="just">
              <a:defRPr/>
            </a:pPr>
            <a:r>
              <a:rPr lang="uk-UA" sz="1600" b="0" i="0" kern="0" dirty="0" err="1" smtClean="0"/>
              <a:t>Чехута</a:t>
            </a:r>
            <a:r>
              <a:rPr lang="uk-UA" sz="1600" b="0" i="0" kern="0" dirty="0" smtClean="0"/>
              <a:t> А. </a:t>
            </a:r>
            <a:r>
              <a:rPr lang="uk-UA" sz="1600" b="0" i="0" kern="0" dirty="0" err="1" smtClean="0"/>
              <a:t>Прерванный</a:t>
            </a:r>
            <a:r>
              <a:rPr lang="uk-UA" sz="1600" b="0" i="0" kern="0" dirty="0" smtClean="0"/>
              <a:t> </a:t>
            </a:r>
            <a:r>
              <a:rPr lang="uk-UA" sz="1600" b="0" i="0" kern="0" dirty="0" err="1" smtClean="0"/>
              <a:t>полет</a:t>
            </a:r>
            <a:r>
              <a:rPr lang="uk-UA" sz="1600" b="0" i="0" kern="0" dirty="0" smtClean="0"/>
              <a:t>. </a:t>
            </a:r>
            <a:r>
              <a:rPr lang="uk-UA" sz="1600" b="0" i="0" kern="0" dirty="0" err="1" smtClean="0"/>
              <a:t>Памяти</a:t>
            </a:r>
            <a:r>
              <a:rPr lang="uk-UA" sz="1600" b="0" i="0" kern="0" dirty="0" smtClean="0"/>
              <a:t> </a:t>
            </a:r>
            <a:r>
              <a:rPr lang="uk-UA" sz="1600" b="0" i="0" kern="0" dirty="0" err="1" smtClean="0"/>
              <a:t>Виктора</a:t>
            </a:r>
            <a:r>
              <a:rPr lang="uk-UA" sz="1600" b="0" i="0" kern="0" dirty="0" smtClean="0"/>
              <a:t> </a:t>
            </a:r>
            <a:r>
              <a:rPr lang="uk-UA" sz="1600" b="0" i="0" kern="0" dirty="0" err="1" smtClean="0"/>
              <a:t>Казанцева</a:t>
            </a:r>
            <a:r>
              <a:rPr lang="uk-UA" sz="1600" b="0" i="0" kern="0" dirty="0" smtClean="0"/>
              <a:t> [Електронний ресурс]. </a:t>
            </a:r>
            <a:r>
              <a:rPr lang="en-US" sz="1600" b="0" i="0" kern="0" dirty="0" smtClean="0"/>
              <a:t>URL: </a:t>
            </a:r>
            <a:r>
              <a:rPr lang="en-US" sz="1600" b="0" i="0" kern="0" dirty="0" smtClean="0">
                <a:hlinkClick r:id="rId3"/>
              </a:rPr>
              <a:t>https://www.youtube.com/watch?v=QCgMie5cJVc</a:t>
            </a:r>
            <a:r>
              <a:rPr lang="ru-RU" sz="1600" b="0" i="0" kern="0" dirty="0" smtClean="0"/>
              <a:t> (дата </a:t>
            </a:r>
            <a:r>
              <a:rPr lang="ru-RU" sz="1600" b="0" i="0" kern="0" dirty="0" err="1" smtClean="0"/>
              <a:t>звернення</a:t>
            </a:r>
            <a:r>
              <a:rPr lang="ru-RU" sz="1600" b="0" i="0" kern="0" dirty="0" smtClean="0"/>
              <a:t> 20.04.2021).</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3"/>
          <p:cNvSpPr>
            <a:spLocks noGrp="1"/>
          </p:cNvSpPr>
          <p:nvPr>
            <p:ph type="title"/>
          </p:nvPr>
        </p:nvSpPr>
        <p:spPr>
          <a:xfrm>
            <a:off x="3851275" y="273050"/>
            <a:ext cx="5041900" cy="635000"/>
          </a:xfrm>
        </p:spPr>
        <p:txBody>
          <a:bodyPr/>
          <a:lstStyle/>
          <a:p>
            <a:pPr algn="ctr"/>
            <a:r>
              <a:rPr lang="uk-UA" altLang="ru-RU" smtClean="0"/>
              <a:t>МАРШРУТ ЕКСКУРСІЇ</a:t>
            </a:r>
            <a:endParaRPr lang="ru-RU" altLang="ru-RU" smtClean="0"/>
          </a:p>
        </p:txBody>
      </p:sp>
      <p:pic>
        <p:nvPicPr>
          <p:cNvPr id="4099" name="Объект 6"/>
          <p:cNvPicPr>
            <a:picLocks noGrp="1" noChangeAspect="1"/>
          </p:cNvPicPr>
          <p:nvPr>
            <p:ph idx="1"/>
          </p:nvPr>
        </p:nvPicPr>
        <p:blipFill>
          <a:blip r:embed="rId2"/>
          <a:srcRect l="5415" t="9827" r="26967" b="10934"/>
          <a:stretch>
            <a:fillRect/>
          </a:stretch>
        </p:blipFill>
        <p:spPr>
          <a:xfrm>
            <a:off x="3851275" y="1084263"/>
            <a:ext cx="5041900" cy="4725987"/>
          </a:xfrm>
        </p:spPr>
      </p:pic>
      <p:sp>
        <p:nvSpPr>
          <p:cNvPr id="4100" name="Текст 5"/>
          <p:cNvSpPr>
            <a:spLocks noGrp="1"/>
          </p:cNvSpPr>
          <p:nvPr>
            <p:ph type="body" sz="half" idx="2"/>
          </p:nvPr>
        </p:nvSpPr>
        <p:spPr>
          <a:xfrm>
            <a:off x="250825" y="620713"/>
            <a:ext cx="3529013" cy="6048375"/>
          </a:xfrm>
        </p:spPr>
        <p:txBody>
          <a:bodyPr/>
          <a:lstStyle/>
          <a:p>
            <a:pPr algn="just">
              <a:defRPr/>
            </a:pPr>
            <a:r>
              <a:rPr lang="uk-UA" altLang="ru-RU" sz="1550" b="1" dirty="0" smtClean="0"/>
              <a:t>Вид екскурсії: </a:t>
            </a:r>
            <a:r>
              <a:rPr lang="uk-UA" altLang="ru-RU" sz="1550" dirty="0" smtClean="0"/>
              <a:t>тематична (територією населеного пункту). </a:t>
            </a:r>
          </a:p>
          <a:p>
            <a:pPr algn="just">
              <a:defRPr/>
            </a:pPr>
            <a:r>
              <a:rPr lang="ru-RU" altLang="ru-RU" sz="1550" b="1" dirty="0" smtClean="0"/>
              <a:t>Тема </a:t>
            </a:r>
            <a:r>
              <a:rPr lang="ru-RU" altLang="ru-RU" sz="1550" b="1" dirty="0" err="1" smtClean="0"/>
              <a:t>екскурсії</a:t>
            </a:r>
            <a:r>
              <a:rPr lang="ru-RU" altLang="ru-RU" sz="1550" dirty="0" smtClean="0"/>
              <a:t>: </a:t>
            </a:r>
            <a:r>
              <a:rPr lang="ru-RU" altLang="ru-RU" sz="1550" b="1" i="1" dirty="0" smtClean="0"/>
              <a:t>«</a:t>
            </a:r>
            <a:r>
              <a:rPr lang="ru-RU" altLang="ru-RU" sz="1550" b="1" i="1" dirty="0" err="1" smtClean="0"/>
              <a:t>Зустріч</a:t>
            </a:r>
            <a:r>
              <a:rPr lang="ru-RU" altLang="ru-RU" sz="1550" b="1" i="1" dirty="0" smtClean="0"/>
              <a:t> з </a:t>
            </a:r>
            <a:r>
              <a:rPr lang="ru-RU" altLang="ru-RU" sz="1550" b="1" i="1" dirty="0" err="1" smtClean="0"/>
              <a:t>минулим</a:t>
            </a:r>
            <a:r>
              <a:rPr lang="ru-RU" altLang="ru-RU" sz="1550" b="1" i="1" dirty="0" smtClean="0"/>
              <a:t> на </a:t>
            </a:r>
            <a:r>
              <a:rPr lang="ru-RU" altLang="ru-RU" sz="1550" b="1" i="1" dirty="0" err="1" smtClean="0"/>
              <a:t>маршруті</a:t>
            </a:r>
            <a:r>
              <a:rPr lang="ru-RU" altLang="ru-RU" sz="1550" b="1" i="1" dirty="0" smtClean="0"/>
              <a:t/>
            </a:r>
            <a:br>
              <a:rPr lang="ru-RU" altLang="ru-RU" sz="1550" b="1" i="1" dirty="0" smtClean="0"/>
            </a:br>
            <a:r>
              <a:rPr lang="ru-RU" altLang="ru-RU" sz="1550" b="1" i="1" dirty="0" smtClean="0"/>
              <a:t>«</a:t>
            </a:r>
            <a:r>
              <a:rPr lang="ru-RU" altLang="ru-RU" sz="1550" b="1" i="1" dirty="0" err="1" smtClean="0"/>
              <a:t>Ківшарівка</a:t>
            </a:r>
            <a:r>
              <a:rPr lang="ru-RU" altLang="ru-RU" sz="1550" b="1" i="1" dirty="0" smtClean="0"/>
              <a:t> - </a:t>
            </a:r>
            <a:r>
              <a:rPr lang="ru-RU" altLang="ru-RU" sz="1550" b="1" i="1" dirty="0" err="1" smtClean="0"/>
              <a:t>Куп‘янськ</a:t>
            </a:r>
            <a:r>
              <a:rPr lang="ru-RU" altLang="ru-RU" sz="1550" b="1" i="1" dirty="0" smtClean="0"/>
              <a:t>»  </a:t>
            </a:r>
            <a:r>
              <a:rPr lang="ru-RU" altLang="ru-RU" sz="1550" dirty="0" smtClean="0"/>
              <a:t>- </a:t>
            </a:r>
            <a:r>
              <a:rPr lang="ru-RU" altLang="ru-RU" sz="1550" dirty="0" err="1" smtClean="0"/>
              <a:t>це</a:t>
            </a:r>
            <a:r>
              <a:rPr lang="ru-RU" altLang="ru-RU" sz="1550" dirty="0" smtClean="0"/>
              <a:t> </a:t>
            </a:r>
            <a:r>
              <a:rPr lang="ru-RU" altLang="ru-RU" sz="1550" dirty="0" err="1" smtClean="0"/>
              <a:t>одноденний</a:t>
            </a:r>
            <a:r>
              <a:rPr lang="ru-RU" altLang="ru-RU" sz="1550" dirty="0" smtClean="0"/>
              <a:t> маршрут </a:t>
            </a:r>
            <a:r>
              <a:rPr lang="ru-RU" altLang="ru-RU" sz="1550" dirty="0" err="1" smtClean="0"/>
              <a:t>вихідного</a:t>
            </a:r>
            <a:r>
              <a:rPr lang="ru-RU" altLang="ru-RU" sz="1550" dirty="0" smtClean="0"/>
              <a:t> дня </a:t>
            </a:r>
            <a:r>
              <a:rPr lang="ru-RU" altLang="ru-RU" sz="1550" dirty="0" err="1" smtClean="0"/>
              <a:t>історико-краєзнавчої</a:t>
            </a:r>
            <a:r>
              <a:rPr lang="ru-RU" altLang="ru-RU" sz="1550" dirty="0" smtClean="0"/>
              <a:t> тематики.</a:t>
            </a:r>
          </a:p>
          <a:p>
            <a:pPr algn="just">
              <a:defRPr/>
            </a:pPr>
            <a:r>
              <a:rPr lang="ru-RU" altLang="ru-RU" sz="1550" b="1" dirty="0" smtClean="0"/>
              <a:t>Мета: </a:t>
            </a:r>
            <a:r>
              <a:rPr lang="ru-RU" altLang="ru-RU" sz="1550" dirty="0" err="1" smtClean="0"/>
              <a:t>ознайомити</a:t>
            </a:r>
            <a:r>
              <a:rPr lang="ru-RU" altLang="ru-RU" sz="1550" dirty="0" smtClean="0"/>
              <a:t> з </a:t>
            </a:r>
            <a:r>
              <a:rPr lang="ru-RU" altLang="ru-RU" sz="1550" dirty="0" err="1" smtClean="0"/>
              <a:t>важливими</a:t>
            </a:r>
            <a:r>
              <a:rPr lang="ru-RU" altLang="ru-RU" sz="1550" dirty="0" smtClean="0"/>
              <a:t> </a:t>
            </a:r>
            <a:r>
              <a:rPr lang="ru-RU" altLang="ru-RU" sz="1550" dirty="0" err="1" smtClean="0"/>
              <a:t>історичними</a:t>
            </a:r>
            <a:r>
              <a:rPr lang="ru-RU" altLang="ru-RU" sz="1550" dirty="0" smtClean="0"/>
              <a:t> </a:t>
            </a:r>
            <a:r>
              <a:rPr lang="ru-RU" altLang="ru-RU" sz="1550" dirty="0" err="1" smtClean="0"/>
              <a:t>об’єктами</a:t>
            </a:r>
            <a:r>
              <a:rPr lang="ru-RU" altLang="ru-RU" sz="1550" dirty="0" smtClean="0"/>
              <a:t> та </a:t>
            </a:r>
            <a:r>
              <a:rPr lang="ru-RU" altLang="ru-RU" sz="1550" dirty="0" err="1" smtClean="0"/>
              <a:t>подіями</a:t>
            </a:r>
            <a:r>
              <a:rPr lang="ru-RU" altLang="ru-RU" sz="1550" dirty="0" smtClean="0"/>
              <a:t> </a:t>
            </a:r>
            <a:r>
              <a:rPr lang="ru-RU" altLang="ru-RU" sz="1550" dirty="0" err="1" smtClean="0"/>
              <a:t>рідного</a:t>
            </a:r>
            <a:r>
              <a:rPr lang="ru-RU" altLang="ru-RU" sz="1550" dirty="0" smtClean="0"/>
              <a:t> краю. </a:t>
            </a:r>
            <a:r>
              <a:rPr lang="ru-RU" altLang="ru-RU" sz="1550" dirty="0" err="1" smtClean="0"/>
              <a:t>Виховувати</a:t>
            </a:r>
            <a:r>
              <a:rPr lang="ru-RU" altLang="ru-RU" sz="1550" dirty="0" smtClean="0"/>
              <a:t> </a:t>
            </a:r>
            <a:r>
              <a:rPr lang="ru-RU" altLang="ru-RU" sz="1550" dirty="0" err="1" smtClean="0"/>
              <a:t>патріотизм</a:t>
            </a:r>
            <a:r>
              <a:rPr lang="ru-RU" altLang="ru-RU" sz="1550" dirty="0" smtClean="0"/>
              <a:t> і </a:t>
            </a:r>
            <a:r>
              <a:rPr lang="ru-RU" altLang="ru-RU" sz="1550" dirty="0" err="1" smtClean="0"/>
              <a:t>гордість</a:t>
            </a:r>
            <a:r>
              <a:rPr lang="ru-RU" altLang="ru-RU" sz="1550" dirty="0" smtClean="0"/>
              <a:t> за </a:t>
            </a:r>
            <a:r>
              <a:rPr lang="ru-RU" altLang="ru-RU" sz="1550" dirty="0" err="1" smtClean="0"/>
              <a:t>славетних</a:t>
            </a:r>
            <a:r>
              <a:rPr lang="ru-RU" altLang="ru-RU" sz="1550" dirty="0" smtClean="0"/>
              <a:t> </a:t>
            </a:r>
            <a:r>
              <a:rPr lang="ru-RU" altLang="ru-RU" sz="1550" dirty="0" err="1" smtClean="0"/>
              <a:t>земляків</a:t>
            </a:r>
            <a:r>
              <a:rPr lang="ru-RU" altLang="ru-RU" sz="1550" dirty="0" smtClean="0"/>
              <a:t>, </a:t>
            </a:r>
            <a:r>
              <a:rPr lang="ru-RU" altLang="ru-RU" sz="1550" dirty="0" err="1" smtClean="0"/>
              <a:t>любов</a:t>
            </a:r>
            <a:r>
              <a:rPr lang="ru-RU" altLang="ru-RU" sz="1550" dirty="0" smtClean="0"/>
              <a:t> до </a:t>
            </a:r>
            <a:r>
              <a:rPr lang="ru-RU" altLang="ru-RU" sz="1550" dirty="0" err="1" smtClean="0"/>
              <a:t>Батьківщини</a:t>
            </a:r>
            <a:r>
              <a:rPr lang="ru-RU" altLang="ru-RU" sz="1550" dirty="0" smtClean="0"/>
              <a:t>.</a:t>
            </a:r>
            <a:endParaRPr lang="uk-UA" altLang="ru-RU" sz="1550" dirty="0" smtClean="0"/>
          </a:p>
          <a:p>
            <a:pPr algn="just">
              <a:defRPr/>
            </a:pPr>
            <a:r>
              <a:rPr lang="uk-UA" altLang="ru-RU" sz="1550" b="1" dirty="0" smtClean="0"/>
              <a:t>Завдання: </a:t>
            </a:r>
          </a:p>
          <a:p>
            <a:pPr marL="285750" indent="-285750" algn="just">
              <a:buFont typeface="Arial" panose="020B0604020202020204" pitchFamily="34" charset="0"/>
              <a:buChar char="•"/>
              <a:defRPr/>
            </a:pPr>
            <a:r>
              <a:rPr lang="uk-UA" altLang="ru-RU" sz="1550" dirty="0" smtClean="0">
                <a:cs typeface="Arial" panose="020B0604020202020204" pitchFamily="34" charset="0"/>
              </a:rPr>
              <a:t>Відібрати об‘єкти для екскурсії;</a:t>
            </a:r>
          </a:p>
          <a:p>
            <a:pPr marL="285750" indent="-285750" algn="just">
              <a:buFont typeface="Arial" panose="020B0604020202020204" pitchFamily="34" charset="0"/>
              <a:buChar char="•"/>
              <a:defRPr/>
            </a:pPr>
            <a:r>
              <a:rPr lang="uk-UA" altLang="ru-RU" sz="1550" dirty="0" smtClean="0">
                <a:cs typeface="Arial" panose="020B0604020202020204" pitchFamily="34" charset="0"/>
              </a:rPr>
              <a:t>Знайти і опрацювати матеріали з історії рідного краю.</a:t>
            </a:r>
          </a:p>
          <a:p>
            <a:pPr marL="285750" indent="-285750" algn="just">
              <a:buFont typeface="Arial" panose="020B0604020202020204" pitchFamily="34" charset="0"/>
              <a:buChar char="•"/>
              <a:defRPr/>
            </a:pPr>
            <a:r>
              <a:rPr lang="uk-UA" altLang="ru-RU" sz="1550" dirty="0" smtClean="0">
                <a:cs typeface="Arial" panose="020B0604020202020204" pitchFamily="34" charset="0"/>
              </a:rPr>
              <a:t>Розробити новий екскурсійний маршрут.   </a:t>
            </a:r>
            <a:endParaRPr lang="ru-RU" altLang="ru-RU" sz="1550" dirty="0" smtClean="0">
              <a:cs typeface="Arial" panose="020B0604020202020204" pitchFamily="34" charset="0"/>
            </a:endParaRPr>
          </a:p>
          <a:p>
            <a:pPr algn="just">
              <a:defRPr/>
            </a:pPr>
            <a:r>
              <a:rPr lang="uk-UA" altLang="ru-RU" sz="1550" b="1" dirty="0" smtClean="0"/>
              <a:t>Тип екскурсії: </a:t>
            </a:r>
            <a:r>
              <a:rPr lang="uk-UA" altLang="ru-RU" sz="1550" dirty="0" smtClean="0"/>
              <a:t>комбінована. Початок екскурсії – в смт </a:t>
            </a:r>
            <a:r>
              <a:rPr lang="uk-UA" altLang="ru-RU" sz="1550" dirty="0" err="1" smtClean="0"/>
              <a:t>Ківшарівка</a:t>
            </a:r>
            <a:r>
              <a:rPr lang="uk-UA" altLang="ru-RU" sz="1550" dirty="0" smtClean="0"/>
              <a:t>. Далі - автобусом доїхати до центру Куп</a:t>
            </a:r>
            <a:r>
              <a:rPr lang="uk-UA" altLang="ru-RU" sz="1550" dirty="0" smtClean="0">
                <a:latin typeface="Times New Roman" panose="02020603050405020304" pitchFamily="18" charset="0"/>
                <a:cs typeface="Times New Roman" panose="02020603050405020304" pitchFamily="18" charset="0"/>
              </a:rPr>
              <a:t>‘янська, </a:t>
            </a:r>
            <a:r>
              <a:rPr lang="uk-UA" altLang="ru-RU" sz="1550" dirty="0" smtClean="0">
                <a:cs typeface="Times New Roman" panose="02020603050405020304" pitchFamily="18" charset="0"/>
              </a:rPr>
              <a:t>де продовжується пішохідний маршрут.  </a:t>
            </a:r>
            <a:endParaRPr lang="ru-RU" altLang="ru-RU" sz="1550" dirty="0" smtClean="0"/>
          </a:p>
        </p:txBody>
      </p:sp>
      <p:cxnSp>
        <p:nvCxnSpPr>
          <p:cNvPr id="4101" name="Прямая со стрелкой 8"/>
          <p:cNvCxnSpPr>
            <a:cxnSpLocks noChangeShapeType="1"/>
          </p:cNvCxnSpPr>
          <p:nvPr/>
        </p:nvCxnSpPr>
        <p:spPr bwMode="auto">
          <a:xfrm flipH="1" flipV="1">
            <a:off x="7885113" y="5229225"/>
            <a:ext cx="142875" cy="431800"/>
          </a:xfrm>
          <a:prstGeom prst="straightConnector1">
            <a:avLst/>
          </a:prstGeom>
          <a:noFill/>
          <a:ln w="28575" algn="ctr">
            <a:solidFill>
              <a:srgbClr val="FF0000"/>
            </a:solidFill>
            <a:prstDash val="sysDash"/>
            <a:round/>
            <a:headEnd/>
            <a:tailEnd type="triangle" w="med" len="med"/>
          </a:ln>
        </p:spPr>
      </p:cxnSp>
      <p:cxnSp>
        <p:nvCxnSpPr>
          <p:cNvPr id="4102" name="Прямая со стрелкой 11"/>
          <p:cNvCxnSpPr>
            <a:cxnSpLocks noChangeShapeType="1"/>
          </p:cNvCxnSpPr>
          <p:nvPr/>
        </p:nvCxnSpPr>
        <p:spPr bwMode="auto">
          <a:xfrm flipV="1">
            <a:off x="7885113" y="4076700"/>
            <a:ext cx="358775" cy="1152525"/>
          </a:xfrm>
          <a:prstGeom prst="straightConnector1">
            <a:avLst/>
          </a:prstGeom>
          <a:noFill/>
          <a:ln w="28575" algn="ctr">
            <a:solidFill>
              <a:srgbClr val="FF0000"/>
            </a:solidFill>
            <a:prstDash val="sysDash"/>
            <a:round/>
            <a:headEnd/>
            <a:tailEnd type="triangle" w="med" len="med"/>
          </a:ln>
        </p:spPr>
      </p:cxnSp>
      <p:cxnSp>
        <p:nvCxnSpPr>
          <p:cNvPr id="4103" name="Прямая со стрелкой 15"/>
          <p:cNvCxnSpPr>
            <a:cxnSpLocks noChangeShapeType="1"/>
          </p:cNvCxnSpPr>
          <p:nvPr/>
        </p:nvCxnSpPr>
        <p:spPr bwMode="auto">
          <a:xfrm flipH="1" flipV="1">
            <a:off x="7451725" y="3068638"/>
            <a:ext cx="720725" cy="1008062"/>
          </a:xfrm>
          <a:prstGeom prst="straightConnector1">
            <a:avLst/>
          </a:prstGeom>
          <a:noFill/>
          <a:ln w="28575" algn="ctr">
            <a:solidFill>
              <a:srgbClr val="FF0000"/>
            </a:solidFill>
            <a:prstDash val="sysDash"/>
            <a:round/>
            <a:headEnd/>
            <a:tailEnd type="triangle" w="med" len="med"/>
          </a:ln>
        </p:spPr>
      </p:cxnSp>
      <p:cxnSp>
        <p:nvCxnSpPr>
          <p:cNvPr id="4104" name="Прямая со стрелкой 20"/>
          <p:cNvCxnSpPr>
            <a:cxnSpLocks noChangeShapeType="1"/>
          </p:cNvCxnSpPr>
          <p:nvPr/>
        </p:nvCxnSpPr>
        <p:spPr bwMode="auto">
          <a:xfrm flipH="1" flipV="1">
            <a:off x="7235825" y="2420938"/>
            <a:ext cx="215900" cy="647700"/>
          </a:xfrm>
          <a:prstGeom prst="straightConnector1">
            <a:avLst/>
          </a:prstGeom>
          <a:noFill/>
          <a:ln w="28575" algn="ctr">
            <a:solidFill>
              <a:srgbClr val="FF0000"/>
            </a:solidFill>
            <a:prstDash val="sysDash"/>
            <a:round/>
            <a:headEnd/>
            <a:tailEnd type="triangle" w="med" len="med"/>
          </a:ln>
        </p:spPr>
      </p:cxnSp>
      <p:cxnSp>
        <p:nvCxnSpPr>
          <p:cNvPr id="4105" name="Прямая со стрелкой 23"/>
          <p:cNvCxnSpPr>
            <a:cxnSpLocks noChangeShapeType="1"/>
          </p:cNvCxnSpPr>
          <p:nvPr/>
        </p:nvCxnSpPr>
        <p:spPr bwMode="auto">
          <a:xfrm flipH="1" flipV="1">
            <a:off x="6372225" y="1484313"/>
            <a:ext cx="863600" cy="936625"/>
          </a:xfrm>
          <a:prstGeom prst="straightConnector1">
            <a:avLst/>
          </a:prstGeom>
          <a:noFill/>
          <a:ln w="28575" algn="ctr">
            <a:solidFill>
              <a:srgbClr val="FF0000"/>
            </a:solidFill>
            <a:prstDash val="sysDash"/>
            <a:round/>
            <a:headEnd/>
            <a:tailEnd type="triangle" w="med" len="med"/>
          </a:ln>
        </p:spPr>
      </p:cxnSp>
      <p:cxnSp>
        <p:nvCxnSpPr>
          <p:cNvPr id="4106" name="Прямая со стрелкой 26"/>
          <p:cNvCxnSpPr>
            <a:cxnSpLocks noChangeShapeType="1"/>
          </p:cNvCxnSpPr>
          <p:nvPr/>
        </p:nvCxnSpPr>
        <p:spPr bwMode="auto">
          <a:xfrm flipH="1">
            <a:off x="5364163" y="1484313"/>
            <a:ext cx="1008062" cy="0"/>
          </a:xfrm>
          <a:prstGeom prst="straightConnector1">
            <a:avLst/>
          </a:prstGeom>
          <a:noFill/>
          <a:ln w="28575" algn="ctr">
            <a:solidFill>
              <a:srgbClr val="FF0000"/>
            </a:solidFill>
            <a:prstDash val="sysDash"/>
            <a:round/>
            <a:headEnd/>
            <a:tailEnd type="triangle" w="med" len="med"/>
          </a:ln>
        </p:spPr>
      </p:cxnSp>
      <p:sp>
        <p:nvSpPr>
          <p:cNvPr id="30" name="Текст 3"/>
          <p:cNvSpPr txBox="1">
            <a:spLocks/>
          </p:cNvSpPr>
          <p:nvPr/>
        </p:nvSpPr>
        <p:spPr bwMode="auto">
          <a:xfrm>
            <a:off x="3851275" y="6061075"/>
            <a:ext cx="5041900" cy="3968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0" indent="0" algn="l" rtl="0" eaLnBrk="0" fontAlgn="base" hangingPunct="0">
              <a:spcBef>
                <a:spcPct val="20000"/>
              </a:spcBef>
              <a:spcAft>
                <a:spcPct val="0"/>
              </a:spcAft>
              <a:buNone/>
              <a:defRPr sz="1400">
                <a:solidFill>
                  <a:schemeClr val="tx1"/>
                </a:solidFill>
                <a:latin typeface="+mn-lt"/>
                <a:ea typeface="+mn-ea"/>
                <a:cs typeface="+mn-cs"/>
              </a:defRPr>
            </a:lvl1pPr>
            <a:lvl2pPr marL="457200" indent="0" algn="l" rtl="0" eaLnBrk="0" fontAlgn="base" hangingPunct="0">
              <a:spcBef>
                <a:spcPct val="20000"/>
              </a:spcBef>
              <a:spcAft>
                <a:spcPct val="0"/>
              </a:spcAft>
              <a:buNone/>
              <a:defRPr sz="1200">
                <a:solidFill>
                  <a:schemeClr val="tx1"/>
                </a:solidFill>
                <a:latin typeface="+mn-lt"/>
              </a:defRPr>
            </a:lvl2pPr>
            <a:lvl3pPr marL="914400" indent="0" algn="l" rtl="0" eaLnBrk="0" fontAlgn="base" hangingPunct="0">
              <a:spcBef>
                <a:spcPct val="20000"/>
              </a:spcBef>
              <a:spcAft>
                <a:spcPct val="0"/>
              </a:spcAft>
              <a:buNone/>
              <a:defRPr sz="1000">
                <a:solidFill>
                  <a:schemeClr val="tx1"/>
                </a:solidFill>
                <a:latin typeface="+mn-lt"/>
              </a:defRPr>
            </a:lvl3pPr>
            <a:lvl4pPr marL="1371600" indent="0" algn="l" rtl="0" eaLnBrk="0" fontAlgn="base" hangingPunct="0">
              <a:spcBef>
                <a:spcPct val="20000"/>
              </a:spcBef>
              <a:spcAft>
                <a:spcPct val="0"/>
              </a:spcAft>
              <a:buNone/>
              <a:defRPr sz="900">
                <a:solidFill>
                  <a:schemeClr val="tx1"/>
                </a:solidFill>
                <a:latin typeface="+mn-lt"/>
              </a:defRPr>
            </a:lvl4pPr>
            <a:lvl5pPr marL="1828800" indent="0" algn="l" rtl="0" eaLnBrk="0" fontAlgn="base" hangingPunct="0">
              <a:spcBef>
                <a:spcPct val="20000"/>
              </a:spcBef>
              <a:spcAft>
                <a:spcPct val="0"/>
              </a:spcAft>
              <a:buNone/>
              <a:defRPr sz="900">
                <a:solidFill>
                  <a:schemeClr val="tx1"/>
                </a:solidFill>
                <a:latin typeface="+mn-lt"/>
              </a:defRPr>
            </a:lvl5pPr>
            <a:lvl6pPr marL="2286000" indent="0" algn="l" rtl="0" fontAlgn="base">
              <a:spcBef>
                <a:spcPct val="20000"/>
              </a:spcBef>
              <a:spcAft>
                <a:spcPct val="0"/>
              </a:spcAft>
              <a:buNone/>
              <a:defRPr sz="900">
                <a:solidFill>
                  <a:schemeClr val="tx1"/>
                </a:solidFill>
                <a:latin typeface="+mn-lt"/>
              </a:defRPr>
            </a:lvl6pPr>
            <a:lvl7pPr marL="2743200" indent="0" algn="l" rtl="0" fontAlgn="base">
              <a:spcBef>
                <a:spcPct val="20000"/>
              </a:spcBef>
              <a:spcAft>
                <a:spcPct val="0"/>
              </a:spcAft>
              <a:buNone/>
              <a:defRPr sz="900">
                <a:solidFill>
                  <a:schemeClr val="tx1"/>
                </a:solidFill>
                <a:latin typeface="+mn-lt"/>
              </a:defRPr>
            </a:lvl7pPr>
            <a:lvl8pPr marL="3200400" indent="0" algn="l" rtl="0" fontAlgn="base">
              <a:spcBef>
                <a:spcPct val="20000"/>
              </a:spcBef>
              <a:spcAft>
                <a:spcPct val="0"/>
              </a:spcAft>
              <a:buNone/>
              <a:defRPr sz="900">
                <a:solidFill>
                  <a:schemeClr val="tx1"/>
                </a:solidFill>
                <a:latin typeface="+mn-lt"/>
              </a:defRPr>
            </a:lvl8pPr>
            <a:lvl9pPr marL="3657600" indent="0" algn="l" rtl="0" fontAlgn="base">
              <a:spcBef>
                <a:spcPct val="20000"/>
              </a:spcBef>
              <a:spcAft>
                <a:spcPct val="0"/>
              </a:spcAft>
              <a:buNone/>
              <a:defRPr sz="900">
                <a:solidFill>
                  <a:schemeClr val="tx1"/>
                </a:solidFill>
                <a:latin typeface="+mn-lt"/>
              </a:defRPr>
            </a:lvl9pPr>
          </a:lstStyle>
          <a:p>
            <a:pPr algn="ctr">
              <a:defRPr/>
            </a:pPr>
            <a:r>
              <a:rPr lang="uk-UA" altLang="ru-RU" sz="1600" i="0" kern="0" dirty="0" smtClean="0"/>
              <a:t>Загальна тривалість екскурсії: </a:t>
            </a:r>
            <a:r>
              <a:rPr lang="uk-UA" altLang="ru-RU" sz="1600" b="0" i="0" kern="0" dirty="0" smtClean="0"/>
              <a:t>2,5 години.</a:t>
            </a:r>
            <a:endParaRPr lang="ru-RU" altLang="ru-RU" sz="1600" b="0" i="0" kern="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0"/>
          <p:cNvSpPr>
            <a:spLocks noGrp="1"/>
          </p:cNvSpPr>
          <p:nvPr>
            <p:ph type="title"/>
          </p:nvPr>
        </p:nvSpPr>
        <p:spPr>
          <a:xfrm>
            <a:off x="457200" y="274638"/>
            <a:ext cx="8229600" cy="490537"/>
          </a:xfrm>
        </p:spPr>
        <p:txBody>
          <a:bodyPr/>
          <a:lstStyle/>
          <a:p>
            <a:r>
              <a:rPr lang="uk-UA" altLang="ru-RU" smtClean="0"/>
              <a:t>Селище Ківшарівка</a:t>
            </a:r>
            <a:endParaRPr lang="ru-RU" altLang="ru-RU" smtClean="0"/>
          </a:p>
        </p:txBody>
      </p:sp>
      <p:sp>
        <p:nvSpPr>
          <p:cNvPr id="14" name="Текст 13"/>
          <p:cNvSpPr>
            <a:spLocks noGrp="1"/>
          </p:cNvSpPr>
          <p:nvPr>
            <p:ph type="body" sz="quarter" idx="3"/>
          </p:nvPr>
        </p:nvSpPr>
        <p:spPr>
          <a:xfrm>
            <a:off x="4932363" y="3860800"/>
            <a:ext cx="3898900" cy="2881313"/>
          </a:xfrm>
          <a:ln>
            <a:solidFill>
              <a:srgbClr val="002060"/>
            </a:solidFill>
          </a:ln>
        </p:spPr>
        <p:txBody>
          <a:bodyPr/>
          <a:lstStyle/>
          <a:p>
            <a:pPr algn="just">
              <a:defRPr/>
            </a:pPr>
            <a:r>
              <a:rPr lang="uk-UA" sz="1600" b="0" dirty="0" err="1" smtClean="0">
                <a:latin typeface="+mj-lt"/>
              </a:rPr>
              <a:t>Ківшарівка</a:t>
            </a:r>
            <a:r>
              <a:rPr lang="uk-UA" sz="1600" b="0" dirty="0" smtClean="0">
                <a:latin typeface="+mj-lt"/>
              </a:rPr>
              <a:t> – єдине в Україні селище міського типу, у якому немає вулиць. Воно </a:t>
            </a:r>
            <a:r>
              <a:rPr lang="uk-UA" sz="1600" b="0" dirty="0" err="1" smtClean="0">
                <a:latin typeface="+mj-lt"/>
              </a:rPr>
              <a:t>виникло</a:t>
            </a:r>
            <a:r>
              <a:rPr lang="uk-UA" sz="1600" b="0" dirty="0" smtClean="0">
                <a:latin typeface="+mj-lt"/>
              </a:rPr>
              <a:t> на початку 1970-х років і має 2 мікрорайони. </a:t>
            </a:r>
          </a:p>
          <a:p>
            <a:pPr algn="just">
              <a:defRPr/>
            </a:pPr>
            <a:r>
              <a:rPr lang="uk-UA" sz="1600" b="0" dirty="0" smtClean="0">
                <a:latin typeface="+mj-lt"/>
              </a:rPr>
              <a:t>Тут дуже красиво в усі пори року, особливо восени, коли земля одягає золоті шати, а її огортає небесна блакить.</a:t>
            </a:r>
          </a:p>
          <a:p>
            <a:pPr algn="just">
              <a:defRPr/>
            </a:pPr>
            <a:r>
              <a:rPr lang="uk-UA" sz="1600" b="0" dirty="0" smtClean="0">
                <a:latin typeface="+mj-lt"/>
              </a:rPr>
              <a:t>Духовною святинею селища є храм Святих благовірних князів Петра і Февронії.  </a:t>
            </a:r>
            <a:endParaRPr lang="ru-RU" sz="1600" b="0" dirty="0">
              <a:latin typeface="+mj-lt"/>
            </a:endParaRPr>
          </a:p>
        </p:txBody>
      </p:sp>
      <p:pic>
        <p:nvPicPr>
          <p:cNvPr id="16" name="Рисунок 15"/>
          <p:cNvPicPr>
            <a:picLocks noChangeAspect="1"/>
          </p:cNvPicPr>
          <p:nvPr/>
        </p:nvPicPr>
        <p:blipFill>
          <a:blip r:embed="rId2"/>
          <a:stretch>
            <a:fillRect/>
          </a:stretch>
        </p:blipFill>
        <p:spPr>
          <a:xfrm>
            <a:off x="254000" y="908050"/>
            <a:ext cx="4389438" cy="2892425"/>
          </a:xfrm>
          <a:prstGeom prst="rect">
            <a:avLst/>
          </a:prstGeom>
          <a:ln>
            <a:solidFill>
              <a:schemeClr val="accent6"/>
            </a:solidFill>
          </a:ln>
        </p:spPr>
      </p:pic>
      <p:pic>
        <p:nvPicPr>
          <p:cNvPr id="5125" name="Рисунок 20"/>
          <p:cNvPicPr>
            <a:picLocks noChangeAspect="1"/>
          </p:cNvPicPr>
          <p:nvPr/>
        </p:nvPicPr>
        <p:blipFill>
          <a:blip r:embed="rId3"/>
          <a:srcRect/>
          <a:stretch>
            <a:fillRect/>
          </a:stretch>
        </p:blipFill>
        <p:spPr bwMode="auto">
          <a:xfrm>
            <a:off x="4932363" y="908050"/>
            <a:ext cx="3898900" cy="2892425"/>
          </a:xfrm>
          <a:prstGeom prst="rect">
            <a:avLst/>
          </a:prstGeom>
          <a:noFill/>
          <a:ln w="9525">
            <a:solidFill>
              <a:srgbClr val="002060"/>
            </a:solidFill>
            <a:miter lim="800000"/>
            <a:headEnd/>
            <a:tailEnd/>
          </a:ln>
        </p:spPr>
      </p:pic>
      <p:pic>
        <p:nvPicPr>
          <p:cNvPr id="5126" name="Рисунок 22"/>
          <p:cNvPicPr>
            <a:picLocks noChangeAspect="1"/>
          </p:cNvPicPr>
          <p:nvPr/>
        </p:nvPicPr>
        <p:blipFill>
          <a:blip r:embed="rId4"/>
          <a:srcRect t="2856" r="6683" b="15590"/>
          <a:stretch>
            <a:fillRect/>
          </a:stretch>
        </p:blipFill>
        <p:spPr bwMode="auto">
          <a:xfrm>
            <a:off x="250825" y="3860800"/>
            <a:ext cx="4392613" cy="2881313"/>
          </a:xfrm>
          <a:prstGeom prst="rect">
            <a:avLst/>
          </a:prstGeom>
          <a:noFill/>
          <a:ln w="9525">
            <a:solidFill>
              <a:srgbClr val="002060"/>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250825" y="3167063"/>
            <a:ext cx="4502150" cy="477837"/>
          </a:xfrm>
          <a:ln>
            <a:solidFill>
              <a:srgbClr val="002060"/>
            </a:solidFill>
          </a:ln>
        </p:spPr>
        <p:txBody>
          <a:bodyPr/>
          <a:lstStyle/>
          <a:p>
            <a:pPr algn="ctr">
              <a:defRPr/>
            </a:pPr>
            <a:r>
              <a:rPr lang="uk-UA" sz="1600" dirty="0" smtClean="0">
                <a:latin typeface="+mn-lt"/>
              </a:rPr>
              <a:t>Пам</a:t>
            </a:r>
            <a:r>
              <a:rPr lang="uk-UA" sz="1600" dirty="0" smtClean="0">
                <a:latin typeface="+mn-lt"/>
                <a:cs typeface="Times New Roman" panose="02020603050405020304" pitchFamily="18" charset="0"/>
              </a:rPr>
              <a:t>‘ятник землякам, які загинули у роки Другої світової війни</a:t>
            </a:r>
            <a:endParaRPr lang="ru-RU" sz="1600" dirty="0">
              <a:latin typeface="+mn-lt"/>
            </a:endParaRPr>
          </a:p>
        </p:txBody>
      </p:sp>
      <p:pic>
        <p:nvPicPr>
          <p:cNvPr id="6147" name="Объект 4"/>
          <p:cNvPicPr>
            <a:picLocks noGrp="1" noChangeAspect="1"/>
          </p:cNvPicPr>
          <p:nvPr>
            <p:ph idx="1"/>
          </p:nvPr>
        </p:nvPicPr>
        <p:blipFill>
          <a:blip r:embed="rId2"/>
          <a:srcRect/>
          <a:stretch>
            <a:fillRect/>
          </a:stretch>
        </p:blipFill>
        <p:spPr>
          <a:xfrm>
            <a:off x="250825" y="3716338"/>
            <a:ext cx="4502150" cy="3062287"/>
          </a:xfrm>
          <a:ln>
            <a:solidFill>
              <a:srgbClr val="002060"/>
            </a:solidFill>
          </a:ln>
        </p:spPr>
      </p:pic>
      <p:sp>
        <p:nvSpPr>
          <p:cNvPr id="6148" name="Текст 6"/>
          <p:cNvSpPr>
            <a:spLocks noGrp="1"/>
          </p:cNvSpPr>
          <p:nvPr>
            <p:ph type="body" sz="half" idx="2"/>
          </p:nvPr>
        </p:nvSpPr>
        <p:spPr>
          <a:xfrm>
            <a:off x="250825" y="188913"/>
            <a:ext cx="6121400" cy="2808287"/>
          </a:xfrm>
          <a:ln>
            <a:solidFill>
              <a:srgbClr val="002060"/>
            </a:solidFill>
          </a:ln>
        </p:spPr>
        <p:txBody>
          <a:bodyPr/>
          <a:lstStyle/>
          <a:p>
            <a:pPr algn="just"/>
            <a:r>
              <a:rPr lang="ru-RU" altLang="ru-RU" sz="1600" smtClean="0"/>
              <a:t>До 1993 року біля смт. Ківшарівка базувався авіаційний полк Харківського військово</a:t>
            </a:r>
            <a:r>
              <a:rPr lang="uk-UA" altLang="ru-RU" sz="1600" smtClean="0"/>
              <a:t>го</a:t>
            </a:r>
            <a:r>
              <a:rPr lang="ru-RU" altLang="ru-RU" sz="1600" smtClean="0"/>
              <a:t> училища льотчиків. </a:t>
            </a:r>
            <a:br>
              <a:rPr lang="ru-RU" altLang="ru-RU" sz="1600" smtClean="0"/>
            </a:br>
            <a:r>
              <a:rPr lang="ru-RU" altLang="ru-RU" sz="1600" smtClean="0"/>
              <a:t>6 березня 1980 року, під час тренувального польоту літак </a:t>
            </a:r>
            <a:br>
              <a:rPr lang="ru-RU" altLang="ru-RU" sz="1600" smtClean="0"/>
            </a:br>
            <a:r>
              <a:rPr lang="ru-RU" altLang="ru-RU" sz="1600" smtClean="0"/>
              <a:t>МІГ-21, яким керував майор Віктор Казанцев, потрапив у зграю ворон. Птахи потрапили в двигун, і машина заглохла. Льотчик отримав наказ катапультуватися, але не виконав його, бо внизу були десятки житлових будинків. Казанцев відвернув машину від селища і розбився в лісі. Пожертвувавши собою, він урятував сотні жителів Ківшарівки. Тепер на в</a:t>
            </a:r>
            <a:r>
              <a:rPr lang="ru-RU" altLang="ru-RU" sz="1600" smtClean="0">
                <a:cs typeface="Times New Roman" pitchFamily="18" charset="0"/>
              </a:rPr>
              <a:t>‘їзді до селища височіє монумент, присвячений подвигу льотчика-героя. </a:t>
            </a:r>
            <a:endParaRPr lang="ru-RU" altLang="ru-RU" sz="1600" smtClean="0"/>
          </a:p>
        </p:txBody>
      </p:sp>
      <p:pic>
        <p:nvPicPr>
          <p:cNvPr id="6149" name="Рисунок 3"/>
          <p:cNvPicPr>
            <a:picLocks noChangeAspect="1"/>
          </p:cNvPicPr>
          <p:nvPr/>
        </p:nvPicPr>
        <p:blipFill>
          <a:blip r:embed="rId3"/>
          <a:srcRect l="7214" t="9682" r="17955" b="13896"/>
          <a:stretch>
            <a:fillRect/>
          </a:stretch>
        </p:blipFill>
        <p:spPr bwMode="auto">
          <a:xfrm>
            <a:off x="4967288" y="3716338"/>
            <a:ext cx="3997325" cy="3062287"/>
          </a:xfrm>
          <a:prstGeom prst="rect">
            <a:avLst/>
          </a:prstGeom>
          <a:noFill/>
          <a:ln w="9525">
            <a:solidFill>
              <a:srgbClr val="002060"/>
            </a:solidFill>
            <a:miter lim="800000"/>
            <a:headEnd/>
            <a:tailEnd/>
          </a:ln>
        </p:spPr>
      </p:pic>
      <p:pic>
        <p:nvPicPr>
          <p:cNvPr id="6150" name="Рисунок 8"/>
          <p:cNvPicPr>
            <a:picLocks noChangeAspect="1"/>
          </p:cNvPicPr>
          <p:nvPr/>
        </p:nvPicPr>
        <p:blipFill>
          <a:blip r:embed="rId4"/>
          <a:srcRect/>
          <a:stretch>
            <a:fillRect/>
          </a:stretch>
        </p:blipFill>
        <p:spPr bwMode="auto">
          <a:xfrm>
            <a:off x="6516688" y="144463"/>
            <a:ext cx="2447925" cy="3390900"/>
          </a:xfrm>
          <a:prstGeom prst="rect">
            <a:avLst/>
          </a:prstGeom>
          <a:noFill/>
          <a:ln w="9525">
            <a:solidFill>
              <a:srgbClr val="002060"/>
            </a:solid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title"/>
          </p:nvPr>
        </p:nvSpPr>
        <p:spPr>
          <a:xfrm>
            <a:off x="611188" y="260350"/>
            <a:ext cx="3744912" cy="852488"/>
          </a:xfrm>
        </p:spPr>
        <p:txBody>
          <a:bodyPr/>
          <a:lstStyle/>
          <a:p>
            <a:pPr algn="ctr"/>
            <a:r>
              <a:rPr lang="uk-UA" altLang="ru-RU" sz="2400" smtClean="0"/>
              <a:t>УНІКАЛЬНА ПЕРЕСУВНА ЦЕРКВА</a:t>
            </a:r>
            <a:endParaRPr lang="ru-RU" altLang="ru-RU" sz="2400" smtClean="0"/>
          </a:p>
        </p:txBody>
      </p:sp>
      <p:sp>
        <p:nvSpPr>
          <p:cNvPr id="7171" name="Текст 3"/>
          <p:cNvSpPr>
            <a:spLocks noGrp="1"/>
          </p:cNvSpPr>
          <p:nvPr>
            <p:ph type="body" sz="half" idx="2"/>
          </p:nvPr>
        </p:nvSpPr>
        <p:spPr>
          <a:xfrm>
            <a:off x="250825" y="1112838"/>
            <a:ext cx="4537075" cy="5567362"/>
          </a:xfrm>
          <a:ln>
            <a:solidFill>
              <a:srgbClr val="002060"/>
            </a:solidFill>
          </a:ln>
        </p:spPr>
        <p:txBody>
          <a:bodyPr/>
          <a:lstStyle/>
          <a:p>
            <a:pPr algn="just"/>
            <a:r>
              <a:rPr lang="ru-RU" altLang="ru-RU" sz="1600" smtClean="0"/>
              <a:t>У селі Курилівка, яке розташоване між Ківшарівкою і Куп</a:t>
            </a:r>
            <a:r>
              <a:rPr lang="ru-RU" altLang="ru-RU" sz="1600" smtClean="0">
                <a:cs typeface="Times New Roman" pitchFamily="18" charset="0"/>
              </a:rPr>
              <a:t>‘янськом, є унікальна церква. </a:t>
            </a:r>
            <a:r>
              <a:rPr lang="ru-RU" altLang="ru-RU" sz="1600" smtClean="0"/>
              <a:t>Іоанно-Богословський храм побудований з дубових колод без єдиного цвяха. Припускають, що святиня існує з 1625 року. Спочатку вона знаходилася в Куп'янську і була освячена на честь святителя Миколая Чудотворця. Але після того, як в 1773 році в храмі висвятили в царі самозванця, який стверджував, що він - цар Петро ІІІ, будівля попала в немилість до Катерини II. Вона покарала і самозванця, і священика, а церкву наказала знищити. Храм розібрали і перевезли в село Петропавлівка, а імператриці доповіли, що її наказ виконано. Церкву переосвятили на честь євангеліста Іоанна Богослова. </a:t>
            </a:r>
          </a:p>
          <a:p>
            <a:pPr algn="just"/>
            <a:r>
              <a:rPr lang="ru-RU" altLang="ru-RU" sz="1600" smtClean="0"/>
              <a:t>В 1854 році її викупила курилівська громада. Так святиня переїхала вдруге. А нещодавно реставратори виявили в ній унікальні фрески, характерні для ХІІІ століття. Їхнє походження й досі залишається загадкою для вчених. </a:t>
            </a:r>
          </a:p>
        </p:txBody>
      </p:sp>
      <p:pic>
        <p:nvPicPr>
          <p:cNvPr id="7172" name="Рисунок 6"/>
          <p:cNvPicPr>
            <a:picLocks noChangeAspect="1"/>
          </p:cNvPicPr>
          <p:nvPr/>
        </p:nvPicPr>
        <p:blipFill>
          <a:blip r:embed="rId2"/>
          <a:srcRect/>
          <a:stretch>
            <a:fillRect/>
          </a:stretch>
        </p:blipFill>
        <p:spPr bwMode="auto">
          <a:xfrm>
            <a:off x="4926013" y="444500"/>
            <a:ext cx="3979862" cy="2984500"/>
          </a:xfrm>
          <a:prstGeom prst="rect">
            <a:avLst/>
          </a:prstGeom>
          <a:noFill/>
          <a:ln w="9525">
            <a:solidFill>
              <a:srgbClr val="002060"/>
            </a:solidFill>
            <a:miter lim="800000"/>
            <a:headEnd/>
            <a:tailEnd/>
          </a:ln>
        </p:spPr>
      </p:pic>
      <p:pic>
        <p:nvPicPr>
          <p:cNvPr id="7173" name="Рисунок 9"/>
          <p:cNvPicPr>
            <a:picLocks noChangeAspect="1"/>
          </p:cNvPicPr>
          <p:nvPr/>
        </p:nvPicPr>
        <p:blipFill>
          <a:blip r:embed="rId3"/>
          <a:srcRect/>
          <a:stretch>
            <a:fillRect/>
          </a:stretch>
        </p:blipFill>
        <p:spPr bwMode="auto">
          <a:xfrm>
            <a:off x="4926013" y="3670300"/>
            <a:ext cx="4000500" cy="2998788"/>
          </a:xfrm>
          <a:prstGeom prst="rect">
            <a:avLst/>
          </a:prstGeom>
          <a:noFill/>
          <a:ln w="9525">
            <a:solidFill>
              <a:srgbClr val="002060"/>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title"/>
          </p:nvPr>
        </p:nvSpPr>
        <p:spPr>
          <a:xfrm>
            <a:off x="250825" y="257175"/>
            <a:ext cx="4537075" cy="650875"/>
          </a:xfrm>
        </p:spPr>
        <p:txBody>
          <a:bodyPr/>
          <a:lstStyle/>
          <a:p>
            <a:pPr algn="ctr"/>
            <a:r>
              <a:rPr lang="uk-UA" altLang="ru-RU" smtClean="0"/>
              <a:t>ПАМ</a:t>
            </a:r>
            <a:r>
              <a:rPr lang="uk-UA" altLang="ru-RU" smtClean="0">
                <a:cs typeface="Times New Roman" pitchFamily="18" charset="0"/>
              </a:rPr>
              <a:t>‘ЯТНИК ЗАСНОВНИКАМ КУП‘ЯНСЬКА</a:t>
            </a:r>
            <a:endParaRPr lang="ru-RU" altLang="ru-RU" smtClean="0"/>
          </a:p>
        </p:txBody>
      </p:sp>
      <p:pic>
        <p:nvPicPr>
          <p:cNvPr id="8195" name="Объект 4"/>
          <p:cNvPicPr>
            <a:picLocks noGrp="1" noChangeAspect="1"/>
          </p:cNvPicPr>
          <p:nvPr>
            <p:ph idx="1"/>
          </p:nvPr>
        </p:nvPicPr>
        <p:blipFill>
          <a:blip r:embed="rId2"/>
          <a:srcRect/>
          <a:stretch>
            <a:fillRect/>
          </a:stretch>
        </p:blipFill>
        <p:spPr>
          <a:xfrm>
            <a:off x="4962525" y="257175"/>
            <a:ext cx="3941763" cy="2955925"/>
          </a:xfrm>
          <a:ln>
            <a:solidFill>
              <a:srgbClr val="002060"/>
            </a:solidFill>
          </a:ln>
        </p:spPr>
      </p:pic>
      <p:sp>
        <p:nvSpPr>
          <p:cNvPr id="8196" name="Текст 3"/>
          <p:cNvSpPr>
            <a:spLocks noGrp="1"/>
          </p:cNvSpPr>
          <p:nvPr>
            <p:ph type="body" sz="half" idx="2"/>
          </p:nvPr>
        </p:nvSpPr>
        <p:spPr>
          <a:xfrm>
            <a:off x="250825" y="908050"/>
            <a:ext cx="4537075" cy="2663825"/>
          </a:xfrm>
          <a:ln>
            <a:solidFill>
              <a:srgbClr val="002060"/>
            </a:solidFill>
          </a:ln>
        </p:spPr>
        <p:txBody>
          <a:bodyPr/>
          <a:lstStyle/>
          <a:p>
            <a:pPr algn="just"/>
            <a:r>
              <a:rPr lang="ru-RU" altLang="ru-RU" sz="1600" smtClean="0"/>
              <a:t>Куп‘янськ виник на правобережній частині річки Оскіл у другій половині Х</a:t>
            </a:r>
            <a:r>
              <a:rPr lang="en-US" altLang="ru-RU" sz="1600" smtClean="0"/>
              <a:t>VII </a:t>
            </a:r>
            <a:r>
              <a:rPr lang="ru-RU" altLang="ru-RU" sz="1600" smtClean="0"/>
              <a:t>століття як сторожова слобода. Його засновниками були українські козаки з Правобережної України, які перетворили степи Дикого Поля на квітучу Слобожанщину. Наші предки несли службу на кордоні і одночасно займалися господарською діяльністю. Їхні досягнення в сільському госполдарстві, ремеслах і торгівлі знайшли відбораження в символіці міста. </a:t>
            </a:r>
          </a:p>
        </p:txBody>
      </p:sp>
      <p:pic>
        <p:nvPicPr>
          <p:cNvPr id="8197" name="Рисунок 5"/>
          <p:cNvPicPr>
            <a:picLocks noChangeAspect="1"/>
          </p:cNvPicPr>
          <p:nvPr/>
        </p:nvPicPr>
        <p:blipFill>
          <a:blip r:embed="rId3"/>
          <a:srcRect/>
          <a:stretch>
            <a:fillRect/>
          </a:stretch>
        </p:blipFill>
        <p:spPr bwMode="auto">
          <a:xfrm>
            <a:off x="4962525" y="3571875"/>
            <a:ext cx="3959225" cy="2970213"/>
          </a:xfrm>
          <a:prstGeom prst="rect">
            <a:avLst/>
          </a:prstGeom>
          <a:noFill/>
          <a:ln w="9525">
            <a:solidFill>
              <a:srgbClr val="000000"/>
            </a:solidFill>
            <a:miter lim="800000"/>
            <a:headEnd/>
            <a:tailEnd/>
          </a:ln>
        </p:spPr>
      </p:pic>
      <p:pic>
        <p:nvPicPr>
          <p:cNvPr id="8198" name="Рисунок 2"/>
          <p:cNvPicPr>
            <a:picLocks noChangeAspect="1"/>
          </p:cNvPicPr>
          <p:nvPr/>
        </p:nvPicPr>
        <p:blipFill>
          <a:blip r:embed="rId4"/>
          <a:srcRect l="861" t="13460" r="2750" b="13460"/>
          <a:stretch>
            <a:fillRect/>
          </a:stretch>
        </p:blipFill>
        <p:spPr bwMode="auto">
          <a:xfrm>
            <a:off x="2474913" y="3803650"/>
            <a:ext cx="2392362" cy="2720975"/>
          </a:xfrm>
          <a:prstGeom prst="rect">
            <a:avLst/>
          </a:prstGeom>
          <a:noFill/>
          <a:ln w="9525">
            <a:solidFill>
              <a:srgbClr val="002060"/>
            </a:solidFill>
            <a:miter lim="800000"/>
            <a:headEnd/>
            <a:tailEnd/>
          </a:ln>
        </p:spPr>
      </p:pic>
      <p:pic>
        <p:nvPicPr>
          <p:cNvPr id="8199" name="Рисунок 3"/>
          <p:cNvPicPr>
            <a:picLocks noChangeAspect="1"/>
          </p:cNvPicPr>
          <p:nvPr/>
        </p:nvPicPr>
        <p:blipFill>
          <a:blip r:embed="rId5"/>
          <a:srcRect/>
          <a:stretch>
            <a:fillRect/>
          </a:stretch>
        </p:blipFill>
        <p:spPr bwMode="auto">
          <a:xfrm>
            <a:off x="250825" y="3803650"/>
            <a:ext cx="2160588" cy="272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a:xfrm>
            <a:off x="457200" y="273050"/>
            <a:ext cx="3008313" cy="779463"/>
          </a:xfrm>
        </p:spPr>
        <p:txBody>
          <a:bodyPr/>
          <a:lstStyle/>
          <a:p>
            <a:pPr algn="ctr"/>
            <a:r>
              <a:rPr lang="ru-RU" altLang="ru-RU" sz="2400" smtClean="0"/>
              <a:t>КУП</a:t>
            </a:r>
            <a:r>
              <a:rPr lang="uk-UA" altLang="ru-RU" sz="2400" smtClean="0">
                <a:cs typeface="Times New Roman" pitchFamily="18" charset="0"/>
              </a:rPr>
              <a:t>‘ЯНСЬКА ФОРТЕЦЯ</a:t>
            </a:r>
            <a:endParaRPr lang="ru-RU" altLang="ru-RU" sz="2400" smtClean="0"/>
          </a:p>
        </p:txBody>
      </p:sp>
      <p:pic>
        <p:nvPicPr>
          <p:cNvPr id="9219" name="Объект 4"/>
          <p:cNvPicPr>
            <a:picLocks noGrp="1" noChangeAspect="1"/>
          </p:cNvPicPr>
          <p:nvPr>
            <p:ph idx="1"/>
          </p:nvPr>
        </p:nvPicPr>
        <p:blipFill>
          <a:blip r:embed="rId2"/>
          <a:srcRect/>
          <a:stretch>
            <a:fillRect/>
          </a:stretch>
        </p:blipFill>
        <p:spPr>
          <a:xfrm>
            <a:off x="3779838" y="273050"/>
            <a:ext cx="4876800" cy="2743200"/>
          </a:xfrm>
        </p:spPr>
      </p:pic>
      <p:sp>
        <p:nvSpPr>
          <p:cNvPr id="9220" name="Текст 3"/>
          <p:cNvSpPr>
            <a:spLocks noGrp="1"/>
          </p:cNvSpPr>
          <p:nvPr>
            <p:ph type="body" sz="half" idx="2"/>
          </p:nvPr>
        </p:nvSpPr>
        <p:spPr>
          <a:xfrm>
            <a:off x="457200" y="1196975"/>
            <a:ext cx="3171825" cy="5519738"/>
          </a:xfrm>
        </p:spPr>
        <p:txBody>
          <a:bodyPr/>
          <a:lstStyle/>
          <a:p>
            <a:pPr algn="just"/>
            <a:r>
              <a:rPr lang="uk-UA" altLang="ru-RU" sz="1600" smtClean="0">
                <a:latin typeface="Times New Roman" pitchFamily="18" charset="0"/>
                <a:cs typeface="Times New Roman" pitchFamily="18" charset="0"/>
              </a:rPr>
              <a:t>Офіційною датою появи міста вважається 1655 рік, хоча перша письмова згадка про Купенку датується 1680-м роком. Звідси було зручно спостерігати за лівобережною частиною Приоскілля, яка тоді називалася татарською стороною. </a:t>
            </a:r>
          </a:p>
          <a:p>
            <a:pPr algn="just"/>
            <a:r>
              <a:rPr lang="uk-UA" altLang="ru-RU" sz="1600" smtClean="0">
                <a:latin typeface="Times New Roman" pitchFamily="18" charset="0"/>
                <a:cs typeface="Times New Roman" pitchFamily="18" charset="0"/>
              </a:rPr>
              <a:t>Звідти татарські загони переправлялися через річку і просувалися вглиб Московії. </a:t>
            </a:r>
          </a:p>
          <a:p>
            <a:pPr algn="just"/>
            <a:r>
              <a:rPr lang="uk-UA" altLang="ru-RU" sz="1600" smtClean="0">
                <a:latin typeface="Times New Roman" pitchFamily="18" charset="0"/>
                <a:cs typeface="Times New Roman" pitchFamily="18" charset="0"/>
              </a:rPr>
              <a:t>Куп‘янська фортеця була дерев‘яною (її макет ви бачите на фото) і входила до складу Ізюмського слобідського полку.</a:t>
            </a:r>
          </a:p>
          <a:p>
            <a:pPr algn="just"/>
            <a:r>
              <a:rPr lang="uk-UA" altLang="ru-RU" sz="1600" smtClean="0">
                <a:latin typeface="Times New Roman" pitchFamily="18" charset="0"/>
                <a:cs typeface="Times New Roman" pitchFamily="18" charset="0"/>
              </a:rPr>
              <a:t>Після скасування полкового устрою нащадки куп‘янських козаків служили в Ізюмському гусарському полку. За рівнем вишколу і кількості бойових заслуг полк вважався одним із кращих в російській армії. </a:t>
            </a:r>
          </a:p>
        </p:txBody>
      </p:sp>
      <p:pic>
        <p:nvPicPr>
          <p:cNvPr id="9221" name="Рисунок 5"/>
          <p:cNvPicPr>
            <a:picLocks noChangeAspect="1"/>
          </p:cNvPicPr>
          <p:nvPr/>
        </p:nvPicPr>
        <p:blipFill>
          <a:blip r:embed="rId3"/>
          <a:srcRect/>
          <a:stretch>
            <a:fillRect/>
          </a:stretch>
        </p:blipFill>
        <p:spPr bwMode="auto">
          <a:xfrm>
            <a:off x="3779838" y="3068638"/>
            <a:ext cx="4864100" cy="364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a:xfrm>
            <a:off x="1042988" y="273050"/>
            <a:ext cx="3008312" cy="419100"/>
          </a:xfrm>
        </p:spPr>
        <p:txBody>
          <a:bodyPr/>
          <a:lstStyle/>
          <a:p>
            <a:r>
              <a:rPr lang="uk-UA" altLang="ru-RU" smtClean="0"/>
              <a:t>ПАМ</a:t>
            </a:r>
            <a:r>
              <a:rPr lang="uk-UA" altLang="ru-RU" smtClean="0">
                <a:cs typeface="Times New Roman" pitchFamily="18" charset="0"/>
              </a:rPr>
              <a:t>‘ЯТНИК БАБАКУ</a:t>
            </a:r>
            <a:endParaRPr lang="ru-RU" altLang="ru-RU" smtClean="0"/>
          </a:p>
        </p:txBody>
      </p:sp>
      <p:pic>
        <p:nvPicPr>
          <p:cNvPr id="10243" name="Объект 4"/>
          <p:cNvPicPr>
            <a:picLocks noGrp="1" noChangeAspect="1"/>
          </p:cNvPicPr>
          <p:nvPr>
            <p:ph idx="1"/>
          </p:nvPr>
        </p:nvPicPr>
        <p:blipFill>
          <a:blip r:embed="rId2" cstate="print"/>
          <a:srcRect l="14758" t="6151" r="18005" b="6502"/>
          <a:stretch>
            <a:fillRect/>
          </a:stretch>
        </p:blipFill>
        <p:spPr>
          <a:xfrm>
            <a:off x="6940550" y="296863"/>
            <a:ext cx="1952625" cy="3381375"/>
          </a:xfrm>
          <a:ln>
            <a:solidFill>
              <a:srgbClr val="002060"/>
            </a:solidFill>
          </a:ln>
        </p:spPr>
      </p:pic>
      <p:sp>
        <p:nvSpPr>
          <p:cNvPr id="10244" name="Текст 3"/>
          <p:cNvSpPr>
            <a:spLocks noGrp="1"/>
          </p:cNvSpPr>
          <p:nvPr>
            <p:ph type="body" sz="half" idx="2"/>
          </p:nvPr>
        </p:nvSpPr>
        <p:spPr>
          <a:xfrm>
            <a:off x="323850" y="765175"/>
            <a:ext cx="4267200" cy="2951163"/>
          </a:xfrm>
          <a:ln>
            <a:solidFill>
              <a:srgbClr val="002060"/>
            </a:solidFill>
          </a:ln>
        </p:spPr>
        <p:txBody>
          <a:bodyPr/>
          <a:lstStyle/>
          <a:p>
            <a:pPr algn="just"/>
            <a:r>
              <a:rPr lang="uk-UA" altLang="ru-RU" sz="1600" smtClean="0"/>
              <a:t>Єдиний в Україні пам</a:t>
            </a:r>
            <a:r>
              <a:rPr lang="uk-UA" altLang="ru-RU" sz="1600" smtClean="0">
                <a:cs typeface="Times New Roman" pitchFamily="18" charset="0"/>
              </a:rPr>
              <a:t>‘ятник бабаку встановлено в Куп‘янську. Він спирається на щит із зображенням сучасного герба міста. Раніше цей степовий гризун був дуже поширений у Приоскіллі. Через це він навіть зоображений на першому гербі Куп‘янська. проте через цілющі властивості бабачого жиру популяція цих тварин була винищена. Вдруге бабаки з‘явилися на Куп‘янщині тільки на початку ХХІ століття, завдяки створеному у селі Катеринівці заказнику. </a:t>
            </a:r>
          </a:p>
          <a:p>
            <a:endParaRPr lang="ru-RU" altLang="ru-RU" smtClean="0"/>
          </a:p>
        </p:txBody>
      </p:sp>
      <p:pic>
        <p:nvPicPr>
          <p:cNvPr id="10245" name="Рисунок 2"/>
          <p:cNvPicPr>
            <a:picLocks noChangeAspect="1"/>
          </p:cNvPicPr>
          <p:nvPr/>
        </p:nvPicPr>
        <p:blipFill>
          <a:blip r:embed="rId3"/>
          <a:srcRect/>
          <a:stretch>
            <a:fillRect/>
          </a:stretch>
        </p:blipFill>
        <p:spPr bwMode="auto">
          <a:xfrm>
            <a:off x="4737100" y="304800"/>
            <a:ext cx="2109788" cy="3373438"/>
          </a:xfrm>
          <a:prstGeom prst="rect">
            <a:avLst/>
          </a:prstGeom>
          <a:noFill/>
          <a:ln w="9525">
            <a:solidFill>
              <a:srgbClr val="002060"/>
            </a:solidFill>
            <a:miter lim="800000"/>
            <a:headEnd/>
            <a:tailEnd/>
          </a:ln>
        </p:spPr>
      </p:pic>
      <p:pic>
        <p:nvPicPr>
          <p:cNvPr id="10246" name="Рисунок 3"/>
          <p:cNvPicPr>
            <a:picLocks noChangeAspect="1"/>
          </p:cNvPicPr>
          <p:nvPr/>
        </p:nvPicPr>
        <p:blipFill>
          <a:blip r:embed="rId4"/>
          <a:srcRect/>
          <a:stretch>
            <a:fillRect/>
          </a:stretch>
        </p:blipFill>
        <p:spPr bwMode="auto">
          <a:xfrm>
            <a:off x="6834188" y="3933825"/>
            <a:ext cx="2058987" cy="2743200"/>
          </a:xfrm>
          <a:prstGeom prst="rect">
            <a:avLst/>
          </a:prstGeom>
          <a:noFill/>
          <a:ln w="9525">
            <a:solidFill>
              <a:srgbClr val="002060"/>
            </a:solidFill>
            <a:miter lim="800000"/>
            <a:headEnd/>
            <a:tailEnd/>
          </a:ln>
        </p:spPr>
      </p:pic>
      <p:pic>
        <p:nvPicPr>
          <p:cNvPr id="10247" name="Рисунок 4"/>
          <p:cNvPicPr>
            <a:picLocks noChangeAspect="1"/>
          </p:cNvPicPr>
          <p:nvPr/>
        </p:nvPicPr>
        <p:blipFill>
          <a:blip r:embed="rId5"/>
          <a:srcRect/>
          <a:stretch>
            <a:fillRect/>
          </a:stretch>
        </p:blipFill>
        <p:spPr bwMode="auto">
          <a:xfrm>
            <a:off x="2389188" y="3935413"/>
            <a:ext cx="4127500" cy="2747962"/>
          </a:xfrm>
          <a:prstGeom prst="rect">
            <a:avLst/>
          </a:prstGeom>
          <a:noFill/>
          <a:ln w="9525">
            <a:solidFill>
              <a:srgbClr val="002060"/>
            </a:solidFill>
            <a:miter lim="800000"/>
            <a:headEnd/>
            <a:tailEnd/>
          </a:ln>
        </p:spPr>
      </p:pic>
      <p:sp>
        <p:nvSpPr>
          <p:cNvPr id="10" name="Текст 3"/>
          <p:cNvSpPr txBox="1">
            <a:spLocks/>
          </p:cNvSpPr>
          <p:nvPr/>
        </p:nvSpPr>
        <p:spPr bwMode="auto">
          <a:xfrm>
            <a:off x="179388" y="4365625"/>
            <a:ext cx="1908175" cy="18716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0" indent="0" algn="l" rtl="0" eaLnBrk="0" fontAlgn="base" hangingPunct="0">
              <a:spcBef>
                <a:spcPct val="20000"/>
              </a:spcBef>
              <a:spcAft>
                <a:spcPct val="0"/>
              </a:spcAft>
              <a:buNone/>
              <a:defRPr sz="1400">
                <a:solidFill>
                  <a:schemeClr val="tx1"/>
                </a:solidFill>
                <a:latin typeface="+mn-lt"/>
                <a:ea typeface="+mn-ea"/>
                <a:cs typeface="+mn-cs"/>
              </a:defRPr>
            </a:lvl1pPr>
            <a:lvl2pPr marL="457200" indent="0" algn="l" rtl="0" eaLnBrk="0" fontAlgn="base" hangingPunct="0">
              <a:spcBef>
                <a:spcPct val="20000"/>
              </a:spcBef>
              <a:spcAft>
                <a:spcPct val="0"/>
              </a:spcAft>
              <a:buNone/>
              <a:defRPr sz="1200">
                <a:solidFill>
                  <a:schemeClr val="tx1"/>
                </a:solidFill>
                <a:latin typeface="+mn-lt"/>
              </a:defRPr>
            </a:lvl2pPr>
            <a:lvl3pPr marL="914400" indent="0" algn="l" rtl="0" eaLnBrk="0" fontAlgn="base" hangingPunct="0">
              <a:spcBef>
                <a:spcPct val="20000"/>
              </a:spcBef>
              <a:spcAft>
                <a:spcPct val="0"/>
              </a:spcAft>
              <a:buNone/>
              <a:defRPr sz="1000">
                <a:solidFill>
                  <a:schemeClr val="tx1"/>
                </a:solidFill>
                <a:latin typeface="+mn-lt"/>
              </a:defRPr>
            </a:lvl3pPr>
            <a:lvl4pPr marL="1371600" indent="0" algn="l" rtl="0" eaLnBrk="0" fontAlgn="base" hangingPunct="0">
              <a:spcBef>
                <a:spcPct val="20000"/>
              </a:spcBef>
              <a:spcAft>
                <a:spcPct val="0"/>
              </a:spcAft>
              <a:buNone/>
              <a:defRPr sz="900">
                <a:solidFill>
                  <a:schemeClr val="tx1"/>
                </a:solidFill>
                <a:latin typeface="+mn-lt"/>
              </a:defRPr>
            </a:lvl4pPr>
            <a:lvl5pPr marL="1828800" indent="0" algn="l" rtl="0" eaLnBrk="0" fontAlgn="base" hangingPunct="0">
              <a:spcBef>
                <a:spcPct val="20000"/>
              </a:spcBef>
              <a:spcAft>
                <a:spcPct val="0"/>
              </a:spcAft>
              <a:buNone/>
              <a:defRPr sz="900">
                <a:solidFill>
                  <a:schemeClr val="tx1"/>
                </a:solidFill>
                <a:latin typeface="+mn-lt"/>
              </a:defRPr>
            </a:lvl5pPr>
            <a:lvl6pPr marL="2286000" indent="0" algn="l" rtl="0" fontAlgn="base">
              <a:spcBef>
                <a:spcPct val="20000"/>
              </a:spcBef>
              <a:spcAft>
                <a:spcPct val="0"/>
              </a:spcAft>
              <a:buNone/>
              <a:defRPr sz="900">
                <a:solidFill>
                  <a:schemeClr val="tx1"/>
                </a:solidFill>
                <a:latin typeface="+mn-lt"/>
              </a:defRPr>
            </a:lvl6pPr>
            <a:lvl7pPr marL="2743200" indent="0" algn="l" rtl="0" fontAlgn="base">
              <a:spcBef>
                <a:spcPct val="20000"/>
              </a:spcBef>
              <a:spcAft>
                <a:spcPct val="0"/>
              </a:spcAft>
              <a:buNone/>
              <a:defRPr sz="900">
                <a:solidFill>
                  <a:schemeClr val="tx1"/>
                </a:solidFill>
                <a:latin typeface="+mn-lt"/>
              </a:defRPr>
            </a:lvl7pPr>
            <a:lvl8pPr marL="3200400" indent="0" algn="l" rtl="0" fontAlgn="base">
              <a:spcBef>
                <a:spcPct val="20000"/>
              </a:spcBef>
              <a:spcAft>
                <a:spcPct val="0"/>
              </a:spcAft>
              <a:buNone/>
              <a:defRPr sz="900">
                <a:solidFill>
                  <a:schemeClr val="tx1"/>
                </a:solidFill>
                <a:latin typeface="+mn-lt"/>
              </a:defRPr>
            </a:lvl8pPr>
            <a:lvl9pPr marL="3657600" indent="0" algn="l" rtl="0" fontAlgn="base">
              <a:spcBef>
                <a:spcPct val="20000"/>
              </a:spcBef>
              <a:spcAft>
                <a:spcPct val="0"/>
              </a:spcAft>
              <a:buNone/>
              <a:defRPr sz="900">
                <a:solidFill>
                  <a:schemeClr val="tx1"/>
                </a:solidFill>
                <a:latin typeface="+mn-lt"/>
              </a:defRPr>
            </a:lvl9pPr>
          </a:lstStyle>
          <a:p>
            <a:pPr algn="just">
              <a:defRPr/>
            </a:pPr>
            <a:r>
              <a:rPr lang="uk-UA" altLang="ru-RU" sz="1600" b="0" i="0" kern="0" dirty="0" smtClean="0"/>
              <a:t>Найвідоміший на Харківщині бабак </a:t>
            </a:r>
            <a:r>
              <a:rPr lang="uk-UA" altLang="ru-RU" sz="1600" b="0" i="0" kern="0" dirty="0" err="1" smtClean="0"/>
              <a:t>Тимко</a:t>
            </a:r>
            <a:r>
              <a:rPr lang="uk-UA" altLang="ru-RU" sz="1600" b="0" i="0" kern="0" dirty="0" smtClean="0"/>
              <a:t> щороку прогнозує, якою буде весна. Його прогнозу вірять навіть науковці.</a:t>
            </a:r>
            <a:endParaRPr lang="ru-RU" altLang="ru-RU" sz="1600" b="0" i="0" kern="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a:xfrm>
            <a:off x="457200" y="188913"/>
            <a:ext cx="3322638" cy="719137"/>
          </a:xfrm>
        </p:spPr>
        <p:txBody>
          <a:bodyPr/>
          <a:lstStyle/>
          <a:p>
            <a:pPr algn="ctr"/>
            <a:r>
              <a:rPr lang="uk-UA" altLang="ru-RU" smtClean="0"/>
              <a:t>КУП</a:t>
            </a:r>
            <a:r>
              <a:rPr lang="uk-UA" altLang="ru-RU" smtClean="0">
                <a:cs typeface="Times New Roman" pitchFamily="18" charset="0"/>
              </a:rPr>
              <a:t>‘ЯНСЬКИЙ КРАЄЗНАВЧИЙ МУЗЕЙ</a:t>
            </a:r>
            <a:endParaRPr lang="ru-RU" altLang="ru-RU" smtClean="0"/>
          </a:p>
        </p:txBody>
      </p:sp>
      <p:pic>
        <p:nvPicPr>
          <p:cNvPr id="11267" name="Объект 4"/>
          <p:cNvPicPr>
            <a:picLocks noGrp="1" noChangeAspect="1"/>
          </p:cNvPicPr>
          <p:nvPr>
            <p:ph idx="1"/>
          </p:nvPr>
        </p:nvPicPr>
        <p:blipFill>
          <a:blip r:embed="rId2"/>
          <a:srcRect l="7985"/>
          <a:stretch>
            <a:fillRect/>
          </a:stretch>
        </p:blipFill>
        <p:spPr>
          <a:xfrm>
            <a:off x="4500563" y="333375"/>
            <a:ext cx="4392612" cy="2951163"/>
          </a:xfrm>
          <a:ln>
            <a:solidFill>
              <a:srgbClr val="002060"/>
            </a:solidFill>
          </a:ln>
        </p:spPr>
      </p:pic>
      <p:sp>
        <p:nvSpPr>
          <p:cNvPr id="11268" name="Текст 3"/>
          <p:cNvSpPr>
            <a:spLocks noGrp="1"/>
          </p:cNvSpPr>
          <p:nvPr>
            <p:ph type="body" sz="half" idx="2"/>
          </p:nvPr>
        </p:nvSpPr>
        <p:spPr>
          <a:xfrm>
            <a:off x="323850" y="908050"/>
            <a:ext cx="4032250" cy="2520950"/>
          </a:xfrm>
          <a:ln>
            <a:solidFill>
              <a:srgbClr val="002060"/>
            </a:solidFill>
          </a:ln>
        </p:spPr>
        <p:txBody>
          <a:bodyPr/>
          <a:lstStyle/>
          <a:p>
            <a:pPr algn="just"/>
            <a:r>
              <a:rPr lang="uk-UA" altLang="ru-RU" sz="1600" smtClean="0"/>
              <a:t>В центрі міста знаходиться краєзнавчий музей, у якому зберігаються тисячі історичних пам</a:t>
            </a:r>
            <a:r>
              <a:rPr lang="uk-UA" altLang="ru-RU" sz="1600" smtClean="0">
                <a:latin typeface="Times New Roman" pitchFamily="18" charset="0"/>
                <a:cs typeface="Times New Roman" pitchFamily="18" charset="0"/>
              </a:rPr>
              <a:t>‘яток</a:t>
            </a:r>
            <a:r>
              <a:rPr lang="uk-UA" altLang="ru-RU" sz="1600" smtClean="0">
                <a:cs typeface="Times New Roman" pitchFamily="18" charset="0"/>
              </a:rPr>
              <a:t>. Будівля музею колись була частиною храмового комплексу Покровського собору, який було зведено в 1822 році. Це була велична п‘ятикупольна церква, збудована  в класичному стилі. Після встановлення радянської влади її було закрито, а в 1931 році зруйнувано.</a:t>
            </a:r>
            <a:endParaRPr lang="ru-RU" altLang="ru-RU" sz="1600" smtClean="0"/>
          </a:p>
        </p:txBody>
      </p:sp>
      <p:pic>
        <p:nvPicPr>
          <p:cNvPr id="11269" name="Рисунок 5"/>
          <p:cNvPicPr>
            <a:picLocks noChangeAspect="1"/>
          </p:cNvPicPr>
          <p:nvPr/>
        </p:nvPicPr>
        <p:blipFill>
          <a:blip r:embed="rId3"/>
          <a:srcRect/>
          <a:stretch>
            <a:fillRect/>
          </a:stretch>
        </p:blipFill>
        <p:spPr bwMode="auto">
          <a:xfrm>
            <a:off x="4852988" y="3565525"/>
            <a:ext cx="4040187" cy="3030538"/>
          </a:xfrm>
          <a:prstGeom prst="rect">
            <a:avLst/>
          </a:prstGeom>
          <a:noFill/>
          <a:ln w="9525">
            <a:solidFill>
              <a:srgbClr val="000000"/>
            </a:solidFill>
            <a:miter lim="800000"/>
            <a:headEnd/>
            <a:tailEnd/>
          </a:ln>
        </p:spPr>
      </p:pic>
      <p:pic>
        <p:nvPicPr>
          <p:cNvPr id="11270" name="Рисунок 6"/>
          <p:cNvPicPr>
            <a:picLocks noChangeAspect="1"/>
          </p:cNvPicPr>
          <p:nvPr/>
        </p:nvPicPr>
        <p:blipFill>
          <a:blip r:embed="rId4" cstate="print"/>
          <a:srcRect/>
          <a:stretch>
            <a:fillRect/>
          </a:stretch>
        </p:blipFill>
        <p:spPr bwMode="auto">
          <a:xfrm>
            <a:off x="323850" y="3565525"/>
            <a:ext cx="4032250" cy="3024188"/>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2000" b="1"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2000" b="1" i="1"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2150</TotalTime>
  <Words>1391</Words>
  <Application>Microsoft Office PowerPoint</Application>
  <PresentationFormat>Экран (4:3)</PresentationFormat>
  <Paragraphs>69</Paragraphs>
  <Slides>16</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16</vt:i4>
      </vt:variant>
    </vt:vector>
  </HeadingPairs>
  <TitlesOfParts>
    <vt:vector size="21" baseType="lpstr">
      <vt:lpstr>Arial</vt:lpstr>
      <vt:lpstr>Calibri</vt:lpstr>
      <vt:lpstr>Monotype Corsiva</vt:lpstr>
      <vt:lpstr>Times New Roman</vt:lpstr>
      <vt:lpstr>Оформление по умолчанию</vt:lpstr>
      <vt:lpstr>Всеукраїнський відкритий інтерактивний конкурс «МАН-Юніор Дослідник» Номінація: «Історик-Юніор» Загальна тема: «Короткий екскурсійний маршрут  із елементами власного дослідження» Назва роботи: «Зустріч з минулим на маршруті «Ківшарівка - Куп‘янськ»         Автори проєкту:                                  Григорова Анастасія Романівна,          учениця 10 класу,                             Фролікова Богдана Олексіївна       учениця 10 класу                    Куп'янської гімназії №2                    Куп’янської міської ради            Харківської області Керівник:                                 Тарасенко Вадим Степанович,     вчитель історії</vt:lpstr>
      <vt:lpstr>МАРШРУТ ЕКСКУРСІЇ</vt:lpstr>
      <vt:lpstr>Селище Ківшарівка</vt:lpstr>
      <vt:lpstr>Пам‘ятник землякам, які загинули у роки Другої світової війни</vt:lpstr>
      <vt:lpstr>УНІКАЛЬНА ПЕРЕСУВНА ЦЕРКВА</vt:lpstr>
      <vt:lpstr>ПАМ‘ЯТНИК ЗАСНОВНИКАМ КУП‘ЯНСЬКА</vt:lpstr>
      <vt:lpstr>КУП‘ЯНСЬКА ФОРТЕЦЯ</vt:lpstr>
      <vt:lpstr>ПАМ‘ЯТНИК БАБАКУ</vt:lpstr>
      <vt:lpstr>КУП‘ЯНСЬКИЙ КРАЄЗНАВЧИЙ МУЗЕЙ</vt:lpstr>
      <vt:lpstr>МІСЬКА ДРУКАРНЯ</vt:lpstr>
      <vt:lpstr>КУП‘ЯНСЬКИЙ ВІЙСЬКОМАТ</vt:lpstr>
      <vt:lpstr>АЛЕЯ ГЕРОЇВ</vt:lpstr>
      <vt:lpstr>ПАРК ІМЕНІ МОКІЄВСЬКОЇ</vt:lpstr>
      <vt:lpstr>ПАМ‘ЯТНИК ФРОНТОВІЙ МЕДСЕСТРІ</vt:lpstr>
      <vt:lpstr>КУП‘ЯНСЬКА ЗОШ №1</vt:lpstr>
      <vt:lpstr>Висновок</vt:lpstr>
    </vt:vector>
  </TitlesOfParts>
  <Company>Организация</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Діти</dc:creator>
  <cp:lastModifiedBy>ИРА</cp:lastModifiedBy>
  <cp:revision>140</cp:revision>
  <dcterms:created xsi:type="dcterms:W3CDTF">2010-10-12T15:17:12Z</dcterms:created>
  <dcterms:modified xsi:type="dcterms:W3CDTF">2021-05-07T12:53:49Z</dcterms:modified>
</cp:coreProperties>
</file>