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70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656C05-8946-482E-BE0F-848BD12AD583}" type="doc">
      <dgm:prSet loTypeId="urn:microsoft.com/office/officeart/2005/8/layout/b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B3C1F0-8D52-4947-94DC-60D5667604E5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Доступність та історична значущість</a:t>
          </a:r>
          <a:endParaRPr lang="ru-RU" sz="18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A6A2F5-0534-4A1A-8536-EE0D32A879AD}" type="parTrans" cxnId="{FC3E15F4-5174-48FD-80AC-B170AA9E20CC}">
      <dgm:prSet/>
      <dgm:spPr/>
      <dgm:t>
        <a:bodyPr/>
        <a:lstStyle/>
        <a:p>
          <a:endParaRPr lang="ru-RU"/>
        </a:p>
      </dgm:t>
    </dgm:pt>
    <dgm:pt modelId="{0FFFB280-843D-4F08-A8C7-17D3DDC3F3BF}" type="sibTrans" cxnId="{FC3E15F4-5174-48FD-80AC-B170AA9E20CC}">
      <dgm:prSet/>
      <dgm:spPr/>
      <dgm:t>
        <a:bodyPr/>
        <a:lstStyle/>
        <a:p>
          <a:endParaRPr lang="ru-RU"/>
        </a:p>
      </dgm:t>
    </dgm:pt>
    <dgm:pt modelId="{BCAEF8FA-2CB0-4B2B-A015-26E4EE15D821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Привабливість для більшої частини населення та гостей міста</a:t>
          </a:r>
          <a:endParaRPr lang="ru-RU" sz="18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FA4467-72C1-4B4E-AE9A-E0440B3C4BBC}" type="parTrans" cxnId="{7DD2D0BF-1703-4533-B744-9061B5BCE0CA}">
      <dgm:prSet/>
      <dgm:spPr/>
      <dgm:t>
        <a:bodyPr/>
        <a:lstStyle/>
        <a:p>
          <a:endParaRPr lang="ru-RU"/>
        </a:p>
      </dgm:t>
    </dgm:pt>
    <dgm:pt modelId="{E5806844-AB28-443E-AE9D-161DE4D83444}" type="sibTrans" cxnId="{7DD2D0BF-1703-4533-B744-9061B5BCE0CA}">
      <dgm:prSet/>
      <dgm:spPr/>
      <dgm:t>
        <a:bodyPr/>
        <a:lstStyle/>
        <a:p>
          <a:endParaRPr lang="ru-RU"/>
        </a:p>
      </dgm:t>
    </dgm:pt>
    <dgm:pt modelId="{DCF25F6D-7725-49AF-A1F5-EF8B21513EF5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Придатність для організації туристично-екскурсійної діяльності</a:t>
          </a:r>
          <a:endParaRPr lang="ru-RU" sz="18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2D6876-C1B3-40D1-956C-FBD2D7DEC042}" type="parTrans" cxnId="{F180E4F0-CF56-4566-ABB7-D5A11ABAC5E2}">
      <dgm:prSet/>
      <dgm:spPr/>
      <dgm:t>
        <a:bodyPr/>
        <a:lstStyle/>
        <a:p>
          <a:endParaRPr lang="ru-RU"/>
        </a:p>
      </dgm:t>
    </dgm:pt>
    <dgm:pt modelId="{10C4CC47-2FDD-4FA8-AD9D-A66C82528FC3}" type="sibTrans" cxnId="{F180E4F0-CF56-4566-ABB7-D5A11ABAC5E2}">
      <dgm:prSet/>
      <dgm:spPr/>
      <dgm:t>
        <a:bodyPr/>
        <a:lstStyle/>
        <a:p>
          <a:endParaRPr lang="ru-RU"/>
        </a:p>
      </dgm:t>
    </dgm:pt>
    <dgm:pt modelId="{5FDA0051-1293-4849-AF35-E99A47E2E241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 документальних свідчень про ці об’єкти в історичній науковій та науково-популярній літературі</a:t>
          </a:r>
          <a:endParaRPr lang="ru-RU" sz="18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55F3D1-E4BE-467C-9DCF-2305EB7057A6}" type="parTrans" cxnId="{7807C1C4-D870-4CA4-9219-182F2212304B}">
      <dgm:prSet/>
      <dgm:spPr/>
      <dgm:t>
        <a:bodyPr/>
        <a:lstStyle/>
        <a:p>
          <a:endParaRPr lang="ru-RU"/>
        </a:p>
      </dgm:t>
    </dgm:pt>
    <dgm:pt modelId="{68A91010-8D61-4CC5-8D01-F44831077183}" type="sibTrans" cxnId="{7807C1C4-D870-4CA4-9219-182F2212304B}">
      <dgm:prSet/>
      <dgm:spPr/>
      <dgm:t>
        <a:bodyPr/>
        <a:lstStyle/>
        <a:p>
          <a:endParaRPr lang="ru-RU"/>
        </a:p>
      </dgm:t>
    </dgm:pt>
    <dgm:pt modelId="{D50DA2C6-2584-4121-B979-D8D39718764C}" type="pres">
      <dgm:prSet presAssocID="{DF656C05-8946-482E-BE0F-848BD12AD58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2EB4A0-0338-4BD6-B466-9E85F827670F}" type="pres">
      <dgm:prSet presAssocID="{91B3C1F0-8D52-4947-94DC-60D5667604E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94EA0A-A0F9-4AEF-993A-2F7873EA7FB9}" type="pres">
      <dgm:prSet presAssocID="{0FFFB280-843D-4F08-A8C7-17D3DDC3F3BF}" presName="sibTrans" presStyleLbl="sibTrans1D1" presStyleIdx="0" presStyleCnt="3"/>
      <dgm:spPr/>
      <dgm:t>
        <a:bodyPr/>
        <a:lstStyle/>
        <a:p>
          <a:endParaRPr lang="ru-RU"/>
        </a:p>
      </dgm:t>
    </dgm:pt>
    <dgm:pt modelId="{963BD1F9-392B-4DD4-BFA9-AA3513250E77}" type="pres">
      <dgm:prSet presAssocID="{0FFFB280-843D-4F08-A8C7-17D3DDC3F3BF}" presName="connectorText" presStyleLbl="sibTrans1D1" presStyleIdx="0" presStyleCnt="3"/>
      <dgm:spPr/>
      <dgm:t>
        <a:bodyPr/>
        <a:lstStyle/>
        <a:p>
          <a:endParaRPr lang="ru-RU"/>
        </a:p>
      </dgm:t>
    </dgm:pt>
    <dgm:pt modelId="{99098EE2-1A29-4B79-9901-8298C8EA7CA4}" type="pres">
      <dgm:prSet presAssocID="{BCAEF8FA-2CB0-4B2B-A015-26E4EE15D82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CF5A77-83B5-4B47-AA16-994C03F352C5}" type="pres">
      <dgm:prSet presAssocID="{E5806844-AB28-443E-AE9D-161DE4D83444}" presName="sibTrans" presStyleLbl="sibTrans1D1" presStyleIdx="1" presStyleCnt="3"/>
      <dgm:spPr/>
      <dgm:t>
        <a:bodyPr/>
        <a:lstStyle/>
        <a:p>
          <a:endParaRPr lang="ru-RU"/>
        </a:p>
      </dgm:t>
    </dgm:pt>
    <dgm:pt modelId="{FF6B9B28-61DB-4DF1-B9C7-68F3B465B4B3}" type="pres">
      <dgm:prSet presAssocID="{E5806844-AB28-443E-AE9D-161DE4D83444}" presName="connectorText" presStyleLbl="sibTrans1D1" presStyleIdx="1" presStyleCnt="3"/>
      <dgm:spPr/>
      <dgm:t>
        <a:bodyPr/>
        <a:lstStyle/>
        <a:p>
          <a:endParaRPr lang="ru-RU"/>
        </a:p>
      </dgm:t>
    </dgm:pt>
    <dgm:pt modelId="{49201075-5C86-454A-A2B5-25425A62C798}" type="pres">
      <dgm:prSet presAssocID="{DCF25F6D-7725-49AF-A1F5-EF8B21513EF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EFA3FB-7475-4063-B78D-4763F173D31A}" type="pres">
      <dgm:prSet presAssocID="{10C4CC47-2FDD-4FA8-AD9D-A66C82528FC3}" presName="sibTrans" presStyleLbl="sibTrans1D1" presStyleIdx="2" presStyleCnt="3"/>
      <dgm:spPr/>
      <dgm:t>
        <a:bodyPr/>
        <a:lstStyle/>
        <a:p>
          <a:endParaRPr lang="ru-RU"/>
        </a:p>
      </dgm:t>
    </dgm:pt>
    <dgm:pt modelId="{DFDC54CE-6E9D-4C52-BC44-D57108107128}" type="pres">
      <dgm:prSet presAssocID="{10C4CC47-2FDD-4FA8-AD9D-A66C82528FC3}" presName="connectorText" presStyleLbl="sibTrans1D1" presStyleIdx="2" presStyleCnt="3"/>
      <dgm:spPr/>
      <dgm:t>
        <a:bodyPr/>
        <a:lstStyle/>
        <a:p>
          <a:endParaRPr lang="ru-RU"/>
        </a:p>
      </dgm:t>
    </dgm:pt>
    <dgm:pt modelId="{AB67E4C1-2D87-4390-87D2-989B6736ECA2}" type="pres">
      <dgm:prSet presAssocID="{5FDA0051-1293-4849-AF35-E99A47E2E24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FF7A11-9AE5-4616-B350-1EB61A11E35B}" type="presOf" srcId="{91B3C1F0-8D52-4947-94DC-60D5667604E5}" destId="{A52EB4A0-0338-4BD6-B466-9E85F827670F}" srcOrd="0" destOrd="0" presId="urn:microsoft.com/office/officeart/2005/8/layout/bProcess3"/>
    <dgm:cxn modelId="{7807C1C4-D870-4CA4-9219-182F2212304B}" srcId="{DF656C05-8946-482E-BE0F-848BD12AD583}" destId="{5FDA0051-1293-4849-AF35-E99A47E2E241}" srcOrd="3" destOrd="0" parTransId="{E855F3D1-E4BE-467C-9DCF-2305EB7057A6}" sibTransId="{68A91010-8D61-4CC5-8D01-F44831077183}"/>
    <dgm:cxn modelId="{0093A7FF-BCD6-4AD5-B70D-906E629545F8}" type="presOf" srcId="{10C4CC47-2FDD-4FA8-AD9D-A66C82528FC3}" destId="{DFDC54CE-6E9D-4C52-BC44-D57108107128}" srcOrd="1" destOrd="0" presId="urn:microsoft.com/office/officeart/2005/8/layout/bProcess3"/>
    <dgm:cxn modelId="{9384103B-7DE2-4592-8A32-7188543A6D0C}" type="presOf" srcId="{BCAEF8FA-2CB0-4B2B-A015-26E4EE15D821}" destId="{99098EE2-1A29-4B79-9901-8298C8EA7CA4}" srcOrd="0" destOrd="0" presId="urn:microsoft.com/office/officeart/2005/8/layout/bProcess3"/>
    <dgm:cxn modelId="{37A74788-B4D5-4A5F-9DF9-FC122697E2EC}" type="presOf" srcId="{0FFFB280-843D-4F08-A8C7-17D3DDC3F3BF}" destId="{5994EA0A-A0F9-4AEF-993A-2F7873EA7FB9}" srcOrd="0" destOrd="0" presId="urn:microsoft.com/office/officeart/2005/8/layout/bProcess3"/>
    <dgm:cxn modelId="{12BDDC7F-FB1F-4B38-9524-EE98FFA1CCDC}" type="presOf" srcId="{E5806844-AB28-443E-AE9D-161DE4D83444}" destId="{FF6B9B28-61DB-4DF1-B9C7-68F3B465B4B3}" srcOrd="1" destOrd="0" presId="urn:microsoft.com/office/officeart/2005/8/layout/bProcess3"/>
    <dgm:cxn modelId="{A03DE6D0-362E-4052-9BFD-D6D94302CF21}" type="presOf" srcId="{10C4CC47-2FDD-4FA8-AD9D-A66C82528FC3}" destId="{73EFA3FB-7475-4063-B78D-4763F173D31A}" srcOrd="0" destOrd="0" presId="urn:microsoft.com/office/officeart/2005/8/layout/bProcess3"/>
    <dgm:cxn modelId="{F180E4F0-CF56-4566-ABB7-D5A11ABAC5E2}" srcId="{DF656C05-8946-482E-BE0F-848BD12AD583}" destId="{DCF25F6D-7725-49AF-A1F5-EF8B21513EF5}" srcOrd="2" destOrd="0" parTransId="{5B2D6876-C1B3-40D1-956C-FBD2D7DEC042}" sibTransId="{10C4CC47-2FDD-4FA8-AD9D-A66C82528FC3}"/>
    <dgm:cxn modelId="{C764271E-79FE-46FF-86A2-9F98DC9E8B47}" type="presOf" srcId="{5FDA0051-1293-4849-AF35-E99A47E2E241}" destId="{AB67E4C1-2D87-4390-87D2-989B6736ECA2}" srcOrd="0" destOrd="0" presId="urn:microsoft.com/office/officeart/2005/8/layout/bProcess3"/>
    <dgm:cxn modelId="{FC3E15F4-5174-48FD-80AC-B170AA9E20CC}" srcId="{DF656C05-8946-482E-BE0F-848BD12AD583}" destId="{91B3C1F0-8D52-4947-94DC-60D5667604E5}" srcOrd="0" destOrd="0" parTransId="{F9A6A2F5-0534-4A1A-8536-EE0D32A879AD}" sibTransId="{0FFFB280-843D-4F08-A8C7-17D3DDC3F3BF}"/>
    <dgm:cxn modelId="{49CD23B4-A244-406F-A212-61B2421CB1F6}" type="presOf" srcId="{DF656C05-8946-482E-BE0F-848BD12AD583}" destId="{D50DA2C6-2584-4121-B979-D8D39718764C}" srcOrd="0" destOrd="0" presId="urn:microsoft.com/office/officeart/2005/8/layout/bProcess3"/>
    <dgm:cxn modelId="{4B52964E-055D-4BA1-AD41-704DFBEC4F2D}" type="presOf" srcId="{DCF25F6D-7725-49AF-A1F5-EF8B21513EF5}" destId="{49201075-5C86-454A-A2B5-25425A62C798}" srcOrd="0" destOrd="0" presId="urn:microsoft.com/office/officeart/2005/8/layout/bProcess3"/>
    <dgm:cxn modelId="{32702239-5BC6-45CD-8AA7-8F8BACFAFAB1}" type="presOf" srcId="{0FFFB280-843D-4F08-A8C7-17D3DDC3F3BF}" destId="{963BD1F9-392B-4DD4-BFA9-AA3513250E77}" srcOrd="1" destOrd="0" presId="urn:microsoft.com/office/officeart/2005/8/layout/bProcess3"/>
    <dgm:cxn modelId="{3C15C12C-91A6-42CB-A1B0-62C67FBBA269}" type="presOf" srcId="{E5806844-AB28-443E-AE9D-161DE4D83444}" destId="{98CF5A77-83B5-4B47-AA16-994C03F352C5}" srcOrd="0" destOrd="0" presId="urn:microsoft.com/office/officeart/2005/8/layout/bProcess3"/>
    <dgm:cxn modelId="{7DD2D0BF-1703-4533-B744-9061B5BCE0CA}" srcId="{DF656C05-8946-482E-BE0F-848BD12AD583}" destId="{BCAEF8FA-2CB0-4B2B-A015-26E4EE15D821}" srcOrd="1" destOrd="0" parTransId="{1CFA4467-72C1-4B4E-AE9A-E0440B3C4BBC}" sibTransId="{E5806844-AB28-443E-AE9D-161DE4D83444}"/>
    <dgm:cxn modelId="{DE6DBE59-0E2A-4B03-B502-C544CD811A48}" type="presParOf" srcId="{D50DA2C6-2584-4121-B979-D8D39718764C}" destId="{A52EB4A0-0338-4BD6-B466-9E85F827670F}" srcOrd="0" destOrd="0" presId="urn:microsoft.com/office/officeart/2005/8/layout/bProcess3"/>
    <dgm:cxn modelId="{9598E0DD-FD77-4C4B-BA35-9C5596BBCE8E}" type="presParOf" srcId="{D50DA2C6-2584-4121-B979-D8D39718764C}" destId="{5994EA0A-A0F9-4AEF-993A-2F7873EA7FB9}" srcOrd="1" destOrd="0" presId="urn:microsoft.com/office/officeart/2005/8/layout/bProcess3"/>
    <dgm:cxn modelId="{6EFF34A3-6369-4205-A327-0FFAEA295F1B}" type="presParOf" srcId="{5994EA0A-A0F9-4AEF-993A-2F7873EA7FB9}" destId="{963BD1F9-392B-4DD4-BFA9-AA3513250E77}" srcOrd="0" destOrd="0" presId="urn:microsoft.com/office/officeart/2005/8/layout/bProcess3"/>
    <dgm:cxn modelId="{B1D52F2C-E8C7-48DA-9A7C-DB6E552C447D}" type="presParOf" srcId="{D50DA2C6-2584-4121-B979-D8D39718764C}" destId="{99098EE2-1A29-4B79-9901-8298C8EA7CA4}" srcOrd="2" destOrd="0" presId="urn:microsoft.com/office/officeart/2005/8/layout/bProcess3"/>
    <dgm:cxn modelId="{8177F5F3-109E-4542-8989-6652556EA10D}" type="presParOf" srcId="{D50DA2C6-2584-4121-B979-D8D39718764C}" destId="{98CF5A77-83B5-4B47-AA16-994C03F352C5}" srcOrd="3" destOrd="0" presId="urn:microsoft.com/office/officeart/2005/8/layout/bProcess3"/>
    <dgm:cxn modelId="{5179F94A-FD1D-48C3-8A07-FBAF775BECD7}" type="presParOf" srcId="{98CF5A77-83B5-4B47-AA16-994C03F352C5}" destId="{FF6B9B28-61DB-4DF1-B9C7-68F3B465B4B3}" srcOrd="0" destOrd="0" presId="urn:microsoft.com/office/officeart/2005/8/layout/bProcess3"/>
    <dgm:cxn modelId="{5562BABF-C09F-476B-B97A-A9E2B351D039}" type="presParOf" srcId="{D50DA2C6-2584-4121-B979-D8D39718764C}" destId="{49201075-5C86-454A-A2B5-25425A62C798}" srcOrd="4" destOrd="0" presId="urn:microsoft.com/office/officeart/2005/8/layout/bProcess3"/>
    <dgm:cxn modelId="{DC8E18D7-BF99-4A20-9390-A323E1E56683}" type="presParOf" srcId="{D50DA2C6-2584-4121-B979-D8D39718764C}" destId="{73EFA3FB-7475-4063-B78D-4763F173D31A}" srcOrd="5" destOrd="0" presId="urn:microsoft.com/office/officeart/2005/8/layout/bProcess3"/>
    <dgm:cxn modelId="{664A127D-87BB-42EF-BDBF-29BB1550CD97}" type="presParOf" srcId="{73EFA3FB-7475-4063-B78D-4763F173D31A}" destId="{DFDC54CE-6E9D-4C52-BC44-D57108107128}" srcOrd="0" destOrd="0" presId="urn:microsoft.com/office/officeart/2005/8/layout/bProcess3"/>
    <dgm:cxn modelId="{66C74967-9724-4FFD-AFC3-9D3F18455107}" type="presParOf" srcId="{D50DA2C6-2584-4121-B979-D8D39718764C}" destId="{AB67E4C1-2D87-4390-87D2-989B6736ECA2}" srcOrd="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201310-0A20-44D5-9388-B5975CB9FD4A}" type="doc">
      <dgm:prSet loTypeId="urn:microsoft.com/office/officeart/2005/8/layout/pyramid2" loCatId="list" qsTypeId="urn:microsoft.com/office/officeart/2005/8/quickstyle/3d5" qsCatId="3D" csTypeId="urn:microsoft.com/office/officeart/2005/8/colors/accent1_2" csCatId="accent1" phldr="1"/>
      <dgm:spPr/>
    </dgm:pt>
    <dgm:pt modelId="{22989B84-2DC5-498E-8CB9-CDFFA2D8B7B1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допоможе зрозуміти сучасність у контексті минулого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7DA81B-B2C6-4DEC-BE30-CCC888B8AD7F}" type="parTrans" cxnId="{7E6BAA0E-A354-403F-A885-F3AAD8C48498}">
      <dgm:prSet/>
      <dgm:spPr/>
      <dgm:t>
        <a:bodyPr/>
        <a:lstStyle/>
        <a:p>
          <a:endParaRPr lang="ru-RU"/>
        </a:p>
      </dgm:t>
    </dgm:pt>
    <dgm:pt modelId="{46AA5617-E565-426C-9A6C-EF567CA9EBD8}" type="sibTrans" cxnId="{7E6BAA0E-A354-403F-A885-F3AAD8C48498}">
      <dgm:prSet/>
      <dgm:spPr/>
      <dgm:t>
        <a:bodyPr/>
        <a:lstStyle/>
        <a:p>
          <a:endParaRPr lang="ru-RU"/>
        </a:p>
      </dgm:t>
    </dgm:pt>
    <dgm:pt modelId="{6F5D34B8-AF23-4315-B2A6-3D31E770D315}">
      <dgm:prSet phldrT="[Текст]" custT="1"/>
      <dgm:spPr/>
      <dgm:t>
        <a:bodyPr/>
        <a:lstStyle/>
        <a:p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викличе  інтерес до минулого, допоможе зрозуміти власне коріння і культурну спадщину своєї нації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63271B-E294-4D35-8227-1FAC03D8D16B}" type="parTrans" cxnId="{0A9A22D4-9E41-4221-9299-559F95F030F7}">
      <dgm:prSet/>
      <dgm:spPr/>
      <dgm:t>
        <a:bodyPr/>
        <a:lstStyle/>
        <a:p>
          <a:endParaRPr lang="ru-RU"/>
        </a:p>
      </dgm:t>
    </dgm:pt>
    <dgm:pt modelId="{40463965-BF75-4AC1-8778-92D42C7C6DEC}" type="sibTrans" cxnId="{0A9A22D4-9E41-4221-9299-559F95F030F7}">
      <dgm:prSet/>
      <dgm:spPr/>
      <dgm:t>
        <a:bodyPr/>
        <a:lstStyle/>
        <a:p>
          <a:endParaRPr lang="ru-RU"/>
        </a:p>
      </dgm:t>
    </dgm:pt>
    <dgm:pt modelId="{275416B3-34CF-4629-ADC8-4D39296ECF38}">
      <dgm:prSet phldrT="[Текст]" custT="1"/>
      <dgm:spPr/>
      <dgm:t>
        <a:bodyPr/>
        <a:lstStyle/>
        <a:p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допоможе набути відчуття єдності зі своїм оточенням, своїм народом, засвоїти принципи загальнолюдського гуманізму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15013A-1FBD-4628-817E-C74DDBAC5426}" type="parTrans" cxnId="{B47A86DA-C765-42F5-B0D3-CBF7D52E121F}">
      <dgm:prSet/>
      <dgm:spPr/>
      <dgm:t>
        <a:bodyPr/>
        <a:lstStyle/>
        <a:p>
          <a:endParaRPr lang="ru-RU"/>
        </a:p>
      </dgm:t>
    </dgm:pt>
    <dgm:pt modelId="{1291FBC6-8079-4C2A-8AB5-E6FFA86A6148}" type="sibTrans" cxnId="{B47A86DA-C765-42F5-B0D3-CBF7D52E121F}">
      <dgm:prSet/>
      <dgm:spPr/>
      <dgm:t>
        <a:bodyPr/>
        <a:lstStyle/>
        <a:p>
          <a:endParaRPr lang="ru-RU"/>
        </a:p>
      </dgm:t>
    </dgm:pt>
    <dgm:pt modelId="{F49608ED-B588-4611-B30D-87B145213C52}" type="pres">
      <dgm:prSet presAssocID="{8B201310-0A20-44D5-9388-B5975CB9FD4A}" presName="compositeShape" presStyleCnt="0">
        <dgm:presLayoutVars>
          <dgm:dir/>
          <dgm:resizeHandles/>
        </dgm:presLayoutVars>
      </dgm:prSet>
      <dgm:spPr/>
    </dgm:pt>
    <dgm:pt modelId="{F056B375-0633-4CB2-9249-F5B74E269D81}" type="pres">
      <dgm:prSet presAssocID="{8B201310-0A20-44D5-9388-B5975CB9FD4A}" presName="pyramid" presStyleLbl="node1" presStyleIdx="0" presStyleCnt="1" custLinFactNeighborX="4035" custLinFactNeighborY="-2181"/>
      <dgm:spPr/>
    </dgm:pt>
    <dgm:pt modelId="{15572F50-F8A9-465B-9B7D-FD54A612E5AA}" type="pres">
      <dgm:prSet presAssocID="{8B201310-0A20-44D5-9388-B5975CB9FD4A}" presName="theList" presStyleCnt="0"/>
      <dgm:spPr/>
    </dgm:pt>
    <dgm:pt modelId="{5195DB69-EF07-4B43-8B78-D94D4D7880C0}" type="pres">
      <dgm:prSet presAssocID="{22989B84-2DC5-498E-8CB9-CDFFA2D8B7B1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1F6225-6726-4A3A-A901-4570720DBDB6}" type="pres">
      <dgm:prSet presAssocID="{22989B84-2DC5-498E-8CB9-CDFFA2D8B7B1}" presName="aSpace" presStyleCnt="0"/>
      <dgm:spPr/>
    </dgm:pt>
    <dgm:pt modelId="{991058C8-ADE8-4185-92C7-7B099F0FC7C8}" type="pres">
      <dgm:prSet presAssocID="{6F5D34B8-AF23-4315-B2A6-3D31E770D315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BB1C54-F6D2-43D9-B913-61EE9CF28AE5}" type="pres">
      <dgm:prSet presAssocID="{6F5D34B8-AF23-4315-B2A6-3D31E770D315}" presName="aSpace" presStyleCnt="0"/>
      <dgm:spPr/>
    </dgm:pt>
    <dgm:pt modelId="{D6361F81-3AB3-4E04-BE12-9A76049A3533}" type="pres">
      <dgm:prSet presAssocID="{275416B3-34CF-4629-ADC8-4D39296ECF38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776608-9E5F-456D-B753-89146B00D597}" type="pres">
      <dgm:prSet presAssocID="{275416B3-34CF-4629-ADC8-4D39296ECF38}" presName="aSpace" presStyleCnt="0"/>
      <dgm:spPr/>
    </dgm:pt>
  </dgm:ptLst>
  <dgm:cxnLst>
    <dgm:cxn modelId="{0A9A22D4-9E41-4221-9299-559F95F030F7}" srcId="{8B201310-0A20-44D5-9388-B5975CB9FD4A}" destId="{6F5D34B8-AF23-4315-B2A6-3D31E770D315}" srcOrd="1" destOrd="0" parTransId="{4C63271B-E294-4D35-8227-1FAC03D8D16B}" sibTransId="{40463965-BF75-4AC1-8778-92D42C7C6DEC}"/>
    <dgm:cxn modelId="{176FAFC8-49CD-42DF-824E-085AA26429F4}" type="presOf" srcId="{275416B3-34CF-4629-ADC8-4D39296ECF38}" destId="{D6361F81-3AB3-4E04-BE12-9A76049A3533}" srcOrd="0" destOrd="0" presId="urn:microsoft.com/office/officeart/2005/8/layout/pyramid2"/>
    <dgm:cxn modelId="{7E6BAA0E-A354-403F-A885-F3AAD8C48498}" srcId="{8B201310-0A20-44D5-9388-B5975CB9FD4A}" destId="{22989B84-2DC5-498E-8CB9-CDFFA2D8B7B1}" srcOrd="0" destOrd="0" parTransId="{207DA81B-B2C6-4DEC-BE30-CCC888B8AD7F}" sibTransId="{46AA5617-E565-426C-9A6C-EF567CA9EBD8}"/>
    <dgm:cxn modelId="{B91C7056-70F3-47C1-87A2-5D198A2909A0}" type="presOf" srcId="{8B201310-0A20-44D5-9388-B5975CB9FD4A}" destId="{F49608ED-B588-4611-B30D-87B145213C52}" srcOrd="0" destOrd="0" presId="urn:microsoft.com/office/officeart/2005/8/layout/pyramid2"/>
    <dgm:cxn modelId="{4FDB4A78-DC29-4E07-9135-F12B5EF07C1F}" type="presOf" srcId="{22989B84-2DC5-498E-8CB9-CDFFA2D8B7B1}" destId="{5195DB69-EF07-4B43-8B78-D94D4D7880C0}" srcOrd="0" destOrd="0" presId="urn:microsoft.com/office/officeart/2005/8/layout/pyramid2"/>
    <dgm:cxn modelId="{B47A86DA-C765-42F5-B0D3-CBF7D52E121F}" srcId="{8B201310-0A20-44D5-9388-B5975CB9FD4A}" destId="{275416B3-34CF-4629-ADC8-4D39296ECF38}" srcOrd="2" destOrd="0" parTransId="{2515013A-1FBD-4628-817E-C74DDBAC5426}" sibTransId="{1291FBC6-8079-4C2A-8AB5-E6FFA86A6148}"/>
    <dgm:cxn modelId="{CF0A7FD9-D692-4C2E-9A62-5FF18ECD94FF}" type="presOf" srcId="{6F5D34B8-AF23-4315-B2A6-3D31E770D315}" destId="{991058C8-ADE8-4185-92C7-7B099F0FC7C8}" srcOrd="0" destOrd="0" presId="urn:microsoft.com/office/officeart/2005/8/layout/pyramid2"/>
    <dgm:cxn modelId="{B04DA8C0-9716-4160-BFB6-96A161C4E318}" type="presParOf" srcId="{F49608ED-B588-4611-B30D-87B145213C52}" destId="{F056B375-0633-4CB2-9249-F5B74E269D81}" srcOrd="0" destOrd="0" presId="urn:microsoft.com/office/officeart/2005/8/layout/pyramid2"/>
    <dgm:cxn modelId="{49C0AB68-635B-4BF3-9F88-C3BAC83A57F6}" type="presParOf" srcId="{F49608ED-B588-4611-B30D-87B145213C52}" destId="{15572F50-F8A9-465B-9B7D-FD54A612E5AA}" srcOrd="1" destOrd="0" presId="urn:microsoft.com/office/officeart/2005/8/layout/pyramid2"/>
    <dgm:cxn modelId="{85DD3D4E-B3AF-4130-B542-8EF8419979BA}" type="presParOf" srcId="{15572F50-F8A9-465B-9B7D-FD54A612E5AA}" destId="{5195DB69-EF07-4B43-8B78-D94D4D7880C0}" srcOrd="0" destOrd="0" presId="urn:microsoft.com/office/officeart/2005/8/layout/pyramid2"/>
    <dgm:cxn modelId="{CB709EF6-8D0E-4E43-AF3A-2ACDE0EFF9A2}" type="presParOf" srcId="{15572F50-F8A9-465B-9B7D-FD54A612E5AA}" destId="{0E1F6225-6726-4A3A-A901-4570720DBDB6}" srcOrd="1" destOrd="0" presId="urn:microsoft.com/office/officeart/2005/8/layout/pyramid2"/>
    <dgm:cxn modelId="{C8DAF60A-431B-4E13-A6AE-E4F65EA65F23}" type="presParOf" srcId="{15572F50-F8A9-465B-9B7D-FD54A612E5AA}" destId="{991058C8-ADE8-4185-92C7-7B099F0FC7C8}" srcOrd="2" destOrd="0" presId="urn:microsoft.com/office/officeart/2005/8/layout/pyramid2"/>
    <dgm:cxn modelId="{1ABD6960-0DB0-4FE3-A4A3-6FAF09D7BED2}" type="presParOf" srcId="{15572F50-F8A9-465B-9B7D-FD54A612E5AA}" destId="{9EBB1C54-F6D2-43D9-B913-61EE9CF28AE5}" srcOrd="3" destOrd="0" presId="urn:microsoft.com/office/officeart/2005/8/layout/pyramid2"/>
    <dgm:cxn modelId="{384BCC8F-A4EC-414A-ABAA-8ECA9EC79A79}" type="presParOf" srcId="{15572F50-F8A9-465B-9B7D-FD54A612E5AA}" destId="{D6361F81-3AB3-4E04-BE12-9A76049A3533}" srcOrd="4" destOrd="0" presId="urn:microsoft.com/office/officeart/2005/8/layout/pyramid2"/>
    <dgm:cxn modelId="{BCB924E1-296C-4981-8599-58340B9452FE}" type="presParOf" srcId="{15572F50-F8A9-465B-9B7D-FD54A612E5AA}" destId="{E6776608-9E5F-456D-B753-89146B00D59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94EA0A-A0F9-4AEF-993A-2F7873EA7FB9}">
      <dsp:nvSpPr>
        <dsp:cNvPr id="0" name=""/>
        <dsp:cNvSpPr/>
      </dsp:nvSpPr>
      <dsp:spPr>
        <a:xfrm>
          <a:off x="2726058" y="1567180"/>
          <a:ext cx="59583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5830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008312" y="1609765"/>
        <a:ext cx="31321" cy="6270"/>
      </dsp:txXfrm>
    </dsp:sp>
    <dsp:sp modelId="{A52EB4A0-0338-4BD6-B466-9E85F827670F}">
      <dsp:nvSpPr>
        <dsp:cNvPr id="0" name=""/>
        <dsp:cNvSpPr/>
      </dsp:nvSpPr>
      <dsp:spPr>
        <a:xfrm>
          <a:off x="4245" y="795816"/>
          <a:ext cx="2723612" cy="16341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Доступність та історична значущість</a:t>
          </a:r>
          <a:endParaRPr lang="ru-RU" sz="18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45" y="795816"/>
        <a:ext cx="2723612" cy="1634167"/>
      </dsp:txXfrm>
    </dsp:sp>
    <dsp:sp modelId="{98CF5A77-83B5-4B47-AA16-994C03F352C5}">
      <dsp:nvSpPr>
        <dsp:cNvPr id="0" name=""/>
        <dsp:cNvSpPr/>
      </dsp:nvSpPr>
      <dsp:spPr>
        <a:xfrm>
          <a:off x="1366051" y="2428184"/>
          <a:ext cx="3350043" cy="595830"/>
        </a:xfrm>
        <a:custGeom>
          <a:avLst/>
          <a:gdLst/>
          <a:ahLst/>
          <a:cxnLst/>
          <a:rect l="0" t="0" r="0" b="0"/>
          <a:pathLst>
            <a:path>
              <a:moveTo>
                <a:pt x="3350043" y="0"/>
              </a:moveTo>
              <a:lnTo>
                <a:pt x="3350043" y="315015"/>
              </a:lnTo>
              <a:lnTo>
                <a:pt x="0" y="315015"/>
              </a:lnTo>
              <a:lnTo>
                <a:pt x="0" y="59583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955870" y="2722964"/>
        <a:ext cx="170405" cy="6270"/>
      </dsp:txXfrm>
    </dsp:sp>
    <dsp:sp modelId="{99098EE2-1A29-4B79-9901-8298C8EA7CA4}">
      <dsp:nvSpPr>
        <dsp:cNvPr id="0" name=""/>
        <dsp:cNvSpPr/>
      </dsp:nvSpPr>
      <dsp:spPr>
        <a:xfrm>
          <a:off x="3354288" y="795816"/>
          <a:ext cx="2723612" cy="16341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Привабливість для більшої частини населення та гостей міста</a:t>
          </a:r>
          <a:endParaRPr lang="ru-RU" sz="18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54288" y="795816"/>
        <a:ext cx="2723612" cy="1634167"/>
      </dsp:txXfrm>
    </dsp:sp>
    <dsp:sp modelId="{73EFA3FB-7475-4063-B78D-4763F173D31A}">
      <dsp:nvSpPr>
        <dsp:cNvPr id="0" name=""/>
        <dsp:cNvSpPr/>
      </dsp:nvSpPr>
      <dsp:spPr>
        <a:xfrm>
          <a:off x="2726058" y="3827778"/>
          <a:ext cx="59583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5830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008312" y="3870363"/>
        <a:ext cx="31321" cy="6270"/>
      </dsp:txXfrm>
    </dsp:sp>
    <dsp:sp modelId="{49201075-5C86-454A-A2B5-25425A62C798}">
      <dsp:nvSpPr>
        <dsp:cNvPr id="0" name=""/>
        <dsp:cNvSpPr/>
      </dsp:nvSpPr>
      <dsp:spPr>
        <a:xfrm>
          <a:off x="4245" y="3056414"/>
          <a:ext cx="2723612" cy="16341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Придатність для організації туристично-екскурсійної діяльності</a:t>
          </a:r>
          <a:endParaRPr lang="ru-RU" sz="18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45" y="3056414"/>
        <a:ext cx="2723612" cy="1634167"/>
      </dsp:txXfrm>
    </dsp:sp>
    <dsp:sp modelId="{AB67E4C1-2D87-4390-87D2-989B6736ECA2}">
      <dsp:nvSpPr>
        <dsp:cNvPr id="0" name=""/>
        <dsp:cNvSpPr/>
      </dsp:nvSpPr>
      <dsp:spPr>
        <a:xfrm>
          <a:off x="3354288" y="3056414"/>
          <a:ext cx="2723612" cy="16341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 документальних свідчень про ці об’єкти в історичній науковій та науково-популярній літературі</a:t>
          </a:r>
          <a:endParaRPr lang="ru-RU" sz="18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54288" y="3056414"/>
        <a:ext cx="2723612" cy="16341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56B375-0633-4CB2-9249-F5B74E269D81}">
      <dsp:nvSpPr>
        <dsp:cNvPr id="0" name=""/>
        <dsp:cNvSpPr/>
      </dsp:nvSpPr>
      <dsp:spPr>
        <a:xfrm>
          <a:off x="2955795" y="0"/>
          <a:ext cx="4666128" cy="466612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95DB69-EF07-4B43-8B78-D94D4D7880C0}">
      <dsp:nvSpPr>
        <dsp:cNvPr id="0" name=""/>
        <dsp:cNvSpPr/>
      </dsp:nvSpPr>
      <dsp:spPr>
        <a:xfrm>
          <a:off x="5100581" y="469119"/>
          <a:ext cx="3032983" cy="11045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допоможе зрозуміти сучасність у контексті минулого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54501" y="523039"/>
        <a:ext cx="2925143" cy="996719"/>
      </dsp:txXfrm>
    </dsp:sp>
    <dsp:sp modelId="{991058C8-ADE8-4185-92C7-7B099F0FC7C8}">
      <dsp:nvSpPr>
        <dsp:cNvPr id="0" name=""/>
        <dsp:cNvSpPr/>
      </dsp:nvSpPr>
      <dsp:spPr>
        <a:xfrm>
          <a:off x="5100581" y="1711749"/>
          <a:ext cx="3032983" cy="11045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викличе  інтерес до минулого, допоможе зрозуміти власне коріння і культурну спадщину своєї нації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54501" y="1765669"/>
        <a:ext cx="2925143" cy="996719"/>
      </dsp:txXfrm>
    </dsp:sp>
    <dsp:sp modelId="{D6361F81-3AB3-4E04-BE12-9A76049A3533}">
      <dsp:nvSpPr>
        <dsp:cNvPr id="0" name=""/>
        <dsp:cNvSpPr/>
      </dsp:nvSpPr>
      <dsp:spPr>
        <a:xfrm>
          <a:off x="5100581" y="2954378"/>
          <a:ext cx="3032983" cy="11045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допоможе набути відчуття єдності зі своїм оточенням, своїм народом, засвоїти принципи загальнолюдського гуманізму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54501" y="3008298"/>
        <a:ext cx="2925143" cy="9967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004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35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27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83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168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172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77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10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465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42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136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2974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304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165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334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835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69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44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0043"/>
            <a:ext cx="12192000" cy="748145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Історична велич</a:t>
            </a:r>
            <a:r>
              <a:rPr lang="uk-UA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криворіжжя</a:t>
            </a: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682" y="4223599"/>
            <a:ext cx="8982635" cy="24730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Виконавці роботи: </a:t>
            </a:r>
            <a:r>
              <a:rPr lang="uk-UA" sz="2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Ясінський Едуард, Корольков Андрій, 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 8-Т1 класу Криворізького навчально-виховного комплексу №129 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«Гімназія-ліцей академічного спрямування»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 </a:t>
            </a:r>
            <a:r>
              <a:rPr lang="uk-UA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Гонтар Дмитро Анатолійович, </a:t>
            </a:r>
            <a:endParaRPr lang="uk-UA" sz="24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історії, правознавства та громадянської освіти 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Криворізького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навчально-виховного комплексу №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«Гімназія-ліцей академічного спрямування»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420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7799" y="326080"/>
            <a:ext cx="6705600" cy="1293028"/>
          </a:xfrm>
        </p:spPr>
        <p:txBody>
          <a:bodyPr>
            <a:normAutofit/>
          </a:bodyPr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 принципи відбору об’єктів для екскурсійного маршруту:</a:t>
            </a: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87979"/>
            <a:ext cx="5597236" cy="467729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uk-UA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algn="ctr"/>
            <a:r>
              <a:rPr lang="uk-UA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показати 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історико-культурну спадщину Криворіжжя з точки зору її неупередженості та історичного  </a:t>
            </a:r>
            <a:r>
              <a:rPr lang="uk-UA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об’єктивізму; довести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об’єкти подібної класифікаційної категорії (архітектурні, історико-культурні, індустріальні тощо) можуть слугувати туристично привабливими  навіть через цілі </a:t>
            </a:r>
            <a:r>
              <a:rPr lang="uk-UA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покоління.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algn="ctr"/>
            <a:r>
              <a:rPr lang="uk-UA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висвітлити 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 різних сфер життя Криворіжжя: промисловий розвиток і становлення залізорудного басейну, повсякденне життя поміщиків і простого народу на території  нашого краю, особливості народної архітектури, розвитку освітньої </a:t>
            </a:r>
            <a:r>
              <a:rPr lang="uk-UA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сфери шляхом туристично-краєзнавчої діяльності.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47316152"/>
              </p:ext>
            </p:extLst>
          </p:nvPr>
        </p:nvGraphicFramePr>
        <p:xfrm>
          <a:off x="5749635" y="1094509"/>
          <a:ext cx="6082147" cy="5486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5637" y="5879159"/>
            <a:ext cx="11416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Особливий акцент зроблено на тих об’єктах, які є </a:t>
            </a:r>
            <a:r>
              <a:rPr lang="uk-UA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маловідомими, </a:t>
            </a: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однак мають неоціненне значення для історії рідного краю</a:t>
            </a:r>
            <a:endParaRPr lang="ru-RU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150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2881" y="309282"/>
            <a:ext cx="5157599" cy="699247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№1. </a:t>
            </a:r>
            <a:b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САДИБА о. М. пОЛЯ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40643" y="1479176"/>
            <a:ext cx="6392769" cy="4773706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uk-UA" sz="3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Класифікаційна категорія об’єкту 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архітектурний, історико-культурний об’єкт. Має статус пам’ятки місцевого значення.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3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Місцезнаходження об’єкту</a:t>
            </a:r>
            <a:r>
              <a:rPr lang="uk-UA" sz="3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Покровський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район, вулиця Дишинського.</a:t>
            </a:r>
            <a:endParaRPr lang="ru-RU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3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історичні події, з якими пов’язується об’єкт:</a:t>
            </a:r>
            <a:r>
              <a:rPr lang="uk-UA" sz="3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Будинок,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якому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1873-1881 роках жив Олександр Миколайович Поль (1832-1890) - дослідник краю, першовідкривач криворізьких залізних руд, громадський діяч, колекціонер.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3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Опис об’єкту:</a:t>
            </a:r>
            <a:r>
              <a:rPr lang="uk-UA" sz="3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будівництва – 1873 р.; як будівельний матеріал використовували цеглу. Зовні об’єкт пофарбований сумішшю білої глини та жовтого колору; фундамент споруди обкладений кахелем.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43" y="1680882"/>
            <a:ext cx="4805082" cy="3603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3737" y="5405718"/>
            <a:ext cx="3913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Передній фасад садиби О.М.Поля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698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0742" y="571499"/>
            <a:ext cx="8754035" cy="699247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№2. </a:t>
            </a:r>
            <a:b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маєток родини добровольських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73209" y="1640541"/>
            <a:ext cx="6562165" cy="4773706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uk-UA" sz="36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Класифікаційна категорія об’єкту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архітектурний, історико-культурний об’єкт. Має статус пам’ятки місцевого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Місцезнаходження об’єкту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Інгулецький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район, вулиця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Червонофлотська,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село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Зелене.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історичні події, з якими пов’язується об’єкт: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Цей будинок з 1846 року належав Василю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Добровольському - польському шляхтичу. Після смерті старого Добровольського у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1892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році, маєток батька перейшов до рук молодшого сина - Андрія. Після 1930 року в колишній поміщицький будинок поселився дитячий будинок, де виховувались діти-сироти. згодом у ньому розмістився Широківській ветзоотехнікум, а потім школа, яка існує і нині.</a:t>
            </a:r>
          </a:p>
          <a:p>
            <a:pPr lvl="0" algn="just"/>
            <a:r>
              <a:rPr lang="uk-UA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Опис об’єкту: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будівництва – 1846 р.; як будівельний матеріал використовували цеглу. Зовні об’єкт пофарбований сумішшю білої глини. Санітарно-гігієнічний стан прилеглої території – задовільний.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97542" y="5405718"/>
            <a:ext cx="4641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Передній фасад маєтку родини Добровольських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42" y="1796495"/>
            <a:ext cx="4641196" cy="347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61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0742" y="571499"/>
            <a:ext cx="8754035" cy="699247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№3. </a:t>
            </a:r>
            <a:b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житлова будівля з вапняку-ракушняку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73209" y="1640541"/>
            <a:ext cx="6562165" cy="5029200"/>
          </a:xfrm>
        </p:spPr>
        <p:txBody>
          <a:bodyPr>
            <a:noAutofit/>
          </a:bodyPr>
          <a:lstStyle/>
          <a:p>
            <a:pPr lvl="0" algn="just">
              <a:lnSpc>
                <a:spcPct val="100000"/>
              </a:lnSpc>
            </a:pPr>
            <a:r>
              <a:rPr lang="uk-UA" sz="1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Класифікаційна категорія об’єкту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архітектурний.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</a:pPr>
            <a:r>
              <a:rPr lang="uk-UA" sz="1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Місцезнаходження об’єкту: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Кривий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Ріг, </a:t>
            </a: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вулиця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Свято-Миколаївська,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 67 (Центрально-Міський район). Напроти знаходиться будівля хлібозаводу. Наявні й прямі транспортні під’їзди до даного об’єкту – за допомогою громадського транспорту (трамвай № 1, 2; зупинка «Хлібозавод»). Територія місцезнаходження об’єкту підпорядкована місту.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uk-UA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</a:t>
            </a:r>
            <a:r>
              <a:rPr lang="uk-UA" sz="1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 події, з якими пов’язується </a:t>
            </a:r>
            <a:r>
              <a:rPr lang="uk-UA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об’єкт:</a:t>
            </a:r>
            <a:r>
              <a:rPr lang="ru-RU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Даний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дає змогу прослідкувати особливості народної архітектури на території Кривого Рогу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напр.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ХІХ – на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поч. ХХ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Зокрема, можна зазначити той факт, що у зв’язку з поширенням вапняку по берегах річок і балок набув розповсюдження спосіб зведення стін з пласких необроблених плит, покладених без зв’язки і лише обмазаних потім зовні і зсередини глиною.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uk-UA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Опис </a:t>
            </a:r>
            <a:r>
              <a:rPr lang="uk-UA" sz="1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об’єкту:</a:t>
            </a:r>
            <a:r>
              <a:rPr lang="uk-UA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будівництва – кінець ХІХ ст.; як будівельний матеріал використовували вапняк, ракушняк, каміння, глину, для надання форми стінам – дерев’яні дранки, пізніше окремі частини будинку (наприклад, сходи) були обкладені цеглою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3127" y="5136776"/>
            <a:ext cx="48456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Житлова будівля з вапняку-ракушняку кінця ХІХ ст. по вулиці </a:t>
            </a:r>
            <a:r>
              <a:rPr lang="uk-UA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Свято-Миколаївській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C:\Users\1\Desktop\113___08\IMG_20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127" y="2164977"/>
            <a:ext cx="4845611" cy="2708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7313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3060" y="342899"/>
            <a:ext cx="8754035" cy="699247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№4. </a:t>
            </a:r>
            <a:b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комерційне училище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1625" y="1255953"/>
            <a:ext cx="6940644" cy="5029200"/>
          </a:xfrm>
        </p:spPr>
        <p:txBody>
          <a:bodyPr>
            <a:noAutofit/>
          </a:bodyPr>
          <a:lstStyle/>
          <a:p>
            <a:pPr lvl="0" algn="just"/>
            <a:r>
              <a:rPr lang="uk-UA" sz="1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Класифікаційна категорія об’єкту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історико-культурний.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Місцезнаходження </a:t>
            </a:r>
            <a:r>
              <a:rPr lang="uk-UA" sz="1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об’єкту:</a:t>
            </a:r>
            <a:r>
              <a:rPr lang="uk-UA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Кривий 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Ріг, 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вулиця Свято-Миколаївська,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 56 (Центрально-Міський район). Напроти знаходиться будівля вищого навчального закладу «Європейський університет». Наявні й прямі транспортні під’їзди до даного об’єкту – за допомогою громадського транспорту (трамвай 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№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2). Територія місцезна-ходження об’єкту підпорядкована місту.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</a:t>
            </a:r>
            <a:r>
              <a:rPr lang="uk-UA" sz="1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 події, з якими пов’язується </a:t>
            </a:r>
            <a:r>
              <a:rPr lang="uk-UA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об’єкт:</a:t>
            </a:r>
            <a:r>
              <a:rPr lang="ru-RU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Даний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ілюструє процес розвитку освіти на території Криворіжжя на 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поч.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ХХ ст. Комерційне училище було збудоване у 1910 р., до революції в ньому знаходилося декілька контор і різноманітних установ.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 відомим на Криворіжжі був викладач суспільствознавства та географії Комерційного училища Олександр Семенович Вєтров. Виходячи з даних протоколу засідання педагогічної ради училища від 4 жовтня 1918 р., О.С.Вєтров на своїх уроках розвивав в учнів бадьорість і трудове налаштування, проводив активну позакласну роботу з предмета, займався збором колекцій, частина з яких пізніше слугувала  посібником під час викладання 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курсу.</a:t>
            </a:r>
          </a:p>
          <a:p>
            <a:pPr algn="just"/>
            <a:r>
              <a:rPr lang="uk-UA" sz="20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Опис об’єкту:</a:t>
            </a:r>
            <a:r>
              <a:rPr lang="uk-U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будівництва – 1910 р.; як будівельний матеріал використовували цеглу. Передній фасад споруди містить поєднання різних ліпних архітектурних стилів. Зовні об’єкт пофарбований сумішшю білої глини.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187" y="2920716"/>
            <a:ext cx="484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Будівля Комерційного училища </a:t>
            </a:r>
            <a:r>
              <a:rPr lang="uk-UA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uk-UA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вулиці </a:t>
            </a:r>
            <a:r>
              <a:rPr lang="uk-UA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Свято-Миколаївській (передній фасад)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18476"/>
          <a:stretch/>
        </p:blipFill>
        <p:spPr>
          <a:xfrm>
            <a:off x="293127" y="863764"/>
            <a:ext cx="4374736" cy="20102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74" y="3675306"/>
            <a:ext cx="3390471" cy="19071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3127" y="5582446"/>
            <a:ext cx="453436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Верхівка переднього фасаду будівлі Комерційного училища </a:t>
            </a:r>
            <a:r>
              <a:rPr lang="uk-UA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 зазначенням </a:t>
            </a:r>
            <a:r>
              <a:rPr lang="uk-UA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дати будівництва – 1910 р.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4029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3061" y="342899"/>
            <a:ext cx="8296834" cy="1633819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 №5 - 6. </a:t>
            </a:r>
            <a:b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ЗАЛІзничний вокзал. Пам’ятний знак «паротяг»</a:t>
            </a:r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3706" y="1761565"/>
            <a:ext cx="7234518" cy="4523588"/>
          </a:xfrm>
        </p:spPr>
        <p:txBody>
          <a:bodyPr>
            <a:noAutofit/>
          </a:bodyPr>
          <a:lstStyle/>
          <a:p>
            <a:pPr lvl="0" algn="just">
              <a:lnSpc>
                <a:spcPct val="10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Початком будівництва залізниці (яка на той час називалася Криворогською, а пізніше - Катерининською) стає 1881 рік. Уже за 3 роки неподалік від маєтку генерала Долгинцева відкривається велика вузлова станція на 5 колій, яка перейняла свою назву від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селища.</a:t>
            </a:r>
          </a:p>
          <a:p>
            <a:pPr algn="just"/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Швидкого розвитку набуло і саме Довгинцеве, куди з’їжджалися переселенці з різних куточків України та Росії.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будували залізницю, підприємства, необхідні для організації руху поїздів, згодом їх обслуговували, а паралельно розбудовували і населений пункт, центром якого була однойменна станція. При ній функціонувала контора, лікарня на 25 ліжок, безкоштовна бібліотека-читальня для службовців, ощадкаса, гуртожиток. При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церкві у 1897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році була відкрита перша церковно-приходська школа на 250 чоловік, де вчились діти залізничників. З 1902 року тут діяло двокласне Долгінцевське залізничне училище.</a:t>
            </a:r>
          </a:p>
          <a:p>
            <a:pPr algn="just"/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честь залізничників Криворізького відділу Придніпровської залізниці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території привокзальної площі встановлено пам’ятний знак «</a:t>
            </a: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Паротяг».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3290620"/>
            <a:ext cx="4921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Залізнична станція «Кривий </a:t>
            </a: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Ріг – </a:t>
            </a:r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Головний» </a:t>
            </a: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(колишня станція Довгинцево</a:t>
            </a:r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rc_mi" descr="http://krogerc.info/images/stations/full/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1" y="135940"/>
            <a:ext cx="4206240" cy="3154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03" y="3936951"/>
            <a:ext cx="2907816" cy="21798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2891" y="6245245"/>
            <a:ext cx="4206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Пам’ятний </a:t>
            </a:r>
            <a:r>
              <a:rPr lang="uk-UA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 «</a:t>
            </a:r>
            <a:r>
              <a:rPr lang="uk-UA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Паротяг»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418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5895" y="134468"/>
            <a:ext cx="8736106" cy="1633819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№7. </a:t>
            </a:r>
            <a:b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відвал кар’єру кочубеївського рудника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3706" y="1761565"/>
            <a:ext cx="7234518" cy="4523588"/>
          </a:xfrm>
        </p:spPr>
        <p:txBody>
          <a:bodyPr>
            <a:noAutofit/>
          </a:bodyPr>
          <a:lstStyle/>
          <a:p>
            <a:pPr lvl="0" algn="just"/>
            <a:r>
              <a:rPr lang="uk-UA" sz="1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Класифікаційна категорія об’єкту</a:t>
            </a:r>
            <a:r>
              <a:rPr lang="uk-UA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об’єкт індустріальної спадщини Кривбасу дореволюційних часів.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1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Місцезнаходження об’єкту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неподалік від ріки Жовта на території Ганнівського лісу у напрямку Кіровоградської області.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1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історичні події, з якими пов’язується об’єкт:</a:t>
            </a:r>
            <a:r>
              <a:rPr lang="uk-UA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відвал утворений разом із започаткуванням кар'єру в 1904 році. У відвал були відсипані розкривні гірські породи з суглинків та глин.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Видобувалася залізна руда з одного вузького пласту. Потужність покладу складала 1,5-3,0 м. Кар'єр був основою невеликого рудника. Кар'єр працював з перебоями і недовго.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Рудник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працює з 1915 року. </a:t>
            </a:r>
          </a:p>
          <a:p>
            <a:pPr lvl="0" algn="just"/>
            <a:r>
              <a:rPr lang="uk-UA" sz="1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Опис об’єкту:</a:t>
            </a:r>
            <a:r>
              <a:rPr lang="uk-UA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ідвал має вигляд нерівного пагорба, висотою 8 м, з похилими схилами, довжиною 160 м. За багато років поверхня відвалу поросла степовою рослинністю з ковили, типчаку, різнотрав'я. Відвал є типовим зразком самовідновлення природи в умовах антропогенного ландшафту.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кар'єр має довжину 185 м, глибина 35 м. Має вузьку щелеподібну форму з крутими, місцями скельними і обривистими схилами.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Поруч старовинний відвал, на днищі у відкритому вигляді високі підземні виробки та 5-ть штолень, западина на місці старої шахти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dirty="0"/>
              <a:t> 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105974"/>
            <a:ext cx="4921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 вигляд відвалу кар’єру Кочубеївського рудника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75" y="1870548"/>
            <a:ext cx="4179074" cy="313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049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2717" y="134468"/>
            <a:ext cx="7929283" cy="1278915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№8. </a:t>
            </a:r>
            <a:b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кочубеївські штольні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3706" y="1413383"/>
            <a:ext cx="7234518" cy="4871770"/>
          </a:xfrm>
        </p:spPr>
        <p:txBody>
          <a:bodyPr>
            <a:noAutofit/>
          </a:bodyPr>
          <a:lstStyle/>
          <a:p>
            <a:pPr lvl="0" algn="just"/>
            <a:r>
              <a:rPr lang="uk-UA" sz="1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Класифікаційна категорія </a:t>
            </a:r>
            <a:r>
              <a:rPr lang="uk-UA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об’єкту </a:t>
            </a: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індустріальної спадщини Кривбасу дореволюційних часів.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Місцезнаходження об’єкту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неподалік від ріки Жовта на території Ганнівського лісу у напрямку Кіровоградської області.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історичні події, з якими пов’язується об’єкт: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відвал утворений разом із започаткуванням кар'єру в 1904 році. У відвал були відсипані розкривні гірські породи з суглинків та глин.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Опис об’єкту: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ходи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штолень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розпочинаються з днища кар'єр. Всього їх налічується – 5-ть. Мають прямолінійну та розгалужену структуру в плані. Загальна довжина всіх підземних ходів складає 250 м. Штольні йдуть упоперек простяганню кар'єру. Закладалися в часи роботи рудника для розвідки паралельних покладів залізної руди. Штольні мають вузькі і приземисті вхідні отвори. Висота стель до 1,5 м. В стелі помітні старовинні цвяхи для підвішування шахтарських ліхтарів. Стінки штолень – це розкрита геологічна будова Криворізької складчастої споруди – лимонітові сланці.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105974"/>
            <a:ext cx="4921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Вхід до однієї із Кочубеївських штолень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67" y="1761565"/>
            <a:ext cx="4263490" cy="319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89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2717" y="134468"/>
            <a:ext cx="7929283" cy="1278915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№9. </a:t>
            </a:r>
            <a:b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кар’єр інгзк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3706" y="1413383"/>
            <a:ext cx="7234518" cy="4871770"/>
          </a:xfrm>
        </p:spPr>
        <p:txBody>
          <a:bodyPr>
            <a:noAutofit/>
          </a:bodyPr>
          <a:lstStyle/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Класифікаційна категорія </a:t>
            </a:r>
            <a:r>
              <a:rPr lang="uk-UA" sz="2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об’єкту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індустріальної спадщини.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Місцезнаходження об’єкту</a:t>
            </a:r>
            <a:r>
              <a:rPr lang="uk-UA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територія Інгулецького гірничо-збагачувального комбінату.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історичні події, з якими пов’язується об’єкт:</a:t>
            </a:r>
            <a:r>
              <a:rPr lang="uk-UA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Кар’єр входить до складу ПАТ «Інгулецький гірничо-збагачувальний комбінат» та є одним із найбільш потужних та найглибших кар’єрів у країнах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СНД.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Функціонує із середини ХХ ст.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Опис об’єкту:</a:t>
            </a:r>
            <a:r>
              <a:rPr lang="uk-UA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пропонований об’єкт являє собою кар’єр, глибина якого складає 426 м. Рівень виробництва руди – 38 млн. т/год.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 об’єкту:</a:t>
            </a:r>
            <a:r>
              <a:rPr lang="uk-UA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повністю збережений до наших днів; санітарно-гігієнічний стан прилеглої території – задовільний.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509386"/>
            <a:ext cx="4921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 вигляд кар’єру ІнГЗК</a:t>
            </a:r>
            <a:endParaRPr lang="ru-RU" sz="4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tp://cityblog.com.ua/wp-content/uploads/2013/05/ingok_01.jpg"/>
          <p:cNvPicPr/>
          <p:nvPr/>
        </p:nvPicPr>
        <p:blipFill>
          <a:blip r:embed="rId2" cstate="print"/>
          <a:srcRect r="3394" b="4035"/>
          <a:stretch>
            <a:fillRect/>
          </a:stretch>
        </p:blipFill>
        <p:spPr bwMode="auto">
          <a:xfrm>
            <a:off x="306480" y="1846119"/>
            <a:ext cx="4386544" cy="3352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1145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2717" y="134468"/>
            <a:ext cx="7929283" cy="1278915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№10. </a:t>
            </a:r>
            <a:b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анновський кар’єр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0" y="1574748"/>
            <a:ext cx="7234518" cy="4871770"/>
          </a:xfrm>
        </p:spPr>
        <p:txBody>
          <a:bodyPr>
            <a:noAutofit/>
          </a:bodyPr>
          <a:lstStyle/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Класифікаційна категорія </a:t>
            </a:r>
            <a:r>
              <a:rPr lang="uk-UA" sz="2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об’єкту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індустріальної спадщини.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Місцезнаходження об’єкту</a:t>
            </a:r>
            <a:r>
              <a:rPr lang="uk-UA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неподалік від ріки Жовта на території Ганнівського лісу у напрямку Кіровоградської області.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історичні події, з якими пов’язується об’єкт:</a:t>
            </a:r>
            <a:r>
              <a:rPr lang="uk-UA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 рудних копалень промислового Криворіжжя кінця ХІХ – ХХ ст.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Опис об’єкту: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Кар’єр знаходиться на території Тернівського метеоритного кратеру Дніпропетровської області. Його діаметр складає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11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км, а вік – 280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±10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млн. років. Вкритий товщею осадкових порід.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981147"/>
            <a:ext cx="4921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 вигляд Анновського кар’єру</a:t>
            </a:r>
            <a:endParaRPr lang="ru-RU" sz="4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15" y="2041776"/>
            <a:ext cx="4492594" cy="277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27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2717" y="376518"/>
            <a:ext cx="7929283" cy="1036865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№11. </a:t>
            </a:r>
            <a:b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затоплений гранітний кар’єр кресу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0" y="1680882"/>
            <a:ext cx="7234518" cy="4765636"/>
          </a:xfrm>
        </p:spPr>
        <p:txBody>
          <a:bodyPr>
            <a:noAutofit/>
          </a:bodyPr>
          <a:lstStyle/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Класифікаційна категорія </a:t>
            </a:r>
            <a:r>
              <a:rPr lang="uk-UA" sz="2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об’єкту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індустріальної спадщини.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Місцезнаходження об’єкту 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території гранітного кар’єру, неподалік від греблі КРЕСу.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історичні події, з якими пов’язується об’єкт: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з’являється у 1928 – 1934 рр. як один з елементів проекту будівництва Кресівського водосховища. Об’єкт безпосередньо пов'язаний із проведенням водопровідних, каналізаційних, гідро-технічних і бурових робіт, а також із будівництвом споруд для очищення води на території Криворіжжя на початку ХХ ст.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Опис об’єкту: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затоплений кар’єр на території Кресівського водосховища, що на вигляд нагадує озеро. За це у народі й прозвали його «Криворізький Байкал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105714"/>
            <a:ext cx="4921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 вигляд гранітного кар’єру КРЕСу</a:t>
            </a:r>
            <a:endParaRPr lang="ru-RU" sz="6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cityblog.com.ua/wp-content/uploads/2013/09/teatrpl4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035" y="1882588"/>
            <a:ext cx="4240306" cy="2955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6126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2717" y="376518"/>
            <a:ext cx="7929283" cy="1036865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№12. </a:t>
            </a:r>
            <a:b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кар’єр пдгзк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0" y="1680882"/>
            <a:ext cx="7234518" cy="4765636"/>
          </a:xfrm>
        </p:spPr>
        <p:txBody>
          <a:bodyPr>
            <a:noAutofit/>
          </a:bodyPr>
          <a:lstStyle/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Класифікаційна категорія </a:t>
            </a:r>
            <a:r>
              <a:rPr lang="uk-UA" sz="2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об’єкту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індустріальної спадщини.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Місцезнаходження об’єкту</a:t>
            </a:r>
            <a:r>
              <a:rPr lang="uk-UA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Південний гірничо-збагачувальний комбінат міста Кривого Рогу.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історичні події, з якими пов’язується об’єкт:</a:t>
            </a:r>
            <a:r>
              <a:rPr lang="uk-UA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пов'язаний з розвитком залізорудної індустрії в СРСР середини ХХ ст. 28 листопада 1956 р. був введений в експлуатацію.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Опис об’єкту: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Кар’єр Південного гірничо-збагачувального комбінату – один з основних виробників залізорудної сировини в Україні та один із найбільших кар’єрів у світі. Його глибина становить 370 м, довжина – 3000 м, ширина – 2500 м, кількість горизонтів – 25, загальна протяжність автодоріг в кар’єрі – 37 км.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105714"/>
            <a:ext cx="4921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 вигляд </a:t>
            </a:r>
            <a:endParaRPr lang="uk-UA" sz="24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кар’єру </a:t>
            </a:r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ПДГЗК</a:t>
            </a:r>
            <a:endParaRPr lang="ru-RU" sz="7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rc_mi" descr="http://krnews.ua/images/stories/000/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626" y="1889312"/>
            <a:ext cx="4366372" cy="3007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317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32361"/>
            <a:ext cx="12662648" cy="1109722"/>
          </a:xfrm>
        </p:spPr>
        <p:txBody>
          <a:bodyPr>
            <a:noAutofit/>
          </a:bodyPr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 та Пропозиції щодо використання об’єктів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7545343"/>
              </p:ext>
            </p:extLst>
          </p:nvPr>
        </p:nvGraphicFramePr>
        <p:xfrm>
          <a:off x="3993777" y="1888414"/>
          <a:ext cx="10901082" cy="4666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36474" y="1242083"/>
            <a:ext cx="7738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знайомлення із 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запропонованими об’єктами сприятиме формуванню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 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свідомості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 почуття 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 патріотизму, а також: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977" y="1994773"/>
            <a:ext cx="80682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Представлені у роботі об’єкти зорієнтовані на впровадження у </a:t>
            </a:r>
            <a:r>
              <a:rPr lang="uk-UA" sz="20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туристично-краєзнавчу </a:t>
            </a:r>
            <a:r>
              <a:rPr lang="uk-UA" sz="2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 наступним чином: організація пішохідних мандрівок, екскурсій, квестів, пошукових заходів тощо</a:t>
            </a:r>
            <a:r>
              <a:rPr lang="uk-UA" sz="20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Особистим внеском авторів роботи є організація екскурсійного маршруту для учнів за розробленою схемою руху.</a:t>
            </a:r>
            <a:endParaRPr lang="ru-RU" sz="20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77053" y="5979116"/>
            <a:ext cx="91963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Кожен історик, турист і житель міста Кривого Рогу повинен пам’ятати, що краєзнавство – це завжди </a:t>
            </a:r>
            <a:r>
              <a:rPr lang="uk-UA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краєлюбство!</a:t>
            </a:r>
            <a:endParaRPr lang="ru-RU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59977" y="3763807"/>
            <a:ext cx="73323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маршруту: пішохідний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 маршруту: туристично-краєзнавчий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Спосіб руху: у пішому порядку з елементами транспортного під’їзду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Протяжність: до 3 км.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Тривалість: 2,5 години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Сезонність: весна-осінь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13785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2218" y="901532"/>
            <a:ext cx="10217727" cy="1293028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 використаних джерел: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9655" y="1751215"/>
            <a:ext cx="10820400" cy="4024125"/>
          </a:xfrm>
        </p:spPr>
        <p:txBody>
          <a:bodyPr>
            <a:normAutofit/>
          </a:bodyPr>
          <a:lstStyle/>
          <a:p>
            <a:pPr lvl="0"/>
            <a:endParaRPr lang="uk-UA" dirty="0" smtClean="0"/>
          </a:p>
          <a:p>
            <a:pPr marL="457200" lvl="0" indent="-457200" algn="just">
              <a:buAutoNum type="arabicPeriod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Енциклопедія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Криворіжжя: [у 2 т.] / Упоряд. В.П.Бухтіяров. – Кривий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Ріг, 2005.</a:t>
            </a:r>
          </a:p>
          <a:p>
            <a:pPr marL="457200" lvl="0" indent="-457200" algn="just">
              <a:buAutoNum type="arabicPeriod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Комаров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В.О. Історія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Криворіжжя: навчальний посібник. Дніпропетровськ,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1992.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165 с.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eriod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Мельник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О.О., Балабанов С.В. Історична енциклопедія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Криворіжжя.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Т. 1. – Кривий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Ріг,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2007.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604 с.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eriod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Петров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 Первоисточники – чист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ые родники: в 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Кн. 2. – Днепропетровск, 2011. – С. 135 –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138.</a:t>
            </a:r>
          </a:p>
          <a:p>
            <a:pPr marL="457200" lvl="0" indent="-4572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Рукавицын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А.И. Кривой Рог в открытках, документах, фотографиях.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Киев,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128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4962488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159</TotalTime>
  <Words>2034</Words>
  <Application>Microsoft Office PowerPoint</Application>
  <PresentationFormat>Широкоэкранный</PresentationFormat>
  <Paragraphs>109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Times New Roman</vt:lpstr>
      <vt:lpstr>След самолета</vt:lpstr>
      <vt:lpstr>Історична велич криворіжжя</vt:lpstr>
      <vt:lpstr>Головні принципи відбору об’єктів для екскурсійного маршруту:</vt:lpstr>
      <vt:lpstr>ОБ’ЄКТ №1.  САДИБА о. М. пОЛЯ</vt:lpstr>
      <vt:lpstr>ОБ’ЄКТ №2.  маєток родини добровольських</vt:lpstr>
      <vt:lpstr>ОБ’ЄКТ №3.  житлова будівля з вапняку-ракушняку</vt:lpstr>
      <vt:lpstr>ОБ’ЄКТ №4.  комерційне училище</vt:lpstr>
      <vt:lpstr>ОБ’ЄКТи №5 - 6.  ЗАЛІзничний вокзал. Пам’ятний знак «паротяг» </vt:lpstr>
      <vt:lpstr>ОБ’ЄКТ №7.  відвал кар’єру кочубеївського рудника</vt:lpstr>
      <vt:lpstr>ОБ’ЄКТ №8.  кочубеївські штольні</vt:lpstr>
      <vt:lpstr>ОБ’ЄКТ №9.  кар’єр інгзк</vt:lpstr>
      <vt:lpstr>ОБ’ЄКТ №10.  анновський кар’єр</vt:lpstr>
      <vt:lpstr>ОБ’ЄКТ №11.  затоплений гранітний кар’єр кресу</vt:lpstr>
      <vt:lpstr>ОБ’ЄКТ №12.  кар’єр пдгзк</vt:lpstr>
      <vt:lpstr>Висновки та Пропозиції щодо використання об’єктів</vt:lpstr>
      <vt:lpstr>Список  використаних джерел: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Дмитрий</cp:lastModifiedBy>
  <cp:revision>23</cp:revision>
  <dcterms:created xsi:type="dcterms:W3CDTF">2021-04-24T07:35:42Z</dcterms:created>
  <dcterms:modified xsi:type="dcterms:W3CDTF">2021-04-25T04:20:02Z</dcterms:modified>
</cp:coreProperties>
</file>