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7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4DA9003-A7CC-406E-9731-9FD9D7C79CA4}" type="datetimeFigureOut">
              <a:rPr lang="uk-UA" smtClean="0"/>
              <a:pPr/>
              <a:t>21.04.2021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202E5E2-8491-436C-8411-2F4E405C10CD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ua-referat.com/%D0%A8%D0%BA%D0%BE%D0%BB%D0%B0" TargetMode="External"/><Relationship Id="rId7" Type="http://schemas.openxmlformats.org/officeDocument/2006/relationships/hyperlink" Target="http://svetodeod.ho.ua/DS/Tehnolog.htm" TargetMode="External"/><Relationship Id="rId2" Type="http://schemas.openxmlformats.org/officeDocument/2006/relationships/hyperlink" Target="http://ua-referat.com/%D0%9A%D0%BD%D0%B8%D0%B3%D0%B0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lamaister.blogspot.com/2008/12/blog-post_02.html" TargetMode="External"/><Relationship Id="rId5" Type="http://schemas.openxmlformats.org/officeDocument/2006/relationships/hyperlink" Target="http://www.strategiesinlight.com/" TargetMode="External"/><Relationship Id="rId4" Type="http://schemas.openxmlformats.org/officeDocument/2006/relationships/hyperlink" Target="http://ua-refera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type="ctrTitle"/>
          </p:nvPr>
        </p:nvSpPr>
        <p:spPr>
          <a:xfrm>
            <a:off x="1214414" y="357166"/>
            <a:ext cx="7643866" cy="3071834"/>
          </a:xfrm>
        </p:spPr>
        <p:txBody>
          <a:bodyPr rtlCol="0">
            <a:normAutofit fontScale="90000"/>
          </a:bodyPr>
          <a:lstStyle/>
          <a:p>
            <a:pPr algn="ctr">
              <a:buFont typeface="Wingdings 2" pitchFamily="18" charset="2"/>
              <a:buNone/>
              <a:defRPr/>
            </a:pPr>
            <a:r>
              <a:rPr lang="uk-UA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ВИКОРИСТАННЯ </a:t>
            </a:r>
          </a:p>
          <a:p>
            <a:pPr algn="ctr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СВІТЛОДІОДНОГО ОСВІТЛЕННЯ З</a:t>
            </a:r>
            <a:endParaRPr lang="uk-UA" sz="44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МЕТОЮ ЕКОНОМІЇ ЕЛЕКТРОЕНЕРГІЇ</a:t>
            </a:r>
            <a:endParaRPr lang="uk-UA" sz="44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000232" y="3643314"/>
            <a:ext cx="6786610" cy="2857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>
              <a:spcBef>
                <a:spcPts val="0"/>
              </a:spcBef>
              <a:defRPr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Яковенко Дар’я Віталіївна,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Судилківський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Шепетівського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району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Хмельницької області,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Хмельницьке територіальне відділення МАНУ, 9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ело</a:t>
            </a: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Судилків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Науковий керівник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Замурняк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Галина Яківна вчитель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фізики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Судилківського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ліцею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Шепетівського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району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Хмельницької області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7281890" cy="1214446"/>
          </a:xfrm>
        </p:spPr>
        <p:txBody>
          <a:bodyPr>
            <a:noAutofit/>
          </a:bodyPr>
          <a:lstStyle/>
          <a:p>
            <a:r>
              <a:rPr lang="uk-UA" sz="8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МЕТА:</a:t>
            </a:r>
            <a:endParaRPr lang="uk-UA" sz="8000" b="1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457200" y="1714488"/>
            <a:ext cx="7467600" cy="4759464"/>
          </a:xfrm>
        </p:spPr>
        <p:txBody>
          <a:bodyPr rtlCol="0">
            <a:noAutofit/>
          </a:bodyPr>
          <a:lstStyle/>
          <a:p>
            <a:pPr marL="268288" eaLnBrk="1" fontAlgn="auto" hangingPunct="1">
              <a:spcAft>
                <a:spcPts val="0"/>
              </a:spcAft>
              <a:buNone/>
              <a:defRPr/>
            </a:pP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ознайомитись з історією розвитку </a:t>
            </a:r>
            <a:r>
              <a:rPr lang="uk-UA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світлодіодного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освітлення,</a:t>
            </a:r>
            <a:b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проаналізувати нові шляхи отримання практично корисних штучних джерел світла,</a:t>
            </a:r>
            <a:b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дослідити переваги та недоліки </a:t>
            </a:r>
            <a:r>
              <a:rPr lang="uk-UA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світлодіодних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ламп в порівнянні з звичайними лампами,</a:t>
            </a:r>
          </a:p>
          <a:p>
            <a:pPr marL="268288" eaLnBrk="1" fontAlgn="auto" hangingPunct="1">
              <a:spcAft>
                <a:spcPts val="0"/>
              </a:spcAft>
              <a:buNone/>
              <a:defRPr/>
            </a:pP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довести необхідність заміни в помешканні звичайних ламп на </a:t>
            </a:r>
            <a:r>
              <a:rPr lang="uk-UA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світлодіодні</a:t>
            </a:r>
            <a:endParaRPr lang="uk-UA" sz="2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  <a:endParaRPr lang="uk-UA" sz="80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0136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/>
              <a:buNone/>
              <a:defRPr/>
            </a:pPr>
            <a:r>
              <a:rPr lang="uk-UA" sz="32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розглянути історію розвитку </a:t>
            </a:r>
            <a:r>
              <a:rPr lang="uk-UA" sz="3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світлодіодних</a:t>
            </a:r>
            <a:r>
              <a:rPr lang="uk-UA" sz="3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ламп;</a:t>
            </a:r>
            <a:endParaRPr lang="ru-RU" sz="3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8288" fontAlgn="auto">
              <a:buFont typeface="Arial"/>
              <a:buNone/>
              <a:defRPr/>
            </a:pPr>
            <a:r>
              <a:rPr lang="ru-RU" sz="3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3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роаналізувати</a:t>
            </a:r>
            <a:r>
              <a:rPr lang="uk-UA" sz="3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переваги та недоліки </a:t>
            </a:r>
            <a:r>
              <a:rPr lang="uk-UA" sz="3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світлодіодних</a:t>
            </a:r>
            <a:r>
              <a:rPr lang="uk-UA" sz="3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ламп;</a:t>
            </a:r>
            <a:endParaRPr lang="ru-RU" sz="3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8288" fontAlgn="auto">
              <a:buFont typeface="Arial"/>
              <a:buNone/>
              <a:defRPr/>
            </a:pPr>
            <a:r>
              <a:rPr lang="uk-UA" sz="3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провести дослідження витрат на використання  </a:t>
            </a:r>
            <a:r>
              <a:rPr lang="uk-UA" sz="3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світлодіодних</a:t>
            </a:r>
            <a:r>
              <a:rPr lang="uk-UA" sz="3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ламп у повсякденному житті;</a:t>
            </a:r>
            <a:endParaRPr lang="ru-RU" sz="3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8288" fontAlgn="auto">
              <a:buFont typeface="Arial"/>
              <a:buNone/>
              <a:defRPr/>
            </a:pPr>
            <a:r>
              <a:rPr lang="uk-UA" sz="3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оцінити отримані результати</a:t>
            </a:r>
            <a:endParaRPr lang="ru-RU" sz="3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642918"/>
            <a:ext cx="7038972" cy="5429288"/>
          </a:xfrm>
        </p:spPr>
        <p:txBody>
          <a:bodyPr>
            <a:normAutofit fontScale="92500" lnSpcReduction="10000"/>
          </a:bodyPr>
          <a:lstStyle/>
          <a:p>
            <a:pPr marL="449263" indent="7938">
              <a:tabLst>
                <a:tab pos="0" algn="l"/>
              </a:tabLst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Об’єкт дослідження – </a:t>
            </a:r>
            <a:r>
              <a:rPr lang="uk-UA" sz="3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світлодіодні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лампи, 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 один 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із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способів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економії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електроенергії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49263" indent="7938">
              <a:tabLst>
                <a:tab pos="0" algn="l"/>
              </a:tabLst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Предмет дослідження - практичне застосування  </a:t>
            </a:r>
            <a:r>
              <a:rPr lang="uk-UA" sz="3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світлодіодних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ламп освітлення в помешканні з метою економії електроенергії</a:t>
            </a:r>
          </a:p>
          <a:p>
            <a:pPr marL="449263" indent="7938">
              <a:tabLst>
                <a:tab pos="0" algn="l"/>
              </a:tabLst>
            </a:pP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Методи – теоретичний, експериментальний,  індуктивний</a:t>
            </a:r>
          </a:p>
          <a:p>
            <a:pPr marL="449263" indent="7938">
              <a:tabLst>
                <a:tab pos="0" algn="l"/>
              </a:tabLst>
            </a:pPr>
            <a:endParaRPr lang="uk-UA" sz="2800" b="1" dirty="0" smtClean="0">
              <a:solidFill>
                <a:srgbClr val="956B43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755650" y="500063"/>
            <a:ext cx="7993063" cy="2643187"/>
          </a:xfrm>
          <a:prstGeom prst="rect">
            <a:avLst/>
          </a:prstGeom>
        </p:spPr>
        <p:txBody>
          <a:bodyPr rtlCol="0">
            <a:normAutofit fontScale="775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Будова та принцип дії </a:t>
            </a:r>
            <a:r>
              <a:rPr kumimoji="0" lang="uk-UA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світлодіодної</a:t>
            </a: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лампи  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Світлодіодний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чіп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Друкована плата (PCB)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Драйвер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Лінзи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Тепловідвід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Picture 3" descr="C:\Users\GS\Desktop\PnJunction-LED-E-u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286124"/>
            <a:ext cx="75723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00125" y="214313"/>
            <a:ext cx="7024688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small" spc="0" normalizeH="0" baseline="0" noProof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Схема увімкнення СДЛ в мережу</a:t>
            </a:r>
            <a:endParaRPr kumimoji="0" lang="ru-RU" sz="3600" b="1" i="0" u="none" strike="noStrike" kern="1200" cap="small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17" y="1600200"/>
            <a:ext cx="7633166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8072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Порівняльні характеристики ЛР</a:t>
            </a:r>
            <a:endParaRPr lang="ru-RU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3" name="Содержимое 4"/>
          <p:cNvGraphicFramePr>
            <a:graphicFrameLocks/>
          </p:cNvGraphicFramePr>
          <p:nvPr/>
        </p:nvGraphicFramePr>
        <p:xfrm>
          <a:off x="250825" y="1116013"/>
          <a:ext cx="8464579" cy="5295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4022">
                  <a:extLst>
                    <a:ext uri="{9D8B030D-6E8A-4147-A177-3AD203B41FA5}"/>
                  </a:extLst>
                </a:gridCol>
                <a:gridCol w="3350557">
                  <a:extLst>
                    <a:ext uri="{9D8B030D-6E8A-4147-A177-3AD203B41FA5}"/>
                  </a:extLst>
                </a:gridCol>
              </a:tblGrid>
              <a:tr h="518173">
                <a:tc>
                  <a:txBody>
                    <a:bodyPr/>
                    <a:lstStyle/>
                    <a:p>
                      <a:pPr algn="ctr"/>
                      <a:r>
                        <a:rPr kumimoji="0" lang="uk-UA" sz="2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Переваги</a:t>
                      </a:r>
                      <a:endParaRPr lang="ru-RU" sz="2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2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Недоліки</a:t>
                      </a:r>
                      <a:endParaRPr lang="ru-RU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777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низька ціна;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невеликі розміри;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відсутність </a:t>
                      </a:r>
                      <a:r>
                        <a:rPr kumimoji="0" lang="uk-UA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пускорегулюючого</a:t>
                      </a: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пристрою;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швидке включення;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відсутність токсичних компонентів;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невелика чутливість до збоїв в живленні;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нечутливість до зміни полярності напруги;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приємний колір світла;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стійкість до електромагнітного імпульсу;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стійкість до різних температур навколишнього середовища.</a:t>
                      </a:r>
                    </a:p>
                  </a:txBody>
                  <a:tcPr marT="45728" marB="4572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мала світлова віддача;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малий термін роботи;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крихкість, чутливість до ударів і вібрації;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можливий розрив балону;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пожежна небезпека;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ts val="475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84A33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світловий ККД дуже малий.</a:t>
                      </a:r>
                    </a:p>
                    <a:p>
                      <a:r>
                        <a:rPr kumimoji="0" lang="uk-UA" sz="1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uk-UA" sz="1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T="45728" marB="4572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82171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Порівняльні характеристики СДЛ</a:t>
            </a:r>
            <a:endParaRPr lang="uk-UA" sz="4000" dirty="0"/>
          </a:p>
        </p:txBody>
      </p:sp>
      <p:graphicFrame>
        <p:nvGraphicFramePr>
          <p:cNvPr id="3" name="Содержимое 4"/>
          <p:cNvGraphicFramePr>
            <a:graphicFrameLocks/>
          </p:cNvGraphicFramePr>
          <p:nvPr/>
        </p:nvGraphicFramePr>
        <p:xfrm>
          <a:off x="357158" y="1214422"/>
          <a:ext cx="8215370" cy="5303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8687">
                  <a:extLst>
                    <a:ext uri="{9D8B030D-6E8A-4147-A177-3AD203B41FA5}"/>
                  </a:extLst>
                </a:gridCol>
                <a:gridCol w="3426683">
                  <a:extLst>
                    <a:ext uri="{9D8B030D-6E8A-4147-A177-3AD203B41FA5}"/>
                  </a:extLst>
                </a:gridCol>
              </a:tblGrid>
              <a:tr h="518187">
                <a:tc>
                  <a:txBody>
                    <a:bodyPr/>
                    <a:lstStyle/>
                    <a:p>
                      <a:pPr algn="ctr"/>
                      <a:r>
                        <a:rPr kumimoji="0" lang="uk-UA" sz="2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Переваги</a:t>
                      </a:r>
                      <a:endParaRPr lang="ru-RU" sz="2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2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Недоліки</a:t>
                      </a:r>
                      <a:endParaRPr lang="ru-RU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717406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найвищі енергозберігаючі властивості;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найвища світлова віддача;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термін роботи</a:t>
                      </a:r>
                      <a:r>
                        <a:rPr kumimoji="0" lang="uk-UA" sz="22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вище 40000 годин;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широкий асортимент виробів різної форми, кольору світіння і габаритів;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висока міцність корпусу;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екологічне;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працює при зміні напруги;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кількість включень/виключень не впливає на термін </a:t>
                      </a:r>
                      <a:r>
                        <a:rPr kumimoji="0" lang="uk-UA" sz="22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експлуатації </a:t>
                      </a: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джерела світла;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нагрівання лампи невелике.</a:t>
                      </a:r>
                      <a:endParaRPr kumimoji="0" lang="ru-RU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висока ціна;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спектр світіння виробів може негативно впливати на самопочуття людини;</a:t>
                      </a:r>
                      <a:endParaRPr kumimoji="0" lang="ru-RU" sz="22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для ефективної і тривалої роботи ламп необхідно придбавати дорогі радіатори, драйвера.</a:t>
                      </a:r>
                      <a:br>
                        <a:rPr kumimoji="0" lang="uk-UA" sz="22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endParaRPr lang="ru-RU" sz="2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8143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 використання потужностей ламп освітлення</a:t>
            </a:r>
            <a:endParaRPr lang="uk-UA" sz="4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2000238"/>
          <a:ext cx="7715304" cy="4487034"/>
        </p:xfrm>
        <a:graphic>
          <a:graphicData uri="http://schemas.openxmlformats.org/drawingml/2006/table">
            <a:tbl>
              <a:tblPr/>
              <a:tblGrid>
                <a:gridCol w="3857652">
                  <a:extLst>
                    <a:ext uri="{9D8B030D-6E8A-4147-A177-3AD203B41FA5}"/>
                  </a:extLst>
                </a:gridCol>
                <a:gridCol w="3857652">
                  <a:extLst>
                    <a:ext uri="{9D8B030D-6E8A-4147-A177-3AD203B41FA5}"/>
                  </a:extLst>
                </a:gridCol>
              </a:tblGrid>
              <a:tr h="1286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Потужності ЛР,  Вт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11E1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Потужності 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11E1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СДЛ,  Вт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11E1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1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1450" marR="91450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11E1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135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91450" marR="91450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511E1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FE8"/>
                    </a:solidFill>
                  </a:tcPr>
                </a:tc>
                <a:extLst>
                  <a:ext uri="{0D108BD9-81ED-4DB2-BD59-A6C34878D82A}"/>
                </a:extLst>
              </a:tr>
              <a:tr h="57135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91450" marR="91450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11E1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135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50" marR="91450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11E1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FE8"/>
                    </a:solidFill>
                  </a:tcPr>
                </a:tc>
                <a:extLst>
                  <a:ext uri="{0D108BD9-81ED-4DB2-BD59-A6C34878D82A}"/>
                </a:extLst>
              </a:tr>
              <a:tr h="57135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50" marR="91450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11E1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11E1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1670" y="285728"/>
            <a:ext cx="47750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Обчислення витрат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992663"/>
          <a:ext cx="7786741" cy="5404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281">
                  <a:extLst>
                    <a:ext uri="{9D8B030D-6E8A-4147-A177-3AD203B41FA5}"/>
                  </a:extLst>
                </a:gridCol>
                <a:gridCol w="2510880">
                  <a:extLst>
                    <a:ext uri="{9D8B030D-6E8A-4147-A177-3AD203B41FA5}"/>
                  </a:extLst>
                </a:gridCol>
                <a:gridCol w="2595580">
                  <a:extLst>
                    <a:ext uri="{9D8B030D-6E8A-4147-A177-3AD203B41FA5}"/>
                  </a:extLst>
                </a:gridCol>
              </a:tblGrid>
              <a:tr h="522798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ВИТРАТИ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ЛР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lnB w="38100" cmpd="sng"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СДЛ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22931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Ціна</a:t>
                      </a:r>
                      <a:r>
                        <a:rPr lang="uk-UA" sz="20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 кВт енергії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1,68 </a:t>
                      </a:r>
                      <a:r>
                        <a:rPr lang="ru-RU" sz="2200" b="1" baseline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1,68 </a:t>
                      </a:r>
                      <a:r>
                        <a:rPr lang="ru-RU" sz="2200" b="1" baseline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ru-RU" sz="22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lnL w="12700" cmpd="sng">
                      <a:noFill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5140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Ціна лампочки</a:t>
                      </a:r>
                      <a:endParaRPr lang="ru-RU" sz="20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22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lnT w="12700" cmpd="sng">
                      <a:noFill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</a:t>
                      </a:r>
                      <a:r>
                        <a:rPr lang="ru-RU" sz="22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14038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Термін роботи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 год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50 000 год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954277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Кількість необхідних лампочок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2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2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22931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Спожито електроенергії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5000 кВт х </a:t>
                      </a:r>
                      <a:r>
                        <a:rPr kumimoji="0" lang="uk-UA" sz="2200" b="1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r>
                        <a:rPr kumimoji="0" lang="uk-UA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 кВт х </a:t>
                      </a:r>
                      <a:r>
                        <a:rPr lang="uk-UA" sz="22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900245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Витрачена</a:t>
                      </a:r>
                    </a:p>
                    <a:p>
                      <a:r>
                        <a:rPr lang="uk-UA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електроенергія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8400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2200" b="1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грн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2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14038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Загальна сума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8700 </a:t>
                      </a:r>
                      <a:r>
                        <a:rPr kumimoji="0" lang="uk-UA" sz="2200" b="1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грн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2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ru-RU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7" marB="45707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357166"/>
            <a:ext cx="56239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altLang="ru-RU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Відмінності показників</a:t>
            </a:r>
            <a:endParaRPr lang="ru-RU" altLang="ru-RU" sz="4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9" y="1287537"/>
          <a:ext cx="7715304" cy="5259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6244">
                  <a:extLst>
                    <a:ext uri="{9D8B030D-6E8A-4147-A177-3AD203B41FA5}"/>
                  </a:extLst>
                </a:gridCol>
                <a:gridCol w="2047665">
                  <a:extLst>
                    <a:ext uri="{9D8B030D-6E8A-4147-A177-3AD203B41FA5}"/>
                  </a:extLst>
                </a:gridCol>
                <a:gridCol w="2771395">
                  <a:extLst>
                    <a:ext uri="{9D8B030D-6E8A-4147-A177-3AD203B41FA5}"/>
                  </a:extLst>
                </a:gridCol>
              </a:tblGrid>
              <a:tr h="407071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ПОКАЗНИКИ</a:t>
                      </a:r>
                      <a:endParaRPr lang="uk-UA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ЛР</a:t>
                      </a:r>
                      <a:endParaRPr lang="uk-UA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СДЛ</a:t>
                      </a:r>
                      <a:endParaRPr lang="uk-UA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34976">
                <a:tc>
                  <a:txBody>
                    <a:bodyPr/>
                    <a:lstStyle/>
                    <a:p>
                      <a:pPr algn="l"/>
                      <a:r>
                        <a:rPr lang="uk-UA" sz="2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Потужність</a:t>
                      </a:r>
                      <a:endParaRPr lang="uk-UA" sz="2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Вт</a:t>
                      </a:r>
                      <a:endParaRPr lang="uk-UA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 Вт</a:t>
                      </a:r>
                      <a:endParaRPr lang="uk-UA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69578">
                <a:tc>
                  <a:txBody>
                    <a:bodyPr/>
                    <a:lstStyle/>
                    <a:p>
                      <a:pPr algn="l"/>
                      <a:r>
                        <a:rPr lang="uk-UA" sz="2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Світловий</a:t>
                      </a:r>
                      <a:r>
                        <a:rPr lang="uk-UA" sz="22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потік</a:t>
                      </a:r>
                      <a:endParaRPr lang="uk-UA" sz="2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 Лм</a:t>
                      </a:r>
                      <a:endParaRPr lang="uk-UA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 Лм</a:t>
                      </a:r>
                      <a:endParaRPr lang="uk-UA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769578">
                <a:tc>
                  <a:txBody>
                    <a:bodyPr/>
                    <a:lstStyle/>
                    <a:p>
                      <a:r>
                        <a:rPr lang="uk-UA" sz="2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Світлова віддача</a:t>
                      </a:r>
                      <a:endParaRPr lang="uk-UA" sz="2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Лм/Вт</a:t>
                      </a:r>
                      <a:endParaRPr lang="uk-UA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 Лм/Вт</a:t>
                      </a:r>
                      <a:endParaRPr lang="uk-UA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509098">
                <a:tc>
                  <a:txBody>
                    <a:bodyPr/>
                    <a:lstStyle/>
                    <a:p>
                      <a:r>
                        <a:rPr lang="uk-UA" sz="2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Колір</a:t>
                      </a:r>
                      <a:r>
                        <a:rPr lang="uk-UA" sz="22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світла</a:t>
                      </a:r>
                      <a:endParaRPr lang="uk-UA" sz="2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теплий</a:t>
                      </a:r>
                    </a:p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білий</a:t>
                      </a:r>
                      <a:endParaRPr lang="uk-UA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 теплого</a:t>
                      </a:r>
                      <a:r>
                        <a:rPr lang="uk-UA" sz="2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білого до холодного денного</a:t>
                      </a:r>
                      <a:endParaRPr lang="uk-UA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434976">
                <a:tc>
                  <a:txBody>
                    <a:bodyPr/>
                    <a:lstStyle/>
                    <a:p>
                      <a:r>
                        <a:rPr lang="uk-UA" sz="2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Термін роботи</a:t>
                      </a:r>
                      <a:endParaRPr lang="uk-UA" sz="2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 </a:t>
                      </a:r>
                      <a:r>
                        <a:rPr lang="uk-UA" sz="22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uk-UA" sz="2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50 000 </a:t>
                      </a:r>
                      <a:r>
                        <a:rPr lang="uk-UA" sz="22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uk-UA" sz="2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34976">
                <a:tc>
                  <a:txBody>
                    <a:bodyPr/>
                    <a:lstStyle/>
                    <a:p>
                      <a:r>
                        <a:rPr lang="uk-UA" sz="2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Витрати</a:t>
                      </a:r>
                      <a:endParaRPr lang="uk-UA" sz="2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8700 </a:t>
                      </a:r>
                      <a:r>
                        <a:rPr lang="uk-UA" sz="22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uk-UA" sz="2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1058 </a:t>
                      </a:r>
                      <a:r>
                        <a:rPr lang="uk-UA" sz="22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грн</a:t>
                      </a:r>
                      <a:endParaRPr lang="uk-UA" sz="2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407071">
                <a:tc>
                  <a:txBody>
                    <a:bodyPr/>
                    <a:lstStyle/>
                    <a:p>
                      <a:endParaRPr lang="uk-UA" sz="2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16" marB="45716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428604"/>
            <a:ext cx="34840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5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Висновки:</a:t>
            </a:r>
            <a:endParaRPr lang="uk-UA" sz="5400" dirty="0"/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214313" y="1285861"/>
            <a:ext cx="8429653" cy="4500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536575" marR="0" lvl="0" indent="-441325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1) лампи розжарення  мають набагато більш недоліків, ніж енергозберігаючі лампи;</a:t>
            </a:r>
          </a:p>
          <a:p>
            <a:pPr marL="536575" lvl="0" indent="-441325">
              <a:lnSpc>
                <a:spcPct val="110000"/>
              </a:lnSpc>
              <a:buClr>
                <a:schemeClr val="tx1">
                  <a:shade val="95000"/>
                </a:schemeClr>
              </a:buClr>
              <a:buSzPct val="70000"/>
              <a:buFont typeface="Wingdings"/>
              <a:buChar char=""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2) витрати за 50000 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роботи:  ЛР –</a:t>
            </a:r>
            <a:r>
              <a:rPr lang="uk-UA" sz="3200" b="1" dirty="0" smtClean="0"/>
              <a:t>8700 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грн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СДЛ – </a:t>
            </a:r>
            <a:r>
              <a:rPr lang="uk-UA" sz="3200" b="1" dirty="0" smtClean="0"/>
              <a:t>1058</a:t>
            </a:r>
            <a:r>
              <a:rPr lang="uk-UA" sz="3200" dirty="0" smtClean="0"/>
              <a:t> 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грн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536575" marR="0" lvl="0" indent="-441325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 потужності 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світлодіодних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у 8 раз менші, ніж ламп розжарювання (ЛР)</a:t>
            </a:r>
          </a:p>
          <a:p>
            <a:pPr marL="536575" marR="0" lvl="0" indent="-441325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70000"/>
              <a:buFont typeface="Wingdings"/>
              <a:buChar char=""/>
              <a:tabLst/>
              <a:defRPr/>
            </a:pP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4)заміна звичайних лампочок на </a:t>
            </a:r>
            <a:r>
              <a:rPr lang="uk-UA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світлодіодні</a:t>
            </a: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економія коштів і електроенергії!!!!</a:t>
            </a: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500042"/>
            <a:ext cx="72667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ЕНЕРГОЗБЕРЕЖЕННЯ В ДІЇ</a:t>
            </a:r>
            <a:endParaRPr lang="uk-UA" sz="4000" dirty="0"/>
          </a:p>
        </p:txBody>
      </p:sp>
      <p:pic>
        <p:nvPicPr>
          <p:cNvPr id="3" name="Picture 4" descr="C:\Documents and Settings\gs\Рабочий стол\фото\Изображение 008.jpg"/>
          <p:cNvPicPr>
            <a:picLocks noChangeAspect="1" noChangeArrowheads="1"/>
          </p:cNvPicPr>
          <p:nvPr/>
        </p:nvPicPr>
        <p:blipFill>
          <a:blip r:embed="rId2"/>
          <a:srcRect b="15627"/>
          <a:stretch>
            <a:fillRect/>
          </a:stretch>
        </p:blipFill>
        <p:spPr bwMode="auto">
          <a:xfrm>
            <a:off x="530225" y="1325563"/>
            <a:ext cx="2733675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C:\Documents and Settings\gs\Рабочий стол\фото\Изображение 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285860"/>
            <a:ext cx="1571636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:\Documents and Settings\gs\Рабочий стол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357298"/>
            <a:ext cx="2786082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1403648" y="3429000"/>
            <a:ext cx="6336704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ОСВІТЛЕННЯ ПРИМІЩЕНЬ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1" descr="F:\наукова 2017\image-0-02-04-0e4c2be938b87e1226eba7fbed5f13ce68f6a376eb846bd36bcf8c90b8813276-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214818"/>
            <a:ext cx="3286116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Documents and Settings\gs\Рабочий стол\скачанные файлы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4214818"/>
            <a:ext cx="3429024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1259632" y="6165304"/>
            <a:ext cx="6336704" cy="360040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ВУЛИЧНЕ ОСВІТЛЕННЯ 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b="1" dirty="0" smtClean="0">
                <a:solidFill>
                  <a:schemeClr val="accent3">
                    <a:lumMod val="50000"/>
                  </a:schemeClr>
                </a:solidFill>
              </a:rPr>
              <a:t>Використані джерела:</a:t>
            </a:r>
            <a:endParaRPr lang="uk-UA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1714488"/>
            <a:ext cx="864396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9550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</a:t>
            </a:r>
            <a:r>
              <a:rPr kumimoji="0" lang="uk-UA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Основи енергозбереження.»Мандрівець», Тернопіль. - 2006.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9550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Айзенберг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Ю.Б. Довідкова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 tooltip="Книга"/>
              </a:rPr>
              <a:t>книга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 світлотехніки. .М.: Вища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 tooltip="Школа"/>
              </a:rPr>
              <a:t>школа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- 1995. – 235 с.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9550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Пихтін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А.Н. Фізичні основи квантової електроніки та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отоелектроніки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М.: Вища школа. - 1983. - 304 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9550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Бєлов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С.В.. Безпека життєдіяльності. Конспект лекцій. Ч. 2 / П.Г.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Бєлов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А.Ф.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Козьяков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С.В.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Бєлов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ін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- М.: ВАСОТ. - 1993. – 56 с.</a:t>
            </a:r>
          </a:p>
          <a:p>
            <a:pPr lvl="0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5. Вільна енциклопедія [Електронний ресурс]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.Інтернету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wikipedia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6. Реферат.[Електронний ресурс]. Режим доступу: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http://ua-referat.com/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Strategies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Unlimited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. [Електронний ресурс]. – Режим доступу: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http://www.strategiesinlight.com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Lamaister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. [Електронний ресурс]. – Режим доступу: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http://lamaister.blogspot.com/2008/12/blog-post_02.html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9. Енергозберігаючі технології. [Електронний ресурс]. – Режим доступу: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http://svetodeod.ho.ua/DS/Tehnolog.htm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10. Словник української мови. [Електронний ресурс] – Режим доступу: http://sum.in.ua/s/skipka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9550" algn="l"/>
              </a:tabLst>
            </a:pP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124</TotalTime>
  <Words>674</Words>
  <Application>Microsoft Office PowerPoint</Application>
  <PresentationFormat>Экран (4:3)</PresentationFormat>
  <Paragraphs>145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ВИКОРИСТАННЯ  СВІТЛОДІОДНОГО ОСВІТЛЕННЯ З МЕТОЮ ЕКОНОМІЇ ЕЛЕКТРОЕНЕРГІЇ</vt:lpstr>
      <vt:lpstr>МЕТА:</vt:lpstr>
      <vt:lpstr>ЗАВДАННЯ: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Використані джерела: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ВИКОРИСТАННЯ  СВІТЛОДІОДНОГО ОСВІТЛЕННЯ З МЕТОЮ ЕКОНОМІЇ ЕЛЕКТРОЕНЕРГІЇ</dc:title>
  <dc:creator>GS</dc:creator>
  <cp:lastModifiedBy>GS</cp:lastModifiedBy>
  <cp:revision>16</cp:revision>
  <dcterms:created xsi:type="dcterms:W3CDTF">2020-02-10T08:53:40Z</dcterms:created>
  <dcterms:modified xsi:type="dcterms:W3CDTF">2021-04-21T07:24:28Z</dcterms:modified>
</cp:coreProperties>
</file>