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1" r:id="rId3"/>
    <p:sldId id="262" r:id="rId4"/>
    <p:sldId id="259" r:id="rId5"/>
    <p:sldId id="260" r:id="rId6"/>
    <p:sldId id="264" r:id="rId7"/>
    <p:sldId id="286" r:id="rId8"/>
    <p:sldId id="266" r:id="rId9"/>
    <p:sldId id="287" r:id="rId10"/>
    <p:sldId id="293" r:id="rId11"/>
    <p:sldId id="288" r:id="rId12"/>
    <p:sldId id="294" r:id="rId13"/>
    <p:sldId id="295" r:id="rId14"/>
    <p:sldId id="296" r:id="rId15"/>
    <p:sldId id="297" r:id="rId16"/>
    <p:sldId id="281" r:id="rId1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00"/>
    <a:srgbClr val="B88C00"/>
    <a:srgbClr val="007F00"/>
    <a:srgbClr val="E9B533"/>
    <a:srgbClr val="EBBA41"/>
    <a:srgbClr val="D2A000"/>
    <a:srgbClr val="68A141"/>
    <a:srgbClr val="7AB850"/>
    <a:srgbClr val="F1BB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342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05945-F1CC-4DD0-99E5-AAD027DA356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867C1BE2-AD43-4BB3-BDD9-CAB05F49EF2E}">
      <dgm:prSet phldrT="[Текст]" phldr="1"/>
      <dgm:spPr/>
      <dgm:t>
        <a:bodyPr/>
        <a:lstStyle/>
        <a:p>
          <a:endParaRPr lang="ru-RU" dirty="0"/>
        </a:p>
      </dgm:t>
    </dgm:pt>
    <dgm:pt modelId="{1DCB521C-9CB6-48C0-8C73-4682C078F0E8}" type="parTrans" cxnId="{9477DA57-89FD-41C0-A216-54B79FD85447}">
      <dgm:prSet/>
      <dgm:spPr/>
      <dgm:t>
        <a:bodyPr/>
        <a:lstStyle/>
        <a:p>
          <a:endParaRPr lang="ru-RU"/>
        </a:p>
      </dgm:t>
    </dgm:pt>
    <dgm:pt modelId="{8A9A47B4-2522-434F-91A7-C85D22326A78}" type="sibTrans" cxnId="{9477DA57-89FD-41C0-A216-54B79FD8544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7BE83FB-54A3-406D-B2F3-ADBAB21C605D}" type="pres">
      <dgm:prSet presAssocID="{87D05945-F1CC-4DD0-99E5-AAD027DA3560}" presName="Name0" presStyleCnt="0">
        <dgm:presLayoutVars>
          <dgm:chMax val="7"/>
          <dgm:chPref val="7"/>
          <dgm:dir/>
        </dgm:presLayoutVars>
      </dgm:prSet>
      <dgm:spPr/>
    </dgm:pt>
    <dgm:pt modelId="{38645B59-A3DE-4E84-AAF8-28E04B917100}" type="pres">
      <dgm:prSet presAssocID="{87D05945-F1CC-4DD0-99E5-AAD027DA3560}" presName="Name1" presStyleCnt="0"/>
      <dgm:spPr/>
    </dgm:pt>
    <dgm:pt modelId="{AB822DE2-BEE7-4A0F-855B-6AF91AA95C25}" type="pres">
      <dgm:prSet presAssocID="{8A9A47B4-2522-434F-91A7-C85D22326A78}" presName="picture_1" presStyleCnt="0"/>
      <dgm:spPr/>
    </dgm:pt>
    <dgm:pt modelId="{AA0A14A6-7679-4C13-B63A-23E884945268}" type="pres">
      <dgm:prSet presAssocID="{8A9A47B4-2522-434F-91A7-C85D22326A78}" presName="pictureRepeatNode" presStyleLbl="alignImgPlace1" presStyleIdx="0" presStyleCnt="1" custScaleX="200000" custScaleY="202176" custLinFactNeighborX="1332" custLinFactNeighborY="0"/>
      <dgm:spPr/>
      <dgm:t>
        <a:bodyPr/>
        <a:lstStyle/>
        <a:p>
          <a:endParaRPr lang="ru-RU"/>
        </a:p>
      </dgm:t>
    </dgm:pt>
    <dgm:pt modelId="{870CA499-C162-48D9-AC95-0379D1E7EE89}" type="pres">
      <dgm:prSet presAssocID="{867C1BE2-AD43-4BB3-BDD9-CAB05F49EF2E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75E3BA-B87A-4184-9B83-A601828DE55D}" type="presOf" srcId="{87D05945-F1CC-4DD0-99E5-AAD027DA3560}" destId="{17BE83FB-54A3-406D-B2F3-ADBAB21C605D}" srcOrd="0" destOrd="0" presId="urn:microsoft.com/office/officeart/2008/layout/CircularPictureCallout"/>
    <dgm:cxn modelId="{41FC09BA-F0EE-45ED-905A-2C0B81B23846}" type="presOf" srcId="{867C1BE2-AD43-4BB3-BDD9-CAB05F49EF2E}" destId="{870CA499-C162-48D9-AC95-0379D1E7EE89}" srcOrd="0" destOrd="0" presId="urn:microsoft.com/office/officeart/2008/layout/CircularPictureCallout"/>
    <dgm:cxn modelId="{9477DA57-89FD-41C0-A216-54B79FD85447}" srcId="{87D05945-F1CC-4DD0-99E5-AAD027DA3560}" destId="{867C1BE2-AD43-4BB3-BDD9-CAB05F49EF2E}" srcOrd="0" destOrd="0" parTransId="{1DCB521C-9CB6-48C0-8C73-4682C078F0E8}" sibTransId="{8A9A47B4-2522-434F-91A7-C85D22326A78}"/>
    <dgm:cxn modelId="{50EB9154-E79A-465E-8169-5BF1A72C81D6}" type="presOf" srcId="{8A9A47B4-2522-434F-91A7-C85D22326A78}" destId="{AA0A14A6-7679-4C13-B63A-23E884945268}" srcOrd="0" destOrd="0" presId="urn:microsoft.com/office/officeart/2008/layout/CircularPictureCallout"/>
    <dgm:cxn modelId="{69E94729-9376-48C0-B83A-7C6BEC005735}" type="presParOf" srcId="{17BE83FB-54A3-406D-B2F3-ADBAB21C605D}" destId="{38645B59-A3DE-4E84-AAF8-28E04B917100}" srcOrd="0" destOrd="0" presId="urn:microsoft.com/office/officeart/2008/layout/CircularPictureCallout"/>
    <dgm:cxn modelId="{81BC8677-6AE9-4F7A-9499-C168E98ADA05}" type="presParOf" srcId="{38645B59-A3DE-4E84-AAF8-28E04B917100}" destId="{AB822DE2-BEE7-4A0F-855B-6AF91AA95C25}" srcOrd="0" destOrd="0" presId="urn:microsoft.com/office/officeart/2008/layout/CircularPictureCallout"/>
    <dgm:cxn modelId="{92A245CD-7E61-4FEA-9BF9-24348075C6D0}" type="presParOf" srcId="{AB822DE2-BEE7-4A0F-855B-6AF91AA95C25}" destId="{AA0A14A6-7679-4C13-B63A-23E884945268}" srcOrd="0" destOrd="0" presId="urn:microsoft.com/office/officeart/2008/layout/CircularPictureCallout"/>
    <dgm:cxn modelId="{6399F839-626C-494D-BC0C-005D6BADAA5B}" type="presParOf" srcId="{38645B59-A3DE-4E84-AAF8-28E04B917100}" destId="{870CA499-C162-48D9-AC95-0379D1E7EE8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A88000-54F5-4860-9700-AA3A2033BC4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9C184BBE-4489-49DA-ACBF-B74131EBF1F1}">
      <dgm:prSet phldrT="[Текст]" phldr="1" custT="1"/>
      <dgm:spPr/>
      <dgm:t>
        <a:bodyPr/>
        <a:lstStyle/>
        <a:p>
          <a:endParaRPr lang="ru-RU" sz="800" dirty="0"/>
        </a:p>
      </dgm:t>
    </dgm:pt>
    <dgm:pt modelId="{E6108D74-8862-4C0B-BDF6-EC3FDE6BD797}" type="parTrans" cxnId="{A85B13BB-4EEA-4C4E-8F2F-4B612436B40F}">
      <dgm:prSet/>
      <dgm:spPr/>
      <dgm:t>
        <a:bodyPr/>
        <a:lstStyle/>
        <a:p>
          <a:endParaRPr lang="ru-RU"/>
        </a:p>
      </dgm:t>
    </dgm:pt>
    <dgm:pt modelId="{222B5780-F062-41EB-8951-0764E739D714}" type="sibTrans" cxnId="{A85B13BB-4EEA-4C4E-8F2F-4B612436B40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40133166-591A-48A0-979C-A40D0BB87CA7}" type="pres">
      <dgm:prSet presAssocID="{EDA88000-54F5-4860-9700-AA3A2033BC40}" presName="Name0" presStyleCnt="0">
        <dgm:presLayoutVars>
          <dgm:chMax val="7"/>
          <dgm:chPref val="7"/>
          <dgm:dir/>
        </dgm:presLayoutVars>
      </dgm:prSet>
      <dgm:spPr/>
    </dgm:pt>
    <dgm:pt modelId="{B05404AD-D36A-4255-9864-DF2774D648D3}" type="pres">
      <dgm:prSet presAssocID="{EDA88000-54F5-4860-9700-AA3A2033BC40}" presName="Name1" presStyleCnt="0"/>
      <dgm:spPr/>
    </dgm:pt>
    <dgm:pt modelId="{44A17FC0-2491-4AA9-9139-E70DC32A7C69}" type="pres">
      <dgm:prSet presAssocID="{222B5780-F062-41EB-8951-0764E739D714}" presName="picture_1" presStyleCnt="0"/>
      <dgm:spPr/>
    </dgm:pt>
    <dgm:pt modelId="{27D707FF-CF89-4BE0-A2A7-5549C75F9FEC}" type="pres">
      <dgm:prSet presAssocID="{222B5780-F062-41EB-8951-0764E739D714}" presName="pictureRepeatNode" presStyleLbl="alignImgPlace1" presStyleIdx="0" presStyleCnt="1" custScaleX="200000" custScaleY="203446" custLinFactNeighborX="7455" custLinFactNeighborY="559"/>
      <dgm:spPr/>
    </dgm:pt>
    <dgm:pt modelId="{072DF8F5-E42E-40BE-A976-463FAB1FA477}" type="pres">
      <dgm:prSet presAssocID="{9C184BBE-4489-49DA-ACBF-B74131EBF1F1}" presName="text_1" presStyleLbl="node1" presStyleIdx="0" presStyleCnt="0" custScaleX="312500" custScaleY="303945">
        <dgm:presLayoutVars>
          <dgm:bulletEnabled val="1"/>
        </dgm:presLayoutVars>
      </dgm:prSet>
      <dgm:spPr/>
    </dgm:pt>
  </dgm:ptLst>
  <dgm:cxnLst>
    <dgm:cxn modelId="{A85B13BB-4EEA-4C4E-8F2F-4B612436B40F}" srcId="{EDA88000-54F5-4860-9700-AA3A2033BC40}" destId="{9C184BBE-4489-49DA-ACBF-B74131EBF1F1}" srcOrd="0" destOrd="0" parTransId="{E6108D74-8862-4C0B-BDF6-EC3FDE6BD797}" sibTransId="{222B5780-F062-41EB-8951-0764E739D714}"/>
    <dgm:cxn modelId="{736E5EEE-213A-44E2-AA6E-992BEF4B70D8}" type="presOf" srcId="{9C184BBE-4489-49DA-ACBF-B74131EBF1F1}" destId="{072DF8F5-E42E-40BE-A976-463FAB1FA477}" srcOrd="0" destOrd="0" presId="urn:microsoft.com/office/officeart/2008/layout/CircularPictureCallout"/>
    <dgm:cxn modelId="{CB7F143E-0608-4984-A70B-1A64291CE099}" type="presOf" srcId="{222B5780-F062-41EB-8951-0764E739D714}" destId="{27D707FF-CF89-4BE0-A2A7-5549C75F9FEC}" srcOrd="0" destOrd="0" presId="urn:microsoft.com/office/officeart/2008/layout/CircularPictureCallout"/>
    <dgm:cxn modelId="{928AA4EC-A358-4522-8E24-49D4E310ACCF}" type="presOf" srcId="{EDA88000-54F5-4860-9700-AA3A2033BC40}" destId="{40133166-591A-48A0-979C-A40D0BB87CA7}" srcOrd="0" destOrd="0" presId="urn:microsoft.com/office/officeart/2008/layout/CircularPictureCallout"/>
    <dgm:cxn modelId="{5FE28A01-0224-41D1-9C2A-C55BB8E40337}" type="presParOf" srcId="{40133166-591A-48A0-979C-A40D0BB87CA7}" destId="{B05404AD-D36A-4255-9864-DF2774D648D3}" srcOrd="0" destOrd="0" presId="urn:microsoft.com/office/officeart/2008/layout/CircularPictureCallout"/>
    <dgm:cxn modelId="{C3CD932A-549D-42CF-A5D7-DF14A24EB8FD}" type="presParOf" srcId="{B05404AD-D36A-4255-9864-DF2774D648D3}" destId="{44A17FC0-2491-4AA9-9139-E70DC32A7C69}" srcOrd="0" destOrd="0" presId="urn:microsoft.com/office/officeart/2008/layout/CircularPictureCallout"/>
    <dgm:cxn modelId="{77C4A060-7E7E-4E7F-A25C-DDB018BB3F79}" type="presParOf" srcId="{44A17FC0-2491-4AA9-9139-E70DC32A7C69}" destId="{27D707FF-CF89-4BE0-A2A7-5549C75F9FEC}" srcOrd="0" destOrd="0" presId="urn:microsoft.com/office/officeart/2008/layout/CircularPictureCallout"/>
    <dgm:cxn modelId="{6BE79FFA-41BA-49A6-9035-D123B4D3FD82}" type="presParOf" srcId="{B05404AD-D36A-4255-9864-DF2774D648D3}" destId="{072DF8F5-E42E-40BE-A976-463FAB1FA47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9B1880-D7D7-438F-B1B7-75427CB934B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2F9C9516-4A17-41D2-BD97-A45313190E25}">
      <dgm:prSet phldrT="[Текст]" phldr="1"/>
      <dgm:spPr/>
      <dgm:t>
        <a:bodyPr/>
        <a:lstStyle/>
        <a:p>
          <a:endParaRPr lang="ru-RU"/>
        </a:p>
      </dgm:t>
    </dgm:pt>
    <dgm:pt modelId="{B554A5CE-DFCC-415D-B350-61D6ABDF89A4}" type="parTrans" cxnId="{C70C684B-54C5-47AA-976D-889704A4FDAE}">
      <dgm:prSet/>
      <dgm:spPr/>
      <dgm:t>
        <a:bodyPr/>
        <a:lstStyle/>
        <a:p>
          <a:endParaRPr lang="ru-RU"/>
        </a:p>
      </dgm:t>
    </dgm:pt>
    <dgm:pt modelId="{3FEC43F3-C4A8-4A4E-B3EA-B3D29E7F5E8E}" type="sibTrans" cxnId="{C70C684B-54C5-47AA-976D-889704A4FDAE}">
      <dgm:prSet/>
      <dgm:spPr/>
      <dgm:t>
        <a:bodyPr/>
        <a:lstStyle/>
        <a:p>
          <a:endParaRPr lang="ru-RU"/>
        </a:p>
      </dgm:t>
    </dgm:pt>
    <dgm:pt modelId="{4EEBE14D-9636-4416-87D1-9CB03B90D4A7}" type="pres">
      <dgm:prSet presAssocID="{4D9B1880-D7D7-438F-B1B7-75427CB934B8}" presName="Name0" presStyleCnt="0">
        <dgm:presLayoutVars>
          <dgm:chMax val="7"/>
          <dgm:chPref val="7"/>
          <dgm:dir/>
        </dgm:presLayoutVars>
      </dgm:prSet>
      <dgm:spPr/>
    </dgm:pt>
    <dgm:pt modelId="{9E93F1C1-1791-4F84-9270-944A53D8A4BA}" type="pres">
      <dgm:prSet presAssocID="{4D9B1880-D7D7-438F-B1B7-75427CB934B8}" presName="Name1" presStyleCnt="0"/>
      <dgm:spPr/>
    </dgm:pt>
    <dgm:pt modelId="{EEB699EE-6964-4BF3-8607-826E652347D3}" type="pres">
      <dgm:prSet presAssocID="{3FEC43F3-C4A8-4A4E-B3EA-B3D29E7F5E8E}" presName="picture_1" presStyleCnt="0"/>
      <dgm:spPr/>
    </dgm:pt>
    <dgm:pt modelId="{5089F37A-A6CC-4F58-80B5-78D534F158E4}" type="pres">
      <dgm:prSet presAssocID="{3FEC43F3-C4A8-4A4E-B3EA-B3D29E7F5E8E}" presName="pictureRepeatNode" presStyleLbl="alignImgPlace1" presStyleIdx="0" presStyleCnt="1"/>
      <dgm:spPr/>
    </dgm:pt>
    <dgm:pt modelId="{00EA6B09-9041-422F-A9C0-99FF4CC4901B}" type="pres">
      <dgm:prSet presAssocID="{2F9C9516-4A17-41D2-BD97-A45313190E25}" presName="text_1" presStyleLbl="node1" presStyleIdx="0" presStyleCnt="0">
        <dgm:presLayoutVars>
          <dgm:bulletEnabled val="1"/>
        </dgm:presLayoutVars>
      </dgm:prSet>
      <dgm:spPr/>
    </dgm:pt>
  </dgm:ptLst>
  <dgm:cxnLst>
    <dgm:cxn modelId="{C70C684B-54C5-47AA-976D-889704A4FDAE}" srcId="{4D9B1880-D7D7-438F-B1B7-75427CB934B8}" destId="{2F9C9516-4A17-41D2-BD97-A45313190E25}" srcOrd="0" destOrd="0" parTransId="{B554A5CE-DFCC-415D-B350-61D6ABDF89A4}" sibTransId="{3FEC43F3-C4A8-4A4E-B3EA-B3D29E7F5E8E}"/>
    <dgm:cxn modelId="{D37AEB0C-4B8C-40CB-8DEB-33A5417FA67E}" type="presOf" srcId="{2F9C9516-4A17-41D2-BD97-A45313190E25}" destId="{00EA6B09-9041-422F-A9C0-99FF4CC4901B}" srcOrd="0" destOrd="0" presId="urn:microsoft.com/office/officeart/2008/layout/CircularPictureCallout"/>
    <dgm:cxn modelId="{9A5186DD-28F9-408B-AB39-B7DE89F1F2C1}" type="presOf" srcId="{3FEC43F3-C4A8-4A4E-B3EA-B3D29E7F5E8E}" destId="{5089F37A-A6CC-4F58-80B5-78D534F158E4}" srcOrd="0" destOrd="0" presId="urn:microsoft.com/office/officeart/2008/layout/CircularPictureCallout"/>
    <dgm:cxn modelId="{597BBB37-4692-4F99-BDD6-27819C2DB329}" type="presOf" srcId="{4D9B1880-D7D7-438F-B1B7-75427CB934B8}" destId="{4EEBE14D-9636-4416-87D1-9CB03B90D4A7}" srcOrd="0" destOrd="0" presId="urn:microsoft.com/office/officeart/2008/layout/CircularPictureCallout"/>
    <dgm:cxn modelId="{07F2383A-DFEC-48CB-8C5C-E5310562724E}" type="presParOf" srcId="{4EEBE14D-9636-4416-87D1-9CB03B90D4A7}" destId="{9E93F1C1-1791-4F84-9270-944A53D8A4BA}" srcOrd="0" destOrd="0" presId="urn:microsoft.com/office/officeart/2008/layout/CircularPictureCallout"/>
    <dgm:cxn modelId="{EEF85CD4-DA42-492C-BF94-D5FA9874F7FE}" type="presParOf" srcId="{9E93F1C1-1791-4F84-9270-944A53D8A4BA}" destId="{EEB699EE-6964-4BF3-8607-826E652347D3}" srcOrd="0" destOrd="0" presId="urn:microsoft.com/office/officeart/2008/layout/CircularPictureCallout"/>
    <dgm:cxn modelId="{DC5A6539-63B9-4F13-BFF2-1387A11A2B5C}" type="presParOf" srcId="{EEB699EE-6964-4BF3-8607-826E652347D3}" destId="{5089F37A-A6CC-4F58-80B5-78D534F158E4}" srcOrd="0" destOrd="0" presId="urn:microsoft.com/office/officeart/2008/layout/CircularPictureCallout"/>
    <dgm:cxn modelId="{1FD673D2-336E-455B-8900-00759182D207}" type="presParOf" srcId="{9E93F1C1-1791-4F84-9270-944A53D8A4BA}" destId="{00EA6B09-9041-422F-A9C0-99FF4CC4901B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A9D7A2-6182-4F68-957D-9657C3393F6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D1F73D3D-E1E7-4454-A517-67D7A5EB95D7}">
      <dgm:prSet phldrT="[Текст]" phldr="1"/>
      <dgm:spPr/>
      <dgm:t>
        <a:bodyPr/>
        <a:lstStyle/>
        <a:p>
          <a:endParaRPr lang="ru-RU"/>
        </a:p>
      </dgm:t>
    </dgm:pt>
    <dgm:pt modelId="{D2C93EE4-D029-463A-8011-CFB837397611}" type="parTrans" cxnId="{7DA20569-65D7-490F-AB91-F4C73F4E25A7}">
      <dgm:prSet/>
      <dgm:spPr/>
      <dgm:t>
        <a:bodyPr/>
        <a:lstStyle/>
        <a:p>
          <a:endParaRPr lang="ru-RU"/>
        </a:p>
      </dgm:t>
    </dgm:pt>
    <dgm:pt modelId="{7269772B-2AF5-4CBF-9A00-8E4F594FA7D3}" type="sibTrans" cxnId="{7DA20569-65D7-490F-AB91-F4C73F4E25A7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Купить Перекись водорода оптом низкая цена и быстрая доставка"/>
        </a:ext>
      </dgm:extLst>
    </dgm:pt>
    <dgm:pt modelId="{9C225B18-0B44-4BFA-8BC3-5973AE9FA4FB}" type="pres">
      <dgm:prSet presAssocID="{7FA9D7A2-6182-4F68-957D-9657C3393F6D}" presName="Name0" presStyleCnt="0">
        <dgm:presLayoutVars>
          <dgm:chMax val="7"/>
          <dgm:chPref val="7"/>
          <dgm:dir/>
        </dgm:presLayoutVars>
      </dgm:prSet>
      <dgm:spPr/>
    </dgm:pt>
    <dgm:pt modelId="{D6F73F55-A9C2-4595-8110-CDCE5B2F0920}" type="pres">
      <dgm:prSet presAssocID="{7FA9D7A2-6182-4F68-957D-9657C3393F6D}" presName="Name1" presStyleCnt="0"/>
      <dgm:spPr/>
    </dgm:pt>
    <dgm:pt modelId="{293893AE-D98E-4137-8A8F-67AEBB968E5A}" type="pres">
      <dgm:prSet presAssocID="{7269772B-2AF5-4CBF-9A00-8E4F594FA7D3}" presName="picture_1" presStyleCnt="0"/>
      <dgm:spPr/>
    </dgm:pt>
    <dgm:pt modelId="{21A1106A-6E4A-4651-BFF4-6F2EB609DD0A}" type="pres">
      <dgm:prSet presAssocID="{7269772B-2AF5-4CBF-9A00-8E4F594FA7D3}" presName="pictureRepeatNode" presStyleLbl="alignImgPlace1" presStyleIdx="0" presStyleCnt="1" custScaleX="171892" custScaleY="159155" custLinFactNeighborX="0" custLinFactNeighborY="-6592"/>
      <dgm:spPr/>
    </dgm:pt>
    <dgm:pt modelId="{4F82F379-CD00-4E61-9F69-D87DA83D4260}" type="pres">
      <dgm:prSet presAssocID="{D1F73D3D-E1E7-4454-A517-67D7A5EB95D7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A20569-65D7-490F-AB91-F4C73F4E25A7}" srcId="{7FA9D7A2-6182-4F68-957D-9657C3393F6D}" destId="{D1F73D3D-E1E7-4454-A517-67D7A5EB95D7}" srcOrd="0" destOrd="0" parTransId="{D2C93EE4-D029-463A-8011-CFB837397611}" sibTransId="{7269772B-2AF5-4CBF-9A00-8E4F594FA7D3}"/>
    <dgm:cxn modelId="{22B158A3-C2A9-428E-83EA-80C23BD8D31F}" type="presOf" srcId="{D1F73D3D-E1E7-4454-A517-67D7A5EB95D7}" destId="{4F82F379-CD00-4E61-9F69-D87DA83D4260}" srcOrd="0" destOrd="0" presId="urn:microsoft.com/office/officeart/2008/layout/CircularPictureCallout"/>
    <dgm:cxn modelId="{3AB7C645-E02F-4E5F-9F73-F08D0DFB9F98}" type="presOf" srcId="{7FA9D7A2-6182-4F68-957D-9657C3393F6D}" destId="{9C225B18-0B44-4BFA-8BC3-5973AE9FA4FB}" srcOrd="0" destOrd="0" presId="urn:microsoft.com/office/officeart/2008/layout/CircularPictureCallout"/>
    <dgm:cxn modelId="{F8C6F6C5-27A6-4120-9A87-92278ABD4697}" type="presOf" srcId="{7269772B-2AF5-4CBF-9A00-8E4F594FA7D3}" destId="{21A1106A-6E4A-4651-BFF4-6F2EB609DD0A}" srcOrd="0" destOrd="0" presId="urn:microsoft.com/office/officeart/2008/layout/CircularPictureCallout"/>
    <dgm:cxn modelId="{B41E5E45-39F1-4752-B6FE-F301FC8F78A7}" type="presParOf" srcId="{9C225B18-0B44-4BFA-8BC3-5973AE9FA4FB}" destId="{D6F73F55-A9C2-4595-8110-CDCE5B2F0920}" srcOrd="0" destOrd="0" presId="urn:microsoft.com/office/officeart/2008/layout/CircularPictureCallout"/>
    <dgm:cxn modelId="{B052007F-FBFB-4773-8A2A-AE50DF2C8FFC}" type="presParOf" srcId="{D6F73F55-A9C2-4595-8110-CDCE5B2F0920}" destId="{293893AE-D98E-4137-8A8F-67AEBB968E5A}" srcOrd="0" destOrd="0" presId="urn:microsoft.com/office/officeart/2008/layout/CircularPictureCallout"/>
    <dgm:cxn modelId="{A5820535-6824-4783-8E72-AFCF5F24AE6F}" type="presParOf" srcId="{293893AE-D98E-4137-8A8F-67AEBB968E5A}" destId="{21A1106A-6E4A-4651-BFF4-6F2EB609DD0A}" srcOrd="0" destOrd="0" presId="urn:microsoft.com/office/officeart/2008/layout/CircularPictureCallout"/>
    <dgm:cxn modelId="{CB21FF21-76C8-4AC3-971E-AA54FB0D1FA2}" type="presParOf" srcId="{D6F73F55-A9C2-4595-8110-CDCE5B2F0920}" destId="{4F82F379-CD00-4E61-9F69-D87DA83D4260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E5D27F-0CA3-4D22-B4D7-0BBEA2AFB1C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8CBAC27C-3442-4FEB-B349-2804D7479BD0}">
      <dgm:prSet phldrT="[Текст]" phldr="1"/>
      <dgm:spPr/>
      <dgm:t>
        <a:bodyPr/>
        <a:lstStyle/>
        <a:p>
          <a:endParaRPr lang="ru-RU"/>
        </a:p>
      </dgm:t>
    </dgm:pt>
    <dgm:pt modelId="{C8AF243C-655B-4715-9F29-3B805C6DFEEA}" type="parTrans" cxnId="{3DF286ED-59B1-4935-86D8-33C0B399DD59}">
      <dgm:prSet/>
      <dgm:spPr/>
      <dgm:t>
        <a:bodyPr/>
        <a:lstStyle/>
        <a:p>
          <a:endParaRPr lang="ru-RU"/>
        </a:p>
      </dgm:t>
    </dgm:pt>
    <dgm:pt modelId="{91CAEF05-8620-4F04-8B48-997CA5B7B790}" type="sibTrans" cxnId="{3DF286ED-59B1-4935-86D8-33C0B399DD5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Семена редиса, насіння редиски. Семена редиски, Круглая Рання: 290 грн. -  Сад / огород Борщев на Olx"/>
        </a:ext>
      </dgm:extLst>
    </dgm:pt>
    <dgm:pt modelId="{4B8CB764-99DB-497B-A9DE-F61366397A8F}" type="pres">
      <dgm:prSet presAssocID="{1DE5D27F-0CA3-4D22-B4D7-0BBEA2AFB1CD}" presName="Name0" presStyleCnt="0">
        <dgm:presLayoutVars>
          <dgm:chMax val="7"/>
          <dgm:chPref val="7"/>
          <dgm:dir/>
        </dgm:presLayoutVars>
      </dgm:prSet>
      <dgm:spPr/>
    </dgm:pt>
    <dgm:pt modelId="{44BF3B5F-8DFE-4CDC-9017-6CA377A12CC9}" type="pres">
      <dgm:prSet presAssocID="{1DE5D27F-0CA3-4D22-B4D7-0BBEA2AFB1CD}" presName="Name1" presStyleCnt="0"/>
      <dgm:spPr/>
    </dgm:pt>
    <dgm:pt modelId="{ABEF2FAE-8B6A-46EC-B362-D12417951C14}" type="pres">
      <dgm:prSet presAssocID="{91CAEF05-8620-4F04-8B48-997CA5B7B790}" presName="picture_1" presStyleCnt="0"/>
      <dgm:spPr/>
    </dgm:pt>
    <dgm:pt modelId="{629C73F5-C213-4E2F-BAE0-7D05FC3B5D2B}" type="pres">
      <dgm:prSet presAssocID="{91CAEF05-8620-4F04-8B48-997CA5B7B790}" presName="pictureRepeatNode" presStyleLbl="alignImgPlace1" presStyleIdx="0" presStyleCnt="1" custScaleX="186644" custScaleY="188000" custLinFactNeighborY="4394"/>
      <dgm:spPr/>
    </dgm:pt>
    <dgm:pt modelId="{5E181CD6-248E-46A8-ABD7-69D746628DF6}" type="pres">
      <dgm:prSet presAssocID="{8CBAC27C-3442-4FEB-B349-2804D7479BD0}" presName="text_1" presStyleLbl="node1" presStyleIdx="0" presStyleCnt="0">
        <dgm:presLayoutVars>
          <dgm:bulletEnabled val="1"/>
        </dgm:presLayoutVars>
      </dgm:prSet>
      <dgm:spPr/>
    </dgm:pt>
  </dgm:ptLst>
  <dgm:cxnLst>
    <dgm:cxn modelId="{07352399-8E1C-481B-923F-9007FBACE7A6}" type="presOf" srcId="{1DE5D27F-0CA3-4D22-B4D7-0BBEA2AFB1CD}" destId="{4B8CB764-99DB-497B-A9DE-F61366397A8F}" srcOrd="0" destOrd="0" presId="urn:microsoft.com/office/officeart/2008/layout/CircularPictureCallout"/>
    <dgm:cxn modelId="{3DF286ED-59B1-4935-86D8-33C0B399DD59}" srcId="{1DE5D27F-0CA3-4D22-B4D7-0BBEA2AFB1CD}" destId="{8CBAC27C-3442-4FEB-B349-2804D7479BD0}" srcOrd="0" destOrd="0" parTransId="{C8AF243C-655B-4715-9F29-3B805C6DFEEA}" sibTransId="{91CAEF05-8620-4F04-8B48-997CA5B7B790}"/>
    <dgm:cxn modelId="{42580A15-85D0-4C4F-84C2-D6D2451F89AE}" type="presOf" srcId="{91CAEF05-8620-4F04-8B48-997CA5B7B790}" destId="{629C73F5-C213-4E2F-BAE0-7D05FC3B5D2B}" srcOrd="0" destOrd="0" presId="urn:microsoft.com/office/officeart/2008/layout/CircularPictureCallout"/>
    <dgm:cxn modelId="{0D7094A9-8F72-4D9E-9ACB-1B206A26A2D2}" type="presOf" srcId="{8CBAC27C-3442-4FEB-B349-2804D7479BD0}" destId="{5E181CD6-248E-46A8-ABD7-69D746628DF6}" srcOrd="0" destOrd="0" presId="urn:microsoft.com/office/officeart/2008/layout/CircularPictureCallout"/>
    <dgm:cxn modelId="{AA0B1961-06DA-40E1-B61C-9672A3C3F453}" type="presParOf" srcId="{4B8CB764-99DB-497B-A9DE-F61366397A8F}" destId="{44BF3B5F-8DFE-4CDC-9017-6CA377A12CC9}" srcOrd="0" destOrd="0" presId="urn:microsoft.com/office/officeart/2008/layout/CircularPictureCallout"/>
    <dgm:cxn modelId="{10E99650-D008-4D13-B297-A17D4EAF1B9F}" type="presParOf" srcId="{44BF3B5F-8DFE-4CDC-9017-6CA377A12CC9}" destId="{ABEF2FAE-8B6A-46EC-B362-D12417951C14}" srcOrd="0" destOrd="0" presId="urn:microsoft.com/office/officeart/2008/layout/CircularPictureCallout"/>
    <dgm:cxn modelId="{77AFA3B2-5F80-439F-8049-9973DD0998A6}" type="presParOf" srcId="{ABEF2FAE-8B6A-46EC-B362-D12417951C14}" destId="{629C73F5-C213-4E2F-BAE0-7D05FC3B5D2B}" srcOrd="0" destOrd="0" presId="urn:microsoft.com/office/officeart/2008/layout/CircularPictureCallout"/>
    <dgm:cxn modelId="{25F6DAEC-707E-4D55-82E6-518B3F43861C}" type="presParOf" srcId="{44BF3B5F-8DFE-4CDC-9017-6CA377A12CC9}" destId="{5E181CD6-248E-46A8-ABD7-69D746628DF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A14A6-7679-4C13-B63A-23E884945268}">
      <dsp:nvSpPr>
        <dsp:cNvPr id="0" name=""/>
        <dsp:cNvSpPr/>
      </dsp:nvSpPr>
      <dsp:spPr>
        <a:xfrm>
          <a:off x="0" y="-251826"/>
          <a:ext cx="2923928" cy="29557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CA499-C162-48D9-AC95-0379D1E7EE89}">
      <dsp:nvSpPr>
        <dsp:cNvPr id="0" name=""/>
        <dsp:cNvSpPr/>
      </dsp:nvSpPr>
      <dsp:spPr>
        <a:xfrm>
          <a:off x="994135" y="1271365"/>
          <a:ext cx="935657" cy="4824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994135" y="1271365"/>
        <a:ext cx="935657" cy="482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707FF-CF89-4BE0-A2A7-5549C75F9FEC}">
      <dsp:nvSpPr>
        <dsp:cNvPr id="0" name=""/>
        <dsp:cNvSpPr/>
      </dsp:nvSpPr>
      <dsp:spPr>
        <a:xfrm>
          <a:off x="0" y="-36961"/>
          <a:ext cx="1845679" cy="187748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DF8F5-E42E-40BE-A976-463FAB1FA477}">
      <dsp:nvSpPr>
        <dsp:cNvPr id="0" name=""/>
        <dsp:cNvSpPr/>
      </dsp:nvSpPr>
      <dsp:spPr>
        <a:xfrm>
          <a:off x="0" y="619842"/>
          <a:ext cx="1845679" cy="9256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0" y="619842"/>
        <a:ext cx="1845679" cy="9256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9F37A-A6CC-4F58-80B5-78D534F158E4}">
      <dsp:nvSpPr>
        <dsp:cNvPr id="0" name=""/>
        <dsp:cNvSpPr/>
      </dsp:nvSpPr>
      <dsp:spPr>
        <a:xfrm>
          <a:off x="437448" y="527510"/>
          <a:ext cx="874897" cy="87489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A6B09-9041-422F-A9C0-99FF4CC4901B}">
      <dsp:nvSpPr>
        <dsp:cNvPr id="0" name=""/>
        <dsp:cNvSpPr/>
      </dsp:nvSpPr>
      <dsp:spPr>
        <a:xfrm>
          <a:off x="594930" y="992081"/>
          <a:ext cx="559934" cy="28871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94930" y="992081"/>
        <a:ext cx="559934" cy="2887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1106A-6E4A-4651-BFF4-6F2EB609DD0A}">
      <dsp:nvSpPr>
        <dsp:cNvPr id="0" name=""/>
        <dsp:cNvSpPr/>
      </dsp:nvSpPr>
      <dsp:spPr>
        <a:xfrm>
          <a:off x="179601" y="0"/>
          <a:ext cx="2196672" cy="203390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F379-CD00-4E61-9F69-D87DA83D4260}">
      <dsp:nvSpPr>
        <dsp:cNvPr id="0" name=""/>
        <dsp:cNvSpPr/>
      </dsp:nvSpPr>
      <dsp:spPr>
        <a:xfrm>
          <a:off x="868997" y="1086951"/>
          <a:ext cx="817880" cy="42171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868997" y="1086951"/>
        <a:ext cx="817880" cy="4217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C73F5-C213-4E2F-BAE0-7D05FC3B5D2B}">
      <dsp:nvSpPr>
        <dsp:cNvPr id="0" name=""/>
        <dsp:cNvSpPr/>
      </dsp:nvSpPr>
      <dsp:spPr>
        <a:xfrm>
          <a:off x="95878" y="4"/>
          <a:ext cx="2679713" cy="26991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81CD6-248E-46A8-ABD7-69D746628DF6}">
      <dsp:nvSpPr>
        <dsp:cNvPr id="0" name=""/>
        <dsp:cNvSpPr/>
      </dsp:nvSpPr>
      <dsp:spPr>
        <a:xfrm>
          <a:off x="976299" y="1394100"/>
          <a:ext cx="918870" cy="47379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976299" y="1394100"/>
        <a:ext cx="918870" cy="473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815098" y="643112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29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8.png"/><Relationship Id="rId7" Type="http://schemas.openxmlformats.org/officeDocument/2006/relationships/image" Target="../media/image5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6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18.jpeg"/><Relationship Id="rId10" Type="http://schemas.microsoft.com/office/2007/relationships/diagramDrawing" Target="../diagrams/drawing1.xml"/><Relationship Id="rId4" Type="http://schemas.openxmlformats.org/officeDocument/2006/relationships/image" Target="../media/image17.jpe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33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image" Target="../media/image32.jpeg"/><Relationship Id="rId16" Type="http://schemas.openxmlformats.org/officeDocument/2006/relationships/diagramQuickStyle" Target="../diagrams/quickStyle4.xml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19" Type="http://schemas.openxmlformats.org/officeDocument/2006/relationships/image" Target="../media/image36.jpeg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microsoft.com/office/2007/relationships/diagramDrawing" Target="../diagrams/drawing5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41.pn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40.png"/><Relationship Id="rId9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677" y="-106982"/>
            <a:ext cx="4673600" cy="2538714"/>
          </a:xfrm>
          <a:prstGeom prst="rect">
            <a:avLst/>
          </a:prstGeom>
        </p:spPr>
      </p:pic>
      <p:pic>
        <p:nvPicPr>
          <p:cNvPr id="6" name="图片 5" descr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2020" y="1477296"/>
            <a:ext cx="11923018" cy="4461510"/>
          </a:xfrm>
          <a:prstGeom prst="rect">
            <a:avLst/>
          </a:prstGeom>
        </p:spPr>
      </p:pic>
      <p:sp>
        <p:nvSpPr>
          <p:cNvPr id="42" name="圆角矩形 41"/>
          <p:cNvSpPr/>
          <p:nvPr/>
        </p:nvSpPr>
        <p:spPr>
          <a:xfrm>
            <a:off x="2481581" y="2431732"/>
            <a:ext cx="8361997" cy="1337341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2800" b="1" dirty="0" err="1">
                <a:solidFill>
                  <a:srgbClr val="E9B533"/>
                </a:solidFill>
              </a:rPr>
              <a:t>Моніторинг</a:t>
            </a:r>
            <a:r>
              <a:rPr lang="ru-RU" altLang="zh-CN" sz="2800" b="1" dirty="0">
                <a:solidFill>
                  <a:srgbClr val="E9B533"/>
                </a:solidFill>
              </a:rPr>
              <a:t> </a:t>
            </a:r>
            <a:r>
              <a:rPr lang="ru-RU" altLang="zh-CN" sz="2800" b="1" dirty="0" err="1">
                <a:solidFill>
                  <a:srgbClr val="E9B533"/>
                </a:solidFill>
              </a:rPr>
              <a:t>впливу</a:t>
            </a:r>
            <a:r>
              <a:rPr lang="ru-RU" altLang="zh-CN" sz="2800" b="1" dirty="0">
                <a:solidFill>
                  <a:srgbClr val="E9B533"/>
                </a:solidFill>
              </a:rPr>
              <a:t> </a:t>
            </a:r>
            <a:r>
              <a:rPr lang="ru-RU" altLang="zh-CN" sz="2800" b="1" dirty="0" err="1">
                <a:solidFill>
                  <a:srgbClr val="E9B533"/>
                </a:solidFill>
              </a:rPr>
              <a:t>нітратних</a:t>
            </a:r>
            <a:r>
              <a:rPr lang="ru-RU" altLang="zh-CN" sz="2800" b="1" dirty="0">
                <a:solidFill>
                  <a:srgbClr val="E9B533"/>
                </a:solidFill>
              </a:rPr>
              <a:t> добрив та активного </a:t>
            </a:r>
            <a:r>
              <a:rPr lang="ru-RU" altLang="zh-CN" sz="2800" b="1" dirty="0" err="1">
                <a:solidFill>
                  <a:srgbClr val="E9B533"/>
                </a:solidFill>
              </a:rPr>
              <a:t>кисню</a:t>
            </a:r>
            <a:r>
              <a:rPr lang="ru-RU" altLang="zh-CN" sz="2800" b="1" dirty="0">
                <a:solidFill>
                  <a:srgbClr val="E9B533"/>
                </a:solidFill>
              </a:rPr>
              <a:t>  на </a:t>
            </a:r>
            <a:r>
              <a:rPr lang="ru-RU" altLang="zh-CN" sz="2800" b="1" dirty="0" err="1">
                <a:solidFill>
                  <a:srgbClr val="E9B533"/>
                </a:solidFill>
              </a:rPr>
              <a:t>проростання</a:t>
            </a:r>
            <a:r>
              <a:rPr lang="ru-RU" altLang="zh-CN" sz="2800" b="1" dirty="0">
                <a:solidFill>
                  <a:srgbClr val="E9B533"/>
                </a:solidFill>
              </a:rPr>
              <a:t>, </a:t>
            </a:r>
            <a:r>
              <a:rPr lang="ru-RU" altLang="zh-CN" sz="2800" b="1" dirty="0" err="1">
                <a:solidFill>
                  <a:srgbClr val="E9B533"/>
                </a:solidFill>
              </a:rPr>
              <a:t>схожість</a:t>
            </a:r>
            <a:r>
              <a:rPr lang="ru-RU" altLang="zh-CN" sz="2800" b="1" dirty="0">
                <a:solidFill>
                  <a:srgbClr val="E9B533"/>
                </a:solidFill>
              </a:rPr>
              <a:t> та </a:t>
            </a:r>
            <a:r>
              <a:rPr lang="ru-RU" altLang="zh-CN" sz="2800" b="1" dirty="0" err="1">
                <a:solidFill>
                  <a:srgbClr val="E9B533"/>
                </a:solidFill>
              </a:rPr>
              <a:t>ріст</a:t>
            </a:r>
            <a:r>
              <a:rPr lang="ru-RU" altLang="zh-CN" sz="2800" b="1" dirty="0">
                <a:solidFill>
                  <a:srgbClr val="E9B533"/>
                </a:solidFill>
              </a:rPr>
              <a:t> редиски </a:t>
            </a:r>
            <a:r>
              <a:rPr lang="ru-RU" altLang="zh-CN" sz="2800" b="1" dirty="0" err="1">
                <a:solidFill>
                  <a:srgbClr val="E9B533"/>
                </a:solidFill>
              </a:rPr>
              <a:t>посівної</a:t>
            </a:r>
            <a:r>
              <a:rPr lang="ru-RU" altLang="zh-CN" sz="2800" b="1" dirty="0">
                <a:solidFill>
                  <a:srgbClr val="E9B533"/>
                </a:solidFill>
              </a:rPr>
              <a:t> (</a:t>
            </a:r>
            <a:r>
              <a:rPr lang="en-US" altLang="zh-CN" sz="2800" b="1" dirty="0" err="1">
                <a:solidFill>
                  <a:srgbClr val="E9B533"/>
                </a:solidFill>
              </a:rPr>
              <a:t>Raphanus</a:t>
            </a:r>
            <a:r>
              <a:rPr lang="en-US" altLang="zh-CN" sz="2800" b="1" dirty="0">
                <a:solidFill>
                  <a:srgbClr val="E9B533"/>
                </a:solidFill>
              </a:rPr>
              <a:t> </a:t>
            </a:r>
            <a:r>
              <a:rPr lang="en-US" altLang="zh-CN" sz="2800" b="1" dirty="0" err="1">
                <a:solidFill>
                  <a:srgbClr val="E9B533"/>
                </a:solidFill>
              </a:rPr>
              <a:t>sativus</a:t>
            </a:r>
            <a:r>
              <a:rPr lang="en-US" altLang="zh-CN" sz="2800" b="1" dirty="0">
                <a:solidFill>
                  <a:srgbClr val="E9B533"/>
                </a:solidFill>
              </a:rPr>
              <a:t>) </a:t>
            </a:r>
            <a:r>
              <a:rPr lang="ru-RU" altLang="zh-CN" sz="2800" b="1" dirty="0">
                <a:solidFill>
                  <a:srgbClr val="E9B533"/>
                </a:solidFill>
              </a:rPr>
              <a:t>шляхом </a:t>
            </a:r>
            <a:r>
              <a:rPr lang="ru-RU" altLang="zh-CN" sz="2800" b="1" dirty="0" err="1">
                <a:solidFill>
                  <a:srgbClr val="E9B533"/>
                </a:solidFill>
              </a:rPr>
              <a:t>біотестування</a:t>
            </a:r>
            <a:endParaRPr lang="zh-CN" altLang="en-US" sz="2800" b="1" dirty="0">
              <a:solidFill>
                <a:srgbClr val="E9B533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239575" y="3324971"/>
            <a:ext cx="960105" cy="766159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圆角矩形 44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</p:grpSp>
      <p:pic>
        <p:nvPicPr>
          <p:cNvPr id="10" name="图片 9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60375" y="-6350"/>
            <a:ext cx="3495675" cy="1994535"/>
          </a:xfrm>
          <a:prstGeom prst="rect">
            <a:avLst/>
          </a:prstGeom>
        </p:spPr>
      </p:pic>
      <p:pic>
        <p:nvPicPr>
          <p:cNvPr id="13" name="图片 12" descr="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780" y="4711700"/>
            <a:ext cx="1661160" cy="1442720"/>
          </a:xfrm>
          <a:prstGeom prst="rect">
            <a:avLst/>
          </a:prstGeom>
        </p:spPr>
      </p:pic>
      <p:pic>
        <p:nvPicPr>
          <p:cNvPr id="14" name="图片 13" descr="99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3240" y="4340225"/>
            <a:ext cx="1529715" cy="14033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6" y="1162374"/>
            <a:ext cx="1590357" cy="1174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83373"/>
            <a:ext cx="1327840" cy="824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422400"/>
            <a:ext cx="2038548" cy="1009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130" y="330201"/>
            <a:ext cx="850901" cy="893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969" y="590549"/>
            <a:ext cx="349885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5" y="4227228"/>
            <a:ext cx="5824374" cy="105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2599" y="4180899"/>
            <a:ext cx="53668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Автор проекту: Юрченко Данило, учень 7-А класу закладу загальної середньої освіти  №2 </a:t>
            </a:r>
          </a:p>
          <a:p>
            <a:r>
              <a:rPr lang="uk-UA" sz="2000" b="1" dirty="0" err="1" smtClean="0">
                <a:solidFill>
                  <a:srgbClr val="002060"/>
                </a:solidFill>
              </a:rPr>
              <a:t>Токмацької</a:t>
            </a:r>
            <a:r>
              <a:rPr lang="uk-UA" sz="2000" b="1" dirty="0" smtClean="0">
                <a:solidFill>
                  <a:srgbClr val="002060"/>
                </a:solidFill>
              </a:rPr>
              <a:t> міської ради </a:t>
            </a:r>
            <a:r>
              <a:rPr lang="uk-UA" sz="2000" b="1" dirty="0" err="1" smtClean="0">
                <a:solidFill>
                  <a:srgbClr val="002060"/>
                </a:solidFill>
              </a:rPr>
              <a:t>Запрізької</a:t>
            </a:r>
            <a:r>
              <a:rPr lang="uk-UA" sz="2000" b="1" dirty="0" smtClean="0">
                <a:solidFill>
                  <a:srgbClr val="002060"/>
                </a:solidFill>
              </a:rPr>
              <a:t> області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73" y="4349549"/>
            <a:ext cx="6071368" cy="139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56" y="5198362"/>
            <a:ext cx="106680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93048" y="4422566"/>
            <a:ext cx="57084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Науковий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керівник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Жандарова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Л.Б.,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вчитель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хімії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та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біології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закладу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загальної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середньої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освіти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№2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Токмацької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міської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ради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Запорізької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області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78691E-6 L 0.575 -4.7869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388861" y="4457595"/>
            <a:ext cx="3665775" cy="212851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138285" y="4298744"/>
            <a:ext cx="3665775" cy="212851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endParaRPr lang="zh-CN" altLang="en-US" sz="1465" dirty="0"/>
          </a:p>
        </p:txBody>
      </p:sp>
      <p:sp>
        <p:nvSpPr>
          <p:cNvPr id="27" name="矩形 26"/>
          <p:cNvSpPr/>
          <p:nvPr/>
        </p:nvSpPr>
        <p:spPr>
          <a:xfrm>
            <a:off x="4241839" y="4298743"/>
            <a:ext cx="3665775" cy="212851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135" b="1" dirty="0"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endParaRPr lang="zh-CN" altLang="en-US" sz="2135" dirty="0"/>
          </a:p>
        </p:txBody>
      </p:sp>
      <p:sp>
        <p:nvSpPr>
          <p:cNvPr id="220" name=" 220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/>
          </a:prstGeom>
          <a:solidFill>
            <a:srgbClr val="0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994410" y="802005"/>
            <a:ext cx="9998710" cy="34925"/>
          </a:xfrm>
          <a:prstGeom prst="line">
            <a:avLst/>
          </a:prstGeom>
          <a:ln>
            <a:solidFill>
              <a:srgbClr val="00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-55880" y="6744970"/>
            <a:ext cx="12261215" cy="118110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890782" y="219194"/>
            <a:ext cx="2889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/>
              <a:t>Хід</a:t>
            </a:r>
            <a:r>
              <a:rPr lang="ru-RU" sz="2800" dirty="0"/>
              <a:t> </a:t>
            </a:r>
            <a:r>
              <a:rPr lang="ru-RU" sz="2800" dirty="0" err="1"/>
              <a:t>експерименту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2700" y="819467"/>
            <a:ext cx="971041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Підготовлене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дослідів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насіння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по 50 штук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викладалися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в чашки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Петрі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вологе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ложе з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фільтрувального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паперу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складеного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чотири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шари. Ложе для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пророщування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насіння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підтримували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вологому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стані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періодично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змочуючи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фільтрувальні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папір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дистильованою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водою в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дослідах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насінням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були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замочені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розчині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амофосу.Під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час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експерименту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де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використовували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гідроген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пероксид,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змочували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ложе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чашки таким самим 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розчином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. В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якості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контролю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використовували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насіння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замочене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дистильованій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воді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прийнятим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співвідношенням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обсягу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насіння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і води як 1: 5.  Температура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підтримувалася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24-25 0 С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Облік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пророслого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насіння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а в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подальшому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динаміку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проростання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насіння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облік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проростків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проводився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на 2, 3, 5, 7, 10, 12 день .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Кожен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день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визначали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кількість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пророслих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а  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насіння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загнило, 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видаляли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8"/>
          <a:stretch/>
        </p:blipFill>
        <p:spPr bwMode="auto">
          <a:xfrm>
            <a:off x="424374" y="4298744"/>
            <a:ext cx="3762497" cy="2287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71" y="4298742"/>
            <a:ext cx="3902075" cy="2446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284" y="4298741"/>
            <a:ext cx="3665775" cy="2446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5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  <p:bldP spid="2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2425700" y="1350908"/>
            <a:ext cx="2692399" cy="146965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11199" y="3174217"/>
            <a:ext cx="2603502" cy="167523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endParaRPr lang="zh-CN" altLang="en-US" sz="1465" dirty="0"/>
          </a:p>
        </p:txBody>
      </p:sp>
      <p:sp>
        <p:nvSpPr>
          <p:cNvPr id="27" name="矩形 26"/>
          <p:cNvSpPr/>
          <p:nvPr/>
        </p:nvSpPr>
        <p:spPr>
          <a:xfrm>
            <a:off x="7021511" y="1040130"/>
            <a:ext cx="3899535" cy="22122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135" b="1" dirty="0"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endParaRPr lang="zh-CN" altLang="en-US" sz="2135" dirty="0"/>
          </a:p>
        </p:txBody>
      </p:sp>
      <p:sp>
        <p:nvSpPr>
          <p:cNvPr id="220" name=" 220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/>
          </a:prstGeom>
          <a:solidFill>
            <a:srgbClr val="0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994410" y="802005"/>
            <a:ext cx="9998710" cy="34925"/>
          </a:xfrm>
          <a:prstGeom prst="line">
            <a:avLst/>
          </a:prstGeom>
          <a:ln>
            <a:solidFill>
              <a:srgbClr val="00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-55880" y="6744970"/>
            <a:ext cx="12261215" cy="118110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2552700" y="219194"/>
            <a:ext cx="7978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Результати дослідження  2 та 3  день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82" y="4058706"/>
            <a:ext cx="4688523" cy="255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75681" y="3352800"/>
            <a:ext cx="4837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Кількість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насіння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проросло на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другий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та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третій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день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експерименту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( у %)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6047">
            <a:off x="10427333" y="3279390"/>
            <a:ext cx="987425" cy="49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314" y="3081338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73323" y="3999130"/>
            <a:ext cx="1025793" cy="7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4411085"/>
            <a:ext cx="695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82" y="4058706"/>
            <a:ext cx="4688524" cy="255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1" y="1040130"/>
            <a:ext cx="3899535" cy="221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5112759"/>
            <a:ext cx="2565400" cy="150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5003800"/>
            <a:ext cx="2717800" cy="1613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1219200"/>
            <a:ext cx="2844799" cy="1601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1" y="3161513"/>
            <a:ext cx="3035298" cy="1675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47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  <p:bldP spid="2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812800" y="899266"/>
            <a:ext cx="4572000" cy="24535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60400" y="4356101"/>
            <a:ext cx="2908300" cy="19685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endParaRPr lang="zh-CN" altLang="en-US" sz="1465" dirty="0"/>
          </a:p>
        </p:txBody>
      </p:sp>
      <p:sp>
        <p:nvSpPr>
          <p:cNvPr id="27" name="矩形 26"/>
          <p:cNvSpPr/>
          <p:nvPr/>
        </p:nvSpPr>
        <p:spPr>
          <a:xfrm>
            <a:off x="6367463" y="899266"/>
            <a:ext cx="4553583" cy="24535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135" b="1" dirty="0"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endParaRPr lang="zh-CN" altLang="en-US" sz="2135" dirty="0"/>
          </a:p>
        </p:txBody>
      </p:sp>
      <p:sp>
        <p:nvSpPr>
          <p:cNvPr id="220" name=" 220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/>
          </a:prstGeom>
          <a:solidFill>
            <a:srgbClr val="0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994410" y="802005"/>
            <a:ext cx="9998710" cy="34925"/>
          </a:xfrm>
          <a:prstGeom prst="line">
            <a:avLst/>
          </a:prstGeom>
          <a:ln>
            <a:solidFill>
              <a:srgbClr val="00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-55880" y="6744970"/>
            <a:ext cx="12261215" cy="118110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2552700" y="219194"/>
            <a:ext cx="7978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Результати дослідження  5 день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46" y="4457700"/>
            <a:ext cx="3084355" cy="186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74362" y="3443153"/>
            <a:ext cx="4837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Кількість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насіння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проросло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(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у %)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899" y="3412375"/>
            <a:ext cx="5650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Довжина пагона у досліджуваного  об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’</a:t>
            </a:r>
            <a:r>
              <a:rPr lang="uk-UA" sz="2000" dirty="0" err="1" smtClean="0">
                <a:solidFill>
                  <a:schemeClr val="accent4">
                    <a:lumMod val="50000"/>
                  </a:schemeClr>
                </a:solidFill>
              </a:rPr>
              <a:t>єкта</a:t>
            </a: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 ( у мм)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4" y="899266"/>
            <a:ext cx="4553582" cy="245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899266"/>
            <a:ext cx="4572000" cy="245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68" y="4457700"/>
            <a:ext cx="3012389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45" y="4476750"/>
            <a:ext cx="3084355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" y="4356102"/>
            <a:ext cx="3084354" cy="191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67" y="4457700"/>
            <a:ext cx="3012389" cy="186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10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  <p:bldP spid="2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812800" y="899266"/>
            <a:ext cx="4572000" cy="24535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367463" y="899266"/>
            <a:ext cx="4553583" cy="24535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135" b="1" dirty="0"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endParaRPr lang="zh-CN" altLang="en-US" sz="2135" dirty="0"/>
          </a:p>
        </p:txBody>
      </p:sp>
      <p:sp>
        <p:nvSpPr>
          <p:cNvPr id="220" name=" 220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/>
          </a:prstGeom>
          <a:solidFill>
            <a:srgbClr val="0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994410" y="802005"/>
            <a:ext cx="9998710" cy="34925"/>
          </a:xfrm>
          <a:prstGeom prst="line">
            <a:avLst/>
          </a:prstGeom>
          <a:ln>
            <a:solidFill>
              <a:srgbClr val="00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-55880" y="6744970"/>
            <a:ext cx="12261215" cy="118110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2552700" y="219194"/>
            <a:ext cx="7978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Результати дослідження  7 день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3999172"/>
            <a:ext cx="5383846" cy="255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74362" y="3443153"/>
            <a:ext cx="4837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Кількість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насіння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проросло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(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у %)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0999" y="3412375"/>
            <a:ext cx="5612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Довжина пагона у досліджуваного  об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’</a:t>
            </a:r>
            <a:r>
              <a:rPr lang="uk-UA" sz="2000" dirty="0" err="1" smtClean="0">
                <a:solidFill>
                  <a:schemeClr val="accent4">
                    <a:lumMod val="50000"/>
                  </a:schemeClr>
                </a:solidFill>
              </a:rPr>
              <a:t>єкта</a:t>
            </a: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  (у мм)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899266"/>
            <a:ext cx="4553583" cy="245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899266"/>
            <a:ext cx="4572000" cy="245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3"/>
          <a:stretch/>
        </p:blipFill>
        <p:spPr bwMode="auto">
          <a:xfrm>
            <a:off x="1157866" y="3999170"/>
            <a:ext cx="7059034" cy="255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4965697"/>
            <a:ext cx="2192020" cy="159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29646" y="3386428"/>
            <a:ext cx="966526" cy="2192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44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812800" y="899266"/>
            <a:ext cx="4572000" cy="24535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365500" y="4572001"/>
            <a:ext cx="3108862" cy="18542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endParaRPr lang="zh-CN" altLang="en-US" sz="1465" dirty="0"/>
          </a:p>
        </p:txBody>
      </p:sp>
      <p:sp>
        <p:nvSpPr>
          <p:cNvPr id="27" name="矩形 26"/>
          <p:cNvSpPr/>
          <p:nvPr/>
        </p:nvSpPr>
        <p:spPr>
          <a:xfrm>
            <a:off x="6367463" y="899266"/>
            <a:ext cx="4553583" cy="24535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135" b="1" dirty="0"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endParaRPr lang="zh-CN" altLang="en-US" sz="2135" dirty="0"/>
          </a:p>
        </p:txBody>
      </p:sp>
      <p:sp>
        <p:nvSpPr>
          <p:cNvPr id="220" name=" 220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/>
          </a:prstGeom>
          <a:solidFill>
            <a:srgbClr val="0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994410" y="802005"/>
            <a:ext cx="9998710" cy="34925"/>
          </a:xfrm>
          <a:prstGeom prst="line">
            <a:avLst/>
          </a:prstGeom>
          <a:ln>
            <a:solidFill>
              <a:srgbClr val="00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 flipV="1">
            <a:off x="0" y="6857998"/>
            <a:ext cx="12261215" cy="45719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2552700" y="219194"/>
            <a:ext cx="7978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Результати дослідження  9 день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727" y="4705408"/>
            <a:ext cx="3767773" cy="193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74362" y="3443153"/>
            <a:ext cx="4837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Кількість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насіння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проросло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(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у %)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899" y="3412375"/>
            <a:ext cx="5650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Довжина пагона у досліджуваного  об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’</a:t>
            </a:r>
            <a:r>
              <a:rPr lang="uk-UA" sz="2000" dirty="0" err="1" smtClean="0">
                <a:solidFill>
                  <a:schemeClr val="accent4">
                    <a:lumMod val="50000"/>
                  </a:schemeClr>
                </a:solidFill>
              </a:rPr>
              <a:t>єкта</a:t>
            </a: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 ( у мм)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899266"/>
            <a:ext cx="4553583" cy="245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899266"/>
            <a:ext cx="4572000" cy="245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871" y="4587903"/>
            <a:ext cx="3417730" cy="203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1" y="4572000"/>
            <a:ext cx="3259611" cy="20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38" y="4587904"/>
            <a:ext cx="2805907" cy="205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91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  <p:bldP spid="2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812800" y="899266"/>
            <a:ext cx="4572000" cy="24535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816100" y="4711700"/>
            <a:ext cx="3568700" cy="193039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endParaRPr lang="zh-CN" altLang="en-US" sz="1465" dirty="0"/>
          </a:p>
        </p:txBody>
      </p:sp>
      <p:sp>
        <p:nvSpPr>
          <p:cNvPr id="27" name="矩形 26"/>
          <p:cNvSpPr/>
          <p:nvPr/>
        </p:nvSpPr>
        <p:spPr>
          <a:xfrm>
            <a:off x="6367463" y="899266"/>
            <a:ext cx="4553583" cy="24535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135" b="1" dirty="0"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endParaRPr lang="zh-CN" altLang="en-US" sz="2135" dirty="0"/>
          </a:p>
        </p:txBody>
      </p:sp>
      <p:sp>
        <p:nvSpPr>
          <p:cNvPr id="220" name=" 220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/>
          </a:prstGeom>
          <a:solidFill>
            <a:srgbClr val="0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994410" y="802005"/>
            <a:ext cx="9998710" cy="34925"/>
          </a:xfrm>
          <a:prstGeom prst="line">
            <a:avLst/>
          </a:prstGeom>
          <a:ln>
            <a:solidFill>
              <a:srgbClr val="00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-55880" y="6744970"/>
            <a:ext cx="12261215" cy="118110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2552700" y="219194"/>
            <a:ext cx="7978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Результати дослідження  12 день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4" y="4813300"/>
            <a:ext cx="3106736" cy="180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74362" y="3443153"/>
            <a:ext cx="4837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Кількість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насіння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проросло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(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у %)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3412375"/>
            <a:ext cx="4991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Довжина пагона у досліджуваного  об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’</a:t>
            </a:r>
            <a:r>
              <a:rPr lang="uk-UA" sz="2000" dirty="0" err="1" smtClean="0">
                <a:solidFill>
                  <a:schemeClr val="accent4">
                    <a:lumMod val="50000"/>
                  </a:schemeClr>
                </a:solidFill>
              </a:rPr>
              <a:t>єкта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5" y="899266"/>
            <a:ext cx="4553582" cy="245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899266"/>
            <a:ext cx="4571999" cy="245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56" y="4490084"/>
            <a:ext cx="3280569" cy="2254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" y="4490084"/>
            <a:ext cx="3998913" cy="231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4490085"/>
            <a:ext cx="3576320" cy="224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8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  <p:bldP spid="2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650" y="226695"/>
            <a:ext cx="6871335" cy="3732530"/>
          </a:xfrm>
          <a:prstGeom prst="rect">
            <a:avLst/>
          </a:prstGeom>
        </p:spPr>
      </p:pic>
      <p:pic>
        <p:nvPicPr>
          <p:cNvPr id="6" name="图片 5" descr="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0990" y="800873"/>
            <a:ext cx="12238990" cy="4461510"/>
          </a:xfrm>
          <a:prstGeom prst="rect">
            <a:avLst/>
          </a:prstGeom>
        </p:spPr>
      </p:pic>
      <p:sp>
        <p:nvSpPr>
          <p:cNvPr id="42" name="圆角矩形 41"/>
          <p:cNvSpPr/>
          <p:nvPr/>
        </p:nvSpPr>
        <p:spPr>
          <a:xfrm>
            <a:off x="3083613" y="5663380"/>
            <a:ext cx="7253033" cy="672075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43" name="TextBox 42"/>
          <p:cNvSpPr txBox="1"/>
          <p:nvPr/>
        </p:nvSpPr>
        <p:spPr>
          <a:xfrm>
            <a:off x="4036060" y="5668349"/>
            <a:ext cx="4963795" cy="66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uk-UA" altLang="zh-CN" sz="3735" b="1" dirty="0" smtClean="0">
                <a:solidFill>
                  <a:srgbClr val="007F00"/>
                </a:solidFill>
                <a:latin typeface="微软雅黑" panose="020B0503020204020204" charset="-122"/>
                <a:ea typeface="微软雅黑" panose="020B0503020204020204" charset="-122"/>
              </a:rPr>
              <a:t>ВИСНОВОК</a:t>
            </a:r>
            <a:endParaRPr lang="zh-CN" altLang="en-US" sz="3735" b="1" dirty="0">
              <a:solidFill>
                <a:srgbClr val="007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2722541" y="5663380"/>
            <a:ext cx="960105" cy="766159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圆角矩形 44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</p:grpSp>
      <p:pic>
        <p:nvPicPr>
          <p:cNvPr id="10" name="图片 9" descr="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00" y="4804044"/>
            <a:ext cx="3495675" cy="1994535"/>
          </a:xfrm>
          <a:prstGeom prst="rect">
            <a:avLst/>
          </a:prstGeom>
        </p:spPr>
      </p:pic>
      <p:pic>
        <p:nvPicPr>
          <p:cNvPr id="11" name="图片 10" descr="8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0365" y="1818005"/>
            <a:ext cx="1815465" cy="1659255"/>
          </a:xfrm>
          <a:prstGeom prst="rect">
            <a:avLst/>
          </a:prstGeom>
        </p:spPr>
      </p:pic>
      <p:pic>
        <p:nvPicPr>
          <p:cNvPr id="13" name="图片 12" descr="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405" y="5413506"/>
            <a:ext cx="1661160" cy="1442720"/>
          </a:xfrm>
          <a:prstGeom prst="rect">
            <a:avLst/>
          </a:prstGeom>
        </p:spPr>
      </p:pic>
      <p:pic>
        <p:nvPicPr>
          <p:cNvPr id="14" name="图片 13" descr="99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9582" y="5268402"/>
            <a:ext cx="1529715" cy="140335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9" y="144670"/>
            <a:ext cx="10759439" cy="526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7099" y="293141"/>
            <a:ext cx="104673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	В </a:t>
            </a:r>
            <a:r>
              <a:rPr lang="ru-RU" sz="2000" dirty="0" err="1">
                <a:solidFill>
                  <a:schemeClr val="bg1"/>
                </a:solidFill>
              </a:rPr>
              <a:t>ході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дослідження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була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опрацьована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науково</a:t>
            </a:r>
            <a:r>
              <a:rPr lang="ru-RU" sz="2000" dirty="0">
                <a:solidFill>
                  <a:schemeClr val="bg1"/>
                </a:solidFill>
              </a:rPr>
              <a:t>-популярна </a:t>
            </a:r>
            <a:r>
              <a:rPr lang="ru-RU" sz="2000" dirty="0" err="1">
                <a:solidFill>
                  <a:schemeClr val="bg1"/>
                </a:solidFill>
              </a:rPr>
              <a:t>література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інтернет-сайти</a:t>
            </a:r>
            <a:r>
              <a:rPr lang="ru-RU" sz="2000" dirty="0">
                <a:solidFill>
                  <a:schemeClr val="bg1"/>
                </a:solidFill>
              </a:rPr>
              <a:t> з </a:t>
            </a:r>
            <a:r>
              <a:rPr lang="ru-RU" sz="2000" dirty="0" err="1">
                <a:solidFill>
                  <a:schemeClr val="bg1"/>
                </a:solidFill>
              </a:rPr>
              <a:t>даної</a:t>
            </a:r>
            <a:r>
              <a:rPr lang="ru-RU" sz="2000" dirty="0">
                <a:solidFill>
                  <a:schemeClr val="bg1"/>
                </a:solidFill>
              </a:rPr>
              <a:t> теми. Для </a:t>
            </a:r>
            <a:r>
              <a:rPr lang="ru-RU" sz="2000" dirty="0" err="1">
                <a:solidFill>
                  <a:schemeClr val="bg1"/>
                </a:solidFill>
              </a:rPr>
              <a:t>задоволення</a:t>
            </a:r>
            <a:r>
              <a:rPr lang="ru-RU" sz="2000" dirty="0">
                <a:solidFill>
                  <a:schemeClr val="bg1"/>
                </a:solidFill>
              </a:rPr>
              <a:t> потреб культур в </a:t>
            </a:r>
            <a:r>
              <a:rPr lang="ru-RU" sz="2000" dirty="0" err="1">
                <a:solidFill>
                  <a:schemeClr val="bg1"/>
                </a:solidFill>
              </a:rPr>
              <a:t>поживних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елементах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агрономи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використовують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мінеральні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добрива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Було</a:t>
            </a:r>
            <a:r>
              <a:rPr lang="ru-RU" sz="2000" dirty="0">
                <a:solidFill>
                  <a:schemeClr val="bg1"/>
                </a:solidFill>
              </a:rPr>
              <a:t>  </a:t>
            </a:r>
            <a:r>
              <a:rPr lang="ru-RU" sz="2000" dirty="0" err="1">
                <a:solidFill>
                  <a:schemeClr val="bg1"/>
                </a:solidFill>
              </a:rPr>
              <a:t>встановлено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комплексне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добриво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амофос</a:t>
            </a:r>
            <a:r>
              <a:rPr lang="ru-RU" sz="2000" dirty="0">
                <a:solidFill>
                  <a:schemeClr val="bg1"/>
                </a:solidFill>
              </a:rPr>
              <a:t> є </a:t>
            </a:r>
            <a:r>
              <a:rPr lang="ru-RU" sz="2000" dirty="0" err="1">
                <a:solidFill>
                  <a:schemeClr val="bg1"/>
                </a:solidFill>
              </a:rPr>
              <a:t>дуже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ефективним</a:t>
            </a:r>
            <a:r>
              <a:rPr lang="ru-RU" sz="2000" dirty="0">
                <a:solidFill>
                  <a:schemeClr val="bg1"/>
                </a:solidFill>
              </a:rPr>
              <a:t> для росту та </a:t>
            </a:r>
            <a:r>
              <a:rPr lang="ru-RU" sz="2000" dirty="0" err="1">
                <a:solidFill>
                  <a:schemeClr val="bg1"/>
                </a:solidFill>
              </a:rPr>
              <a:t>розвитку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рослин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>
                <a:solidFill>
                  <a:schemeClr val="bg1"/>
                </a:solidFill>
              </a:rPr>
              <a:t>відкритих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закритих</a:t>
            </a:r>
            <a:r>
              <a:rPr lang="ru-RU" sz="2000" dirty="0">
                <a:solidFill>
                  <a:schemeClr val="bg1"/>
                </a:solidFill>
              </a:rPr>
              <a:t> грунтах, тому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містить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елементи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Нітроген</a:t>
            </a:r>
            <a:r>
              <a:rPr lang="ru-RU" sz="2000" dirty="0">
                <a:solidFill>
                  <a:schemeClr val="bg1"/>
                </a:solidFill>
              </a:rPr>
              <a:t> і Фосфор, </a:t>
            </a:r>
            <a:r>
              <a:rPr lang="ru-RU" sz="2000" dirty="0" err="1">
                <a:solidFill>
                  <a:schemeClr val="bg1"/>
                </a:solidFill>
              </a:rPr>
              <a:t>найнеобхідніші</a:t>
            </a:r>
            <a:r>
              <a:rPr lang="ru-RU" sz="2000" dirty="0">
                <a:solidFill>
                  <a:schemeClr val="bg1"/>
                </a:solidFill>
              </a:rPr>
              <a:t>  для </a:t>
            </a:r>
            <a:r>
              <a:rPr lang="ru-RU" sz="2000" dirty="0" err="1">
                <a:solidFill>
                  <a:schemeClr val="bg1"/>
                </a:solidFill>
              </a:rPr>
              <a:t>рослин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	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 </a:t>
            </a:r>
            <a:r>
              <a:rPr lang="ru-RU" sz="2000" dirty="0" err="1">
                <a:solidFill>
                  <a:schemeClr val="bg1"/>
                </a:solidFill>
              </a:rPr>
              <a:t>нашому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дослідженні</a:t>
            </a:r>
            <a:r>
              <a:rPr lang="ru-RU" sz="2000" dirty="0">
                <a:solidFill>
                  <a:schemeClr val="bg1"/>
                </a:solidFill>
              </a:rPr>
              <a:t> ми </a:t>
            </a:r>
            <a:r>
              <a:rPr lang="ru-RU" sz="2000" dirty="0" err="1">
                <a:solidFill>
                  <a:schemeClr val="bg1"/>
                </a:solidFill>
              </a:rPr>
              <a:t>намагалися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визначити</a:t>
            </a:r>
            <a:r>
              <a:rPr lang="ru-RU" sz="2000" dirty="0">
                <a:solidFill>
                  <a:schemeClr val="bg1"/>
                </a:solidFill>
              </a:rPr>
              <a:t>, а як </a:t>
            </a:r>
            <a:r>
              <a:rPr lang="ru-RU" sz="2000" dirty="0" err="1">
                <a:solidFill>
                  <a:schemeClr val="bg1"/>
                </a:solidFill>
              </a:rPr>
              <a:t>впливають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розчини</a:t>
            </a:r>
            <a:r>
              <a:rPr lang="ru-RU" sz="2000" dirty="0">
                <a:solidFill>
                  <a:schemeClr val="bg1"/>
                </a:solidFill>
              </a:rPr>
              <a:t> комплексного </a:t>
            </a:r>
            <a:r>
              <a:rPr lang="ru-RU" sz="2000" dirty="0" err="1">
                <a:solidFill>
                  <a:schemeClr val="bg1"/>
                </a:solidFill>
              </a:rPr>
              <a:t>добрива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гідроген</a:t>
            </a:r>
            <a:r>
              <a:rPr lang="ru-RU" sz="2000" dirty="0">
                <a:solidFill>
                  <a:schemeClr val="bg1"/>
                </a:solidFill>
              </a:rPr>
              <a:t> пероксиду на </a:t>
            </a:r>
            <a:r>
              <a:rPr lang="ru-RU" sz="2000" dirty="0" err="1">
                <a:solidFill>
                  <a:schemeClr val="bg1"/>
                </a:solidFill>
              </a:rPr>
              <a:t>насіння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Було</a:t>
            </a:r>
            <a:r>
              <a:rPr lang="ru-RU" sz="2000" dirty="0">
                <a:solidFill>
                  <a:schemeClr val="bg1"/>
                </a:solidFill>
              </a:rPr>
              <a:t>  </a:t>
            </a:r>
            <a:r>
              <a:rPr lang="ru-RU" sz="2000" dirty="0" err="1">
                <a:solidFill>
                  <a:schemeClr val="bg1"/>
                </a:solidFill>
              </a:rPr>
              <a:t>з‘ясовано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навіть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замочування</a:t>
            </a:r>
            <a:r>
              <a:rPr lang="ru-RU" sz="2000" dirty="0">
                <a:solidFill>
                  <a:schemeClr val="bg1"/>
                </a:solidFill>
              </a:rPr>
              <a:t>  у 0,1 % </a:t>
            </a:r>
            <a:r>
              <a:rPr lang="ru-RU" sz="2000" dirty="0" err="1">
                <a:solidFill>
                  <a:schemeClr val="bg1"/>
                </a:solidFill>
              </a:rPr>
              <a:t>розчині</a:t>
            </a:r>
            <a:r>
              <a:rPr lang="ru-RU" sz="2000" dirty="0">
                <a:solidFill>
                  <a:schemeClr val="bg1"/>
                </a:solidFill>
              </a:rPr>
              <a:t> комплексного </a:t>
            </a:r>
            <a:r>
              <a:rPr lang="ru-RU" sz="2000" dirty="0" err="1">
                <a:solidFill>
                  <a:schemeClr val="bg1"/>
                </a:solidFill>
              </a:rPr>
              <a:t>добрива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амофосу</a:t>
            </a:r>
            <a:r>
              <a:rPr lang="ru-RU" sz="2000" dirty="0">
                <a:solidFill>
                  <a:schemeClr val="bg1"/>
                </a:solidFill>
              </a:rPr>
              <a:t> позитивно </a:t>
            </a:r>
            <a:r>
              <a:rPr lang="ru-RU" sz="2000" dirty="0" err="1">
                <a:solidFill>
                  <a:schemeClr val="bg1"/>
                </a:solidFill>
              </a:rPr>
              <a:t>впливає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проростання</a:t>
            </a:r>
            <a:r>
              <a:rPr lang="ru-RU" sz="2000" dirty="0">
                <a:solidFill>
                  <a:schemeClr val="bg1"/>
                </a:solidFill>
              </a:rPr>
              <a:t> редиски </a:t>
            </a:r>
            <a:r>
              <a:rPr lang="ru-RU" sz="2000" dirty="0" err="1">
                <a:solidFill>
                  <a:schemeClr val="bg1"/>
                </a:solidFill>
              </a:rPr>
              <a:t>посівної</a:t>
            </a:r>
            <a:r>
              <a:rPr lang="ru-RU" sz="2000" dirty="0">
                <a:solidFill>
                  <a:schemeClr val="bg1"/>
                </a:solidFill>
              </a:rPr>
              <a:t>, і доведено,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вже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другий</a:t>
            </a:r>
            <a:r>
              <a:rPr lang="ru-RU" sz="2000" dirty="0">
                <a:solidFill>
                  <a:schemeClr val="bg1"/>
                </a:solidFill>
              </a:rPr>
              <a:t> день </a:t>
            </a:r>
            <a:r>
              <a:rPr lang="ru-RU" sz="2000" dirty="0" err="1">
                <a:solidFill>
                  <a:schemeClr val="bg1"/>
                </a:solidFill>
              </a:rPr>
              <a:t>експерименту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проростання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склало</a:t>
            </a:r>
            <a:r>
              <a:rPr lang="ru-RU" sz="2000" dirty="0">
                <a:solidFill>
                  <a:schemeClr val="bg1"/>
                </a:solidFill>
              </a:rPr>
              <a:t> 28%,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дещо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нижче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ніж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>
                <a:solidFill>
                  <a:schemeClr val="bg1"/>
                </a:solidFill>
              </a:rPr>
              <a:t>другій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чашці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Петрі</a:t>
            </a:r>
            <a:r>
              <a:rPr lang="ru-RU" sz="2000" dirty="0">
                <a:solidFill>
                  <a:schemeClr val="bg1"/>
                </a:solidFill>
              </a:rPr>
              <a:t> (</a:t>
            </a:r>
            <a:r>
              <a:rPr lang="ru-RU" sz="2000" dirty="0" err="1">
                <a:solidFill>
                  <a:schemeClr val="bg1"/>
                </a:solidFill>
              </a:rPr>
              <a:t>насіння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оброблене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розчином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гідроген</a:t>
            </a:r>
            <a:r>
              <a:rPr lang="ru-RU" sz="2000" dirty="0">
                <a:solidFill>
                  <a:schemeClr val="bg1"/>
                </a:solidFill>
              </a:rPr>
              <a:t> пероксиду). </a:t>
            </a:r>
            <a:r>
              <a:rPr lang="ru-RU" sz="2000" dirty="0" err="1">
                <a:solidFill>
                  <a:schemeClr val="bg1"/>
                </a:solidFill>
              </a:rPr>
              <a:t>Тоді</a:t>
            </a:r>
            <a:r>
              <a:rPr lang="ru-RU" sz="2000" dirty="0">
                <a:solidFill>
                  <a:schemeClr val="bg1"/>
                </a:solidFill>
              </a:rPr>
              <a:t> як у </a:t>
            </a:r>
            <a:r>
              <a:rPr lang="ru-RU" sz="2000" dirty="0" err="1">
                <a:solidFill>
                  <a:schemeClr val="bg1"/>
                </a:solidFill>
              </a:rPr>
              <a:t>контрольній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чашці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показник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склав</a:t>
            </a:r>
            <a:r>
              <a:rPr lang="ru-RU" sz="2000" dirty="0">
                <a:solidFill>
                  <a:schemeClr val="bg1"/>
                </a:solidFill>
              </a:rPr>
              <a:t> 10%. </a:t>
            </a:r>
            <a:r>
              <a:rPr lang="ru-RU" sz="2000" dirty="0" err="1">
                <a:solidFill>
                  <a:schemeClr val="bg1"/>
                </a:solidFill>
              </a:rPr>
              <a:t>Подібна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динаміка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проростання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насіння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спостерігається</a:t>
            </a:r>
            <a:r>
              <a:rPr lang="ru-RU" sz="2000" dirty="0">
                <a:solidFill>
                  <a:schemeClr val="bg1"/>
                </a:solidFill>
              </a:rPr>
              <a:t> до </a:t>
            </a:r>
            <a:r>
              <a:rPr lang="ru-RU" sz="2000" dirty="0" err="1">
                <a:solidFill>
                  <a:schemeClr val="bg1"/>
                </a:solidFill>
              </a:rPr>
              <a:t>кінця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експерименту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відображено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>
                <a:solidFill>
                  <a:schemeClr val="bg1"/>
                </a:solidFill>
              </a:rPr>
              <a:t>гістограмах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	</a:t>
            </a:r>
            <a:r>
              <a:rPr lang="ru-RU" sz="2000" dirty="0" smtClean="0">
                <a:solidFill>
                  <a:schemeClr val="bg1"/>
                </a:solidFill>
              </a:rPr>
              <a:t>Тому </a:t>
            </a:r>
            <a:r>
              <a:rPr lang="ru-RU" sz="2000" dirty="0" err="1">
                <a:solidFill>
                  <a:schemeClr val="bg1"/>
                </a:solidFill>
              </a:rPr>
              <a:t>можна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стверджувати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розчин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гідроген</a:t>
            </a:r>
            <a:r>
              <a:rPr lang="ru-RU" sz="2000" dirty="0">
                <a:solidFill>
                  <a:schemeClr val="bg1"/>
                </a:solidFill>
              </a:rPr>
              <a:t> пероксиду </a:t>
            </a:r>
            <a:r>
              <a:rPr lang="ru-RU" sz="2000" dirty="0" err="1">
                <a:solidFill>
                  <a:schemeClr val="bg1"/>
                </a:solidFill>
              </a:rPr>
              <a:t>сприяє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проростанню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насіння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діючи</a:t>
            </a:r>
            <a:r>
              <a:rPr lang="ru-RU" sz="2000" dirty="0">
                <a:solidFill>
                  <a:schemeClr val="bg1"/>
                </a:solidFill>
              </a:rPr>
              <a:t> як </a:t>
            </a:r>
            <a:r>
              <a:rPr lang="ru-RU" sz="2000" dirty="0" err="1">
                <a:solidFill>
                  <a:schemeClr val="bg1"/>
                </a:solidFill>
              </a:rPr>
              <a:t>фунгіцид</a:t>
            </a:r>
            <a:r>
              <a:rPr lang="ru-RU" sz="2000" dirty="0">
                <a:solidFill>
                  <a:schemeClr val="bg1"/>
                </a:solidFill>
              </a:rPr>
              <a:t>, а </a:t>
            </a:r>
            <a:r>
              <a:rPr lang="ru-RU" sz="2000" dirty="0" err="1">
                <a:solidFill>
                  <a:schemeClr val="bg1"/>
                </a:solidFill>
              </a:rPr>
              <a:t>також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можна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припустити</a:t>
            </a:r>
            <a:r>
              <a:rPr lang="ru-RU" sz="2000" dirty="0">
                <a:solidFill>
                  <a:schemeClr val="bg1"/>
                </a:solidFill>
              </a:rPr>
              <a:t>  </a:t>
            </a:r>
            <a:r>
              <a:rPr lang="ru-RU" sz="2000" dirty="0" err="1">
                <a:solidFill>
                  <a:schemeClr val="bg1"/>
                </a:solidFill>
              </a:rPr>
              <a:t>позитивний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вплив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проростання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насіння</a:t>
            </a:r>
            <a:r>
              <a:rPr lang="ru-RU" sz="2000" dirty="0">
                <a:solidFill>
                  <a:schemeClr val="bg1"/>
                </a:solidFill>
              </a:rPr>
              <a:t> активного </a:t>
            </a:r>
            <a:r>
              <a:rPr lang="ru-RU" sz="2000" dirty="0" err="1">
                <a:solidFill>
                  <a:schemeClr val="bg1"/>
                </a:solidFill>
              </a:rPr>
              <a:t>кисню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утворюється</a:t>
            </a:r>
            <a:r>
              <a:rPr lang="ru-RU" sz="2000" dirty="0">
                <a:solidFill>
                  <a:schemeClr val="bg1"/>
                </a:solidFill>
              </a:rPr>
              <a:t> при </a:t>
            </a:r>
            <a:r>
              <a:rPr lang="ru-RU" sz="2000" dirty="0" err="1">
                <a:solidFill>
                  <a:schemeClr val="bg1"/>
                </a:solidFill>
              </a:rPr>
              <a:t>розкладанні</a:t>
            </a:r>
            <a:r>
              <a:rPr lang="ru-RU" sz="2000" dirty="0">
                <a:solidFill>
                  <a:schemeClr val="bg1"/>
                </a:solidFill>
              </a:rPr>
              <a:t> Н2О2. </a:t>
            </a:r>
            <a:r>
              <a:rPr lang="ru-RU" sz="2000" dirty="0" err="1">
                <a:solidFill>
                  <a:schemeClr val="bg1"/>
                </a:solidFill>
              </a:rPr>
              <a:t>Результати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цієї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роботи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можуть</a:t>
            </a:r>
            <a:r>
              <a:rPr lang="ru-RU" sz="2000" dirty="0">
                <a:solidFill>
                  <a:schemeClr val="bg1"/>
                </a:solidFill>
              </a:rPr>
              <a:t> бути </a:t>
            </a:r>
            <a:r>
              <a:rPr lang="ru-RU" sz="2000" dirty="0" err="1">
                <a:solidFill>
                  <a:schemeClr val="bg1"/>
                </a:solidFill>
              </a:rPr>
              <a:t>використанні</a:t>
            </a:r>
            <a:r>
              <a:rPr lang="ru-RU" sz="2000" dirty="0">
                <a:solidFill>
                  <a:schemeClr val="bg1"/>
                </a:solidFill>
              </a:rPr>
              <a:t> при </a:t>
            </a:r>
            <a:r>
              <a:rPr lang="ru-RU" sz="2000" dirty="0" err="1">
                <a:solidFill>
                  <a:schemeClr val="bg1"/>
                </a:solidFill>
              </a:rPr>
              <a:t>вирощуванні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сільськогосподарських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рослин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78691E-6 L 0.575 -4.7869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578481" y="-51117"/>
            <a:ext cx="2682524" cy="26825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-55880" y="2276875"/>
            <a:ext cx="2682524" cy="2682524"/>
            <a:chOff x="304800" y="673100"/>
            <a:chExt cx="4000500" cy="4000500"/>
          </a:xfrm>
          <a:blipFill rotWithShape="1">
            <a:blip r:embed="rId3"/>
            <a:stretch>
              <a:fillRect l="-20000" r="-20000"/>
            </a:stretch>
          </a:blip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478531" y="1610936"/>
            <a:ext cx="2682524" cy="2682524"/>
            <a:chOff x="304800" y="673100"/>
            <a:chExt cx="4000500" cy="4000500"/>
          </a:xfrm>
          <a:blipFill rotWithShape="1">
            <a:blip r:embed="rId4"/>
            <a:stretch>
              <a:fillRect l="-20000" r="-20000"/>
            </a:stretch>
          </a:blip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1" name="同心圆 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34" name="同心圆 33"/>
          <p:cNvSpPr/>
          <p:nvPr/>
        </p:nvSpPr>
        <p:spPr>
          <a:xfrm>
            <a:off x="1919743" y="3936011"/>
            <a:ext cx="2682524" cy="2682524"/>
          </a:xfrm>
          <a:prstGeom prst="donut">
            <a:avLst>
              <a:gd name="adj" fmla="val 4879"/>
            </a:avLst>
          </a:prstGeom>
          <a:blipFill rotWithShape="1">
            <a:blip r:embed="rId5"/>
            <a:stretch>
              <a:fillRect l="-20000" r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220" name=" 220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/>
          </a:prstGeom>
          <a:solidFill>
            <a:srgbClr val="0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5161055" y="965200"/>
            <a:ext cx="6504213" cy="0"/>
          </a:xfrm>
          <a:prstGeom prst="line">
            <a:avLst/>
          </a:prstGeom>
          <a:ln>
            <a:solidFill>
              <a:srgbClr val="00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-55880" y="6744970"/>
            <a:ext cx="12261215" cy="118110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17059604"/>
              </p:ext>
            </p:extLst>
          </p:nvPr>
        </p:nvGraphicFramePr>
        <p:xfrm>
          <a:off x="1800471" y="3936011"/>
          <a:ext cx="2923929" cy="245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048909" y="303669"/>
            <a:ext cx="3217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75000"/>
                  </a:schemeClr>
                </a:solidFill>
              </a:rPr>
              <a:t>        Актуальність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21300" y="1104900"/>
            <a:ext cx="687069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	</a:t>
            </a:r>
            <a:r>
              <a:rPr lang="ru-RU" sz="2300" dirty="0" err="1" smtClean="0">
                <a:solidFill>
                  <a:srgbClr val="009E00"/>
                </a:solidFill>
              </a:rPr>
              <a:t>Сьогодні</a:t>
            </a:r>
            <a:r>
              <a:rPr lang="ru-RU" sz="2300" dirty="0" smtClean="0">
                <a:solidFill>
                  <a:srgbClr val="009E00"/>
                </a:solidFill>
              </a:rPr>
              <a:t> </a:t>
            </a:r>
            <a:r>
              <a:rPr lang="ru-RU" sz="2300" dirty="0">
                <a:solidFill>
                  <a:srgbClr val="009E00"/>
                </a:solidFill>
              </a:rPr>
              <a:t>у </a:t>
            </a:r>
            <a:r>
              <a:rPr lang="ru-RU" sz="2300" dirty="0" err="1">
                <a:solidFill>
                  <a:srgbClr val="009E00"/>
                </a:solidFill>
              </a:rPr>
              <a:t>світі</a:t>
            </a:r>
            <a:r>
              <a:rPr lang="ru-RU" sz="2300" dirty="0">
                <a:solidFill>
                  <a:srgbClr val="009E00"/>
                </a:solidFill>
              </a:rPr>
              <a:t> </a:t>
            </a:r>
            <a:r>
              <a:rPr lang="ru-RU" sz="2300" dirty="0" err="1">
                <a:solidFill>
                  <a:srgbClr val="009E00"/>
                </a:solidFill>
              </a:rPr>
              <a:t>гостро</a:t>
            </a:r>
            <a:r>
              <a:rPr lang="ru-RU" sz="2300" dirty="0">
                <a:solidFill>
                  <a:srgbClr val="009E00"/>
                </a:solidFill>
              </a:rPr>
              <a:t> </a:t>
            </a:r>
            <a:r>
              <a:rPr lang="ru-RU" sz="2300" dirty="0" err="1">
                <a:solidFill>
                  <a:srgbClr val="009E00"/>
                </a:solidFill>
              </a:rPr>
              <a:t>постає</a:t>
            </a:r>
            <a:r>
              <a:rPr lang="ru-RU" sz="2300" dirty="0">
                <a:solidFill>
                  <a:srgbClr val="009E00"/>
                </a:solidFill>
              </a:rPr>
              <a:t> </a:t>
            </a:r>
            <a:r>
              <a:rPr lang="ru-RU" sz="2300" dirty="0" err="1">
                <a:solidFill>
                  <a:srgbClr val="009E00"/>
                </a:solidFill>
              </a:rPr>
              <a:t>продовольча</a:t>
            </a:r>
            <a:r>
              <a:rPr lang="ru-RU" sz="2300" dirty="0">
                <a:solidFill>
                  <a:srgbClr val="009E00"/>
                </a:solidFill>
              </a:rPr>
              <a:t> проблема. Вона </a:t>
            </a:r>
            <a:r>
              <a:rPr lang="ru-RU" sz="2300" dirty="0" err="1">
                <a:solidFill>
                  <a:srgbClr val="009E00"/>
                </a:solidFill>
              </a:rPr>
              <a:t>полягає</a:t>
            </a:r>
            <a:r>
              <a:rPr lang="ru-RU" sz="2300" dirty="0">
                <a:solidFill>
                  <a:srgbClr val="009E00"/>
                </a:solidFill>
              </a:rPr>
              <a:t> в </a:t>
            </a:r>
            <a:r>
              <a:rPr lang="ru-RU" sz="2300" dirty="0" err="1">
                <a:solidFill>
                  <a:srgbClr val="009E00"/>
                </a:solidFill>
              </a:rPr>
              <a:t>нездатності</a:t>
            </a:r>
            <a:r>
              <a:rPr lang="ru-RU" sz="2300" dirty="0">
                <a:solidFill>
                  <a:srgbClr val="009E00"/>
                </a:solidFill>
              </a:rPr>
              <a:t> </a:t>
            </a:r>
            <a:r>
              <a:rPr lang="ru-RU" sz="2300" dirty="0" err="1">
                <a:solidFill>
                  <a:srgbClr val="009E00"/>
                </a:solidFill>
              </a:rPr>
              <a:t>людства</a:t>
            </a:r>
            <a:r>
              <a:rPr lang="ru-RU" sz="2300" dirty="0">
                <a:solidFill>
                  <a:srgbClr val="009E00"/>
                </a:solidFill>
              </a:rPr>
              <a:t> </a:t>
            </a:r>
            <a:r>
              <a:rPr lang="ru-RU" sz="2300" dirty="0" err="1">
                <a:solidFill>
                  <a:srgbClr val="009E00"/>
                </a:solidFill>
              </a:rPr>
              <a:t>повністю</a:t>
            </a:r>
            <a:r>
              <a:rPr lang="ru-RU" sz="2300" dirty="0">
                <a:solidFill>
                  <a:srgbClr val="009E00"/>
                </a:solidFill>
              </a:rPr>
              <a:t> </a:t>
            </a:r>
            <a:r>
              <a:rPr lang="ru-RU" sz="2300" dirty="0" err="1">
                <a:solidFill>
                  <a:srgbClr val="009E00"/>
                </a:solidFill>
              </a:rPr>
              <a:t>забезпечити</a:t>
            </a:r>
            <a:r>
              <a:rPr lang="ru-RU" sz="2300" dirty="0">
                <a:solidFill>
                  <a:srgbClr val="009E00"/>
                </a:solidFill>
              </a:rPr>
              <a:t> себе продуктами </a:t>
            </a:r>
            <a:r>
              <a:rPr lang="ru-RU" sz="2300" dirty="0" err="1">
                <a:solidFill>
                  <a:srgbClr val="009E00"/>
                </a:solidFill>
              </a:rPr>
              <a:t>харчування</a:t>
            </a:r>
            <a:r>
              <a:rPr lang="ru-RU" sz="2300" dirty="0">
                <a:solidFill>
                  <a:srgbClr val="009E00"/>
                </a:solidFill>
              </a:rPr>
              <a:t>, </a:t>
            </a:r>
            <a:r>
              <a:rPr lang="ru-RU" sz="2300" dirty="0" err="1">
                <a:solidFill>
                  <a:srgbClr val="009E00"/>
                </a:solidFill>
              </a:rPr>
              <a:t>які</a:t>
            </a:r>
            <a:r>
              <a:rPr lang="ru-RU" sz="2300" dirty="0">
                <a:solidFill>
                  <a:srgbClr val="009E00"/>
                </a:solidFill>
              </a:rPr>
              <a:t> </a:t>
            </a:r>
            <a:r>
              <a:rPr lang="ru-RU" sz="2300" dirty="0" err="1">
                <a:solidFill>
                  <a:srgbClr val="009E00"/>
                </a:solidFill>
              </a:rPr>
              <a:t>відповідають</a:t>
            </a:r>
            <a:r>
              <a:rPr lang="ru-RU" sz="2300" dirty="0">
                <a:solidFill>
                  <a:srgbClr val="009E00"/>
                </a:solidFill>
              </a:rPr>
              <a:t> </a:t>
            </a:r>
            <a:r>
              <a:rPr lang="ru-RU" sz="2300" dirty="0" err="1">
                <a:solidFill>
                  <a:srgbClr val="009E00"/>
                </a:solidFill>
              </a:rPr>
              <a:t>прийнятим</a:t>
            </a:r>
            <a:r>
              <a:rPr lang="ru-RU" sz="2300" dirty="0">
                <a:solidFill>
                  <a:srgbClr val="009E00"/>
                </a:solidFill>
              </a:rPr>
              <a:t> </a:t>
            </a:r>
            <a:r>
              <a:rPr lang="ru-RU" sz="2300" dirty="0" err="1">
                <a:solidFill>
                  <a:srgbClr val="009E00"/>
                </a:solidFill>
              </a:rPr>
              <a:t>фізіологічним</a:t>
            </a:r>
            <a:r>
              <a:rPr lang="ru-RU" sz="2300" dirty="0">
                <a:solidFill>
                  <a:srgbClr val="009E00"/>
                </a:solidFill>
              </a:rPr>
              <a:t> нормам. </a:t>
            </a:r>
            <a:endParaRPr lang="ru-RU" sz="2300" dirty="0" smtClean="0">
              <a:solidFill>
                <a:srgbClr val="009E00"/>
              </a:solidFill>
            </a:endParaRPr>
          </a:p>
          <a:p>
            <a:r>
              <a:rPr lang="ru-RU" sz="2300" dirty="0">
                <a:solidFill>
                  <a:srgbClr val="009E00"/>
                </a:solidFill>
              </a:rPr>
              <a:t>	</a:t>
            </a:r>
            <a:r>
              <a:rPr lang="ru-RU" sz="2300" dirty="0" smtClean="0">
                <a:solidFill>
                  <a:srgbClr val="009E00"/>
                </a:solidFill>
              </a:rPr>
              <a:t>Але </a:t>
            </a:r>
            <a:r>
              <a:rPr lang="ru-RU" sz="2300" dirty="0" err="1">
                <a:solidFill>
                  <a:srgbClr val="009E00"/>
                </a:solidFill>
              </a:rPr>
              <a:t>ресурсний</a:t>
            </a:r>
            <a:r>
              <a:rPr lang="ru-RU" sz="2300" dirty="0">
                <a:solidFill>
                  <a:srgbClr val="009E00"/>
                </a:solidFill>
              </a:rPr>
              <a:t> </a:t>
            </a:r>
            <a:r>
              <a:rPr lang="ru-RU" sz="2300" dirty="0" err="1">
                <a:solidFill>
                  <a:srgbClr val="009E00"/>
                </a:solidFill>
              </a:rPr>
              <a:t>потенціал</a:t>
            </a:r>
            <a:r>
              <a:rPr lang="ru-RU" sz="2300" dirty="0">
                <a:solidFill>
                  <a:srgbClr val="009E00"/>
                </a:solidFill>
              </a:rPr>
              <a:t> </a:t>
            </a:r>
            <a:r>
              <a:rPr lang="ru-RU" sz="2300" dirty="0" err="1">
                <a:solidFill>
                  <a:srgbClr val="009E00"/>
                </a:solidFill>
              </a:rPr>
              <a:t>планети</a:t>
            </a:r>
            <a:r>
              <a:rPr lang="ru-RU" sz="2300" dirty="0">
                <a:solidFill>
                  <a:srgbClr val="009E00"/>
                </a:solidFill>
              </a:rPr>
              <a:t> і </a:t>
            </a:r>
            <a:r>
              <a:rPr lang="ru-RU" sz="2300" dirty="0" err="1">
                <a:solidFill>
                  <a:srgbClr val="009E00"/>
                </a:solidFill>
              </a:rPr>
              <a:t>сучасний</a:t>
            </a:r>
            <a:r>
              <a:rPr lang="ru-RU" sz="2300" dirty="0">
                <a:solidFill>
                  <a:srgbClr val="009E00"/>
                </a:solidFill>
              </a:rPr>
              <a:t> </a:t>
            </a:r>
            <a:r>
              <a:rPr lang="ru-RU" sz="2300" dirty="0" err="1">
                <a:solidFill>
                  <a:srgbClr val="009E00"/>
                </a:solidFill>
              </a:rPr>
              <a:t>економічний</a:t>
            </a:r>
            <a:r>
              <a:rPr lang="ru-RU" sz="2300" dirty="0">
                <a:solidFill>
                  <a:srgbClr val="009E00"/>
                </a:solidFill>
              </a:rPr>
              <a:t> </a:t>
            </a:r>
            <a:r>
              <a:rPr lang="ru-RU" sz="2300" dirty="0" err="1">
                <a:solidFill>
                  <a:srgbClr val="009E00"/>
                </a:solidFill>
              </a:rPr>
              <a:t>розвиток</a:t>
            </a:r>
            <a:r>
              <a:rPr lang="ru-RU" sz="2300" dirty="0">
                <a:solidFill>
                  <a:srgbClr val="009E00"/>
                </a:solidFill>
              </a:rPr>
              <a:t> в </a:t>
            </a:r>
            <a:r>
              <a:rPr lang="ru-RU" sz="2300" dirty="0" err="1">
                <a:solidFill>
                  <a:srgbClr val="009E00"/>
                </a:solidFill>
              </a:rPr>
              <a:t>поєднанні</a:t>
            </a:r>
            <a:r>
              <a:rPr lang="ru-RU" sz="2300" dirty="0">
                <a:solidFill>
                  <a:srgbClr val="009E00"/>
                </a:solidFill>
              </a:rPr>
              <a:t> з </a:t>
            </a:r>
            <a:r>
              <a:rPr lang="ru-RU" sz="2300" dirty="0" err="1">
                <a:solidFill>
                  <a:srgbClr val="009E00"/>
                </a:solidFill>
              </a:rPr>
              <a:t>науково-технічними</a:t>
            </a:r>
            <a:r>
              <a:rPr lang="ru-RU" sz="2300" dirty="0">
                <a:solidFill>
                  <a:srgbClr val="009E00"/>
                </a:solidFill>
              </a:rPr>
              <a:t> </a:t>
            </a:r>
            <a:r>
              <a:rPr lang="ru-RU" sz="2300" dirty="0" err="1">
                <a:solidFill>
                  <a:srgbClr val="009E00"/>
                </a:solidFill>
              </a:rPr>
              <a:t>можливостями</a:t>
            </a:r>
            <a:r>
              <a:rPr lang="ru-RU" sz="2300" dirty="0">
                <a:solidFill>
                  <a:srgbClr val="009E00"/>
                </a:solidFill>
              </a:rPr>
              <a:t> </a:t>
            </a:r>
            <a:r>
              <a:rPr lang="ru-RU" sz="2300" dirty="0" err="1">
                <a:solidFill>
                  <a:srgbClr val="009E00"/>
                </a:solidFill>
              </a:rPr>
              <a:t>світової</a:t>
            </a:r>
            <a:r>
              <a:rPr lang="ru-RU" sz="2300" dirty="0">
                <a:solidFill>
                  <a:srgbClr val="009E00"/>
                </a:solidFill>
              </a:rPr>
              <a:t> </a:t>
            </a:r>
            <a:r>
              <a:rPr lang="ru-RU" sz="2300" dirty="0" err="1">
                <a:solidFill>
                  <a:srgbClr val="009E00"/>
                </a:solidFill>
              </a:rPr>
              <a:t>спільноти</a:t>
            </a:r>
            <a:r>
              <a:rPr lang="ru-RU" sz="2300" dirty="0">
                <a:solidFill>
                  <a:srgbClr val="009E00"/>
                </a:solidFill>
              </a:rPr>
              <a:t> </a:t>
            </a:r>
            <a:r>
              <a:rPr lang="ru-RU" sz="2300" dirty="0" err="1">
                <a:solidFill>
                  <a:srgbClr val="009E00"/>
                </a:solidFill>
              </a:rPr>
              <a:t>дозволяють</a:t>
            </a:r>
            <a:r>
              <a:rPr lang="ru-RU" sz="2300" dirty="0">
                <a:solidFill>
                  <a:srgbClr val="009E00"/>
                </a:solidFill>
              </a:rPr>
              <a:t> </a:t>
            </a:r>
            <a:r>
              <a:rPr lang="ru-RU" sz="2300" dirty="0" err="1">
                <a:solidFill>
                  <a:srgbClr val="009E00"/>
                </a:solidFill>
              </a:rPr>
              <a:t>це</a:t>
            </a:r>
            <a:r>
              <a:rPr lang="ru-RU" sz="2300" dirty="0">
                <a:solidFill>
                  <a:srgbClr val="009E00"/>
                </a:solidFill>
              </a:rPr>
              <a:t> </a:t>
            </a:r>
            <a:r>
              <a:rPr lang="ru-RU" sz="2300" dirty="0" err="1">
                <a:solidFill>
                  <a:srgbClr val="009E00"/>
                </a:solidFill>
              </a:rPr>
              <a:t>зробити</a:t>
            </a:r>
            <a:r>
              <a:rPr lang="ru-RU" sz="2300" dirty="0">
                <a:solidFill>
                  <a:srgbClr val="009E00"/>
                </a:solidFill>
              </a:rPr>
              <a:t>,  </a:t>
            </a:r>
            <a:r>
              <a:rPr lang="ru-RU" sz="2300" dirty="0" err="1">
                <a:solidFill>
                  <a:srgbClr val="009E00"/>
                </a:solidFill>
              </a:rPr>
              <a:t>надають</a:t>
            </a:r>
            <a:r>
              <a:rPr lang="ru-RU" sz="2300" dirty="0">
                <a:solidFill>
                  <a:srgbClr val="009E00"/>
                </a:solidFill>
              </a:rPr>
              <a:t>  </a:t>
            </a:r>
            <a:r>
              <a:rPr lang="ru-RU" sz="2300" dirty="0" err="1">
                <a:solidFill>
                  <a:srgbClr val="009E00"/>
                </a:solidFill>
              </a:rPr>
              <a:t>можливості</a:t>
            </a:r>
            <a:r>
              <a:rPr lang="ru-RU" sz="2300" dirty="0">
                <a:solidFill>
                  <a:srgbClr val="009E00"/>
                </a:solidFill>
              </a:rPr>
              <a:t> для </a:t>
            </a:r>
            <a:r>
              <a:rPr lang="ru-RU" sz="2300" dirty="0" err="1">
                <a:solidFill>
                  <a:srgbClr val="009E00"/>
                </a:solidFill>
              </a:rPr>
              <a:t>збільшення</a:t>
            </a:r>
            <a:r>
              <a:rPr lang="ru-RU" sz="2300" dirty="0">
                <a:solidFill>
                  <a:srgbClr val="009E00"/>
                </a:solidFill>
              </a:rPr>
              <a:t> </a:t>
            </a:r>
            <a:r>
              <a:rPr lang="ru-RU" sz="2300" dirty="0" err="1">
                <a:solidFill>
                  <a:srgbClr val="009E00"/>
                </a:solidFill>
              </a:rPr>
              <a:t>виробництва</a:t>
            </a:r>
            <a:r>
              <a:rPr lang="ru-RU" sz="2300" dirty="0">
                <a:solidFill>
                  <a:srgbClr val="009E00"/>
                </a:solidFill>
              </a:rPr>
              <a:t> </a:t>
            </a:r>
            <a:r>
              <a:rPr lang="ru-RU" sz="2300" dirty="0" err="1">
                <a:solidFill>
                  <a:srgbClr val="009E00"/>
                </a:solidFill>
              </a:rPr>
              <a:t>продовольства</a:t>
            </a:r>
            <a:r>
              <a:rPr lang="ru-RU" sz="2300" dirty="0">
                <a:solidFill>
                  <a:srgbClr val="009E00"/>
                </a:solidFill>
              </a:rPr>
              <a:t> шляхом </a:t>
            </a:r>
            <a:r>
              <a:rPr lang="ru-RU" sz="2300" dirty="0" err="1">
                <a:solidFill>
                  <a:srgbClr val="009E00"/>
                </a:solidFill>
              </a:rPr>
              <a:t>підвищення</a:t>
            </a:r>
            <a:r>
              <a:rPr lang="ru-RU" sz="2300" dirty="0">
                <a:solidFill>
                  <a:srgbClr val="009E00"/>
                </a:solidFill>
              </a:rPr>
              <a:t> </a:t>
            </a:r>
            <a:r>
              <a:rPr lang="ru-RU" sz="2300" dirty="0" err="1">
                <a:solidFill>
                  <a:srgbClr val="009E00"/>
                </a:solidFill>
              </a:rPr>
              <a:t>врожайності</a:t>
            </a:r>
            <a:r>
              <a:rPr lang="ru-RU" sz="2300" dirty="0">
                <a:solidFill>
                  <a:srgbClr val="009E00"/>
                </a:solidFill>
              </a:rPr>
              <a:t> </a:t>
            </a:r>
            <a:r>
              <a:rPr lang="ru-RU" sz="2300" dirty="0" err="1">
                <a:solidFill>
                  <a:srgbClr val="009E00"/>
                </a:solidFill>
              </a:rPr>
              <a:t>рослин</a:t>
            </a:r>
            <a:r>
              <a:rPr lang="ru-RU" sz="2300" dirty="0">
                <a:solidFill>
                  <a:srgbClr val="009E00"/>
                </a:solidFill>
              </a:rPr>
              <a:t> і,  в першу </a:t>
            </a:r>
            <a:r>
              <a:rPr lang="ru-RU" sz="2300" dirty="0" err="1">
                <a:solidFill>
                  <a:srgbClr val="009E00"/>
                </a:solidFill>
              </a:rPr>
              <a:t>чергу</a:t>
            </a:r>
            <a:r>
              <a:rPr lang="ru-RU" sz="2300" dirty="0">
                <a:solidFill>
                  <a:srgbClr val="009E00"/>
                </a:solidFill>
              </a:rPr>
              <a:t>,  за </a:t>
            </a:r>
            <a:r>
              <a:rPr lang="ru-RU" sz="2300" dirty="0" err="1">
                <a:solidFill>
                  <a:srgbClr val="009E00"/>
                </a:solidFill>
              </a:rPr>
              <a:t>рахунок</a:t>
            </a:r>
            <a:r>
              <a:rPr lang="ru-RU" sz="2300" dirty="0">
                <a:solidFill>
                  <a:srgbClr val="009E00"/>
                </a:solidFill>
              </a:rPr>
              <a:t>  </a:t>
            </a:r>
            <a:r>
              <a:rPr lang="ru-RU" sz="2300" dirty="0" err="1">
                <a:solidFill>
                  <a:srgbClr val="009E00"/>
                </a:solidFill>
              </a:rPr>
              <a:t>використання</a:t>
            </a:r>
            <a:r>
              <a:rPr lang="ru-RU" sz="2300" dirty="0">
                <a:solidFill>
                  <a:srgbClr val="009E00"/>
                </a:solidFill>
              </a:rPr>
              <a:t> </a:t>
            </a:r>
            <a:r>
              <a:rPr lang="ru-RU" sz="2300" dirty="0" err="1">
                <a:solidFill>
                  <a:srgbClr val="009E00"/>
                </a:solidFill>
              </a:rPr>
              <a:t>мінеральних</a:t>
            </a:r>
            <a:r>
              <a:rPr lang="ru-RU" sz="2300" dirty="0">
                <a:solidFill>
                  <a:srgbClr val="009E00"/>
                </a:solidFill>
              </a:rPr>
              <a:t> добрив. </a:t>
            </a:r>
            <a:endParaRPr lang="ru-RU" sz="2300" dirty="0" smtClean="0">
              <a:solidFill>
                <a:srgbClr val="009E00"/>
              </a:solidFill>
            </a:endParaRPr>
          </a:p>
          <a:p>
            <a:r>
              <a:rPr lang="ru-RU" sz="2300" dirty="0">
                <a:solidFill>
                  <a:srgbClr val="009E00"/>
                </a:solidFill>
              </a:rPr>
              <a:t>	</a:t>
            </a:r>
            <a:r>
              <a:rPr lang="ru-RU" sz="2300" dirty="0" err="1" smtClean="0">
                <a:solidFill>
                  <a:srgbClr val="009E00"/>
                </a:solidFill>
              </a:rPr>
              <a:t>Постає</a:t>
            </a:r>
            <a:r>
              <a:rPr lang="ru-RU" sz="2300" dirty="0" smtClean="0">
                <a:solidFill>
                  <a:srgbClr val="009E00"/>
                </a:solidFill>
              </a:rPr>
              <a:t> </a:t>
            </a:r>
            <a:r>
              <a:rPr lang="ru-RU" sz="2300" dirty="0" err="1">
                <a:solidFill>
                  <a:srgbClr val="009E00"/>
                </a:solidFill>
              </a:rPr>
              <a:t>питання</a:t>
            </a:r>
            <a:r>
              <a:rPr lang="ru-RU" sz="2300" dirty="0">
                <a:solidFill>
                  <a:srgbClr val="009E00"/>
                </a:solidFill>
              </a:rPr>
              <a:t> </a:t>
            </a:r>
            <a:r>
              <a:rPr lang="ru-RU" sz="2300" dirty="0" err="1">
                <a:solidFill>
                  <a:srgbClr val="009E00"/>
                </a:solidFill>
              </a:rPr>
              <a:t>використання</a:t>
            </a:r>
            <a:r>
              <a:rPr lang="ru-RU" sz="2300" dirty="0">
                <a:solidFill>
                  <a:srgbClr val="009E00"/>
                </a:solidFill>
              </a:rPr>
              <a:t> </a:t>
            </a:r>
            <a:r>
              <a:rPr lang="ru-RU" sz="2300" dirty="0" err="1">
                <a:solidFill>
                  <a:srgbClr val="009E00"/>
                </a:solidFill>
              </a:rPr>
              <a:t>сучасних</a:t>
            </a:r>
            <a:r>
              <a:rPr lang="ru-RU" sz="2300" dirty="0">
                <a:solidFill>
                  <a:srgbClr val="009E00"/>
                </a:solidFill>
              </a:rPr>
              <a:t> </a:t>
            </a:r>
            <a:r>
              <a:rPr lang="ru-RU" sz="2300" dirty="0" err="1">
                <a:solidFill>
                  <a:srgbClr val="009E00"/>
                </a:solidFill>
              </a:rPr>
              <a:t>технологій</a:t>
            </a:r>
            <a:r>
              <a:rPr lang="ru-RU" sz="2300" dirty="0">
                <a:solidFill>
                  <a:srgbClr val="009E00"/>
                </a:solidFill>
              </a:rPr>
              <a:t> в </a:t>
            </a:r>
            <a:r>
              <a:rPr lang="ru-RU" sz="2300" dirty="0" err="1">
                <a:solidFill>
                  <a:srgbClr val="009E00"/>
                </a:solidFill>
              </a:rPr>
              <a:t>українських</a:t>
            </a:r>
            <a:r>
              <a:rPr lang="ru-RU" sz="2300" dirty="0">
                <a:solidFill>
                  <a:srgbClr val="009E00"/>
                </a:solidFill>
              </a:rPr>
              <a:t> </a:t>
            </a:r>
            <a:r>
              <a:rPr lang="ru-RU" sz="2300" dirty="0" err="1">
                <a:solidFill>
                  <a:srgbClr val="009E00"/>
                </a:solidFill>
              </a:rPr>
              <a:t>реаліях</a:t>
            </a:r>
            <a:r>
              <a:rPr lang="ru-RU" sz="2300" dirty="0">
                <a:solidFill>
                  <a:srgbClr val="009E00"/>
                </a:solidFill>
              </a:rPr>
              <a:t> для </a:t>
            </a:r>
            <a:r>
              <a:rPr lang="ru-RU" sz="2300" dirty="0" err="1">
                <a:solidFill>
                  <a:srgbClr val="009E00"/>
                </a:solidFill>
              </a:rPr>
              <a:t>підвищення</a:t>
            </a:r>
            <a:r>
              <a:rPr lang="ru-RU" sz="2300" dirty="0">
                <a:solidFill>
                  <a:srgbClr val="009E00"/>
                </a:solidFill>
              </a:rPr>
              <a:t> </a:t>
            </a:r>
            <a:r>
              <a:rPr lang="ru-RU" sz="2300" dirty="0" err="1">
                <a:solidFill>
                  <a:srgbClr val="009E00"/>
                </a:solidFill>
              </a:rPr>
              <a:t>врожайності</a:t>
            </a:r>
            <a:r>
              <a:rPr lang="ru-RU" sz="2300" dirty="0">
                <a:solidFill>
                  <a:srgbClr val="009E00"/>
                </a:solidFill>
              </a:rPr>
              <a:t> </a:t>
            </a:r>
            <a:r>
              <a:rPr lang="ru-RU" sz="2300" dirty="0" err="1">
                <a:solidFill>
                  <a:srgbClr val="009E00"/>
                </a:solidFill>
              </a:rPr>
              <a:t>сільськогосподарських</a:t>
            </a:r>
            <a:r>
              <a:rPr lang="ru-RU" sz="2300" dirty="0">
                <a:solidFill>
                  <a:srgbClr val="009E00"/>
                </a:solidFill>
              </a:rPr>
              <a:t> </a:t>
            </a:r>
            <a:r>
              <a:rPr lang="ru-RU" sz="2300" dirty="0" err="1">
                <a:solidFill>
                  <a:srgbClr val="009E00"/>
                </a:solidFill>
              </a:rPr>
              <a:t>рослин</a:t>
            </a:r>
            <a:r>
              <a:rPr lang="ru-RU" sz="2300" dirty="0" smtClean="0">
                <a:solidFill>
                  <a:srgbClr val="009E00"/>
                </a:solidFill>
              </a:rPr>
              <a:t>.</a:t>
            </a:r>
            <a:endParaRPr lang="ru-RU" sz="2300" dirty="0">
              <a:solidFill>
                <a:srgbClr val="009E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 bwMode="auto">
          <a:xfrm>
            <a:off x="8009260" y="2623874"/>
            <a:ext cx="2991628" cy="995900"/>
            <a:chOff x="7902901" y="3124000"/>
            <a:chExt cx="1129418" cy="558855"/>
          </a:xfrm>
        </p:grpSpPr>
        <p:cxnSp>
          <p:nvCxnSpPr>
            <p:cNvPr id="10" name="Straight Arrow Connector 38"/>
            <p:cNvCxnSpPr/>
            <p:nvPr/>
          </p:nvCxnSpPr>
          <p:spPr>
            <a:xfrm>
              <a:off x="8460865" y="3124000"/>
              <a:ext cx="571454" cy="558855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1"/>
            <p:cNvCxnSpPr/>
            <p:nvPr/>
          </p:nvCxnSpPr>
          <p:spPr>
            <a:xfrm flipH="1" flipV="1">
              <a:off x="7902901" y="3124000"/>
              <a:ext cx="557964" cy="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 bwMode="auto">
          <a:xfrm>
            <a:off x="2628901" y="1808191"/>
            <a:ext cx="2369494" cy="361951"/>
            <a:chOff x="3181205" y="2010025"/>
            <a:chExt cx="1299921" cy="271166"/>
          </a:xfrm>
        </p:grpSpPr>
        <p:cxnSp>
          <p:nvCxnSpPr>
            <p:cNvPr id="13" name="Straight Arrow Connector 70"/>
            <p:cNvCxnSpPr/>
            <p:nvPr/>
          </p:nvCxnSpPr>
          <p:spPr>
            <a:xfrm flipH="1">
              <a:off x="3181205" y="2010025"/>
              <a:ext cx="780905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72"/>
            <p:cNvCxnSpPr/>
            <p:nvPr/>
          </p:nvCxnSpPr>
          <p:spPr>
            <a:xfrm>
              <a:off x="3962110" y="2010025"/>
              <a:ext cx="519016" cy="27116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17"/>
          <p:cNvSpPr>
            <a:spLocks noChangeArrowheads="1"/>
          </p:cNvSpPr>
          <p:nvPr/>
        </p:nvSpPr>
        <p:spPr bwMode="auto">
          <a:xfrm>
            <a:off x="1929279" y="714732"/>
            <a:ext cx="3069116" cy="935631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5" rIns="121908" bIns="60955">
            <a:spAutoFit/>
          </a:bodyPr>
          <a:lstStyle/>
          <a:p>
            <a:pPr algn="ctr" defTabSz="1218565">
              <a:lnSpc>
                <a:spcPct val="110000"/>
              </a:lnSpc>
              <a:defRPr/>
            </a:pPr>
            <a:r>
              <a:rPr lang="uk-UA" altLang="zh-CN" sz="2400" b="1" dirty="0" smtClean="0">
                <a:solidFill>
                  <a:srgbClr val="007F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Проблема дослідження</a:t>
            </a:r>
            <a:endParaRPr lang="zh-CN" altLang="en-US" sz="2400" b="1" dirty="0">
              <a:solidFill>
                <a:srgbClr val="007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TextBox 59"/>
          <p:cNvSpPr txBox="1">
            <a:spLocks noChangeArrowheads="1"/>
          </p:cNvSpPr>
          <p:nvPr/>
        </p:nvSpPr>
        <p:spPr bwMode="auto">
          <a:xfrm flipH="1">
            <a:off x="1308099" y="2517113"/>
            <a:ext cx="3090265" cy="3508643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5" rIns="121908" bIns="609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8565">
              <a:defRPr/>
            </a:pPr>
            <a:r>
              <a:rPr lang="ru-RU" altLang="ko-KR" sz="2200" dirty="0" err="1" smtClean="0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Визначення</a:t>
            </a:r>
            <a:r>
              <a:rPr lang="ru-RU" altLang="ko-KR" sz="2200" dirty="0" smtClean="0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ko-KR" sz="2200" dirty="0" err="1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дії</a:t>
            </a:r>
            <a:r>
              <a:rPr lang="ru-RU" altLang="ko-KR" sz="2200" dirty="0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ko-KR" sz="2200" dirty="0" err="1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нітратного</a:t>
            </a:r>
            <a:r>
              <a:rPr lang="ru-RU" altLang="ko-KR" sz="2200" dirty="0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ko-KR" sz="2200" dirty="0" err="1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добрива</a:t>
            </a:r>
            <a:r>
              <a:rPr lang="ru-RU" altLang="ko-KR" sz="2200" dirty="0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ko-KR" sz="2200" dirty="0" err="1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амофоски</a:t>
            </a:r>
            <a:r>
              <a:rPr lang="ru-RU" altLang="ko-KR" sz="2200" dirty="0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 та активного </a:t>
            </a:r>
            <a:r>
              <a:rPr lang="ru-RU" altLang="ko-KR" sz="2200" dirty="0" err="1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кисню</a:t>
            </a:r>
            <a:r>
              <a:rPr lang="ru-RU" altLang="ko-KR" sz="2200" dirty="0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ko-KR" sz="2200" dirty="0" err="1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гідроген</a:t>
            </a:r>
            <a:r>
              <a:rPr lang="ru-RU" altLang="ko-KR" sz="2200" dirty="0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 пероксиду на </a:t>
            </a:r>
            <a:r>
              <a:rPr lang="ru-RU" altLang="ko-KR" sz="2200" dirty="0" err="1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енергію</a:t>
            </a:r>
            <a:r>
              <a:rPr lang="ru-RU" altLang="ko-KR" sz="2200" dirty="0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ko-KR" sz="2200" dirty="0" err="1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проростання</a:t>
            </a:r>
            <a:r>
              <a:rPr lang="ru-RU" altLang="ko-KR" sz="2200" dirty="0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ko-KR" sz="2200" dirty="0" err="1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насіння</a:t>
            </a:r>
            <a:r>
              <a:rPr lang="ru-RU" altLang="ko-KR" sz="2200" dirty="0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ko-KR" sz="2200" dirty="0" err="1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рослин</a:t>
            </a:r>
            <a:r>
              <a:rPr lang="ru-RU" altLang="ko-KR" sz="2200" dirty="0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, </a:t>
            </a:r>
            <a:r>
              <a:rPr lang="ru-RU" altLang="ko-KR" sz="2200" dirty="0" err="1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їхню</a:t>
            </a:r>
            <a:r>
              <a:rPr lang="ru-RU" altLang="ko-KR" sz="2200" dirty="0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ko-KR" sz="2200" dirty="0" err="1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схожість</a:t>
            </a:r>
            <a:r>
              <a:rPr lang="ru-RU" altLang="ko-KR" sz="2200" dirty="0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  та </a:t>
            </a:r>
            <a:r>
              <a:rPr lang="ru-RU" altLang="ko-KR" sz="2200" dirty="0" err="1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ріст</a:t>
            </a:r>
            <a:r>
              <a:rPr lang="ru-RU" altLang="ko-KR" sz="2200" dirty="0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. </a:t>
            </a:r>
            <a:endParaRPr lang="en-US" altLang="ko-KR" sz="2200" dirty="0">
              <a:solidFill>
                <a:srgbClr val="B88C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17"/>
          <p:cNvSpPr>
            <a:spLocks noChangeArrowheads="1"/>
          </p:cNvSpPr>
          <p:nvPr/>
        </p:nvSpPr>
        <p:spPr bwMode="auto">
          <a:xfrm>
            <a:off x="7958461" y="1509217"/>
            <a:ext cx="2429933" cy="935631"/>
          </a:xfrm>
          <a:prstGeom prst="rect">
            <a:avLst/>
          </a:prstGeom>
          <a:noFill/>
          <a:ln>
            <a:noFill/>
          </a:ln>
        </p:spPr>
        <p:txBody>
          <a:bodyPr lIns="121908" tIns="60955" rIns="121908" bIns="60955">
            <a:spAutoFit/>
          </a:bodyPr>
          <a:lstStyle/>
          <a:p>
            <a:pPr algn="ctr" defTabSz="1218565">
              <a:lnSpc>
                <a:spcPct val="110000"/>
              </a:lnSpc>
              <a:defRPr/>
            </a:pPr>
            <a:r>
              <a:rPr lang="uk-UA" altLang="zh-CN" sz="2400" b="1" dirty="0" smtClean="0">
                <a:solidFill>
                  <a:srgbClr val="007F00"/>
                </a:solidFill>
                <a:latin typeface="微软雅黑" panose="020B0503020204020204" charset="-122"/>
                <a:ea typeface="微软雅黑" panose="020B0503020204020204" charset="-122"/>
              </a:rPr>
              <a:t>Новизна дослідження</a:t>
            </a:r>
            <a:endParaRPr lang="zh-CN" altLang="en-US" sz="2400" b="1" dirty="0">
              <a:solidFill>
                <a:srgbClr val="007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矩形 17"/>
          <p:cNvSpPr>
            <a:spLocks noChangeArrowheads="1"/>
          </p:cNvSpPr>
          <p:nvPr/>
        </p:nvSpPr>
        <p:spPr bwMode="auto">
          <a:xfrm>
            <a:off x="9762067" y="4680915"/>
            <a:ext cx="2429933" cy="353805"/>
          </a:xfrm>
          <a:prstGeom prst="rect">
            <a:avLst/>
          </a:prstGeom>
          <a:noFill/>
          <a:ln>
            <a:noFill/>
          </a:ln>
        </p:spPr>
        <p:txBody>
          <a:bodyPr lIns="121908" tIns="60955" rIns="121908" bIns="60955">
            <a:spAutoFit/>
          </a:bodyPr>
          <a:lstStyle/>
          <a:p>
            <a:pPr defTabSz="1218565">
              <a:lnSpc>
                <a:spcPct val="110000"/>
              </a:lnSpc>
              <a:defRPr/>
            </a:pPr>
            <a:endParaRPr lang="zh-CN" altLang="en-US" sz="14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TextBox 59"/>
          <p:cNvSpPr txBox="1">
            <a:spLocks noChangeArrowheads="1"/>
          </p:cNvSpPr>
          <p:nvPr/>
        </p:nvSpPr>
        <p:spPr bwMode="auto">
          <a:xfrm flipH="1">
            <a:off x="8009260" y="4000499"/>
            <a:ext cx="3484240" cy="2492980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5" rIns="121908" bIns="609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8565">
              <a:defRPr/>
            </a:pPr>
            <a:r>
              <a:rPr lang="ru-RU" altLang="ko-KR" sz="2200" dirty="0" err="1" smtClean="0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Полягає</a:t>
            </a:r>
            <a:r>
              <a:rPr lang="ru-RU" altLang="ko-KR" sz="2200" dirty="0" smtClean="0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ko-KR" sz="2200" dirty="0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в тому, </a:t>
            </a:r>
            <a:r>
              <a:rPr lang="ru-RU" altLang="ko-KR" sz="2200" dirty="0" err="1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що</a:t>
            </a:r>
            <a:r>
              <a:rPr lang="ru-RU" altLang="ko-KR" sz="2200" dirty="0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ko-KR" sz="2200" dirty="0" err="1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вперше</a:t>
            </a:r>
            <a:r>
              <a:rPr lang="ru-RU" altLang="ko-KR" sz="2200" dirty="0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ko-KR" sz="2200" dirty="0" err="1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досліджувався</a:t>
            </a:r>
            <a:r>
              <a:rPr lang="ru-RU" altLang="ko-KR" sz="2200" dirty="0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ko-KR" sz="2200" dirty="0" err="1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вплив</a:t>
            </a:r>
            <a:r>
              <a:rPr lang="ru-RU" altLang="ko-KR" sz="2200" dirty="0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ko-KR" sz="2200" dirty="0" err="1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амофосу</a:t>
            </a:r>
            <a:r>
              <a:rPr lang="ru-RU" altLang="ko-KR" sz="2200" dirty="0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, </a:t>
            </a:r>
            <a:r>
              <a:rPr lang="ru-RU" altLang="ko-KR" sz="2200" dirty="0" err="1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гідроген</a:t>
            </a:r>
            <a:r>
              <a:rPr lang="ru-RU" altLang="ko-KR" sz="2200" dirty="0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 пероксиду на </a:t>
            </a:r>
            <a:r>
              <a:rPr lang="ru-RU" altLang="ko-KR" sz="2200" dirty="0" err="1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лабораторну</a:t>
            </a:r>
            <a:r>
              <a:rPr lang="ru-RU" altLang="ko-KR" sz="2200" dirty="0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 та </a:t>
            </a:r>
            <a:r>
              <a:rPr lang="ru-RU" altLang="ko-KR" sz="2200" dirty="0" err="1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грунтову</a:t>
            </a:r>
            <a:r>
              <a:rPr lang="ru-RU" altLang="ko-KR" sz="2200" dirty="0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ko-KR" sz="2200" dirty="0" err="1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схожість</a:t>
            </a:r>
            <a:r>
              <a:rPr lang="ru-RU" altLang="ko-KR" sz="2200" dirty="0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, </a:t>
            </a:r>
            <a:r>
              <a:rPr lang="ru-RU" altLang="ko-KR" sz="2200" dirty="0" err="1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ріст</a:t>
            </a:r>
            <a:r>
              <a:rPr lang="ru-RU" altLang="ko-KR" sz="2200" dirty="0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 Редиски </a:t>
            </a:r>
            <a:r>
              <a:rPr lang="ru-RU" altLang="ko-KR" sz="2200" dirty="0" err="1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посівної</a:t>
            </a:r>
            <a:r>
              <a:rPr lang="ru-RU" altLang="ko-KR" sz="2000" dirty="0">
                <a:solidFill>
                  <a:srgbClr val="B88C00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endParaRPr lang="en-US" altLang="ko-KR" sz="2000" dirty="0">
              <a:solidFill>
                <a:srgbClr val="B88C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矩形 17"/>
          <p:cNvSpPr>
            <a:spLocks noChangeArrowheads="1"/>
          </p:cNvSpPr>
          <p:nvPr/>
        </p:nvSpPr>
        <p:spPr bwMode="auto">
          <a:xfrm>
            <a:off x="9218565" y="5430057"/>
            <a:ext cx="2429933" cy="353805"/>
          </a:xfrm>
          <a:prstGeom prst="rect">
            <a:avLst/>
          </a:prstGeom>
          <a:noFill/>
          <a:ln>
            <a:noFill/>
          </a:ln>
        </p:spPr>
        <p:txBody>
          <a:bodyPr lIns="121908" tIns="60955" rIns="121908" bIns="60955">
            <a:spAutoFit/>
          </a:bodyPr>
          <a:lstStyle/>
          <a:p>
            <a:pPr defTabSz="1218565">
              <a:lnSpc>
                <a:spcPct val="110000"/>
              </a:lnSpc>
              <a:defRPr/>
            </a:pPr>
            <a:endParaRPr lang="zh-CN" altLang="en-US" sz="14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645710" y="1653589"/>
            <a:ext cx="1387411" cy="118136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617255" y="2444848"/>
            <a:ext cx="1423063" cy="117492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55" name="椭圆 54"/>
          <p:cNvSpPr/>
          <p:nvPr/>
        </p:nvSpPr>
        <p:spPr>
          <a:xfrm>
            <a:off x="2029742" y="1622256"/>
            <a:ext cx="599159" cy="599159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006600"/>
              </a:solidFill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10656467" y="3420774"/>
            <a:ext cx="641131" cy="579725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006600"/>
              </a:solidFill>
            </a:endParaRPr>
          </a:p>
        </p:txBody>
      </p:sp>
      <p:sp>
        <p:nvSpPr>
          <p:cNvPr id="220" name=" 220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/>
          </a:prstGeom>
          <a:solidFill>
            <a:srgbClr val="0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-55880" y="6744970"/>
            <a:ext cx="12261215" cy="118110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  <p:bldP spid="30" grpId="0"/>
      <p:bldP spid="31" grpId="0"/>
      <p:bldP spid="32" grpId="0"/>
      <p:bldP spid="55" grpId="0" bldLvl="0" animBg="1"/>
      <p:bldP spid="6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ontent Placeholder 2"/>
          <p:cNvSpPr txBox="1"/>
          <p:nvPr/>
        </p:nvSpPr>
        <p:spPr>
          <a:xfrm>
            <a:off x="1715517" y="4745776"/>
            <a:ext cx="2618928" cy="973205"/>
          </a:xfrm>
          <a:prstGeom prst="rect">
            <a:avLst/>
          </a:prstGeom>
        </p:spPr>
        <p:txBody>
          <a:bodyPr lIns="91452" tIns="45727" rIns="91452" bIns="45727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noProof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1200" noProof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Content Placeholder 2"/>
          <p:cNvSpPr txBox="1"/>
          <p:nvPr/>
        </p:nvSpPr>
        <p:spPr>
          <a:xfrm>
            <a:off x="4776778" y="4677139"/>
            <a:ext cx="2706224" cy="973205"/>
          </a:xfrm>
          <a:prstGeom prst="rect">
            <a:avLst/>
          </a:prstGeom>
        </p:spPr>
        <p:txBody>
          <a:bodyPr vert="horz" lIns="121936" tIns="60968" rIns="121936" bIns="6096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2" name="Content Placeholder 2"/>
          <p:cNvSpPr txBox="1"/>
          <p:nvPr/>
        </p:nvSpPr>
        <p:spPr>
          <a:xfrm>
            <a:off x="6320795" y="682114"/>
            <a:ext cx="2618928" cy="973205"/>
          </a:xfrm>
          <a:prstGeom prst="rect">
            <a:avLst/>
          </a:prstGeom>
        </p:spPr>
        <p:txBody>
          <a:bodyPr vert="horz" lIns="91452" tIns="45727" rIns="91452" bIns="45727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2" name="Group 15"/>
          <p:cNvGrpSpPr/>
          <p:nvPr/>
        </p:nvGrpSpPr>
        <p:grpSpPr>
          <a:xfrm>
            <a:off x="552342" y="2842687"/>
            <a:ext cx="2419128" cy="2424347"/>
            <a:chOff x="3692576" y="1742634"/>
            <a:chExt cx="2790379" cy="2796023"/>
          </a:xfrm>
        </p:grpSpPr>
        <p:grpSp>
          <p:nvGrpSpPr>
            <p:cNvPr id="105" name="组合 79"/>
            <p:cNvGrpSpPr/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0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3200" kern="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10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3200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6" name="椭圆 80"/>
            <p:cNvSpPr/>
            <p:nvPr/>
          </p:nvSpPr>
          <p:spPr bwMode="auto">
            <a:xfrm>
              <a:off x="4101618" y="2137562"/>
              <a:ext cx="2016471" cy="2020558"/>
            </a:xfrm>
            <a:prstGeom prst="ellipse">
              <a:avLst/>
            </a:prstGeom>
            <a:solidFill>
              <a:srgbClr val="008000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200" kern="0">
                <a:solidFill>
                  <a:srgbClr val="FFFFFF"/>
                </a:solidFill>
              </a:endParaRPr>
            </a:p>
          </p:txBody>
        </p:sp>
      </p:grpSp>
      <p:sp>
        <p:nvSpPr>
          <p:cNvPr id="220" name=" 220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/>
          </a:prstGeom>
          <a:solidFill>
            <a:srgbClr val="0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-55880" y="6744970"/>
            <a:ext cx="12261215" cy="118110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599" y="-159916"/>
            <a:ext cx="2725737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47120" y="40386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</a:rPr>
              <a:t>В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ивчення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</a:rPr>
              <a:t>впливу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водного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</a:rPr>
              <a:t>розчину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</a:rPr>
              <a:t>амофосу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</a:rPr>
              <a:t>гідроген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пероксиду Н2О2 на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</a:rPr>
              <a:t>енергію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</a:rPr>
              <a:t>проростання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 і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</a:rPr>
              <a:t>лабораторну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</a:rPr>
              <a:t>грунтову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</a:rPr>
              <a:t>схожість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редиски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</a:rPr>
              <a:t>посівної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63900" y="2419495"/>
            <a:ext cx="86868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Ознайомитись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науковою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літературою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за темою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дослідження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2. На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основі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аналізу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різних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джерел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інформації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дослідити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питання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про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вплив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нітратних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добрив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та активного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кисню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гідроген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пероксиду на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сільськогосподарські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рослини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3.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Експериментально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дослідити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 як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впливає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водний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розчин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амофосу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гідроген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пероксиду Н2О2 на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схожість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насіння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редиски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посівної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подальший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її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ріст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4. Провести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моніторинг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динаміки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проростання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подальшого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росту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рослини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5.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Обробити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результати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зробити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висновки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про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позитивний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вплив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рослини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комбінованих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добрив та активного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кисню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09149" y="682114"/>
            <a:ext cx="1231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Мета</a:t>
            </a:r>
            <a:r>
              <a:rPr lang="ru-RU" b="1" dirty="0"/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3284" y="3793249"/>
            <a:ext cx="1681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Завдання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  <p:bldP spid="74" grpId="0"/>
      <p:bldP spid="8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7"/>
          <p:cNvSpPr/>
          <p:nvPr/>
        </p:nvSpPr>
        <p:spPr bwMode="auto">
          <a:xfrm>
            <a:off x="3991140" y="1607981"/>
            <a:ext cx="1340759" cy="4233108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grpSp>
        <p:nvGrpSpPr>
          <p:cNvPr id="41" name="组合 40"/>
          <p:cNvGrpSpPr/>
          <p:nvPr/>
        </p:nvGrpSpPr>
        <p:grpSpPr>
          <a:xfrm>
            <a:off x="819148" y="7937"/>
            <a:ext cx="7092951" cy="2082350"/>
            <a:chOff x="304800" y="346359"/>
            <a:chExt cx="4291926" cy="4327241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346359"/>
              <a:ext cx="4291926" cy="4327241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428684" y="499986"/>
              <a:ext cx="4094268" cy="417361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3339" y="2090287"/>
            <a:ext cx="6804409" cy="2115313"/>
            <a:chOff x="304800" y="1024643"/>
            <a:chExt cx="4000500" cy="3855531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1024643"/>
              <a:ext cx="4000500" cy="3648957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48457" y="1054299"/>
              <a:ext cx="3913186" cy="38258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-55879" y="4218136"/>
            <a:ext cx="7175433" cy="22795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64" name="Line 39"/>
          <p:cNvSpPr>
            <a:spLocks noChangeShapeType="1"/>
          </p:cNvSpPr>
          <p:nvPr/>
        </p:nvSpPr>
        <p:spPr bwMode="auto">
          <a:xfrm>
            <a:off x="6855463" y="1790237"/>
            <a:ext cx="1220367" cy="600099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3200"/>
          </a:p>
        </p:txBody>
      </p:sp>
      <p:sp>
        <p:nvSpPr>
          <p:cNvPr id="65" name="Line 40"/>
          <p:cNvSpPr>
            <a:spLocks noChangeShapeType="1"/>
          </p:cNvSpPr>
          <p:nvPr/>
        </p:nvSpPr>
        <p:spPr bwMode="auto">
          <a:xfrm>
            <a:off x="6827742" y="3724535"/>
            <a:ext cx="1084357" cy="59708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3200"/>
          </a:p>
        </p:txBody>
      </p:sp>
      <p:sp>
        <p:nvSpPr>
          <p:cNvPr id="66" name="Line 41"/>
          <p:cNvSpPr>
            <a:spLocks noChangeShapeType="1"/>
          </p:cNvSpPr>
          <p:nvPr/>
        </p:nvSpPr>
        <p:spPr bwMode="auto">
          <a:xfrm flipV="1">
            <a:off x="7077312" y="5228079"/>
            <a:ext cx="1304852" cy="399587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3200"/>
          </a:p>
        </p:txBody>
      </p:sp>
      <p:grpSp>
        <p:nvGrpSpPr>
          <p:cNvPr id="30" name="组合 29"/>
          <p:cNvGrpSpPr/>
          <p:nvPr/>
        </p:nvGrpSpPr>
        <p:grpSpPr bwMode="auto">
          <a:xfrm>
            <a:off x="8075830" y="2215222"/>
            <a:ext cx="3012857" cy="3012857"/>
            <a:chOff x="1103084" y="2155824"/>
            <a:chExt cx="3176815" cy="3176815"/>
          </a:xfrm>
        </p:grpSpPr>
        <p:sp>
          <p:nvSpPr>
            <p:cNvPr id="31" name="椭圆 30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>
                <a:defRPr/>
              </a:pPr>
              <a:endParaRPr lang="zh-CN" altLang="en-US" sz="32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281790" y="2334530"/>
              <a:ext cx="2819403" cy="2819403"/>
            </a:xfrm>
            <a:prstGeom prst="ellipse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>
                <a:defRPr/>
              </a:pPr>
              <a:endParaRPr lang="zh-CN" altLang="en-US" sz="32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20" name=" 220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/>
          </a:prstGeom>
          <a:solidFill>
            <a:srgbClr val="0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-55880" y="6744970"/>
            <a:ext cx="12261215" cy="118110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563677" y="633613"/>
            <a:ext cx="4303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Об'єкт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дослідження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: Редиска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посівна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Raphanus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sativus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3044" y="2464987"/>
            <a:ext cx="57277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Предмет </a:t>
            </a:r>
            <a:r>
              <a:rPr lang="ru-RU" sz="2200" b="1" dirty="0" err="1">
                <a:solidFill>
                  <a:schemeClr val="accent6">
                    <a:lumMod val="75000"/>
                  </a:schemeClr>
                </a:solidFill>
              </a:rPr>
              <a:t>дослідження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2200" dirty="0" err="1">
                <a:solidFill>
                  <a:schemeClr val="accent6">
                    <a:lumMod val="75000"/>
                  </a:schemeClr>
                </a:solidFill>
              </a:rPr>
              <a:t>особливості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6">
                    <a:lumMod val="75000"/>
                  </a:schemeClr>
                </a:solidFill>
              </a:rPr>
              <a:t>впливу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6">
                    <a:lumMod val="75000"/>
                  </a:schemeClr>
                </a:solidFill>
              </a:rPr>
              <a:t>комбінованого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6">
                    <a:lumMod val="75000"/>
                  </a:schemeClr>
                </a:solidFill>
              </a:rPr>
              <a:t>добрива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6">
                    <a:lumMod val="75000"/>
                  </a:schemeClr>
                </a:solidFill>
              </a:rPr>
              <a:t>амофосу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 та активного </a:t>
            </a:r>
            <a:r>
              <a:rPr lang="ru-RU" sz="2200" dirty="0" err="1">
                <a:solidFill>
                  <a:schemeClr val="accent6">
                    <a:lumMod val="75000"/>
                  </a:schemeClr>
                </a:solidFill>
              </a:rPr>
              <a:t>кисню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6">
                    <a:lumMod val="75000"/>
                  </a:schemeClr>
                </a:solidFill>
              </a:rPr>
              <a:t>гідроген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 пероксиду на </a:t>
            </a:r>
            <a:r>
              <a:rPr lang="ru-RU" sz="2200" dirty="0" err="1">
                <a:solidFill>
                  <a:schemeClr val="accent6">
                    <a:lumMod val="75000"/>
                  </a:schemeClr>
                </a:solidFill>
              </a:rPr>
              <a:t>схожість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sz="2200" dirty="0" err="1">
                <a:solidFill>
                  <a:schemeClr val="accent6">
                    <a:lumMod val="75000"/>
                  </a:schemeClr>
                </a:solidFill>
              </a:rPr>
              <a:t>проростання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 редиски </a:t>
            </a:r>
            <a:r>
              <a:rPr lang="ru-RU" sz="2200" dirty="0" err="1">
                <a:solidFill>
                  <a:schemeClr val="accent6">
                    <a:lumMod val="75000"/>
                  </a:schemeClr>
                </a:solidFill>
              </a:rPr>
              <a:t>посівної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55699" y="4465348"/>
            <a:ext cx="61053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>
                <a:solidFill>
                  <a:schemeClr val="accent6">
                    <a:lumMod val="75000"/>
                  </a:schemeClr>
                </a:solidFill>
              </a:rPr>
              <a:t>Методи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6">
                    <a:lumMod val="75000"/>
                  </a:schemeClr>
                </a:solidFill>
              </a:rPr>
              <a:t>дослідження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1) </a:t>
            </a:r>
            <a:r>
              <a:rPr lang="ru-RU" sz="2200" dirty="0" err="1">
                <a:solidFill>
                  <a:schemeClr val="accent6">
                    <a:lumMod val="75000"/>
                  </a:schemeClr>
                </a:solidFill>
              </a:rPr>
              <a:t>статистичний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sz="2200" dirty="0" err="1">
                <a:solidFill>
                  <a:schemeClr val="accent6">
                    <a:lumMod val="75000"/>
                  </a:schemeClr>
                </a:solidFill>
              </a:rPr>
              <a:t>статистична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6">
                    <a:lumMod val="75000"/>
                  </a:schemeClr>
                </a:solidFill>
              </a:rPr>
              <a:t>обробка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6">
                    <a:lumMod val="75000"/>
                  </a:schemeClr>
                </a:solidFill>
              </a:rPr>
              <a:t>досліджуваного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sz="2200" dirty="0" err="1">
                <a:solidFill>
                  <a:schemeClr val="accent6">
                    <a:lumMod val="75000"/>
                  </a:schemeClr>
                </a:solidFill>
              </a:rPr>
              <a:t>матеріалу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); 2) </a:t>
            </a:r>
            <a:r>
              <a:rPr lang="ru-RU" sz="2200" dirty="0" err="1">
                <a:solidFill>
                  <a:schemeClr val="accent6">
                    <a:lumMod val="75000"/>
                  </a:schemeClr>
                </a:solidFill>
              </a:rPr>
              <a:t>компаративний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; 3) </a:t>
            </a:r>
            <a:r>
              <a:rPr lang="ru-RU" sz="2200" dirty="0" err="1">
                <a:solidFill>
                  <a:schemeClr val="accent6">
                    <a:lumMod val="75000"/>
                  </a:schemeClr>
                </a:solidFill>
              </a:rPr>
              <a:t>спостереження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; 4) </a:t>
            </a:r>
            <a:r>
              <a:rPr lang="ru-RU" sz="2200" dirty="0" err="1">
                <a:solidFill>
                  <a:schemeClr val="accent6">
                    <a:lumMod val="75000"/>
                  </a:schemeClr>
                </a:solidFill>
              </a:rPr>
              <a:t>експериментальний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; </a:t>
            </a:r>
          </a:p>
          <a:p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5) </a:t>
            </a:r>
            <a:r>
              <a:rPr lang="ru-RU" sz="2200" dirty="0" err="1">
                <a:solidFill>
                  <a:schemeClr val="accent6">
                    <a:lumMod val="75000"/>
                  </a:schemeClr>
                </a:solidFill>
              </a:rPr>
              <a:t>біотестування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164" y="2578100"/>
            <a:ext cx="2419294" cy="2324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830" y="3121029"/>
            <a:ext cx="623759" cy="917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4559300"/>
            <a:ext cx="806450" cy="56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227" y="2390336"/>
            <a:ext cx="622300" cy="340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855" y="3047999"/>
            <a:ext cx="361971" cy="736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64" grpId="0" bldLvl="0" animBg="1"/>
      <p:bldP spid="65" grpId="0" bldLvl="0" animBg="1"/>
      <p:bldP spid="6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76200" y="939801"/>
            <a:ext cx="4038600" cy="20800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600" dirty="0" smtClean="0"/>
              <a:t>У 100 г </a:t>
            </a:r>
            <a:r>
              <a:rPr lang="ru-RU" altLang="zh-CN" sz="1600" dirty="0" err="1" smtClean="0"/>
              <a:t>міститься</a:t>
            </a:r>
            <a:r>
              <a:rPr lang="ru-RU" altLang="zh-CN" sz="1600" dirty="0" smtClean="0"/>
              <a:t>:</a:t>
            </a:r>
          </a:p>
          <a:p>
            <a:pPr algn="ctr"/>
            <a:r>
              <a:rPr lang="ru-RU" altLang="zh-CN" sz="1600" dirty="0" smtClean="0"/>
              <a:t>Вода </a:t>
            </a:r>
            <a:r>
              <a:rPr lang="ru-RU" altLang="zh-CN" sz="1600" dirty="0"/>
              <a:t>94 г </a:t>
            </a:r>
            <a:r>
              <a:rPr lang="ru-RU" altLang="zh-CN" sz="1600" dirty="0" err="1"/>
              <a:t>Натрій</a:t>
            </a:r>
            <a:r>
              <a:rPr lang="ru-RU" altLang="zh-CN" sz="1600" dirty="0"/>
              <a:t> 17 мг </a:t>
            </a:r>
            <a:r>
              <a:rPr lang="ru-RU" altLang="zh-CN" sz="1600" dirty="0" err="1"/>
              <a:t>Калій</a:t>
            </a:r>
            <a:r>
              <a:rPr lang="ru-RU" altLang="zh-CN" sz="1600" dirty="0"/>
              <a:t> 225 ... 255 мг </a:t>
            </a:r>
            <a:r>
              <a:rPr lang="ru-RU" altLang="zh-CN" sz="1600" dirty="0" err="1"/>
              <a:t>Кальцій</a:t>
            </a:r>
            <a:r>
              <a:rPr lang="ru-RU" altLang="zh-CN" sz="1600" dirty="0"/>
              <a:t> 34 ... 35 мг Фосфор 28 мг </a:t>
            </a:r>
            <a:r>
              <a:rPr lang="ru-RU" altLang="zh-CN" sz="1600" dirty="0" err="1"/>
              <a:t>Магній</a:t>
            </a:r>
            <a:r>
              <a:rPr lang="ru-RU" altLang="zh-CN" sz="1600" dirty="0"/>
              <a:t> 8 мг </a:t>
            </a:r>
            <a:r>
              <a:rPr lang="ru-RU" altLang="zh-CN" sz="1600" dirty="0" err="1"/>
              <a:t>Залізо</a:t>
            </a:r>
            <a:r>
              <a:rPr lang="ru-RU" altLang="zh-CN" sz="1600" dirty="0"/>
              <a:t> 1,2 мг Фтор 0,10 мг </a:t>
            </a:r>
            <a:r>
              <a:rPr lang="ru-RU" altLang="zh-CN" sz="1600" dirty="0" err="1"/>
              <a:t>Вітамін</a:t>
            </a:r>
            <a:r>
              <a:rPr lang="ru-RU" altLang="zh-CN" sz="1600" dirty="0"/>
              <a:t> А 4 мкг </a:t>
            </a:r>
            <a:r>
              <a:rPr lang="ru-RU" altLang="zh-CN" sz="1600" dirty="0" err="1"/>
              <a:t>Вітамін</a:t>
            </a:r>
            <a:r>
              <a:rPr lang="ru-RU" altLang="zh-CN" sz="1600" dirty="0"/>
              <a:t> Е? </a:t>
            </a:r>
            <a:r>
              <a:rPr lang="ru-RU" altLang="zh-CN" sz="1600" dirty="0" err="1"/>
              <a:t>Вітамін</a:t>
            </a:r>
            <a:r>
              <a:rPr lang="ru-RU" altLang="zh-CN" sz="1600" dirty="0"/>
              <a:t> В1 0,04 мг </a:t>
            </a:r>
            <a:r>
              <a:rPr lang="ru-RU" altLang="zh-CN" sz="1600" dirty="0" err="1"/>
              <a:t>Вітамін</a:t>
            </a:r>
            <a:r>
              <a:rPr lang="ru-RU" altLang="zh-CN" sz="1600" dirty="0"/>
              <a:t> В2 0,04 мг </a:t>
            </a:r>
            <a:r>
              <a:rPr lang="ru-RU" altLang="zh-CN" sz="1600" dirty="0" err="1"/>
              <a:t>Нікотинова</a:t>
            </a:r>
            <a:r>
              <a:rPr lang="ru-RU" altLang="zh-CN" sz="1600" dirty="0"/>
              <a:t> кислота 0,2 мг </a:t>
            </a:r>
            <a:r>
              <a:rPr lang="ru-RU" altLang="zh-CN" sz="1600" dirty="0" err="1"/>
              <a:t>Вітамін</a:t>
            </a:r>
            <a:r>
              <a:rPr lang="ru-RU" altLang="zh-CN" sz="1600" dirty="0"/>
              <a:t> </a:t>
            </a:r>
            <a:r>
              <a:rPr lang="en-US" altLang="zh-CN" sz="1600" dirty="0"/>
              <a:t>B6 0,06 </a:t>
            </a:r>
            <a:r>
              <a:rPr lang="ru-RU" altLang="zh-CN" sz="1600" dirty="0"/>
              <a:t>мг </a:t>
            </a:r>
            <a:r>
              <a:rPr lang="ru-RU" altLang="zh-CN" sz="1600" dirty="0" err="1"/>
              <a:t>Вітамін</a:t>
            </a:r>
            <a:r>
              <a:rPr lang="ru-RU" altLang="zh-CN" sz="1600" dirty="0"/>
              <a:t> </a:t>
            </a:r>
            <a:r>
              <a:rPr lang="en-US" altLang="zh-CN" sz="1600" dirty="0"/>
              <a:t>C 27 ... 29 </a:t>
            </a:r>
            <a:r>
              <a:rPr lang="ru-RU" altLang="zh-CN" sz="1600" dirty="0"/>
              <a:t>мг </a:t>
            </a:r>
            <a:r>
              <a:rPr lang="ru-RU" altLang="zh-CN" sz="1600" dirty="0" err="1"/>
              <a:t>Саліцилова</a:t>
            </a:r>
            <a:r>
              <a:rPr lang="ru-RU" altLang="zh-CN" sz="1600" dirty="0"/>
              <a:t> кислота 1,24 мг</a:t>
            </a:r>
            <a:endParaRPr lang="ru-RU" altLang="zh-CN" sz="1600" dirty="0"/>
          </a:p>
        </p:txBody>
      </p:sp>
      <p:sp>
        <p:nvSpPr>
          <p:cNvPr id="27" name="矩形 26"/>
          <p:cNvSpPr/>
          <p:nvPr/>
        </p:nvSpPr>
        <p:spPr>
          <a:xfrm>
            <a:off x="7522925" y="4876800"/>
            <a:ext cx="3665775" cy="186817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dirty="0"/>
          </a:p>
        </p:txBody>
      </p:sp>
      <p:sp>
        <p:nvSpPr>
          <p:cNvPr id="220" name=" 220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/>
          </a:prstGeom>
          <a:solidFill>
            <a:srgbClr val="0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3937237" y="799783"/>
            <a:ext cx="7251463" cy="0"/>
          </a:xfrm>
          <a:prstGeom prst="line">
            <a:avLst/>
          </a:prstGeom>
          <a:ln>
            <a:solidFill>
              <a:srgbClr val="00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-55880" y="6744970"/>
            <a:ext cx="12261215" cy="118110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980304" y="7937"/>
            <a:ext cx="5371407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dirty="0" smtClean="0">
                <a:solidFill>
                  <a:srgbClr val="009E00"/>
                </a:solidFill>
              </a:rPr>
              <a:t>Характеристика об</a:t>
            </a:r>
            <a:r>
              <a:rPr lang="en-US" sz="2500" b="1" dirty="0" smtClean="0">
                <a:solidFill>
                  <a:srgbClr val="009E00"/>
                </a:solidFill>
              </a:rPr>
              <a:t>’</a:t>
            </a:r>
            <a:r>
              <a:rPr lang="uk-UA" sz="2500" b="1" dirty="0" err="1" smtClean="0">
                <a:solidFill>
                  <a:srgbClr val="009E00"/>
                </a:solidFill>
              </a:rPr>
              <a:t>єкта</a:t>
            </a:r>
            <a:r>
              <a:rPr lang="uk-UA" sz="2500" b="1" dirty="0" smtClean="0">
                <a:solidFill>
                  <a:srgbClr val="009E00"/>
                </a:solidFill>
              </a:rPr>
              <a:t> дослідження</a:t>
            </a:r>
          </a:p>
          <a:p>
            <a:r>
              <a:rPr lang="uk-UA" sz="2500" b="1" dirty="0" smtClean="0">
                <a:solidFill>
                  <a:srgbClr val="009E00"/>
                </a:solidFill>
              </a:rPr>
              <a:t>Редиски посівної (</a:t>
            </a:r>
            <a:r>
              <a:rPr lang="en-US" sz="2500" b="1" dirty="0" err="1" smtClean="0">
                <a:solidFill>
                  <a:srgbClr val="009E00"/>
                </a:solidFill>
              </a:rPr>
              <a:t>Raphanus</a:t>
            </a:r>
            <a:r>
              <a:rPr lang="en-US" sz="2500" b="1" dirty="0" smtClean="0">
                <a:solidFill>
                  <a:srgbClr val="009E00"/>
                </a:solidFill>
              </a:rPr>
              <a:t> </a:t>
            </a:r>
            <a:r>
              <a:rPr lang="en-US" sz="2500" b="1" dirty="0" err="1">
                <a:solidFill>
                  <a:srgbClr val="009E00"/>
                </a:solidFill>
              </a:rPr>
              <a:t>sativus</a:t>
            </a:r>
            <a:r>
              <a:rPr lang="en-US" sz="2500" b="1" dirty="0">
                <a:solidFill>
                  <a:srgbClr val="009E00"/>
                </a:solidFill>
              </a:rPr>
              <a:t>) </a:t>
            </a:r>
            <a:endParaRPr lang="uk-UA" sz="2500" b="1" dirty="0" smtClean="0">
              <a:solidFill>
                <a:srgbClr val="009E00"/>
              </a:solidFill>
            </a:endParaRPr>
          </a:p>
          <a:p>
            <a:endParaRPr lang="ru-RU" sz="2500" b="1" dirty="0">
              <a:solidFill>
                <a:srgbClr val="009E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29100" y="819210"/>
            <a:ext cx="79629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Редиска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посівна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однорічна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дворічна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рослина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з роду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Редька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сімейства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Капустяні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. Редис з точки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зору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класифікації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виду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Raphanus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sativus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Редис -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їстівне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рослина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вирощується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як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овоч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багатьох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країнах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світу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Його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назва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походить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лат.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radix -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корінь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Листя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редису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зібрані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в розетку по 4-6 штук.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Нижні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справжні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листи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мають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вигляд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ліри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, а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верхні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листки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розсічені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Квітконіс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редису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може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сягати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півтора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метрів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Квіти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великі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білого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рожевого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кольору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. Плоди - стручки,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насіння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всередині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світло-коричневе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Проростає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насіння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швидко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. На 2-3 день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з'являться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маленькі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білі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корінці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, а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потім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блідозелені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паростки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. Редис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застосовується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якості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цінної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овочевої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культури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практично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повсюди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, 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зазвичай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вживають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коренеплоди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мають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діаметр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2,5 см і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покриті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тонкою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шкірою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пофарбованої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червоний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рожевий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біло-рожевий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колір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22924" y="5029369"/>
            <a:ext cx="36657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bg1"/>
                </a:solidFill>
              </a:rPr>
              <a:t>Історична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довідка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err="1" smtClean="0">
                <a:solidFill>
                  <a:schemeClr val="bg1"/>
                </a:solidFill>
              </a:rPr>
              <a:t>Овоч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відомий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людям давно. У </a:t>
            </a:r>
            <a:r>
              <a:rPr lang="ru-RU" sz="1600" dirty="0" err="1">
                <a:solidFill>
                  <a:schemeClr val="bg1"/>
                </a:solidFill>
              </a:rPr>
              <a:t>Древній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Греції</a:t>
            </a:r>
            <a:r>
              <a:rPr lang="ru-RU" sz="1600" dirty="0">
                <a:solidFill>
                  <a:schemeClr val="bg1"/>
                </a:solidFill>
              </a:rPr>
              <a:t> редис на </a:t>
            </a:r>
            <a:r>
              <a:rPr lang="ru-RU" sz="1600" dirty="0" err="1">
                <a:solidFill>
                  <a:schemeClr val="bg1"/>
                </a:solidFill>
              </a:rPr>
              <a:t>золотій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тарілці</a:t>
            </a:r>
            <a:r>
              <a:rPr lang="ru-RU" sz="1600" dirty="0" smtClean="0">
                <a:solidFill>
                  <a:schemeClr val="bg1"/>
                </a:solidFill>
              </a:rPr>
              <a:t> приносили </a:t>
            </a:r>
            <a:r>
              <a:rPr lang="ru-RU" sz="1600" dirty="0">
                <a:solidFill>
                  <a:schemeClr val="bg1"/>
                </a:solidFill>
              </a:rPr>
              <a:t>в жертву богу Аполлону. У нас в </a:t>
            </a:r>
            <a:r>
              <a:rPr lang="ru-RU" sz="1600" dirty="0" err="1">
                <a:solidFill>
                  <a:schemeClr val="bg1"/>
                </a:solidFill>
              </a:rPr>
              <a:t>країні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цей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овоч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порівняно</a:t>
            </a:r>
            <a:r>
              <a:rPr lang="ru-RU" sz="1600" dirty="0">
                <a:solidFill>
                  <a:schemeClr val="bg1"/>
                </a:solidFill>
              </a:rPr>
              <a:t> недавно </a:t>
            </a:r>
            <a:r>
              <a:rPr lang="ru-RU" sz="1600" dirty="0" err="1">
                <a:solidFill>
                  <a:schemeClr val="bg1"/>
                </a:solidFill>
              </a:rPr>
              <a:t>набув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поширення</a:t>
            </a:r>
            <a:r>
              <a:rPr lang="ru-RU" sz="1600" dirty="0">
                <a:solidFill>
                  <a:schemeClr val="bg1"/>
                </a:solidFill>
              </a:rPr>
              <a:t> - </a:t>
            </a:r>
            <a:r>
              <a:rPr lang="ru-RU" sz="1600" dirty="0" err="1">
                <a:solidFill>
                  <a:schemeClr val="bg1"/>
                </a:solidFill>
              </a:rPr>
              <a:t>лише</a:t>
            </a:r>
            <a:r>
              <a:rPr lang="ru-RU" sz="1600" dirty="0">
                <a:solidFill>
                  <a:schemeClr val="bg1"/>
                </a:solidFill>
              </a:rPr>
              <a:t> на початку </a:t>
            </a:r>
            <a:r>
              <a:rPr lang="ru-RU" sz="1600" dirty="0" smtClean="0">
                <a:solidFill>
                  <a:schemeClr val="bg1"/>
                </a:solidFill>
              </a:rPr>
              <a:t>XX.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 t="63058" r="-4037" b="-26067"/>
          <a:stretch/>
        </p:blipFill>
        <p:spPr bwMode="auto">
          <a:xfrm>
            <a:off x="304800" y="3721101"/>
            <a:ext cx="3924301" cy="3332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65386" y="1977528"/>
            <a:ext cx="5486400" cy="46116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Амофос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700" b="1" dirty="0" smtClean="0">
                <a:latin typeface="微软雅黑" panose="020B0503020204020204" charset="-122"/>
                <a:ea typeface="微软雅黑" panose="020B0503020204020204" charset="-122"/>
              </a:rPr>
              <a:t>– </a:t>
            </a:r>
            <a:r>
              <a:rPr lang="ru-RU" altLang="zh-CN" sz="1700" b="1" dirty="0" err="1" smtClean="0">
                <a:latin typeface="微软雅黑" panose="020B0503020204020204" charset="-122"/>
                <a:ea typeface="微软雅黑" panose="020B0503020204020204" charset="-122"/>
              </a:rPr>
              <a:t>одне</a:t>
            </a:r>
            <a:r>
              <a:rPr lang="ru-RU" altLang="zh-CN" sz="1700" b="1" dirty="0" smtClean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з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найефективніших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ru-RU" altLang="zh-CN" sz="1700" b="1" dirty="0" err="1" smtClean="0">
                <a:latin typeface="微软雅黑" panose="020B0503020204020204" charset="-122"/>
                <a:ea typeface="微软雅黑" panose="020B0503020204020204" charset="-122"/>
              </a:rPr>
              <a:t>комплексних</a:t>
            </a:r>
            <a:r>
              <a:rPr lang="ru-RU" altLang="zh-CN" sz="1700" b="1" dirty="0" smtClean="0">
                <a:latin typeface="微软雅黑" panose="020B0503020204020204" charset="-122"/>
                <a:ea typeface="微软雅黑" panose="020B0503020204020204" charset="-122"/>
              </a:rPr>
              <a:t> добрив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.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Основна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частина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амофосу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складається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з </a:t>
            </a:r>
            <a:r>
              <a:rPr lang="ru-RU" altLang="zh-CN" sz="1700" b="1" dirty="0" err="1" smtClean="0">
                <a:latin typeface="微软雅黑" panose="020B0503020204020204" charset="-122"/>
                <a:ea typeface="微软雅黑" panose="020B0503020204020204" charset="-122"/>
              </a:rPr>
              <a:t>моноамонійфосфату</a:t>
            </a:r>
            <a:r>
              <a:rPr lang="ru-RU" altLang="zh-CN" sz="1700" b="1" dirty="0" smtClean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і </a:t>
            </a:r>
            <a:r>
              <a:rPr lang="ru-RU" altLang="zh-CN" sz="1700" b="1" dirty="0" err="1" smtClean="0">
                <a:latin typeface="微软雅黑" panose="020B0503020204020204" charset="-122"/>
                <a:ea typeface="微软雅黑" panose="020B0503020204020204" charset="-122"/>
              </a:rPr>
              <a:t>діамонійфосфату</a:t>
            </a:r>
            <a:r>
              <a:rPr lang="ru-RU" altLang="zh-CN" sz="1700" b="1" dirty="0" smtClean="0">
                <a:latin typeface="微软雅黑" panose="020B0503020204020204" charset="-122"/>
                <a:ea typeface="微软雅黑" panose="020B0503020204020204" charset="-122"/>
              </a:rPr>
              <a:t>.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Баластних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речовин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в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його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складі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немає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,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що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робить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застосування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цієї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мінеральної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поживи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економічно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вигідним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і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раціональним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рішенням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. Даний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агротук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погано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вбирає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вологу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з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навколишнього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повітря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, але, при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цьому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, прекрасно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розчиняється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у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воді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,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що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дозволяє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використовувати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його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в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якості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компонента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розчинів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для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кореневих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і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позакореневих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підживлень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рослин.Цю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мінеральну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підгодівлю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вносять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під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час </a:t>
            </a:r>
            <a:r>
              <a:rPr lang="ru-RU" altLang="zh-CN" sz="1700" b="1" dirty="0" smtClean="0">
                <a:latin typeface="微软雅黑" panose="020B0503020204020204" charset="-122"/>
                <a:ea typeface="微软雅黑" panose="020B0503020204020204" charset="-122"/>
              </a:rPr>
              <a:t>посадки </a:t>
            </a:r>
            <a:r>
              <a:rPr lang="ru-RU" altLang="zh-CN" sz="1700" b="1" dirty="0" err="1" smtClean="0">
                <a:latin typeface="微软雅黑" panose="020B0503020204020204" charset="-122"/>
                <a:ea typeface="微软雅黑" panose="020B0503020204020204" charset="-122"/>
              </a:rPr>
              <a:t>коренеплоду</a:t>
            </a:r>
            <a:r>
              <a:rPr lang="ru-RU" altLang="zh-CN" sz="1700" b="1" dirty="0" smtClean="0">
                <a:latin typeface="微软雅黑" panose="020B0503020204020204" charset="-122"/>
                <a:ea typeface="微软雅黑" panose="020B0503020204020204" charset="-122"/>
              </a:rPr>
              <a:t>, </a:t>
            </a:r>
            <a:r>
              <a:rPr lang="ru-RU" altLang="zh-CN" sz="1700" b="1" dirty="0" err="1" smtClean="0">
                <a:latin typeface="微软雅黑" panose="020B0503020204020204" charset="-122"/>
                <a:ea typeface="微软雅黑" panose="020B0503020204020204" charset="-122"/>
              </a:rPr>
              <a:t>витрачаючи</a:t>
            </a:r>
            <a:r>
              <a:rPr lang="ru-RU" altLang="zh-CN" sz="1700" b="1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700" b="1" dirty="0" err="1">
                <a:latin typeface="微软雅黑" panose="020B0503020204020204" charset="-122"/>
                <a:ea typeface="微软雅黑" panose="020B0503020204020204" charset="-122"/>
              </a:rPr>
              <a:t>близько</a:t>
            </a:r>
            <a:r>
              <a:rPr lang="ru-RU" altLang="zh-CN" sz="1700" b="1" dirty="0">
                <a:latin typeface="微软雅黑" panose="020B0503020204020204" charset="-122"/>
                <a:ea typeface="微软雅黑" panose="020B0503020204020204" charset="-122"/>
              </a:rPr>
              <a:t> 5 г гранул на 1 метр рядка</a:t>
            </a:r>
            <a:r>
              <a:rPr lang="ru-RU" altLang="zh-CN" b="1" dirty="0">
                <a:latin typeface="微软雅黑" panose="020B0503020204020204" charset="-122"/>
                <a:ea typeface="微软雅黑" panose="020B0503020204020204" charset="-122"/>
              </a:rPr>
              <a:t>.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715000" y="1777472"/>
            <a:ext cx="6476999" cy="49674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У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рослинництві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США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препарати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перекису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водню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офіційно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використовуються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з 1977 року. За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даними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Агентства з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охорони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навколишнього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середовища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США (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US EPA, 2014 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року) в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цій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країні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зареєстровано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164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препарати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,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що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містять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діючу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речовину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перекис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водню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. Вони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використовуються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для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обробки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насіння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і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вегетуючих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однорічних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і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багаторічних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рослин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в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умовах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відкритого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і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закритого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грунту.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Також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 smtClean="0">
                <a:latin typeface="微软雅黑" panose="020B0503020204020204" charset="-122"/>
                <a:ea typeface="微软雅黑" panose="020B0503020204020204" charset="-122"/>
              </a:rPr>
              <a:t>препарати</a:t>
            </a:r>
            <a:r>
              <a:rPr lang="ru-RU" altLang="zh-CN" sz="1400" b="1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 smtClean="0">
                <a:latin typeface="微软雅黑" panose="020B0503020204020204" charset="-122"/>
                <a:ea typeface="微软雅黑" panose="020B0503020204020204" charset="-122"/>
              </a:rPr>
              <a:t>використовуються</a:t>
            </a:r>
            <a:r>
              <a:rPr lang="ru-RU" altLang="zh-CN" sz="1400" b="1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для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внесення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в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ґрунт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  <a:p>
            <a:pPr algn="ctr"/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Закон про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виробництво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органічних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продуктів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харчування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(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Organic Foods Production Act, USDA Final Rule)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дозволяє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використання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в </a:t>
            </a:r>
            <a:r>
              <a:rPr lang="ru-RU" altLang="zh-CN" sz="1400" b="1" dirty="0" err="1" smtClean="0">
                <a:latin typeface="微软雅黑" panose="020B0503020204020204" charset="-122"/>
                <a:ea typeface="微软雅黑" panose="020B0503020204020204" charset="-122"/>
              </a:rPr>
              <a:t>рослинництві</a:t>
            </a:r>
            <a:r>
              <a:rPr lang="ru-RU" altLang="zh-CN" sz="1400" b="1" dirty="0" smtClean="0">
                <a:latin typeface="微软雅黑" panose="020B0503020204020204" charset="-122"/>
                <a:ea typeface="微软雅黑" panose="020B0503020204020204" charset="-122"/>
              </a:rPr>
              <a:t>. </a:t>
            </a:r>
            <a:r>
              <a:rPr lang="ru-RU" altLang="zh-CN" sz="1400" b="1" dirty="0" err="1" smtClean="0">
                <a:latin typeface="微软雅黑" panose="020B0503020204020204" charset="-122"/>
                <a:ea typeface="微软雅黑" panose="020B0503020204020204" charset="-122"/>
              </a:rPr>
              <a:t>Канадська</a:t>
            </a:r>
            <a:r>
              <a:rPr lang="ru-RU" altLang="zh-CN" sz="1400" b="1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Рада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зі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стандартів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передбачає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застосування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перекису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водню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в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органічному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 smtClean="0">
                <a:latin typeface="微软雅黑" panose="020B0503020204020204" charset="-122"/>
                <a:ea typeface="微软雅黑" panose="020B0503020204020204" charset="-122"/>
              </a:rPr>
              <a:t>виробництві</a:t>
            </a:r>
            <a:r>
              <a:rPr lang="ru-RU" altLang="zh-CN" sz="1400" b="1" dirty="0" smtClean="0">
                <a:latin typeface="微软雅黑" panose="020B0503020204020204" charset="-122"/>
                <a:ea typeface="微软雅黑" panose="020B0503020204020204" charset="-122"/>
              </a:rPr>
              <a:t>., </a:t>
            </a:r>
            <a:r>
              <a:rPr lang="ru-RU" altLang="zh-CN" sz="1400" b="1" dirty="0" err="1" smtClean="0">
                <a:latin typeface="微软雅黑" panose="020B0503020204020204" charset="-122"/>
                <a:ea typeface="微软雅黑" panose="020B0503020204020204" charset="-122"/>
              </a:rPr>
              <a:t>допускається</a:t>
            </a:r>
            <a:r>
              <a:rPr lang="ru-RU" altLang="zh-CN" sz="1400" b="1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для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використання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в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якості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фунгіциду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на с / г культурах (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CAN, 2011).</a:t>
            </a:r>
          </a:p>
          <a:p>
            <a:pPr algn="ctr"/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Міжнародна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федерація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органічного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сільськогосподарського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руху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(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International Federation of Organic Agriculture Movements)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також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дозволяє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використання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розчинів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гідроген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пероксиду(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IFOAM, 2014 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року).</a:t>
            </a:r>
          </a:p>
          <a:p>
            <a:pPr algn="ctr"/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В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Україні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препарати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перекису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водню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в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рослинництві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офіційно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не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застосовуються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і не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зареєстровані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.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Цілком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можливо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,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що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ситуація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зміниться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. Тому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зарубіжний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досвід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може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виявитися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корисним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і в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нашій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країні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. Особливо з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огляду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на той факт,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що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перекис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водню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- одна з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небагатьох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речовин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, яку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можна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використовувати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у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виробництві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 «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органічної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» </a:t>
            </a:r>
            <a:r>
              <a:rPr lang="ru-RU" altLang="zh-CN" sz="1400" b="1" dirty="0" err="1">
                <a:latin typeface="微软雅黑" panose="020B0503020204020204" charset="-122"/>
                <a:ea typeface="微软雅黑" panose="020B0503020204020204" charset="-122"/>
              </a:rPr>
              <a:t>продукції</a:t>
            </a:r>
            <a:r>
              <a:rPr lang="ru-RU" altLang="zh-CN" sz="1400" b="1" dirty="0">
                <a:latin typeface="微软雅黑" panose="020B0503020204020204" charset="-122"/>
                <a:ea typeface="微软雅黑" panose="020B0503020204020204" charset="-122"/>
              </a:rPr>
              <a:t>. </a:t>
            </a:r>
            <a:endParaRPr lang="ru-RU" altLang="zh-CN" sz="1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0" name=" 220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/>
          </a:prstGeom>
          <a:solidFill>
            <a:srgbClr val="0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4289962" y="799783"/>
            <a:ext cx="5396773" cy="14606"/>
          </a:xfrm>
          <a:prstGeom prst="line">
            <a:avLst/>
          </a:prstGeom>
          <a:ln>
            <a:solidFill>
              <a:srgbClr val="00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-55880" y="6744970"/>
            <a:ext cx="12261215" cy="118110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855202" y="372785"/>
            <a:ext cx="5831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Теоретичні основи  дослідження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370" y="1219466"/>
            <a:ext cx="110966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389" y="732103"/>
            <a:ext cx="12922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317" y="693742"/>
            <a:ext cx="1218061" cy="97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53" y="947278"/>
            <a:ext cx="110966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5586" y="1272883"/>
            <a:ext cx="3243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Вплив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амофоса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рослини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82813" y="941722"/>
            <a:ext cx="28713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Вплив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гідроген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пероксида на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рослини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圆角矩形 79"/>
          <p:cNvSpPr/>
          <p:nvPr/>
        </p:nvSpPr>
        <p:spPr>
          <a:xfrm>
            <a:off x="1181100" y="3080444"/>
            <a:ext cx="4584700" cy="3482406"/>
          </a:xfrm>
          <a:prstGeom prst="roundRect">
            <a:avLst>
              <a:gd name="adj" fmla="val 945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grpSp>
        <p:nvGrpSpPr>
          <p:cNvPr id="81" name="组合 80"/>
          <p:cNvGrpSpPr/>
          <p:nvPr/>
        </p:nvGrpSpPr>
        <p:grpSpPr>
          <a:xfrm>
            <a:off x="2439690" y="795990"/>
            <a:ext cx="1929923" cy="192992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84" name="椭圆 83"/>
          <p:cNvSpPr/>
          <p:nvPr/>
        </p:nvSpPr>
        <p:spPr>
          <a:xfrm>
            <a:off x="3757074" y="2561280"/>
            <a:ext cx="497747" cy="497747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1</a:t>
            </a:r>
            <a:endParaRPr lang="zh-CN" altLang="en-US" sz="3200" dirty="0"/>
          </a:p>
        </p:txBody>
      </p:sp>
      <p:sp>
        <p:nvSpPr>
          <p:cNvPr id="87" name="圆角矩形 86"/>
          <p:cNvSpPr/>
          <p:nvPr/>
        </p:nvSpPr>
        <p:spPr>
          <a:xfrm>
            <a:off x="6908800" y="3146655"/>
            <a:ext cx="4356100" cy="3416195"/>
          </a:xfrm>
          <a:prstGeom prst="roundRect">
            <a:avLst>
              <a:gd name="adj" fmla="val 945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grpSp>
        <p:nvGrpSpPr>
          <p:cNvPr id="88" name="组合 87"/>
          <p:cNvGrpSpPr/>
          <p:nvPr/>
        </p:nvGrpSpPr>
        <p:grpSpPr>
          <a:xfrm>
            <a:off x="7706725" y="838112"/>
            <a:ext cx="1929923" cy="192992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9" name="同心圆 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91" name="椭圆 90"/>
          <p:cNvSpPr/>
          <p:nvPr/>
        </p:nvSpPr>
        <p:spPr>
          <a:xfrm>
            <a:off x="9249769" y="2561279"/>
            <a:ext cx="497747" cy="497747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2</a:t>
            </a:r>
            <a:endParaRPr lang="zh-CN" altLang="en-US" sz="3200" dirty="0"/>
          </a:p>
        </p:txBody>
      </p:sp>
      <p:sp>
        <p:nvSpPr>
          <p:cNvPr id="220" name=" 220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/>
          </a:prstGeom>
          <a:solidFill>
            <a:srgbClr val="0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994410" y="802005"/>
            <a:ext cx="9998710" cy="34925"/>
          </a:xfrm>
          <a:prstGeom prst="line">
            <a:avLst/>
          </a:prstGeom>
          <a:ln>
            <a:solidFill>
              <a:srgbClr val="00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-55880" y="6744970"/>
            <a:ext cx="12261215" cy="118110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498600" y="5933"/>
            <a:ext cx="9590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Використання розчинів амофосу і гідроген пероксиду у лабораторному дослідженні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8501" y="3146655"/>
            <a:ext cx="44323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У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зв'язку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необхідністю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шукати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способи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підвищення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продуктивності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сільськогосподарських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культур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було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вирішено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визначити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наскільки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ефективне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використання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комбінованого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добрива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амофоса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стадії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проростання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насіння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тому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літературних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джерелах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однозначно доведена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ця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необхідність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застосування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закритих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відкритих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грунтах  для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розвитку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рослин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86600" y="3315931"/>
            <a:ext cx="40020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Про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користь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застосування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гідроген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пероксиду як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фунгіциду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умовах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закритого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відкритого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ґрунту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говорять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агрономи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країн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світу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Було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вирішено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цей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досвід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використати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нашому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дослідженні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 і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визначити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його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вплив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проростання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насіння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82481789"/>
              </p:ext>
            </p:extLst>
          </p:nvPr>
        </p:nvGraphicFramePr>
        <p:xfrm>
          <a:off x="2481811" y="880233"/>
          <a:ext cx="1845679" cy="1803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84405487"/>
              </p:ext>
            </p:extLst>
          </p:nvPr>
        </p:nvGraphicFramePr>
        <p:xfrm>
          <a:off x="7748846" y="880233"/>
          <a:ext cx="1749796" cy="1929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352607928"/>
              </p:ext>
            </p:extLst>
          </p:nvPr>
        </p:nvGraphicFramePr>
        <p:xfrm>
          <a:off x="7260372" y="819467"/>
          <a:ext cx="2555875" cy="2094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35" name="Рисунок 34" descr="Агролайхак: застосування перекису водню - безпека, норми та терміни |  Пропозиція - Головний журнал з питань агробізнесу"/>
          <p:cNvPicPr/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0" t="3321" r="25797" b="17712"/>
          <a:stretch/>
        </p:blipFill>
        <p:spPr bwMode="auto">
          <a:xfrm>
            <a:off x="7861300" y="1015239"/>
            <a:ext cx="1388469" cy="953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Рисунок 35"/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1015239"/>
            <a:ext cx="1388470" cy="1080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/>
          </a:prstGeom>
          <a:solidFill>
            <a:srgbClr val="0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-55880" y="6744970"/>
            <a:ext cx="12261215" cy="118110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133741" y="235884"/>
            <a:ext cx="2761483" cy="2761483"/>
            <a:chOff x="1689963" y="2421800"/>
            <a:chExt cx="2642282" cy="2642282"/>
          </a:xfrm>
        </p:grpSpPr>
        <p:sp>
          <p:nvSpPr>
            <p:cNvPr id="5" name="椭圆 4"/>
            <p:cNvSpPr/>
            <p:nvPr/>
          </p:nvSpPr>
          <p:spPr>
            <a:xfrm>
              <a:off x="1689963" y="2421800"/>
              <a:ext cx="2642282" cy="2642282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5400000" scaled="1"/>
              <a:tileRect/>
            </a:gradFill>
            <a:ln w="444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1524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35" name="图片 34" descr="C:\Users\Administrator\Desktop\QQ截图20170223140633.jpgQQ截图2017022314063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96899" y="2577343"/>
              <a:ext cx="2429144" cy="2342867"/>
            </a:xfrm>
            <a:prstGeom prst="ellipse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7" name="组合 6"/>
          <p:cNvGrpSpPr/>
          <p:nvPr/>
        </p:nvGrpSpPr>
        <p:grpSpPr>
          <a:xfrm flipV="1">
            <a:off x="5868164" y="5401052"/>
            <a:ext cx="7475276" cy="742475"/>
            <a:chOff x="5907805" y="3669060"/>
            <a:chExt cx="5458158" cy="856242"/>
          </a:xfrm>
        </p:grpSpPr>
        <p:sp>
          <p:nvSpPr>
            <p:cNvPr id="43" name="Rectangle 5"/>
            <p:cNvSpPr/>
            <p:nvPr/>
          </p:nvSpPr>
          <p:spPr bwMode="auto">
            <a:xfrm>
              <a:off x="6329095" y="3712794"/>
              <a:ext cx="5036868" cy="81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Gill Sans" charset="0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5907805" y="3669060"/>
              <a:ext cx="2966458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-536895" y="5114821"/>
            <a:ext cx="5176569" cy="1259973"/>
            <a:chOff x="5678803" y="4973323"/>
            <a:chExt cx="5176569" cy="1259973"/>
          </a:xfrm>
        </p:grpSpPr>
        <p:sp>
          <p:nvSpPr>
            <p:cNvPr id="44" name="MH_SubTitle_1"/>
            <p:cNvSpPr>
              <a:spLocks noChangeArrowheads="1"/>
            </p:cNvSpPr>
            <p:nvPr/>
          </p:nvSpPr>
          <p:spPr bwMode="auto">
            <a:xfrm flipH="1">
              <a:off x="5678803" y="497332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zh-CN" altLang="en-US" sz="2000" b="1" dirty="0">
                <a:solidFill>
                  <a:srgbClr val="007F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Rectangle 5"/>
            <p:cNvSpPr/>
            <p:nvPr/>
          </p:nvSpPr>
          <p:spPr bwMode="auto">
            <a:xfrm>
              <a:off x="5818504" y="5420788"/>
              <a:ext cx="5036868" cy="81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rPr>
                <a:t>。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Gill Sans" charset="0"/>
              </a:endParaRPr>
            </a:p>
          </p:txBody>
        </p:sp>
      </p:grpSp>
      <p:sp>
        <p:nvSpPr>
          <p:cNvPr id="37" name="椭圆 36"/>
          <p:cNvSpPr/>
          <p:nvPr/>
        </p:nvSpPr>
        <p:spPr>
          <a:xfrm>
            <a:off x="2895224" y="2585305"/>
            <a:ext cx="965576" cy="965576"/>
          </a:xfrm>
          <a:prstGeom prst="ellipse">
            <a:avLst/>
          </a:prstGeom>
          <a:solidFill>
            <a:srgbClr val="007F00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1865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2895224" y="3755782"/>
            <a:ext cx="965576" cy="965576"/>
          </a:xfrm>
          <a:prstGeom prst="ellipse">
            <a:avLst/>
          </a:prstGeom>
          <a:solidFill>
            <a:srgbClr val="007F00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1865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895224" y="4923486"/>
            <a:ext cx="965576" cy="965576"/>
          </a:xfrm>
          <a:prstGeom prst="ellipse">
            <a:avLst/>
          </a:prstGeom>
          <a:solidFill>
            <a:srgbClr val="007F00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1865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8164" y="430451"/>
            <a:ext cx="2973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Хід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експерименту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030" y="951705"/>
            <a:ext cx="61525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873499" y="1289207"/>
            <a:ext cx="622300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>
                <a:solidFill>
                  <a:schemeClr val="accent6">
                    <a:lumMod val="75000"/>
                  </a:schemeClr>
                </a:solidFill>
              </a:rPr>
              <a:t>Для дослідження </a:t>
            </a:r>
            <a:r>
              <a:rPr lang="uk-UA" sz="2600" dirty="0" smtClean="0">
                <a:solidFill>
                  <a:schemeClr val="accent6">
                    <a:lumMod val="75000"/>
                  </a:schemeClr>
                </a:solidFill>
              </a:rPr>
              <a:t>відбиралося </a:t>
            </a:r>
            <a:r>
              <a:rPr lang="uk-UA" sz="2600" dirty="0">
                <a:solidFill>
                  <a:schemeClr val="accent6">
                    <a:lumMod val="75000"/>
                  </a:schemeClr>
                </a:solidFill>
              </a:rPr>
              <a:t>насіння редиски зовні </a:t>
            </a:r>
            <a:r>
              <a:rPr lang="uk-UA" sz="2600" dirty="0" smtClean="0">
                <a:solidFill>
                  <a:schemeClr val="accent6">
                    <a:lumMod val="75000"/>
                  </a:schemeClr>
                </a:solidFill>
              </a:rPr>
              <a:t>неушкоджене, яке </a:t>
            </a:r>
            <a:r>
              <a:rPr lang="uk-UA" sz="2600" dirty="0">
                <a:solidFill>
                  <a:schemeClr val="accent6">
                    <a:lumMod val="75000"/>
                  </a:schemeClr>
                </a:solidFill>
              </a:rPr>
              <a:t>замочували на 20 годин в </a:t>
            </a:r>
            <a:r>
              <a:rPr lang="uk-UA" sz="2600" dirty="0" smtClean="0">
                <a:solidFill>
                  <a:schemeClr val="accent6">
                    <a:lumMod val="75000"/>
                  </a:schemeClr>
                </a:solidFill>
              </a:rPr>
              <a:t> певних розчинах.</a:t>
            </a:r>
          </a:p>
          <a:p>
            <a:r>
              <a:rPr lang="uk-UA" sz="2600" dirty="0" smtClean="0">
                <a:solidFill>
                  <a:schemeClr val="accent6">
                    <a:lumMod val="75000"/>
                  </a:schemeClr>
                </a:solidFill>
              </a:rPr>
              <a:t> Дослід </a:t>
            </a:r>
            <a:r>
              <a:rPr lang="uk-UA" sz="2600" dirty="0">
                <a:solidFill>
                  <a:schemeClr val="accent6">
                    <a:lumMod val="75000"/>
                  </a:schemeClr>
                </a:solidFill>
              </a:rPr>
              <a:t>складався з трьох варіантів</a:t>
            </a:r>
            <a:r>
              <a:rPr lang="uk-UA" sz="26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uk-UA" sz="2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600" dirty="0">
                <a:solidFill>
                  <a:schemeClr val="accent6">
                    <a:lumMod val="75000"/>
                  </a:schemeClr>
                </a:solidFill>
              </a:rPr>
              <a:t>1. насіння, </a:t>
            </a:r>
            <a:r>
              <a:rPr lang="uk-UA" sz="2600" dirty="0" smtClean="0">
                <a:solidFill>
                  <a:schemeClr val="accent6">
                    <a:lumMod val="75000"/>
                  </a:schemeClr>
                </a:solidFill>
              </a:rPr>
              <a:t>замочене </a:t>
            </a:r>
            <a:r>
              <a:rPr lang="uk-UA" sz="2600" dirty="0">
                <a:solidFill>
                  <a:schemeClr val="accent6">
                    <a:lumMod val="75000"/>
                  </a:schemeClr>
                </a:solidFill>
              </a:rPr>
              <a:t>в розчині амофосу</a:t>
            </a:r>
            <a:r>
              <a:rPr lang="uk-UA" sz="2600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endParaRPr lang="ru-RU" sz="2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2600" dirty="0">
                <a:solidFill>
                  <a:schemeClr val="accent6">
                    <a:lumMod val="75000"/>
                  </a:schemeClr>
                </a:solidFill>
              </a:rPr>
              <a:t>2. насіння замочували в розчині </a:t>
            </a:r>
            <a:endParaRPr lang="uk-UA" sz="2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600" dirty="0" smtClean="0">
                <a:solidFill>
                  <a:schemeClr val="accent6">
                    <a:lumMod val="75000"/>
                  </a:schemeClr>
                </a:solidFill>
              </a:rPr>
              <a:t>       гідроген </a:t>
            </a:r>
            <a:r>
              <a:rPr lang="uk-UA" sz="2600" dirty="0">
                <a:solidFill>
                  <a:schemeClr val="accent6">
                    <a:lumMod val="75000"/>
                  </a:schemeClr>
                </a:solidFill>
              </a:rPr>
              <a:t>пероксиду </a:t>
            </a:r>
            <a:r>
              <a:rPr lang="uk-UA" sz="2600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endParaRPr lang="ru-RU" sz="2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2600" dirty="0">
                <a:solidFill>
                  <a:schemeClr val="accent6">
                    <a:lumMod val="75000"/>
                  </a:schemeClr>
                </a:solidFill>
              </a:rPr>
              <a:t>3. контроль - насіння замочували в дистильованій воді.</a:t>
            </a:r>
            <a:endParaRPr lang="ru-RU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803" y="3730549"/>
            <a:ext cx="77676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802" y="2997367"/>
            <a:ext cx="77676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51" y="2808905"/>
            <a:ext cx="3968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19" y="2705717"/>
            <a:ext cx="592137" cy="749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Рисунок 48"/>
          <p:cNvPicPr/>
          <p:nvPr/>
        </p:nvPicPr>
        <p:blipFill rotWithShape="1">
          <a:blip r:embed="rId7"/>
          <a:srcRect l="68146" t="20255" r="21886" b="57390"/>
          <a:stretch/>
        </p:blipFill>
        <p:spPr bwMode="auto">
          <a:xfrm>
            <a:off x="3114419" y="3865190"/>
            <a:ext cx="591820" cy="746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02" y="5070074"/>
            <a:ext cx="592137" cy="749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040210867"/>
              </p:ext>
            </p:extLst>
          </p:nvPr>
        </p:nvGraphicFramePr>
        <p:xfrm>
          <a:off x="149623" y="298181"/>
          <a:ext cx="2871470" cy="2699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4806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1087</Words>
  <Application>Microsoft Office PowerPoint</Application>
  <PresentationFormat>Произвольный</PresentationFormat>
  <Paragraphs>89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第一PPT，www.1ppt.com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Пользователь</dc:creator>
  <cp:lastModifiedBy>Пользователь</cp:lastModifiedBy>
  <cp:revision>67</cp:revision>
  <dcterms:created xsi:type="dcterms:W3CDTF">2017-02-23T11:38:38Z</dcterms:created>
  <dcterms:modified xsi:type="dcterms:W3CDTF">2021-04-25T20:38:33Z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2052-10.1.0.6207</vt:lpwstr>
  </property>
</Properties>
</file>