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65" r:id="rId6"/>
    <p:sldId id="271" r:id="rId7"/>
    <p:sldId id="263" r:id="rId8"/>
    <p:sldId id="264" r:id="rId9"/>
    <p:sldId id="266" r:id="rId10"/>
    <p:sldId id="268" r:id="rId11"/>
    <p:sldId id="262" r:id="rId12"/>
    <p:sldId id="272" r:id="rId13"/>
    <p:sldId id="269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16" autoAdjust="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7D70B-60B0-4324-B4A5-2181FEF7F398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E762A-BE4E-43AD-B2A9-8F15433E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1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762A-BE4E-43AD-B2A9-8F15433ECF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0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762A-BE4E-43AD-B2A9-8F15433ECF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9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9E7ABF-0BD6-4AF9-B733-0B3834DE45DB}" type="datetimeFigureOut">
              <a:rPr lang="ru-RU" smtClean="0"/>
              <a:t>25.04.2021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99FAB9-543C-4B55-8ADB-E483826E73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3384376" cy="8640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spc="0" dirty="0" smtClean="0">
                <a:ln w="11430"/>
                <a:solidFill>
                  <a:schemeClr val="bg1"/>
                </a:solidFill>
              </a:rPr>
              <a:t>Виконала</a:t>
            </a:r>
          </a:p>
          <a:p>
            <a:r>
              <a:rPr lang="uk-UA" sz="2100" b="1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Щербова</a:t>
            </a:r>
            <a:r>
              <a:rPr lang="uk-UA" sz="2100" b="1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Анастасія Михайлівна</a:t>
            </a:r>
          </a:p>
          <a:p>
            <a:r>
              <a:rPr lang="uk-UA" sz="1700" spc="0" dirty="0">
                <a:ln w="11430"/>
                <a:solidFill>
                  <a:schemeClr val="bg1"/>
                </a:solidFill>
              </a:rPr>
              <a:t>у</a:t>
            </a:r>
            <a:r>
              <a:rPr lang="uk-UA" sz="1700" spc="0" dirty="0" smtClean="0">
                <a:ln w="11430"/>
                <a:solidFill>
                  <a:schemeClr val="bg1"/>
                </a:solidFill>
              </a:rPr>
              <a:t>чениця 7-А класу</a:t>
            </a:r>
          </a:p>
          <a:p>
            <a:r>
              <a:rPr lang="uk-UA" sz="1700" spc="0" dirty="0" smtClean="0">
                <a:ln w="11430"/>
                <a:solidFill>
                  <a:schemeClr val="bg1"/>
                </a:solidFill>
              </a:rPr>
              <a:t>КЗ </a:t>
            </a:r>
            <a:r>
              <a:rPr lang="uk-UA" sz="1700" spc="0" dirty="0" err="1" smtClean="0">
                <a:ln w="11430"/>
                <a:solidFill>
                  <a:schemeClr val="bg1"/>
                </a:solidFill>
              </a:rPr>
              <a:t>Добровеличківський</a:t>
            </a:r>
            <a:r>
              <a:rPr lang="uk-UA" sz="1700" spc="0" dirty="0" smtClean="0">
                <a:ln w="11430"/>
                <a:solidFill>
                  <a:schemeClr val="bg1"/>
                </a:solidFill>
              </a:rPr>
              <a:t> ліцей «ІНТЕЛЕКТ»</a:t>
            </a:r>
            <a:endParaRPr lang="ru-RU" sz="1700" spc="0" dirty="0">
              <a:ln w="11430"/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05800" cy="1981200"/>
          </a:xfr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Дослідження на тему </a:t>
            </a:r>
            <a:br>
              <a:rPr lang="uk-UA" sz="2800" b="1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«Зміна </a:t>
            </a:r>
            <a:r>
              <a:rPr lang="uk-UA" sz="28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ценозоформуючих</a:t>
            </a:r>
            <a:r>
              <a:rPr lang="uk-UA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видів в ландшафті долин малих річок степу під дією </a:t>
            </a:r>
            <a:r>
              <a:rPr lang="uk-UA" sz="28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атропогенної</a:t>
            </a:r>
            <a:r>
              <a:rPr lang="uk-UA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діяльності на прикладі річки Добра»</a:t>
            </a:r>
            <a:endParaRPr lang="ru-RU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04664"/>
            <a:ext cx="63494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i="1" dirty="0" smtClean="0"/>
              <a:t>  МАН «Юніор Дослідник»</a:t>
            </a:r>
          </a:p>
          <a:p>
            <a:pPr algn="ctr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Номінація «Еколог -Юніор»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7534" y="4140534"/>
            <a:ext cx="332131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700" dirty="0" smtClean="0">
                <a:ln w="11430"/>
                <a:solidFill>
                  <a:schemeClr val="bg1"/>
                </a:solidFill>
              </a:rPr>
              <a:t>Керівник</a:t>
            </a:r>
          </a:p>
          <a:p>
            <a:pPr algn="ctr"/>
            <a:r>
              <a:rPr lang="uk-UA" sz="2100" b="1" dirty="0" err="1" smtClean="0">
                <a:ln w="11430"/>
                <a:solidFill>
                  <a:schemeClr val="bg1"/>
                </a:solidFill>
              </a:rPr>
              <a:t>Залєвська</a:t>
            </a:r>
            <a:r>
              <a:rPr lang="uk-UA" sz="2100" b="1" dirty="0" smtClean="0">
                <a:ln w="11430"/>
                <a:solidFill>
                  <a:schemeClr val="bg1"/>
                </a:solidFill>
              </a:rPr>
              <a:t> Богдана Володимирівна</a:t>
            </a:r>
          </a:p>
          <a:p>
            <a:pPr algn="ctr"/>
            <a:r>
              <a:rPr lang="uk-UA" dirty="0">
                <a:ln w="11430"/>
                <a:solidFill>
                  <a:schemeClr val="bg1"/>
                </a:solidFill>
              </a:rPr>
              <a:t>в</a:t>
            </a:r>
            <a:r>
              <a:rPr lang="uk-UA" dirty="0" smtClean="0">
                <a:ln w="11430"/>
                <a:solidFill>
                  <a:schemeClr val="bg1"/>
                </a:solidFill>
              </a:rPr>
              <a:t>читель географії</a:t>
            </a:r>
          </a:p>
          <a:p>
            <a:pPr algn="ctr"/>
            <a:r>
              <a:rPr lang="uk-UA" dirty="0" smtClean="0">
                <a:ln w="11430"/>
                <a:solidFill>
                  <a:schemeClr val="bg1"/>
                </a:solidFill>
              </a:rPr>
              <a:t>КЗ </a:t>
            </a:r>
            <a:r>
              <a:rPr lang="uk-UA" dirty="0" err="1" smtClean="0">
                <a:ln w="11430"/>
                <a:solidFill>
                  <a:schemeClr val="bg1"/>
                </a:solidFill>
              </a:rPr>
              <a:t>Добровеличківський</a:t>
            </a:r>
            <a:r>
              <a:rPr lang="uk-UA" dirty="0" smtClean="0">
                <a:ln w="11430"/>
                <a:solidFill>
                  <a:schemeClr val="bg1"/>
                </a:solidFill>
              </a:rPr>
              <a:t> ліцей «ІНТЕЛЕКТ»</a:t>
            </a:r>
            <a:endParaRPr lang="ru-RU" dirty="0" smtClean="0">
              <a:ln w="11430"/>
              <a:solidFill>
                <a:schemeClr val="bg1"/>
              </a:solidFill>
            </a:endParaRPr>
          </a:p>
          <a:p>
            <a:pPr algn="ctr"/>
            <a:endParaRPr lang="uk-UA" b="1" dirty="0" smtClean="0">
              <a:ln w="11430"/>
              <a:solidFill>
                <a:schemeClr val="bg1"/>
              </a:solidFill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6202827"/>
            <a:ext cx="83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2021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0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93" y="3491916"/>
            <a:ext cx="509260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4968552" cy="239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332655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Динаміка зміщення типових фацій для даного урочища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778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088" y="332656"/>
            <a:ext cx="733463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ІІІ.  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естування зміни біологічних показників</a:t>
            </a:r>
          </a:p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чутливих елементів ландшафту (продовження)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77500" y="1859272"/>
            <a:ext cx="4591050" cy="755650"/>
            <a:chOff x="277500" y="1859272"/>
            <a:chExt cx="4591050" cy="755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00" y="1859272"/>
              <a:ext cx="4591050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8259" y="2083208"/>
              <a:ext cx="2744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Відсутність копитних тварин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868550" y="1399985"/>
            <a:ext cx="3960440" cy="1674221"/>
            <a:chOff x="4868550" y="1399985"/>
            <a:chExt cx="3960440" cy="1674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868550" y="1399985"/>
              <a:ext cx="3960440" cy="1674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8550" y="1544597"/>
              <a:ext cx="3960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C00000"/>
                </a:buClr>
                <a:buFont typeface="Wingdings" pitchFamily="2" charset="2"/>
                <a:buChar char="ü"/>
              </a:pPr>
              <a:r>
                <a:rPr lang="uk-UA" sz="1200" i="1" dirty="0" smtClean="0">
                  <a:solidFill>
                    <a:schemeClr val="bg1"/>
                  </a:solidFill>
                </a:rPr>
                <a:t>Збільшення швидкості поширення </a:t>
              </a:r>
              <a:r>
                <a:rPr lang="uk-UA" sz="1200" i="1" dirty="0" err="1" smtClean="0">
                  <a:solidFill>
                    <a:schemeClr val="bg1"/>
                  </a:solidFill>
                </a:rPr>
                <a:t>інвазивних</a:t>
              </a:r>
              <a:r>
                <a:rPr lang="uk-UA" sz="1200" i="1" dirty="0" smtClean="0">
                  <a:solidFill>
                    <a:schemeClr val="bg1"/>
                  </a:solidFill>
                </a:rPr>
                <a:t> видів;</a:t>
              </a: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ü"/>
              </a:pPr>
              <a:r>
                <a:rPr lang="uk-UA" sz="1200" i="1" dirty="0" smtClean="0">
                  <a:solidFill>
                    <a:schemeClr val="bg1"/>
                  </a:solidFill>
                </a:rPr>
                <a:t>Нарощення шару минулорічних </a:t>
              </a:r>
              <a:r>
                <a:rPr lang="uk-UA" sz="1200" i="1" dirty="0" err="1" smtClean="0">
                  <a:solidFill>
                    <a:schemeClr val="bg1"/>
                  </a:solidFill>
                </a:rPr>
                <a:t>повільноперегневаючих</a:t>
              </a:r>
              <a:r>
                <a:rPr lang="uk-UA" sz="1200" i="1" dirty="0" smtClean="0">
                  <a:solidFill>
                    <a:schemeClr val="bg1"/>
                  </a:solidFill>
                </a:rPr>
                <a:t> решток;</a:t>
              </a: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ü"/>
              </a:pPr>
              <a:r>
                <a:rPr lang="uk-UA" sz="1200" i="1" dirty="0" smtClean="0">
                  <a:solidFill>
                    <a:schemeClr val="bg1"/>
                  </a:solidFill>
                </a:rPr>
                <a:t>Різке скорочення ареалів типових видів рослинності;</a:t>
              </a: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ü"/>
              </a:pPr>
              <a:r>
                <a:rPr lang="uk-UA" sz="1200" i="1" dirty="0" smtClean="0">
                  <a:solidFill>
                    <a:schemeClr val="bg1"/>
                  </a:solidFill>
                </a:rPr>
                <a:t>Зміна пануючих видів тварин в ландшафті;</a:t>
              </a:r>
              <a:endParaRPr lang="ru-RU" sz="12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48" y="3431846"/>
            <a:ext cx="2021076" cy="270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24" name="Группа 1023"/>
          <p:cNvGrpSpPr/>
          <p:nvPr/>
        </p:nvGrpSpPr>
        <p:grpSpPr>
          <a:xfrm>
            <a:off x="277500" y="3431846"/>
            <a:ext cx="4798556" cy="2844432"/>
            <a:chOff x="277500" y="3431846"/>
            <a:chExt cx="4798556" cy="284443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573016"/>
              <a:ext cx="4554831" cy="25620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277500" y="3431846"/>
              <a:ext cx="4798556" cy="28444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539552" y="3431846"/>
              <a:ext cx="4410815" cy="27375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>
            <a:stCxn id="8" idx="3"/>
          </p:cNvCxnSpPr>
          <p:nvPr/>
        </p:nvCxnSpPr>
        <p:spPr>
          <a:xfrm>
            <a:off x="4950367" y="4854062"/>
            <a:ext cx="147798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2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" y="1196752"/>
            <a:ext cx="865663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5"/>
            <a:ext cx="734481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ІІІ. 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Тестування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зміни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біологічних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показників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чутливих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елементів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ландшафту (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продовження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147990"/>
            <a:ext cx="58864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Частка</a:t>
            </a:r>
            <a:r>
              <a:rPr lang="ru-RU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людей з </a:t>
            </a:r>
            <a:r>
              <a:rPr lang="ru-RU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алергічними</a:t>
            </a:r>
            <a:r>
              <a:rPr lang="ru-RU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дихальними</a:t>
            </a: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реакціями</a:t>
            </a:r>
            <a:r>
              <a:rPr lang="ru-RU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</a:t>
            </a:r>
            <a:r>
              <a:rPr lang="ru-RU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жителів</a:t>
            </a:r>
            <a:r>
              <a:rPr lang="ru-RU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прилеглих</a:t>
            </a:r>
            <a:r>
              <a:rPr lang="ru-RU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територій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8" y="2889246"/>
            <a:ext cx="5559345" cy="32011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06888" y="4219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2060"/>
              </a:buClr>
              <a:buSzPct val="200000"/>
              <a:buFont typeface="Wingdings" pitchFamily="2" charset="2"/>
              <a:buChar char="§"/>
            </a:pPr>
            <a:r>
              <a:rPr lang="ru-RU" i="1" dirty="0" err="1">
                <a:solidFill>
                  <a:schemeClr val="bg1"/>
                </a:solidFill>
              </a:rPr>
              <a:t>Постійно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страждають</a:t>
            </a:r>
            <a:endParaRPr lang="ru-RU" i="1" dirty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</a:pPr>
            <a:endParaRPr lang="ru-RU" i="1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 pitchFamily="2" charset="2"/>
              <a:buChar char="§"/>
            </a:pPr>
            <a:r>
              <a:rPr lang="ru-RU" i="1" dirty="0" err="1">
                <a:solidFill>
                  <a:schemeClr val="bg1"/>
                </a:solidFill>
              </a:rPr>
              <a:t>Іноді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відчувають</a:t>
            </a:r>
            <a:endParaRPr lang="ru-RU" i="1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endParaRPr lang="ru-RU" i="1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FF00"/>
              </a:buClr>
              <a:buSzPct val="200000"/>
              <a:buFont typeface="Wingdings" pitchFamily="2" charset="2"/>
              <a:buChar char="§"/>
            </a:pPr>
            <a:r>
              <a:rPr lang="ru-RU" i="1" dirty="0" err="1">
                <a:solidFill>
                  <a:schemeClr val="bg1"/>
                </a:solidFill>
              </a:rPr>
              <a:t>Ніколи</a:t>
            </a:r>
            <a:r>
              <a:rPr lang="ru-RU" i="1" dirty="0">
                <a:solidFill>
                  <a:schemeClr val="bg1"/>
                </a:solidFill>
              </a:rPr>
              <a:t> не </a:t>
            </a:r>
            <a:r>
              <a:rPr lang="ru-RU" i="1" dirty="0" err="1">
                <a:solidFill>
                  <a:schemeClr val="bg1"/>
                </a:solidFill>
              </a:rPr>
              <a:t>відчувають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86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1738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848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i="1" dirty="0" smtClean="0">
                <a:solidFill>
                  <a:schemeClr val="bg1"/>
                </a:solidFill>
              </a:rPr>
              <a:t>В результаті виконаного дослідження стали зрозумілими причини швидкої зміни зовнішнього вигляду урочища схилу річки Добра.</a:t>
            </a:r>
          </a:p>
          <a:p>
            <a:pPr>
              <a:buClr>
                <a:srgbClr val="C00000"/>
              </a:buClr>
            </a:pPr>
            <a:endParaRPr lang="uk-UA" sz="1600" i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i="1" dirty="0" smtClean="0">
                <a:solidFill>
                  <a:schemeClr val="bg1"/>
                </a:solidFill>
              </a:rPr>
              <a:t>Проаналізовані  процеси , що відбуваються вздовж геоботанічного профілю на закладених тест-об’єктах.</a:t>
            </a:r>
          </a:p>
          <a:p>
            <a:pPr>
              <a:buClr>
                <a:srgbClr val="C00000"/>
              </a:buClr>
            </a:pPr>
            <a:endParaRPr lang="uk-UA" sz="1600" i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i="1" dirty="0" smtClean="0">
                <a:solidFill>
                  <a:schemeClr val="bg1"/>
                </a:solidFill>
              </a:rPr>
              <a:t>Проведено спостереження  за зміною чутливих елементів ландшафту.</a:t>
            </a:r>
          </a:p>
          <a:p>
            <a:pPr>
              <a:buClr>
                <a:srgbClr val="C00000"/>
              </a:buClr>
            </a:pPr>
            <a:endParaRPr lang="uk-UA" sz="1600" i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i="1" dirty="0" smtClean="0">
                <a:solidFill>
                  <a:schemeClr val="bg1"/>
                </a:solidFill>
              </a:rPr>
              <a:t>В разі </a:t>
            </a:r>
            <a:r>
              <a:rPr lang="uk-UA" sz="1600" i="1" dirty="0" err="1" smtClean="0">
                <a:solidFill>
                  <a:schemeClr val="bg1"/>
                </a:solidFill>
              </a:rPr>
              <a:t>неврегулювання</a:t>
            </a:r>
            <a:r>
              <a:rPr lang="uk-UA" sz="1600" i="1" dirty="0" smtClean="0">
                <a:solidFill>
                  <a:schemeClr val="bg1"/>
                </a:solidFill>
              </a:rPr>
              <a:t> відносин « людина-екосистема» на даній ділянці ( що є типовою для даних видів ландшафтів), продовжуватиметься зниження </a:t>
            </a:r>
            <a:r>
              <a:rPr lang="uk-UA" sz="1600" i="1" dirty="0" err="1" smtClean="0">
                <a:solidFill>
                  <a:schemeClr val="bg1"/>
                </a:solidFill>
              </a:rPr>
              <a:t>обводненості</a:t>
            </a:r>
            <a:r>
              <a:rPr lang="uk-UA" sz="1600" i="1" dirty="0" smtClean="0">
                <a:solidFill>
                  <a:schemeClr val="bg1"/>
                </a:solidFill>
              </a:rPr>
              <a:t> ділянок, далі зникатиме </a:t>
            </a:r>
            <a:r>
              <a:rPr lang="uk-UA" sz="1600" i="1" dirty="0" err="1" smtClean="0">
                <a:solidFill>
                  <a:schemeClr val="bg1"/>
                </a:solidFill>
              </a:rPr>
              <a:t>грунтова</a:t>
            </a:r>
            <a:r>
              <a:rPr lang="uk-UA" sz="1600" i="1" dirty="0" smtClean="0">
                <a:solidFill>
                  <a:schemeClr val="bg1"/>
                </a:solidFill>
              </a:rPr>
              <a:t> біомаса ( черви, личинки, землерийки),  що знижуватиме щільність та пухкість </a:t>
            </a:r>
            <a:r>
              <a:rPr lang="uk-UA" sz="1600" i="1" dirty="0" err="1" smtClean="0">
                <a:solidFill>
                  <a:schemeClr val="bg1"/>
                </a:solidFill>
              </a:rPr>
              <a:t>грунту</a:t>
            </a:r>
            <a:r>
              <a:rPr lang="uk-UA" sz="1600" i="1" dirty="0" smtClean="0">
                <a:solidFill>
                  <a:schemeClr val="bg1"/>
                </a:solidFill>
              </a:rPr>
              <a:t>, що призведе до швидкого погіршення показників родючості </a:t>
            </a:r>
            <a:r>
              <a:rPr lang="uk-UA" sz="1600" i="1" dirty="0" err="1" smtClean="0">
                <a:solidFill>
                  <a:schemeClr val="bg1"/>
                </a:solidFill>
              </a:rPr>
              <a:t>грунту</a:t>
            </a:r>
            <a:r>
              <a:rPr lang="uk-UA" sz="1600" i="1" dirty="0" smtClean="0">
                <a:solidFill>
                  <a:schemeClr val="bg1"/>
                </a:solidFill>
              </a:rPr>
              <a:t>. А це ,в свою чергу, залишить змогу існування лише найбільш витривалим видам, що продовжать експансію шкідливих для здоров’я місцевого населення видів рослин і призведе до остаточної деградації екосистеми долини малої річки, що в свою чергу покличе інші значущі зміни.</a:t>
            </a:r>
          </a:p>
          <a:p>
            <a:pPr>
              <a:buClr>
                <a:srgbClr val="C00000"/>
              </a:buClr>
            </a:pPr>
            <a:endParaRPr lang="uk-UA" sz="1600" i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i="1" dirty="0" smtClean="0">
                <a:solidFill>
                  <a:schemeClr val="bg1"/>
                </a:solidFill>
              </a:rPr>
              <a:t>Знайдені можливі шляхи вирішення, що застосовуються в інших громадах області.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243796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59078"/>
            <a:ext cx="25622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Рекомендації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5" y="653190"/>
            <a:ext cx="8280920" cy="1723566"/>
            <a:chOff x="467545" y="653190"/>
            <a:chExt cx="8280920" cy="1723566"/>
          </a:xfrm>
        </p:grpSpPr>
        <p:sp>
          <p:nvSpPr>
            <p:cNvPr id="3" name="TextBox 2"/>
            <p:cNvSpPr txBox="1"/>
            <p:nvPr/>
          </p:nvSpPr>
          <p:spPr>
            <a:xfrm>
              <a:off x="467545" y="1268760"/>
              <a:ext cx="8280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i="1" dirty="0" smtClean="0">
                  <a:solidFill>
                    <a:schemeClr val="bg1"/>
                  </a:solidFill>
                </a:rPr>
                <a:t>              Термінове приділення уваги розвідці та догляду джерел.</a:t>
              </a:r>
            </a:p>
            <a:p>
              <a:endParaRPr lang="uk-UA" sz="1600" i="1" dirty="0" smtClean="0">
                <a:solidFill>
                  <a:schemeClr val="bg1"/>
                </a:solidFill>
              </a:endParaRPr>
            </a:p>
            <a:p>
              <a:endParaRPr lang="uk-UA" sz="1600" i="1" dirty="0">
                <a:solidFill>
                  <a:schemeClr val="bg1"/>
                </a:solidFill>
              </a:endParaRPr>
            </a:p>
            <a:p>
              <a:endParaRPr lang="uk-UA" i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74" y="653190"/>
              <a:ext cx="571388" cy="9914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97104" y="1733714"/>
            <a:ext cx="7364134" cy="1317431"/>
            <a:chOff x="697104" y="1733714"/>
            <a:chExt cx="7364134" cy="131743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04" y="1733714"/>
              <a:ext cx="508697" cy="8865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4057" y="2189371"/>
              <a:ext cx="716718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solidFill>
                    <a:schemeClr val="bg1"/>
                  </a:solidFill>
                </a:rPr>
                <a:t>     </a:t>
              </a:r>
              <a:r>
                <a:rPr lang="ru-RU" sz="1600" i="1" dirty="0" err="1" smtClean="0">
                  <a:solidFill>
                    <a:schemeClr val="bg1"/>
                  </a:solidFill>
                </a:rPr>
                <a:t>Регулювання</a:t>
              </a:r>
              <a:r>
                <a:rPr lang="ru-RU" sz="1600" i="1" dirty="0" smtClean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місцевими</a:t>
              </a:r>
              <a:r>
                <a:rPr lang="ru-RU" sz="1600" i="1" dirty="0">
                  <a:solidFill>
                    <a:schemeClr val="bg1"/>
                  </a:solidFill>
                </a:rPr>
                <a:t> органами </a:t>
              </a:r>
              <a:r>
                <a:rPr lang="ru-RU" sz="1600" i="1" dirty="0" err="1">
                  <a:solidFill>
                    <a:schemeClr val="bg1"/>
                  </a:solidFill>
                </a:rPr>
                <a:t>влади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забруднення</a:t>
              </a:r>
              <a:r>
                <a:rPr lang="ru-RU" sz="1600" i="1" dirty="0">
                  <a:solidFill>
                    <a:schemeClr val="bg1"/>
                  </a:solidFill>
                </a:rPr>
                <a:t>, </a:t>
              </a:r>
              <a:r>
                <a:rPr lang="ru-RU" sz="1600" i="1" dirty="0" err="1">
                  <a:solidFill>
                    <a:schemeClr val="bg1"/>
                  </a:solidFill>
                </a:rPr>
                <a:t>розорення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схилів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smtClean="0">
                  <a:solidFill>
                    <a:schemeClr val="bg1"/>
                  </a:solidFill>
                </a:rPr>
                <a:t>    та     </a:t>
              </a:r>
              <a:r>
                <a:rPr lang="ru-RU" sz="1600" i="1" dirty="0" err="1">
                  <a:solidFill>
                    <a:schemeClr val="bg1"/>
                  </a:solidFill>
                </a:rPr>
                <a:t>присхилових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ділянок</a:t>
              </a:r>
              <a:r>
                <a:rPr lang="ru-RU" sz="1600" i="1" dirty="0">
                  <a:solidFill>
                    <a:schemeClr val="bg1"/>
                  </a:solidFill>
                </a:rPr>
                <a:t>, </a:t>
              </a:r>
              <a:r>
                <a:rPr lang="ru-RU" sz="1600" i="1" dirty="0" err="1">
                  <a:solidFill>
                    <a:schemeClr val="bg1"/>
                  </a:solidFill>
                </a:rPr>
                <a:t>вирубки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лісосмуг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вздовж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схилів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річки</a:t>
              </a:r>
              <a:r>
                <a:rPr lang="ru-RU" sz="1600" i="1" dirty="0">
                  <a:solidFill>
                    <a:schemeClr val="bg1"/>
                  </a:solidFill>
                </a:rPr>
                <a:t>.</a:t>
              </a:r>
            </a:p>
            <a:p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1661" y="2909407"/>
            <a:ext cx="7137358" cy="1614940"/>
            <a:chOff x="681661" y="2909407"/>
            <a:chExt cx="7137358" cy="161494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61" y="2909407"/>
              <a:ext cx="539581" cy="88312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06252" y="3385574"/>
              <a:ext cx="691276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 </a:t>
              </a:r>
              <a:r>
                <a:rPr lang="ru-RU" dirty="0" smtClean="0"/>
                <a:t>   </a:t>
              </a:r>
              <a:r>
                <a:rPr lang="ru-RU" sz="1600" i="1" dirty="0" err="1" smtClean="0">
                  <a:solidFill>
                    <a:schemeClr val="bg1"/>
                  </a:solidFill>
                </a:rPr>
                <a:t>Використання</a:t>
              </a:r>
              <a:r>
                <a:rPr lang="ru-RU" sz="1600" i="1" dirty="0" smtClean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фітоценотичного</a:t>
              </a:r>
              <a:r>
                <a:rPr lang="ru-RU" sz="1600" i="1" dirty="0">
                  <a:solidFill>
                    <a:schemeClr val="bg1"/>
                  </a:solidFill>
                </a:rPr>
                <a:t>  методу  </a:t>
              </a:r>
              <a:r>
                <a:rPr lang="ru-RU" sz="1600" i="1" dirty="0" err="1">
                  <a:solidFill>
                    <a:schemeClr val="bg1"/>
                  </a:solidFill>
                </a:rPr>
                <a:t>боротьби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зі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шкідливою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експанцією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рослин</a:t>
              </a:r>
              <a:r>
                <a:rPr lang="ru-RU" sz="1600" i="1" dirty="0">
                  <a:solidFill>
                    <a:schemeClr val="bg1"/>
                  </a:solidFill>
                </a:rPr>
                <a:t> ( </a:t>
              </a:r>
              <a:r>
                <a:rPr lang="ru-RU" sz="1600" i="1" dirty="0" err="1">
                  <a:solidFill>
                    <a:schemeClr val="bg1"/>
                  </a:solidFill>
                </a:rPr>
                <a:t>знищення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рослин</a:t>
              </a:r>
              <a:r>
                <a:rPr lang="ru-RU" sz="1600" i="1" dirty="0">
                  <a:solidFill>
                    <a:schemeClr val="bg1"/>
                  </a:solidFill>
                </a:rPr>
                <a:t> на </a:t>
              </a:r>
              <a:r>
                <a:rPr lang="ru-RU" sz="1600" i="1" dirty="0" err="1">
                  <a:solidFill>
                    <a:schemeClr val="bg1"/>
                  </a:solidFill>
                </a:rPr>
                <a:t>засмічених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ділянках</a:t>
              </a:r>
              <a:r>
                <a:rPr lang="ru-RU" sz="1600" i="1" dirty="0">
                  <a:solidFill>
                    <a:schemeClr val="bg1"/>
                  </a:solidFill>
                </a:rPr>
                <a:t> шляхом </a:t>
              </a:r>
              <a:r>
                <a:rPr lang="ru-RU" sz="1600" i="1" dirty="0" err="1">
                  <a:solidFill>
                    <a:schemeClr val="bg1"/>
                  </a:solidFill>
                </a:rPr>
                <a:t>переорування</a:t>
              </a:r>
              <a:r>
                <a:rPr lang="ru-RU" sz="1600" i="1" dirty="0">
                  <a:solidFill>
                    <a:schemeClr val="bg1"/>
                  </a:solidFill>
                </a:rPr>
                <a:t> грунту з </a:t>
              </a:r>
              <a:r>
                <a:rPr lang="ru-RU" sz="1600" i="1" dirty="0" err="1">
                  <a:solidFill>
                    <a:schemeClr val="bg1"/>
                  </a:solidFill>
                </a:rPr>
                <a:t>подрібненням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рослинних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решток</a:t>
              </a:r>
              <a:r>
                <a:rPr lang="ru-RU" sz="1600" i="1" dirty="0">
                  <a:solidFill>
                    <a:schemeClr val="bg1"/>
                  </a:solidFill>
                </a:rPr>
                <a:t> та </a:t>
              </a:r>
              <a:r>
                <a:rPr lang="ru-RU" sz="1600" i="1" dirty="0" err="1">
                  <a:solidFill>
                    <a:schemeClr val="bg1"/>
                  </a:solidFill>
                </a:rPr>
                <a:t>наступним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висівом</a:t>
              </a:r>
              <a:r>
                <a:rPr lang="ru-RU" sz="1600" i="1" dirty="0">
                  <a:solidFill>
                    <a:schemeClr val="bg1"/>
                  </a:solidFill>
                </a:rPr>
                <a:t> на </a:t>
              </a:r>
              <a:r>
                <a:rPr lang="ru-RU" sz="1600" i="1" dirty="0" err="1">
                  <a:solidFill>
                    <a:schemeClr val="bg1"/>
                  </a:solidFill>
                </a:rPr>
                <a:t>цих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ділянках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багаторічних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злакових</a:t>
              </a:r>
              <a:r>
                <a:rPr lang="ru-RU" sz="1600" i="1" dirty="0">
                  <a:solidFill>
                    <a:schemeClr val="bg1"/>
                  </a:solidFill>
                </a:rPr>
                <a:t> і </a:t>
              </a:r>
              <a:r>
                <a:rPr lang="ru-RU" sz="1600" i="1" dirty="0" err="1">
                  <a:solidFill>
                    <a:schemeClr val="bg1"/>
                  </a:solidFill>
                </a:rPr>
                <a:t>травових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сумішей</a:t>
              </a:r>
              <a:r>
                <a:rPr lang="ru-RU" i="1" dirty="0">
                  <a:solidFill>
                    <a:schemeClr val="bg1"/>
                  </a:solidFill>
                </a:rPr>
                <a:t>).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4047" y="4679694"/>
            <a:ext cx="6921655" cy="1783116"/>
            <a:chOff x="614047" y="4679694"/>
            <a:chExt cx="6921655" cy="178311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47" y="4679694"/>
              <a:ext cx="584415" cy="7346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5576" y="5047038"/>
              <a:ext cx="678012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</a:t>
              </a:r>
              <a:r>
                <a:rPr lang="ru-RU" sz="1600" i="1" dirty="0" err="1" smtClean="0">
                  <a:solidFill>
                    <a:schemeClr val="bg1"/>
                  </a:solidFill>
                </a:rPr>
                <a:t>Застосування</a:t>
              </a:r>
              <a:r>
                <a:rPr lang="ru-RU" sz="1600" i="1" dirty="0" smtClean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біологічного</a:t>
              </a:r>
              <a:r>
                <a:rPr lang="ru-RU" sz="1600" i="1" dirty="0">
                  <a:solidFill>
                    <a:schemeClr val="bg1"/>
                  </a:solidFill>
                </a:rPr>
                <a:t> методу </a:t>
              </a:r>
              <a:r>
                <a:rPr lang="ru-RU" sz="1600" i="1" dirty="0" err="1">
                  <a:solidFill>
                    <a:schemeClr val="bg1"/>
                  </a:solidFill>
                </a:rPr>
                <a:t>боротьби</a:t>
              </a:r>
              <a:r>
                <a:rPr lang="ru-RU" sz="1600" i="1" dirty="0">
                  <a:solidFill>
                    <a:schemeClr val="bg1"/>
                  </a:solidFill>
                </a:rPr>
                <a:t> з </a:t>
              </a:r>
              <a:r>
                <a:rPr lang="ru-RU" sz="1600" i="1" dirty="0" err="1">
                  <a:solidFill>
                    <a:schemeClr val="bg1"/>
                  </a:solidFill>
                </a:rPr>
                <a:t>рослинами-шкідниками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місцевих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екосистем</a:t>
              </a:r>
              <a:r>
                <a:rPr lang="ru-RU" sz="1600" i="1" dirty="0">
                  <a:solidFill>
                    <a:schemeClr val="bg1"/>
                  </a:solidFill>
                </a:rPr>
                <a:t> ( </a:t>
              </a:r>
              <a:r>
                <a:rPr lang="ru-RU" sz="1600" i="1" dirty="0" err="1">
                  <a:solidFill>
                    <a:schemeClr val="bg1"/>
                  </a:solidFill>
                </a:rPr>
                <a:t>використання</a:t>
              </a:r>
              <a:r>
                <a:rPr lang="ru-RU" sz="1600" i="1" dirty="0">
                  <a:solidFill>
                    <a:schemeClr val="bg1"/>
                  </a:solidFill>
                </a:rPr>
                <a:t>  </a:t>
              </a:r>
              <a:r>
                <a:rPr lang="ru-RU" sz="1600" i="1" dirty="0" err="1">
                  <a:solidFill>
                    <a:schemeClr val="bg1"/>
                  </a:solidFill>
                </a:rPr>
                <a:t>бакетерій</a:t>
              </a:r>
              <a:r>
                <a:rPr lang="ru-RU" sz="1600" i="1" dirty="0">
                  <a:solidFill>
                    <a:schemeClr val="bg1"/>
                  </a:solidFill>
                </a:rPr>
                <a:t>, </a:t>
              </a:r>
              <a:r>
                <a:rPr lang="ru-RU" sz="1600" i="1" dirty="0" err="1">
                  <a:solidFill>
                    <a:schemeClr val="bg1"/>
                  </a:solidFill>
                </a:rPr>
                <a:t>грибів</a:t>
              </a:r>
              <a:r>
                <a:rPr lang="ru-RU" sz="1600" i="1" dirty="0">
                  <a:solidFill>
                    <a:schemeClr val="bg1"/>
                  </a:solidFill>
                </a:rPr>
                <a:t>, комах </a:t>
              </a:r>
              <a:r>
                <a:rPr lang="ru-RU" sz="1600" i="1" dirty="0" err="1">
                  <a:solidFill>
                    <a:schemeClr val="bg1"/>
                  </a:solidFill>
                </a:rPr>
                <a:t>або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продуктів</a:t>
              </a:r>
              <a:r>
                <a:rPr lang="ru-RU" sz="1600" i="1" dirty="0">
                  <a:solidFill>
                    <a:schemeClr val="bg1"/>
                  </a:solidFill>
                </a:rPr>
                <a:t>  </a:t>
              </a:r>
              <a:r>
                <a:rPr lang="ru-RU" sz="1600" i="1" dirty="0" err="1">
                  <a:solidFill>
                    <a:schemeClr val="bg1"/>
                  </a:solidFill>
                </a:rPr>
                <a:t>їхньої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життєдіяльності</a:t>
              </a:r>
              <a:r>
                <a:rPr lang="ru-RU" sz="1600" i="1" dirty="0">
                  <a:solidFill>
                    <a:schemeClr val="bg1"/>
                  </a:solidFill>
                </a:rPr>
                <a:t>, </a:t>
              </a:r>
              <a:r>
                <a:rPr lang="ru-RU" sz="1600" i="1" dirty="0" err="1">
                  <a:solidFill>
                    <a:schemeClr val="bg1"/>
                  </a:solidFill>
                </a:rPr>
                <a:t>які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шкодять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цим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рослинам</a:t>
              </a:r>
              <a:r>
                <a:rPr lang="ru-RU" sz="1600" i="1" dirty="0">
                  <a:solidFill>
                    <a:schemeClr val="bg1"/>
                  </a:solidFill>
                </a:rPr>
                <a:t> та </a:t>
              </a:r>
              <a:r>
                <a:rPr lang="ru-RU" sz="1600" i="1" dirty="0" err="1">
                  <a:solidFill>
                    <a:schemeClr val="bg1"/>
                  </a:solidFill>
                </a:rPr>
                <a:t>їхнім</a:t>
              </a:r>
              <a:r>
                <a:rPr lang="ru-RU" sz="1600" i="1" dirty="0">
                  <a:solidFill>
                    <a:schemeClr val="bg1"/>
                  </a:solidFill>
                </a:rPr>
                <a:t> </a:t>
              </a:r>
              <a:r>
                <a:rPr lang="ru-RU" sz="1600" i="1" dirty="0" err="1">
                  <a:solidFill>
                    <a:schemeClr val="bg1"/>
                  </a:solidFill>
                </a:rPr>
                <a:t>насінням</a:t>
              </a:r>
              <a:r>
                <a:rPr lang="ru-RU" sz="1600" i="1" dirty="0">
                  <a:solidFill>
                    <a:schemeClr val="bg1"/>
                  </a:solidFill>
                </a:rPr>
                <a:t> – </a:t>
              </a:r>
              <a:r>
                <a:rPr lang="ru-RU" sz="1600" i="1" dirty="0" err="1">
                  <a:solidFill>
                    <a:schemeClr val="bg1"/>
                  </a:solidFill>
                </a:rPr>
                <a:t>біогербіцити</a:t>
              </a:r>
              <a:r>
                <a:rPr lang="ru-RU" i="1" dirty="0">
                  <a:solidFill>
                    <a:schemeClr val="bg1"/>
                  </a:solidFill>
                </a:rPr>
                <a:t>).</a:t>
              </a:r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01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204516"/>
            <a:ext cx="676875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«…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міркування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даремне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міркування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навчання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небезпечне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…”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3645024"/>
            <a:ext cx="120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Конфуцій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57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4067944" y="404664"/>
            <a:ext cx="4842120" cy="3456384"/>
          </a:xfrm>
        </p:spPr>
        <p:txBody>
          <a:bodyPr>
            <a:normAutofit fontScale="70000" lnSpcReduction="20000"/>
          </a:bodyPr>
          <a:lstStyle/>
          <a:p>
            <a:r>
              <a:rPr lang="uk-UA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Об’єкт дослідження: </a:t>
            </a:r>
            <a:r>
              <a:rPr lang="uk-UA" i="1" dirty="0" smtClean="0">
                <a:solidFill>
                  <a:schemeClr val="bg1"/>
                </a:solidFill>
              </a:rPr>
              <a:t>лівий схил долини річки Добра.</a:t>
            </a:r>
          </a:p>
          <a:p>
            <a:r>
              <a:rPr lang="uk-UA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Предмет дослідження: </a:t>
            </a:r>
            <a:r>
              <a:rPr lang="uk-UA" i="1" dirty="0" smtClean="0">
                <a:solidFill>
                  <a:schemeClr val="bg1"/>
                </a:solidFill>
              </a:rPr>
              <a:t>біотичні та абіотичні наслідки зміни та зміщення типових для даної місцевості видів рослин та тварин.</a:t>
            </a:r>
          </a:p>
          <a:p>
            <a:r>
              <a:rPr lang="uk-UA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Термін проведення спостереження: </a:t>
            </a:r>
            <a:r>
              <a:rPr lang="uk-UA" i="1" dirty="0" smtClean="0">
                <a:solidFill>
                  <a:schemeClr val="bg1"/>
                </a:solidFill>
              </a:rPr>
              <a:t>3 роки.</a:t>
            </a:r>
          </a:p>
          <a:p>
            <a:pPr>
              <a:lnSpc>
                <a:spcPct val="100000"/>
              </a:lnSpc>
            </a:pPr>
            <a:r>
              <a:rPr lang="uk-UA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Мета: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 виявлення причин зміни ареалів поширення угрупувань живих організмів на;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 встановлення наслідків процесу для екосистеми даної території.</a:t>
            </a:r>
          </a:p>
          <a:p>
            <a:pPr>
              <a:lnSpc>
                <a:spcPct val="100000"/>
              </a:lnSpc>
            </a:pPr>
            <a:r>
              <a:rPr lang="uk-UA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Актуальність:</a:t>
            </a:r>
          </a:p>
          <a:p>
            <a:pPr>
              <a:lnSpc>
                <a:spcPct val="100000"/>
              </a:lnSpc>
            </a:pPr>
            <a:r>
              <a:rPr lang="uk-UA" i="1" dirty="0" smtClean="0">
                <a:solidFill>
                  <a:schemeClr val="bg1"/>
                </a:solidFill>
              </a:rPr>
              <a:t>Необхідність привернення уваги громадськості до прогресуючих негативних наслідків неконтрольованих господарських дій. </a:t>
            </a:r>
          </a:p>
          <a:p>
            <a:pPr>
              <a:lnSpc>
                <a:spcPct val="100000"/>
              </a:lnSpc>
            </a:pPr>
            <a:endParaRPr lang="uk-UA" i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589" y="3501008"/>
            <a:ext cx="8093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r>
              <a:rPr lang="uk-UA" sz="1600" b="1" i="1" dirty="0" smtClean="0">
                <a:solidFill>
                  <a:srgbClr val="F3A447">
                    <a:lumMod val="20000"/>
                    <a:lumOff val="80000"/>
                  </a:srgbClr>
                </a:solidFill>
              </a:rPr>
              <a:t>        </a:t>
            </a:r>
            <a:r>
              <a:rPr lang="uk-UA" sz="1600" b="1" i="1" u="sng" dirty="0" smtClean="0">
                <a:solidFill>
                  <a:srgbClr val="F3A447">
                    <a:lumMod val="20000"/>
                    <a:lumOff val="80000"/>
                  </a:srgbClr>
                </a:solidFill>
              </a:rPr>
              <a:t>Завдання</a:t>
            </a:r>
            <a:r>
              <a:rPr lang="uk-UA" sz="1600" b="1" i="1" u="sng" dirty="0">
                <a:solidFill>
                  <a:srgbClr val="F3A447">
                    <a:lumMod val="20000"/>
                    <a:lumOff val="80000"/>
                  </a:srgbClr>
                </a:solidFill>
              </a:rPr>
              <a:t>: </a:t>
            </a:r>
            <a:endParaRPr lang="uk-UA" sz="1600" b="1" i="1" u="sng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  <a:buFont typeface="Wingdings" pitchFamily="2" charset="2"/>
              <a:buChar char="ü"/>
            </a:pPr>
            <a:r>
              <a:rPr lang="uk-UA" sz="1400" dirty="0">
                <a:solidFill>
                  <a:prstClr val="black"/>
                </a:solidFill>
              </a:rPr>
              <a:t>виявлення проблеми на досліджуваній контрольній ділянці (2019 рік);</a:t>
            </a:r>
          </a:p>
          <a:p>
            <a:pPr marL="285750" lvl="0" indent="-285750"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  <a:buFont typeface="Wingdings" pitchFamily="2" charset="2"/>
              <a:buChar char="ü"/>
            </a:pPr>
            <a:r>
              <a:rPr lang="uk-UA" sz="1400" dirty="0">
                <a:solidFill>
                  <a:prstClr val="black"/>
                </a:solidFill>
              </a:rPr>
              <a:t> закладення тест-об’єкту, а саме геоботанічного профілю та окремих тест-квадратів (2019 рік);</a:t>
            </a:r>
          </a:p>
          <a:p>
            <a:pPr marL="285750" lvl="0" indent="-285750"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  <a:buFont typeface="Wingdings" pitchFamily="2" charset="2"/>
              <a:buChar char="ü"/>
            </a:pPr>
            <a:r>
              <a:rPr lang="uk-UA" sz="1400" dirty="0">
                <a:solidFill>
                  <a:prstClr val="black"/>
                </a:solidFill>
              </a:rPr>
              <a:t>візуальне спостереження за зміною чутливих елементів ландшафту (2019-2020 роки);</a:t>
            </a:r>
          </a:p>
          <a:p>
            <a:pPr marL="285750" lvl="0" indent="-285750"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  <a:buFont typeface="Wingdings" pitchFamily="2" charset="2"/>
              <a:buChar char="ü"/>
            </a:pPr>
            <a:r>
              <a:rPr lang="uk-UA" sz="1400" dirty="0">
                <a:solidFill>
                  <a:prstClr val="black"/>
                </a:solidFill>
              </a:rPr>
              <a:t>аналіз та обробка даних дослідження (2019-2021 роки</a:t>
            </a:r>
            <a:r>
              <a:rPr lang="uk-UA" sz="1400" dirty="0" smtClean="0">
                <a:solidFill>
                  <a:prstClr val="black"/>
                </a:solidFill>
              </a:rPr>
              <a:t>);</a:t>
            </a:r>
            <a:endParaRPr lang="uk-UA" sz="14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  <a:buFont typeface="Wingdings" pitchFamily="2" charset="2"/>
              <a:buChar char="ü"/>
            </a:pPr>
            <a:r>
              <a:rPr lang="uk-UA" sz="1400" dirty="0">
                <a:solidFill>
                  <a:prstClr val="black"/>
                </a:solidFill>
              </a:rPr>
              <a:t>моделювання наслідків несвідомого антропогенного </a:t>
            </a:r>
            <a:r>
              <a:rPr lang="uk-UA" sz="1400" dirty="0" smtClean="0">
                <a:solidFill>
                  <a:prstClr val="black"/>
                </a:solidFill>
              </a:rPr>
              <a:t>впливу (2021 рік).</a:t>
            </a:r>
          </a:p>
          <a:p>
            <a:pPr lvl="0"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endParaRPr lang="uk-UA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3985" y="2958447"/>
            <a:ext cx="891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4855"/>
            <a:ext cx="363070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46903" y="5949280"/>
            <a:ext cx="823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Методи:</a:t>
            </a:r>
            <a:r>
              <a:rPr lang="uk-UA" dirty="0" smtClean="0"/>
              <a:t> </a:t>
            </a:r>
            <a:r>
              <a:rPr lang="uk-UA" dirty="0"/>
              <a:t> </a:t>
            </a:r>
            <a:r>
              <a:rPr lang="uk-UA" sz="1400" i="1" dirty="0" err="1" smtClean="0">
                <a:solidFill>
                  <a:schemeClr val="bg1"/>
                </a:solidFill>
              </a:rPr>
              <a:t>біоіндикація</a:t>
            </a:r>
            <a:r>
              <a:rPr lang="uk-UA" sz="1400" i="1" dirty="0" smtClean="0">
                <a:solidFill>
                  <a:schemeClr val="bg1"/>
                </a:solidFill>
              </a:rPr>
              <a:t>, </a:t>
            </a:r>
            <a:r>
              <a:rPr lang="uk-UA" sz="1400" i="1" dirty="0" err="1" smtClean="0">
                <a:solidFill>
                  <a:schemeClr val="bg1"/>
                </a:solidFill>
              </a:rPr>
              <a:t>біотестування</a:t>
            </a:r>
            <a:r>
              <a:rPr lang="uk-UA" sz="1400" i="1" dirty="0" smtClean="0">
                <a:solidFill>
                  <a:schemeClr val="bg1"/>
                </a:solidFill>
              </a:rPr>
              <a:t>, </a:t>
            </a:r>
            <a:r>
              <a:rPr lang="uk-UA" sz="1400" i="1" dirty="0" smtClean="0">
                <a:solidFill>
                  <a:schemeClr val="bg1"/>
                </a:solidFill>
              </a:rPr>
              <a:t>аналітичний</a:t>
            </a:r>
            <a:r>
              <a:rPr lang="uk-UA" sz="1400" i="1" dirty="0" smtClean="0">
                <a:solidFill>
                  <a:schemeClr val="bg1"/>
                </a:solidFill>
              </a:rPr>
              <a:t>, спостереження, експедиційний, порівняльний, прогнозування, дедукція, індукція, </a:t>
            </a:r>
            <a:r>
              <a:rPr lang="uk-UA" sz="1400" i="1" dirty="0" smtClean="0">
                <a:solidFill>
                  <a:schemeClr val="bg1"/>
                </a:solidFill>
              </a:rPr>
              <a:t>моделювання.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94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/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73466"/>
            <a:ext cx="444224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Етап виявлення проблеми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2429"/>
            <a:ext cx="3874288" cy="290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3" y="908720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  </a:t>
            </a:r>
            <a:r>
              <a:rPr lang="uk-UA" sz="1600" dirty="0" smtClean="0">
                <a:solidFill>
                  <a:schemeClr val="bg1"/>
                </a:solidFill>
              </a:rPr>
              <a:t>Протягом останніх років дуже змінився популяційно-видовий склад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екосистеми схилів долини річка Добра. Навесні 2019 року збірна дослідницька</a:t>
            </a:r>
          </a:p>
          <a:p>
            <a:r>
              <a:rPr lang="uk-UA" sz="1600" dirty="0">
                <a:solidFill>
                  <a:schemeClr val="bg1"/>
                </a:solidFill>
              </a:rPr>
              <a:t>е</a:t>
            </a:r>
            <a:r>
              <a:rPr lang="uk-UA" sz="1600" dirty="0" smtClean="0">
                <a:solidFill>
                  <a:schemeClr val="bg1"/>
                </a:solidFill>
              </a:rPr>
              <a:t>кспедиція, що складалася з учнів 5-9 класів, вирушила на об’єкт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для дослідження причинно-наслідкових процесів даного явища 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212976"/>
            <a:ext cx="3945434" cy="2959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54601" y="3945288"/>
            <a:ext cx="43368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bg1"/>
                </a:solidFill>
              </a:rPr>
              <a:t>В процесі вивчення були виявлені </a:t>
            </a:r>
          </a:p>
          <a:p>
            <a:r>
              <a:rPr lang="uk-UA" dirty="0">
                <a:solidFill>
                  <a:schemeClr val="bg1"/>
                </a:solidFill>
              </a:rPr>
              <a:t>в</a:t>
            </a:r>
            <a:r>
              <a:rPr lang="uk-UA" dirty="0" smtClean="0">
                <a:solidFill>
                  <a:schemeClr val="bg1"/>
                </a:solidFill>
              </a:rPr>
              <a:t>сі групи біотичних та абіотичних </a:t>
            </a:r>
          </a:p>
          <a:p>
            <a:r>
              <a:rPr lang="uk-UA" dirty="0">
                <a:solidFill>
                  <a:schemeClr val="bg1"/>
                </a:solidFill>
              </a:rPr>
              <a:t>ф</a:t>
            </a:r>
            <a:r>
              <a:rPr lang="uk-UA" dirty="0" smtClean="0">
                <a:solidFill>
                  <a:schemeClr val="bg1"/>
                </a:solidFill>
              </a:rPr>
              <a:t>акторів та наслідків впливу. Було </a:t>
            </a:r>
          </a:p>
          <a:p>
            <a:r>
              <a:rPr lang="uk-UA" dirty="0">
                <a:solidFill>
                  <a:schemeClr val="bg1"/>
                </a:solidFill>
              </a:rPr>
              <a:t>р</a:t>
            </a:r>
            <a:r>
              <a:rPr lang="uk-UA" dirty="0" smtClean="0">
                <a:solidFill>
                  <a:schemeClr val="bg1"/>
                </a:solidFill>
              </a:rPr>
              <a:t>озроблено план та терміни організації</a:t>
            </a:r>
          </a:p>
          <a:p>
            <a:r>
              <a:rPr lang="uk-UA" dirty="0">
                <a:solidFill>
                  <a:schemeClr val="bg1"/>
                </a:solidFill>
              </a:rPr>
              <a:t>д</a:t>
            </a:r>
            <a:r>
              <a:rPr lang="uk-UA" dirty="0" smtClean="0">
                <a:solidFill>
                  <a:schemeClr val="bg1"/>
                </a:solidFill>
              </a:rPr>
              <a:t>ослідницької роботи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11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0186" y="956252"/>
            <a:ext cx="1872208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02252"/>
            <a:ext cx="2880320" cy="247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066126" y="494587"/>
            <a:ext cx="499745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ІІ. Етап закладення тест-об’єкту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56" y="893554"/>
            <a:ext cx="2444437" cy="258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07504" y="3858036"/>
            <a:ext cx="24224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 smtClean="0"/>
              <a:t>Нівелювання схилу </a:t>
            </a:r>
          </a:p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(отримання даних про</a:t>
            </a:r>
          </a:p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 розміри фацій в урочищі</a:t>
            </a:r>
          </a:p>
          <a:p>
            <a:pPr algn="ctr"/>
            <a:r>
              <a:rPr lang="uk-UA" sz="1400" dirty="0">
                <a:solidFill>
                  <a:schemeClr val="bg1"/>
                </a:solidFill>
              </a:rPr>
              <a:t>д</a:t>
            </a:r>
            <a:r>
              <a:rPr lang="uk-UA" sz="1400" dirty="0" smtClean="0">
                <a:solidFill>
                  <a:schemeClr val="bg1"/>
                </a:solidFill>
              </a:rPr>
              <a:t>аного ландшафту)</a:t>
            </a:r>
          </a:p>
          <a:p>
            <a:endParaRPr lang="uk-UA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1760" y="3867943"/>
            <a:ext cx="2358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 smtClean="0"/>
              <a:t>Закладення </a:t>
            </a:r>
          </a:p>
          <a:p>
            <a:pPr algn="ctr"/>
            <a:r>
              <a:rPr lang="uk-UA" sz="1400" dirty="0" smtClean="0"/>
              <a:t> тест-квадратів</a:t>
            </a:r>
          </a:p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(аналіз </a:t>
            </a:r>
            <a:r>
              <a:rPr lang="uk-UA" sz="1400" dirty="0" err="1" smtClean="0">
                <a:solidFill>
                  <a:schemeClr val="bg1"/>
                </a:solidFill>
              </a:rPr>
              <a:t>ценозоформуючих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1400" dirty="0">
                <a:solidFill>
                  <a:schemeClr val="bg1"/>
                </a:solidFill>
              </a:rPr>
              <a:t>в</a:t>
            </a:r>
            <a:r>
              <a:rPr lang="uk-UA" sz="1400" dirty="0" smtClean="0">
                <a:solidFill>
                  <a:schemeClr val="bg1"/>
                </a:solidFill>
              </a:rPr>
              <a:t>идів флори  і фауни)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3200" y="3872098"/>
            <a:ext cx="2249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400" dirty="0" smtClean="0"/>
              <a:t>Збір інформації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(заміри густоти покриття,</a:t>
            </a:r>
          </a:p>
          <a:p>
            <a:r>
              <a:rPr lang="uk-UA" sz="1400" dirty="0">
                <a:solidFill>
                  <a:schemeClr val="bg1"/>
                </a:solidFill>
              </a:rPr>
              <a:t>с</a:t>
            </a:r>
            <a:r>
              <a:rPr lang="uk-UA" sz="1400" dirty="0" smtClean="0">
                <a:solidFill>
                  <a:schemeClr val="bg1"/>
                </a:solidFill>
              </a:rPr>
              <a:t>тупеню розвитку вздовж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геоботанічного профілю)</a:t>
            </a:r>
          </a:p>
          <a:p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8712" r="34111" b="12073"/>
          <a:stretch/>
        </p:blipFill>
        <p:spPr>
          <a:xfrm>
            <a:off x="6876256" y="986162"/>
            <a:ext cx="1953150" cy="239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6660232" y="3818434"/>
            <a:ext cx="2360404" cy="1588391"/>
            <a:chOff x="6660232" y="3818434"/>
            <a:chExt cx="2360404" cy="1588391"/>
          </a:xfrm>
        </p:grpSpPr>
        <p:sp>
          <p:nvSpPr>
            <p:cNvPr id="2" name="TextBox 1"/>
            <p:cNvSpPr txBox="1"/>
            <p:nvPr/>
          </p:nvSpPr>
          <p:spPr>
            <a:xfrm>
              <a:off x="6660232" y="3818434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itchFamily="34" charset="0"/>
                <a:buChar char="•"/>
              </a:pPr>
              <a:r>
                <a:rPr lang="uk-UA" sz="1400" dirty="0" smtClean="0"/>
                <a:t>Аналіз </a:t>
              </a:r>
              <a:r>
                <a:rPr lang="uk-UA" sz="1400" dirty="0" err="1" smtClean="0"/>
                <a:t>грунтових</a:t>
              </a:r>
              <a:r>
                <a:rPr lang="uk-UA" sz="1400" dirty="0" smtClean="0"/>
                <a:t> профілів</a:t>
              </a:r>
              <a:endParaRPr lang="ru-RU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76534" y="4237274"/>
              <a:ext cx="204410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solidFill>
                    <a:schemeClr val="bg1"/>
                  </a:solidFill>
                </a:rPr>
                <a:t>(інформація про ступінь </a:t>
              </a:r>
              <a:r>
                <a:rPr lang="uk-UA" sz="1400" dirty="0" err="1" smtClean="0">
                  <a:solidFill>
                    <a:schemeClr val="bg1"/>
                  </a:solidFill>
                </a:rPr>
                <a:t>змитості</a:t>
              </a:r>
              <a:r>
                <a:rPr lang="uk-UA" sz="1400" dirty="0" smtClean="0">
                  <a:solidFill>
                    <a:schemeClr val="bg1"/>
                  </a:solidFill>
                </a:rPr>
                <a:t> </a:t>
              </a:r>
              <a:r>
                <a:rPr lang="uk-UA" sz="1400" dirty="0" err="1" smtClean="0">
                  <a:solidFill>
                    <a:schemeClr val="bg1"/>
                  </a:solidFill>
                </a:rPr>
                <a:t>грунту</a:t>
              </a:r>
              <a:r>
                <a:rPr lang="uk-UA" sz="1400" dirty="0" smtClean="0">
                  <a:solidFill>
                    <a:schemeClr val="bg1"/>
                  </a:solidFill>
                </a:rPr>
                <a:t>, його зволоження та фауністичний склад)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13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Группа 1046"/>
          <p:cNvGrpSpPr/>
          <p:nvPr/>
        </p:nvGrpSpPr>
        <p:grpSpPr>
          <a:xfrm>
            <a:off x="290010" y="1737681"/>
            <a:ext cx="4591050" cy="755650"/>
            <a:chOff x="290010" y="1737681"/>
            <a:chExt cx="4591050" cy="75565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0" y="1737681"/>
              <a:ext cx="4591050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60813" y="1977007"/>
              <a:ext cx="3107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Розорювання </a:t>
              </a:r>
              <a:r>
                <a:rPr lang="uk-UA" sz="1400" i="1" dirty="0" err="1" smtClean="0">
                  <a:solidFill>
                    <a:schemeClr val="bg1"/>
                  </a:solidFill>
                </a:rPr>
                <a:t>привододільних</a:t>
              </a:r>
              <a:r>
                <a:rPr lang="uk-UA" sz="1400" i="1" dirty="0" smtClean="0">
                  <a:solidFill>
                    <a:schemeClr val="bg1"/>
                  </a:solidFill>
                </a:rPr>
                <a:t> схилів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8" name="Группа 1047"/>
          <p:cNvGrpSpPr/>
          <p:nvPr/>
        </p:nvGrpSpPr>
        <p:grpSpPr>
          <a:xfrm>
            <a:off x="4737044" y="1395426"/>
            <a:ext cx="4170363" cy="1440160"/>
            <a:chOff x="4737044" y="1395426"/>
            <a:chExt cx="4170363" cy="144016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44" y="1395426"/>
              <a:ext cx="4170363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81060" y="1792340"/>
              <a:ext cx="3882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C00000"/>
                </a:buClr>
                <a:buFont typeface="Wingdings" pitchFamily="2" charset="2"/>
                <a:buChar char="ü"/>
              </a:pPr>
              <a:r>
                <a:rPr lang="uk-UA" sz="1200" i="1" dirty="0" smtClean="0">
                  <a:solidFill>
                    <a:schemeClr val="bg1"/>
                  </a:solidFill>
                </a:rPr>
                <a:t>Занесення змитим </a:t>
              </a:r>
              <a:r>
                <a:rPr lang="uk-UA" sz="1200" i="1" dirty="0" err="1" smtClean="0">
                  <a:solidFill>
                    <a:schemeClr val="bg1"/>
                  </a:solidFill>
                </a:rPr>
                <a:t>грунтом</a:t>
              </a:r>
              <a:r>
                <a:rPr lang="uk-UA" sz="1200" i="1" dirty="0" smtClean="0">
                  <a:solidFill>
                    <a:schemeClr val="bg1"/>
                  </a:solidFill>
                </a:rPr>
                <a:t> джерел;</a:t>
              </a:r>
            </a:p>
            <a:p>
              <a:pPr marL="285750" indent="-285750">
                <a:buClr>
                  <a:srgbClr val="C00000"/>
                </a:buClr>
                <a:buFont typeface="Wingdings" pitchFamily="2" charset="2"/>
                <a:buChar char="ü"/>
              </a:pPr>
              <a:r>
                <a:rPr lang="uk-UA" sz="1200" i="1" dirty="0" smtClean="0">
                  <a:solidFill>
                    <a:schemeClr val="bg1"/>
                  </a:solidFill>
                </a:rPr>
                <a:t>Площинний змив родючих шарів </a:t>
              </a:r>
              <a:r>
                <a:rPr lang="uk-UA" sz="1200" i="1" dirty="0" err="1" smtClean="0">
                  <a:solidFill>
                    <a:schemeClr val="bg1"/>
                  </a:solidFill>
                </a:rPr>
                <a:t>грунту</a:t>
              </a:r>
              <a:r>
                <a:rPr lang="uk-UA" sz="1200" i="1" dirty="0" smtClean="0">
                  <a:solidFill>
                    <a:schemeClr val="bg1"/>
                  </a:solidFill>
                </a:rPr>
                <a:t> </a:t>
              </a:r>
              <a:r>
                <a:rPr lang="uk-UA" sz="1200" i="1" dirty="0" smtClean="0">
                  <a:solidFill>
                    <a:schemeClr val="bg1"/>
                  </a:solidFill>
                </a:rPr>
                <a:t>на </a:t>
              </a:r>
              <a:r>
                <a:rPr lang="uk-UA" sz="1200" i="1" dirty="0" smtClean="0">
                  <a:solidFill>
                    <a:schemeClr val="bg1"/>
                  </a:solidFill>
                </a:rPr>
                <a:t>схилах долини </a:t>
              </a:r>
              <a:r>
                <a:rPr lang="uk-UA" sz="1200" i="1" dirty="0" smtClean="0">
                  <a:solidFill>
                    <a:schemeClr val="bg1"/>
                  </a:solidFill>
                </a:rPr>
                <a:t>річок.</a:t>
              </a:r>
              <a:endParaRPr lang="ru-RU" sz="1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77990" y="469240"/>
            <a:ext cx="788159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ІІІ. 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Тестування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зміни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біологічних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показників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чутливих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елементів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ландшафту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9" y="2566022"/>
            <a:ext cx="3712895" cy="198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51" name="Группа 1050"/>
          <p:cNvGrpSpPr/>
          <p:nvPr/>
        </p:nvGrpSpPr>
        <p:grpSpPr>
          <a:xfrm>
            <a:off x="4881061" y="2976344"/>
            <a:ext cx="3882332" cy="1439995"/>
            <a:chOff x="4881061" y="2976344"/>
            <a:chExt cx="3882332" cy="143999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061" y="2976344"/>
              <a:ext cx="3882332" cy="128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49" name="Группа 1048"/>
            <p:cNvGrpSpPr/>
            <p:nvPr/>
          </p:nvGrpSpPr>
          <p:grpSpPr>
            <a:xfrm>
              <a:off x="4885743" y="3028124"/>
              <a:ext cx="1303732" cy="1388215"/>
              <a:chOff x="7208999" y="4210166"/>
              <a:chExt cx="1303732" cy="1388215"/>
            </a:xfrm>
          </p:grpSpPr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155942" y="4265475"/>
                <a:ext cx="1388215" cy="12775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480172">
                <a:off x="7264102" y="4319661"/>
                <a:ext cx="1193526" cy="1303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9" name="Прямая со стрелкой 28"/>
            <p:cNvCxnSpPr/>
            <p:nvPr/>
          </p:nvCxnSpPr>
          <p:spPr>
            <a:xfrm>
              <a:off x="6176351" y="3759115"/>
              <a:ext cx="141998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075" name="Таблица 20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488327"/>
              </p:ext>
            </p:extLst>
          </p:nvPr>
        </p:nvGraphicFramePr>
        <p:xfrm>
          <a:off x="2211497" y="4364660"/>
          <a:ext cx="4232711" cy="22478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5464"/>
                <a:gridCol w="2157247"/>
              </a:tblGrid>
              <a:tr h="149736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Стан існуючих джерел</a:t>
                      </a:r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57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6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Занесення площинним</a:t>
                      </a:r>
                      <a:r>
                        <a:rPr lang="uk-UA" sz="1400" baseline="0" dirty="0" smtClean="0"/>
                        <a:t> змивом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Сміттєве</a:t>
                      </a:r>
                    </a:p>
                    <a:p>
                      <a:pPr algn="ctr"/>
                      <a:r>
                        <a:rPr lang="uk-UA" sz="1400" dirty="0" smtClean="0"/>
                        <a:t> занедбання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73" name="Рисунок 20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41" y="4715257"/>
            <a:ext cx="2124767" cy="1268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6" name="Рисунок 20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97" y="4715257"/>
            <a:ext cx="2016050" cy="1268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41" name="Прямая со стрелкой 1040"/>
          <p:cNvCxnSpPr/>
          <p:nvPr/>
        </p:nvCxnSpPr>
        <p:spPr>
          <a:xfrm>
            <a:off x="3923928" y="3722232"/>
            <a:ext cx="10990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01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86931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504" y="396950"/>
            <a:ext cx="80931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ІІІ. 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Тестування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зміни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біологічних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показників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чутливих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елементів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ландшафту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1274" y="3778073"/>
            <a:ext cx="8865404" cy="2608224"/>
            <a:chOff x="151274" y="3778073"/>
            <a:chExt cx="8865404" cy="2608224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362" y="3778073"/>
              <a:ext cx="7597316" cy="2608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151274" y="3816532"/>
              <a:ext cx="2902154" cy="2467150"/>
              <a:chOff x="144522" y="3816532"/>
              <a:chExt cx="2902154" cy="2467150"/>
            </a:xfrm>
          </p:grpSpPr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391543">
                <a:off x="144522" y="3816532"/>
                <a:ext cx="2251009" cy="12707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7" name="Picture 1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638" y="4987538"/>
                <a:ext cx="1241815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1043608" y="4102635"/>
                <a:ext cx="2003068" cy="1959099"/>
                <a:chOff x="2879882" y="2474922"/>
                <a:chExt cx="2003068" cy="1959099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2879882" y="2474922"/>
                  <a:ext cx="1790221" cy="1944216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86" name="Picture 14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200317">
                  <a:off x="2971600" y="2522671"/>
                  <a:ext cx="1835150" cy="1987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68230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31517"/>
            <a:ext cx="453964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ценозоформуючі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982273"/>
            <a:ext cx="1809418" cy="2554584"/>
            <a:chOff x="755576" y="982273"/>
            <a:chExt cx="1809418" cy="255458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982273"/>
              <a:ext cx="1809418" cy="2297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815217" y="3229080"/>
              <a:ext cx="1593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Шавлія лікарська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497888" y="982273"/>
            <a:ext cx="1743075" cy="2470234"/>
            <a:chOff x="3497888" y="982273"/>
            <a:chExt cx="1743075" cy="2470234"/>
          </a:xfrm>
        </p:grpSpPr>
        <p:sp>
          <p:nvSpPr>
            <p:cNvPr id="19" name="TextBox 18"/>
            <p:cNvSpPr txBox="1"/>
            <p:nvPr/>
          </p:nvSpPr>
          <p:spPr>
            <a:xfrm>
              <a:off x="3851920" y="3144730"/>
              <a:ext cx="844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Цикорій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22"/>
            <a:stretch/>
          </p:blipFill>
          <p:spPr>
            <a:xfrm>
              <a:off x="3497888" y="982273"/>
              <a:ext cx="1743075" cy="22809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2363554" y="3040660"/>
            <a:ext cx="1760055" cy="2893943"/>
            <a:chOff x="2363554" y="3040660"/>
            <a:chExt cx="1760055" cy="289394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2363554" y="3040660"/>
              <a:ext cx="1584175" cy="25861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2390891" y="5626826"/>
              <a:ext cx="1732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Ромашка лікарська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915625" y="3040660"/>
            <a:ext cx="1695671" cy="2820578"/>
            <a:chOff x="4915625" y="3040660"/>
            <a:chExt cx="1695671" cy="282057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625" y="3040660"/>
              <a:ext cx="1695671" cy="25091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240963" y="5553461"/>
              <a:ext cx="930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Кульбаба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47241" y="921982"/>
            <a:ext cx="1648773" cy="2665143"/>
            <a:chOff x="6347241" y="921982"/>
            <a:chExt cx="1648773" cy="266514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3" r="20417"/>
            <a:stretch/>
          </p:blipFill>
          <p:spPr>
            <a:xfrm>
              <a:off x="6347241" y="921982"/>
              <a:ext cx="1648773" cy="23849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512135" y="3279348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Звіробій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252935" y="3144730"/>
            <a:ext cx="1568763" cy="2711655"/>
            <a:chOff x="7252935" y="3144730"/>
            <a:chExt cx="1568763" cy="271165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6" r="30540"/>
            <a:stretch/>
          </p:blipFill>
          <p:spPr>
            <a:xfrm>
              <a:off x="7308304" y="3144730"/>
              <a:ext cx="1486969" cy="23588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7252935" y="5548608"/>
              <a:ext cx="1568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Конюшина лучна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12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78154"/>
            <a:ext cx="483106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Злакові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ценозоформуючі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30801" y="1747795"/>
            <a:ext cx="2638425" cy="1934930"/>
            <a:chOff x="330801" y="1747795"/>
            <a:chExt cx="2638425" cy="193493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01" y="1747795"/>
              <a:ext cx="2638425" cy="1733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273564" y="3374948"/>
              <a:ext cx="7528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Типчак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67743" y="3313170"/>
            <a:ext cx="2476500" cy="2128131"/>
            <a:chOff x="2267743" y="3313170"/>
            <a:chExt cx="2476500" cy="212813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3" y="3313170"/>
              <a:ext cx="2476500" cy="184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969226" y="5133524"/>
              <a:ext cx="1086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Тимофіївка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83968" y="1542192"/>
            <a:ext cx="2592288" cy="2140533"/>
            <a:chOff x="4283968" y="1542192"/>
            <a:chExt cx="2592288" cy="214053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1542192"/>
              <a:ext cx="2592288" cy="19391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593366" y="3374948"/>
              <a:ext cx="2037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Житняк гребінчастий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419516" y="3173568"/>
            <a:ext cx="2376264" cy="2241327"/>
            <a:chOff x="6419516" y="3173568"/>
            <a:chExt cx="2376264" cy="224132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9" t="6597" r="579" b="27127"/>
            <a:stretch/>
          </p:blipFill>
          <p:spPr>
            <a:xfrm>
              <a:off x="6419516" y="3173568"/>
              <a:ext cx="2376264" cy="1968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137461" y="5107118"/>
              <a:ext cx="989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Вівсяниця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86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439806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Експансуючі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інвазійні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1688629"/>
            <a:ext cx="2808312" cy="2217429"/>
            <a:chOff x="251520" y="1688629"/>
            <a:chExt cx="2808312" cy="221742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688629"/>
              <a:ext cx="2808312" cy="1909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107662" y="3598281"/>
              <a:ext cx="707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Полин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60461" y="3518668"/>
            <a:ext cx="2928503" cy="2224750"/>
            <a:chOff x="2260461" y="3518668"/>
            <a:chExt cx="2928503" cy="222475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81" b="36905"/>
            <a:stretch/>
          </p:blipFill>
          <p:spPr>
            <a:xfrm>
              <a:off x="2260461" y="3518668"/>
              <a:ext cx="2928503" cy="18787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692698" y="5435641"/>
              <a:ext cx="2064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Болиголов </a:t>
              </a:r>
              <a:r>
                <a:rPr lang="uk-UA" sz="1400" i="1" dirty="0" err="1" smtClean="0">
                  <a:solidFill>
                    <a:schemeClr val="bg1"/>
                  </a:solidFill>
                </a:rPr>
                <a:t>п’ятнистий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10791" y="1701837"/>
            <a:ext cx="2697513" cy="2218029"/>
            <a:chOff x="4610791" y="1701837"/>
            <a:chExt cx="2697513" cy="221802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791" y="1701837"/>
              <a:ext cx="2697513" cy="19102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292080" y="3612089"/>
              <a:ext cx="999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Татарник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72200" y="3563652"/>
            <a:ext cx="2465819" cy="2097596"/>
            <a:chOff x="6372200" y="3563652"/>
            <a:chExt cx="2465819" cy="209759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44" b="15482"/>
            <a:stretch/>
          </p:blipFill>
          <p:spPr>
            <a:xfrm>
              <a:off x="6372200" y="3563652"/>
              <a:ext cx="2465819" cy="1788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251437" y="5353471"/>
              <a:ext cx="9359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i="1" dirty="0" smtClean="0">
                  <a:solidFill>
                    <a:schemeClr val="bg1"/>
                  </a:solidFill>
                </a:rPr>
                <a:t>Амброзія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26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1041</TotalTime>
  <Words>719</Words>
  <Application>Microsoft Office PowerPoint</Application>
  <PresentationFormat>Экран (4:3)</PresentationFormat>
  <Paragraphs>118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Дослідження на тему  «Зміна ценозоформуючих видів в ландшафті долин малих річок степу під дією атропогенної діяльності на прикладі річки Добра»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82</cp:revision>
  <dcterms:created xsi:type="dcterms:W3CDTF">2021-04-03T13:49:04Z</dcterms:created>
  <dcterms:modified xsi:type="dcterms:W3CDTF">2021-04-25T16:57:40Z</dcterms:modified>
</cp:coreProperties>
</file>