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17"/>
  </p:notesMasterIdLst>
  <p:sldIdLst>
    <p:sldId id="256" r:id="rId2"/>
    <p:sldId id="290" r:id="rId3"/>
    <p:sldId id="291" r:id="rId4"/>
    <p:sldId id="278" r:id="rId5"/>
    <p:sldId id="257" r:id="rId6"/>
    <p:sldId id="271" r:id="rId7"/>
    <p:sldId id="273" r:id="rId8"/>
    <p:sldId id="264" r:id="rId9"/>
    <p:sldId id="287" r:id="rId10"/>
    <p:sldId id="288" r:id="rId11"/>
    <p:sldId id="293" r:id="rId12"/>
    <p:sldId id="289" r:id="rId13"/>
    <p:sldId id="292" r:id="rId14"/>
    <p:sldId id="268" r:id="rId15"/>
    <p:sldId id="269" r:id="rId16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  <a:srgbClr val="36174D"/>
    <a:srgbClr val="FFFFFF"/>
    <a:srgbClr val="E0EBF6"/>
    <a:srgbClr val="CCEC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982" autoAdjust="0"/>
    <p:restoredTop sz="94660"/>
  </p:normalViewPr>
  <p:slideViewPr>
    <p:cSldViewPr snapToGrid="0">
      <p:cViewPr varScale="1">
        <p:scale>
          <a:sx n="61" d="100"/>
          <a:sy n="61" d="100"/>
        </p:scale>
        <p:origin x="-96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FD5F82B-754E-49E4-8C49-1BCDEC204FB2}" type="datetimeFigureOut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F89B449-C9EA-4CF2-9CCE-5723E8FF5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/>
            <a:ahLst/>
            <a:cxnLst>
              <a:cxn ang="0">
                <a:pos x="287" y="166"/>
              </a:cxn>
              <a:cxn ang="0">
                <a:pos x="293" y="164"/>
              </a:cxn>
              <a:cxn ang="0">
                <a:pos x="294" y="163"/>
              </a:cxn>
              <a:cxn ang="0">
                <a:pos x="370" y="87"/>
              </a:cxn>
              <a:cxn ang="0">
                <a:pos x="370" y="78"/>
              </a:cxn>
              <a:cxn ang="0">
                <a:pos x="294" y="3"/>
              </a:cxn>
              <a:cxn ang="0">
                <a:pos x="293" y="2"/>
              </a:cxn>
              <a:cxn ang="0">
                <a:pos x="287" y="0"/>
              </a:cxn>
              <a:cxn ang="0">
                <a:pos x="0" y="0"/>
              </a:cxn>
              <a:cxn ang="0">
                <a:pos x="0" y="166"/>
              </a:cxn>
              <a:cxn ang="0">
                <a:pos x="287" y="166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FBB2A-283D-4907-9859-A1557FC7B957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4DE6D-44BD-4848-A9FF-3E8153509C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D6FE2-1D2D-4A4A-98AC-A89009DCFDCA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E246-FCC1-406C-9C27-BEC55E088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03496-4831-43F3-882F-1D83B2882F85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60D83-1E5F-4F10-8078-F132BD69B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DCFFD-AF1D-48CA-BDDC-9FD78A172DED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B0E37-3945-410D-BC69-BEBD54D34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A6A84-A15B-45A0-9DF3-3300395F425F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D47FB-2E22-42B2-85AB-48BB6A14C9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ADA41-A8A1-4DE8-B518-DD25C4D5DAF3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4ACC4-7BC7-4B6C-81A1-09F4066A1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163E3-2CB4-40FF-80C6-A3DB8BD0A6AE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7CA8D-1BB7-468F-BDA3-1B53A439A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4AFC8-E675-4C3D-9430-157FE378BA32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C6853-7AA1-4E57-8E22-A16C4A5D5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D0CCF-17FD-464E-8905-B1CF50A6AB5D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2A954-6B7F-4253-B619-7098FD8AE1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EE450-6BD2-4564-A7B0-AD323D4920C6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6F85C-161A-42FD-B6E7-3925D8429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8000">
                <a:solidFill>
                  <a:schemeClr val="accent1"/>
                </a:solidFill>
                <a:latin typeface="Arial" charset="0"/>
              </a:rPr>
              <a:t>“</a:t>
            </a: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8000">
                <a:solidFill>
                  <a:schemeClr val="accent1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441BE-D6FE-4C9A-BF74-C8DEEEBF85F7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6D15B-7DC9-4DA5-A55C-ED5A3DB5D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B8F3F-CADA-4FE0-AEC8-D7798B4D4374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DC70-9848-4E99-A97B-8E0A7F348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8000">
                <a:solidFill>
                  <a:schemeClr val="accent1"/>
                </a:solidFill>
                <a:latin typeface="Arial" charset="0"/>
              </a:rPr>
              <a:t>“</a:t>
            </a: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8000">
                <a:solidFill>
                  <a:schemeClr val="accent1"/>
                </a:solidFill>
                <a:latin typeface="Arial" charset="0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DD3F7-CA38-426E-8037-DA95F69E9DE0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2B2F9-7708-4AAB-B18E-9D1A2D9603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C0815-F0AD-442C-A2E9-122AAF3E73AC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00CF0-19F2-4D26-A4D2-82EDA73D2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0665-5326-4BFA-BC52-A643F046B17C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5BF6B-BDC4-4AFD-9BEF-74C7DA9C3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70861-743D-4AD6-9AE3-C9BEC3731F7E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A1AF8-71D1-4312-B907-C86DF45166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222"/>
              <a:ext cx="85200" cy="534098"/>
            </a:xfrm>
            <a:custGeom>
              <a:avLst/>
              <a:gdLst/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6" y="2779108"/>
              <a:ext cx="550418" cy="1978191"/>
            </a:xfrm>
            <a:custGeom>
              <a:avLst/>
              <a:gdLst/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4622" y="4730255"/>
              <a:ext cx="519314" cy="1210171"/>
            </a:xfrm>
            <a:custGeom>
              <a:avLst/>
              <a:gdLst/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804" y="5630785"/>
              <a:ext cx="146057" cy="309641"/>
            </a:xfrm>
            <a:custGeom>
              <a:avLst/>
              <a:gdLst/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2813" y="2818321"/>
              <a:ext cx="700533" cy="2834099"/>
            </a:xfrm>
            <a:custGeom>
              <a:avLst/>
              <a:gdLst/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546" y="285750"/>
              <a:ext cx="90610" cy="2493358"/>
            </a:xfrm>
            <a:custGeom>
              <a:avLst/>
              <a:gdLst/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3880" y="2599273"/>
              <a:ext cx="67619" cy="420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518" y="4757298"/>
              <a:ext cx="162286" cy="8734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7575" y="1282282"/>
              <a:ext cx="1768913" cy="3447973"/>
            </a:xfrm>
            <a:custGeom>
              <a:avLst/>
              <a:gdLst/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346" y="5652419"/>
              <a:ext cx="137943" cy="2880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518" y="4655887"/>
              <a:ext cx="31104" cy="189300"/>
            </a:xfrm>
            <a:custGeom>
              <a:avLst/>
              <a:gdLst/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137" y="5410385"/>
              <a:ext cx="204209" cy="530041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4833"/>
              <a:ext cx="408933" cy="3646504"/>
            </a:xfrm>
            <a:custGeom>
              <a:avLst/>
              <a:gdLst/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730" y="3771618"/>
              <a:ext cx="349763" cy="1310216"/>
            </a:xfrm>
            <a:custGeom>
              <a:avLst/>
              <a:gdLst/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105" y="5052893"/>
              <a:ext cx="357653" cy="820858"/>
            </a:xfrm>
            <a:custGeom>
              <a:avLst/>
              <a:gdLst/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6746" y="3811082"/>
              <a:ext cx="457585" cy="1853508"/>
            </a:xfrm>
            <a:custGeom>
              <a:avLst/>
              <a:gdLst/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3355" y="1263001"/>
              <a:ext cx="144639" cy="2508617"/>
            </a:xfrm>
            <a:custGeom>
              <a:avLst/>
              <a:gdLst/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5889" y="5640911"/>
              <a:ext cx="111767" cy="232840"/>
            </a:xfrm>
            <a:custGeom>
              <a:avLst/>
              <a:gdLst/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0967" y="3599290"/>
              <a:ext cx="68375" cy="423584"/>
            </a:xfrm>
            <a:custGeom>
              <a:avLst/>
              <a:gdLst/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1493" y="2802110"/>
              <a:ext cx="1168945" cy="2250783"/>
            </a:xfrm>
            <a:custGeom>
              <a:avLst/>
              <a:gdLst/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331" y="5664590"/>
              <a:ext cx="99932" cy="209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1493" y="5081833"/>
              <a:ext cx="114396" cy="5590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1493" y="4977910"/>
              <a:ext cx="32872" cy="189429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105" y="5434381"/>
              <a:ext cx="174882" cy="439370"/>
            </a:xfrm>
            <a:custGeom>
              <a:avLst/>
              <a:gdLst/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40D4C6-4392-462C-8757-8FAFB41B476F}" type="datetime1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6FB759-A1D7-40EF-A4D8-D14BBCB867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  <p:sldLayoutId id="2147484031" r:id="rId16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jpeg"/><Relationship Id="rId2" Type="http://schemas.openxmlformats.org/officeDocument/2006/relationships/image" Target="../media/image14.jpe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81000" y="153988"/>
            <a:ext cx="11560175" cy="9017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700" b="1" dirty="0" err="1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“Зайві”</a:t>
            </a:r>
            <a:r>
              <a:rPr lang="uk-UA" sz="47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зображення в збірній лінзі</a:t>
            </a:r>
          </a:p>
        </p:txBody>
      </p:sp>
      <p:sp>
        <p:nvSpPr>
          <p:cNvPr id="18435" name="Содержимое 3"/>
          <p:cNvSpPr>
            <a:spLocks/>
          </p:cNvSpPr>
          <p:nvPr/>
        </p:nvSpPr>
        <p:spPr bwMode="auto">
          <a:xfrm>
            <a:off x="1911350" y="1306513"/>
            <a:ext cx="6149975" cy="443865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206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800" b="1" i="1" u="sng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Шут Андрій</a:t>
            </a:r>
            <a:r>
              <a:rPr lang="en-US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Вадимович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400" b="1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учень 7 класу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400" b="1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ЗОШ №3 імені В.О. Нижниченка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400" b="1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м. Горішні Плавні, Полтавська області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800" b="1" i="1" u="sng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Керівник: 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Безперстова Людмила Сергіївна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400" b="1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учитель фізики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uk-UA" sz="2400" b="1">
                <a:solidFill>
                  <a:srgbClr val="072C62"/>
                </a:solidFill>
                <a:latin typeface="Times New Roman" pitchFamily="18" charset="0"/>
                <a:cs typeface="Times New Roman" pitchFamily="18" charset="0"/>
              </a:rPr>
              <a:t>ЗОШ №3 імені В.О. Нижниченка</a:t>
            </a:r>
          </a:p>
        </p:txBody>
      </p:sp>
      <p:pic>
        <p:nvPicPr>
          <p:cNvPr id="18436" name="Picture 1"/>
          <p:cNvPicPr>
            <a:picLocks noChangeAspect="1" noChangeArrowheads="1"/>
          </p:cNvPicPr>
          <p:nvPr/>
        </p:nvPicPr>
        <p:blipFill>
          <a:blip r:embed="rId2"/>
          <a:srcRect b="20609"/>
          <a:stretch>
            <a:fillRect/>
          </a:stretch>
        </p:blipFill>
        <p:spPr bwMode="auto">
          <a:xfrm>
            <a:off x="10215563" y="3921125"/>
            <a:ext cx="1622425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419100" y="6138863"/>
            <a:ext cx="10785475" cy="557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Технік        Фізика вдома: цікаві явища та їх пояснення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3"/>
          <a:srcRect l="2942" r="7939" b="4501"/>
          <a:stretch>
            <a:fillRect/>
          </a:stretch>
        </p:blipFill>
        <p:spPr bwMode="auto">
          <a:xfrm>
            <a:off x="8302625" y="1239838"/>
            <a:ext cx="17573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1963" y="171450"/>
            <a:ext cx="11445875" cy="782638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0"/>
                <a:solidFill>
                  <a:srgbClr val="3617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Цікаве заняття: </a:t>
            </a:r>
            <a:r>
              <a:rPr lang="uk-UA" sz="3200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 різні предмети через лінзу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69588" y="6335713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2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 l="9921"/>
          <a:stretch>
            <a:fillRect/>
          </a:stretch>
        </p:blipFill>
        <p:spPr bwMode="auto">
          <a:xfrm>
            <a:off x="3200400" y="3878263"/>
            <a:ext cx="3214688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/>
          <a:srcRect t="19342" b="27620"/>
          <a:stretch>
            <a:fillRect/>
          </a:stretch>
        </p:blipFill>
        <p:spPr bwMode="auto">
          <a:xfrm>
            <a:off x="6694488" y="3752850"/>
            <a:ext cx="23177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8413" y="1250950"/>
            <a:ext cx="48625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/>
          <a:srcRect l="23727" t="19730" b="13400"/>
          <a:stretch>
            <a:fillRect/>
          </a:stretch>
        </p:blipFill>
        <p:spPr bwMode="auto">
          <a:xfrm>
            <a:off x="9269413" y="1135063"/>
            <a:ext cx="2614612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6"/>
          <a:srcRect t="23689"/>
          <a:stretch>
            <a:fillRect/>
          </a:stretch>
        </p:blipFill>
        <p:spPr bwMode="auto">
          <a:xfrm>
            <a:off x="374650" y="1481138"/>
            <a:ext cx="267970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0" descr="Лінза. Розв'язування задач Задача №1. Яка з двох скляних лінз є більш  довгофокусною? Розв'язання. Проведемо аналогію &quot;лінза – трикутна призма&quot;: З  формули видно, що зі збільшенням α sinα збільшується, тому і sin γ  збільшується, отже і γ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175" y="1103313"/>
            <a:ext cx="4510088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609600" y="3230563"/>
            <a:ext cx="4729163" cy="509587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 дійсне зменшене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5000" y="166688"/>
            <a:ext cx="11414125" cy="782637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вивчив, які зображення дають збірні лінзи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669588" y="6335713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3</a:t>
            </a:r>
          </a:p>
        </p:txBody>
      </p:sp>
      <p:sp>
        <p:nvSpPr>
          <p:cNvPr id="20486" name="AutoShape 6" descr="Лінза. Розв'язування задач Задача №1. Яка з двох скляних лінз є більш  довгофокусною? Розв'язання. Проведемо аналогію &quot;лінза – трикутна призма&quot;: З  формули видно, що зі збільшенням α sinα збільшується, тому і sin γ  збільшується, отже і γ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7" name="AutoShape 8" descr="Лінза. Розв'язування задач Задача №1. Яка з двох скляних лінз є більш  довгофокусною? Розв'язання. Проведемо аналогію &quot;лінза – трикутна призма&quot;: З  формули видно, що зі збільшенням α sinα збільшується, тому і sin γ  збільшується, отже і γ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875" y="1270000"/>
            <a:ext cx="2260600" cy="1327150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дійсне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збільшене</a:t>
            </a:r>
            <a:endParaRPr lang="uk-UA" sz="4000" b="1" dirty="0">
              <a:ln w="0"/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553575" y="4465638"/>
            <a:ext cx="2470150" cy="1327150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уявне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збільшене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88" y="6030913"/>
            <a:ext cx="5343525" cy="511175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 дійсне рівне</a:t>
            </a:r>
          </a:p>
        </p:txBody>
      </p:sp>
      <p:pic>
        <p:nvPicPr>
          <p:cNvPr id="20491" name="Picture 12" descr="Лінза. Розв'язування задач Задача №1. Яка з двох скляних лінз є більш  довгофокусною? Розв'язання. Проведемо аналогію &quot;лінза – трикутна призма&quot;: З  формули видно, що зі збільшенням α sinα збільшується, тому і sin γ  збільшується, отже і γ ..."/>
          <p:cNvPicPr>
            <a:picLocks noChangeAspect="1" noChangeArrowheads="1"/>
          </p:cNvPicPr>
          <p:nvPr/>
        </p:nvPicPr>
        <p:blipFill>
          <a:blip r:embed="rId3"/>
          <a:srcRect l="6525"/>
          <a:stretch>
            <a:fillRect/>
          </a:stretch>
        </p:blipFill>
        <p:spPr bwMode="auto">
          <a:xfrm>
            <a:off x="5695950" y="1123950"/>
            <a:ext cx="4067175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14" descr="Добра фізика - 2: Геометрична опти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73850" y="3529013"/>
            <a:ext cx="2833688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16" descr="Лінзи. Оптична сила та фокусна відстань лінзи. Формула тонкої лінзи.  Отримання зображень за допомогою лінзи » mozok.click"/>
          <p:cNvPicPr>
            <a:picLocks noChangeAspect="1" noChangeArrowheads="1"/>
          </p:cNvPicPr>
          <p:nvPr/>
        </p:nvPicPr>
        <p:blipFill>
          <a:blip r:embed="rId5"/>
          <a:srcRect b="11951"/>
          <a:stretch>
            <a:fillRect/>
          </a:stretch>
        </p:blipFill>
        <p:spPr bwMode="auto">
          <a:xfrm>
            <a:off x="544513" y="4067175"/>
            <a:ext cx="4943475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3" descr="E:\лінзи\IMG_20181205_183815.jpg"/>
          <p:cNvPicPr>
            <a:picLocks noChangeAspect="1" noChangeArrowheads="1"/>
          </p:cNvPicPr>
          <p:nvPr/>
        </p:nvPicPr>
        <p:blipFill>
          <a:blip r:embed="rId2"/>
          <a:srcRect l="6503" t="3505" b="15077"/>
          <a:stretch>
            <a:fillRect/>
          </a:stretch>
        </p:blipFill>
        <p:spPr bwMode="auto">
          <a:xfrm>
            <a:off x="525463" y="1627188"/>
            <a:ext cx="4203700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84163" y="77788"/>
            <a:ext cx="11760200" cy="1463675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помітив цікаве явище, що лупа одночасно дає три зображення люстри, що висить на стелі моєї кімнати!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три зображення?          Як пояснити утворення </a:t>
            </a:r>
            <a:r>
              <a:rPr lang="uk-UA" sz="2400" b="1" i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“зайвих”</a:t>
            </a:r>
            <a:r>
              <a:rPr lang="uk-UA" sz="2400" b="1" i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зображень?</a:t>
            </a:r>
          </a:p>
        </p:txBody>
      </p:sp>
      <p:grpSp>
        <p:nvGrpSpPr>
          <p:cNvPr id="21508" name="Группа 6"/>
          <p:cNvGrpSpPr>
            <a:grpSpLocks/>
          </p:cNvGrpSpPr>
          <p:nvPr/>
        </p:nvGrpSpPr>
        <p:grpSpPr bwMode="auto">
          <a:xfrm>
            <a:off x="4814888" y="1628775"/>
            <a:ext cx="7251700" cy="4751388"/>
            <a:chOff x="2800176" y="2275532"/>
            <a:chExt cx="3500016" cy="2306935"/>
          </a:xfrm>
        </p:grpSpPr>
        <p:pic>
          <p:nvPicPr>
            <p:cNvPr id="21510" name="Рисунок 7" descr="E:\лінзи\фото\IMG-862dd32b3d8f1a2be236da67975b32f2-V.jpg"/>
            <p:cNvPicPr>
              <a:picLocks noChangeAspect="1" noChangeArrowheads="1"/>
            </p:cNvPicPr>
            <p:nvPr/>
          </p:nvPicPr>
          <p:blipFill>
            <a:blip r:embed="rId3"/>
            <a:srcRect t="30411" r="13184" b="17351"/>
            <a:stretch>
              <a:fillRect/>
            </a:stretch>
          </p:blipFill>
          <p:spPr bwMode="auto">
            <a:xfrm>
              <a:off x="3391243" y="2848917"/>
              <a:ext cx="2160746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1" name="TextBox 2"/>
            <p:cNvSpPr txBox="1">
              <a:spLocks noChangeArrowheads="1"/>
            </p:cNvSpPr>
            <p:nvPr/>
          </p:nvSpPr>
          <p:spPr bwMode="auto">
            <a:xfrm>
              <a:off x="6012160" y="3275692"/>
              <a:ext cx="288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1</a:t>
              </a:r>
              <a:endParaRPr lang="ru-RU" b="1">
                <a:solidFill>
                  <a:srgbClr val="C00000"/>
                </a:solidFill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>
              <a:off x="3031569" y="3139573"/>
              <a:ext cx="863511" cy="57654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4327985" y="2636256"/>
              <a:ext cx="575418" cy="1007405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H="1">
              <a:off x="5075799" y="3573520"/>
              <a:ext cx="936300" cy="46246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15" name="TextBox 14"/>
            <p:cNvSpPr txBox="1">
              <a:spLocks noChangeArrowheads="1"/>
            </p:cNvSpPr>
            <p:nvPr/>
          </p:nvSpPr>
          <p:spPr bwMode="auto">
            <a:xfrm>
              <a:off x="2800176" y="2842304"/>
              <a:ext cx="3032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2</a:t>
              </a:r>
              <a:endParaRPr lang="ru-RU" b="1">
                <a:solidFill>
                  <a:srgbClr val="C00000"/>
                </a:solidFill>
              </a:endParaRPr>
            </a:p>
          </p:txBody>
        </p:sp>
        <p:sp>
          <p:nvSpPr>
            <p:cNvPr id="21516" name="TextBox 15"/>
            <p:cNvSpPr txBox="1">
              <a:spLocks noChangeArrowheads="1"/>
            </p:cNvSpPr>
            <p:nvPr/>
          </p:nvSpPr>
          <p:spPr bwMode="auto">
            <a:xfrm>
              <a:off x="4822812" y="2275532"/>
              <a:ext cx="296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3</a:t>
              </a:r>
              <a:endParaRPr lang="ru-RU" b="1">
                <a:solidFill>
                  <a:srgbClr val="C00000"/>
                </a:solidFill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10669588" y="6357938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87438" y="396875"/>
            <a:ext cx="10720387" cy="1531938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r>
              <a:rPr lang="uk-UA" sz="4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6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36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ояснити утворення «зайвих» зображень, які дає збірна лінза</a:t>
            </a:r>
            <a:endParaRPr lang="uk-UA" sz="3600" b="1" dirty="0">
              <a:ln w="0"/>
              <a:solidFill>
                <a:srgbClr val="5525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691813" y="6326188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87438" y="2249488"/>
            <a:ext cx="10720387" cy="2179637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48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800" b="1" i="1" dirty="0" err="1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48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</a:t>
            </a:r>
            <a:r>
              <a:rPr lang="uk-UA" sz="4800" b="1" i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6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цікаве оптичне явище, спостережуване за допомогою збиральної  лінзи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87438" y="4786313"/>
            <a:ext cx="10720387" cy="1549400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37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зображення, утворені збірною лінзою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0691813" y="6335713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0050" y="20638"/>
            <a:ext cx="3262313" cy="850900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3550" y="1470025"/>
            <a:ext cx="11503025" cy="4460875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32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з’ясувати, які зображення дають збірні лінзи та як вони утворюються;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32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 утворення зображень відбивними поверхнями різної форми;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32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спираючись на закони, які описують відбивання та заломлення променів, пояснити утворення спостережуваних </a:t>
            </a:r>
            <a:r>
              <a:rPr lang="uk-UA" sz="3200" b="1" dirty="0" err="1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“зайвих”</a:t>
            </a:r>
            <a:r>
              <a:rPr lang="uk-UA" sz="32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зображень, утворених збиральною лінзою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11188" y="63500"/>
            <a:ext cx="6605587" cy="919163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 в дзеркалі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668000" y="6357938"/>
            <a:ext cx="1500188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7</a:t>
            </a:r>
          </a:p>
        </p:txBody>
      </p:sp>
      <p:pic>
        <p:nvPicPr>
          <p:cNvPr id="24580" name="Рисунок 10" descr="F:\лінзи\фото\IMG_20190102_094042.jpg"/>
          <p:cNvPicPr>
            <a:picLocks noChangeAspect="1" noChangeArrowheads="1"/>
          </p:cNvPicPr>
          <p:nvPr/>
        </p:nvPicPr>
        <p:blipFill>
          <a:blip r:embed="rId2"/>
          <a:srcRect l="8015" t="36539" b="23557"/>
          <a:stretch>
            <a:fillRect/>
          </a:stretch>
        </p:blipFill>
        <p:spPr bwMode="auto">
          <a:xfrm>
            <a:off x="788988" y="2001838"/>
            <a:ext cx="2632075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11" descr="F:\лінзи\фото\IMG_20190102_0944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51038"/>
            <a:ext cx="2328863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15" descr="C:\Users\33\Downloads\P90216-121206.jpg"/>
          <p:cNvPicPr>
            <a:picLocks noChangeAspect="1" noChangeArrowheads="1"/>
          </p:cNvPicPr>
          <p:nvPr/>
        </p:nvPicPr>
        <p:blipFill>
          <a:blip r:embed="rId4"/>
          <a:srcRect l="8176" t="6032" r="17438" b="14474"/>
          <a:stretch>
            <a:fillRect/>
          </a:stretch>
        </p:blipFill>
        <p:spPr bwMode="auto">
          <a:xfrm>
            <a:off x="2705100" y="4406900"/>
            <a:ext cx="2039938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3" name="Группа 16"/>
          <p:cNvGrpSpPr>
            <a:grpSpLocks/>
          </p:cNvGrpSpPr>
          <p:nvPr/>
        </p:nvGrpSpPr>
        <p:grpSpPr bwMode="auto">
          <a:xfrm>
            <a:off x="6203950" y="4494213"/>
            <a:ext cx="2836863" cy="2074862"/>
            <a:chOff x="0" y="0"/>
            <a:chExt cx="32778" cy="27420"/>
          </a:xfrm>
        </p:grpSpPr>
        <p:cxnSp>
          <p:nvCxnSpPr>
            <p:cNvPr id="24590" name="AutoShape 398"/>
            <p:cNvCxnSpPr>
              <a:cxnSpLocks noChangeShapeType="1"/>
            </p:cNvCxnSpPr>
            <p:nvPr/>
          </p:nvCxnSpPr>
          <p:spPr bwMode="auto">
            <a:xfrm flipV="1">
              <a:off x="50" y="16422"/>
              <a:ext cx="32728" cy="15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24591" name="Группа 18"/>
            <p:cNvGrpSpPr>
              <a:grpSpLocks/>
            </p:cNvGrpSpPr>
            <p:nvPr/>
          </p:nvGrpSpPr>
          <p:grpSpPr bwMode="auto">
            <a:xfrm>
              <a:off x="0" y="5703"/>
              <a:ext cx="16325" cy="21717"/>
              <a:chOff x="0" y="5703"/>
              <a:chExt cx="16327" cy="21717"/>
            </a:xfrm>
          </p:grpSpPr>
          <p:sp>
            <p:nvSpPr>
              <p:cNvPr id="24616" name="Arc 373"/>
              <p:cNvSpPr>
                <a:spLocks/>
              </p:cNvSpPr>
              <p:nvPr/>
            </p:nvSpPr>
            <p:spPr bwMode="auto">
              <a:xfrm rot="3407719">
                <a:off x="-1190" y="8465"/>
                <a:ext cx="18707" cy="16327"/>
              </a:xfrm>
              <a:custGeom>
                <a:avLst/>
                <a:gdLst>
                  <a:gd name="T0" fmla="*/ 0 w 32672"/>
                  <a:gd name="T1" fmla="*/ 442 h 31392"/>
                  <a:gd name="T2" fmla="*/ 11484 w 32672"/>
                  <a:gd name="T3" fmla="*/ 4547 h 31392"/>
                  <a:gd name="T4" fmla="*/ 4193 w 32672"/>
                  <a:gd name="T5" fmla="*/ 3128 h 31392"/>
                  <a:gd name="T6" fmla="*/ 0 60000 65536"/>
                  <a:gd name="T7" fmla="*/ 0 60000 65536"/>
                  <a:gd name="T8" fmla="*/ 0 60000 65536"/>
                  <a:gd name="T9" fmla="*/ 0 w 32672"/>
                  <a:gd name="T10" fmla="*/ 0 h 31392"/>
                  <a:gd name="T11" fmla="*/ 32672 w 32672"/>
                  <a:gd name="T12" fmla="*/ 31392 h 313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672" h="31392" fill="none" extrusionOk="0">
                    <a:moveTo>
                      <a:pt x="-1" y="3053"/>
                    </a:moveTo>
                    <a:cubicBezTo>
                      <a:pt x="3347" y="1055"/>
                      <a:pt x="7173" y="-1"/>
                      <a:pt x="11072" y="0"/>
                    </a:cubicBezTo>
                    <a:cubicBezTo>
                      <a:pt x="23001" y="0"/>
                      <a:pt x="32672" y="9670"/>
                      <a:pt x="32672" y="21600"/>
                    </a:cubicBezTo>
                    <a:cubicBezTo>
                      <a:pt x="32672" y="25003"/>
                      <a:pt x="31867" y="28358"/>
                      <a:pt x="30324" y="31391"/>
                    </a:cubicBezTo>
                  </a:path>
                  <a:path w="32672" h="31392" stroke="0" extrusionOk="0">
                    <a:moveTo>
                      <a:pt x="-1" y="3053"/>
                    </a:moveTo>
                    <a:cubicBezTo>
                      <a:pt x="3347" y="1055"/>
                      <a:pt x="7173" y="-1"/>
                      <a:pt x="11072" y="0"/>
                    </a:cubicBezTo>
                    <a:cubicBezTo>
                      <a:pt x="23001" y="0"/>
                      <a:pt x="32672" y="9670"/>
                      <a:pt x="32672" y="21600"/>
                    </a:cubicBezTo>
                    <a:cubicBezTo>
                      <a:pt x="32672" y="25003"/>
                      <a:pt x="31867" y="28358"/>
                      <a:pt x="30324" y="31391"/>
                    </a:cubicBezTo>
                    <a:lnTo>
                      <a:pt x="11072" y="21600"/>
                    </a:lnTo>
                    <a:lnTo>
                      <a:pt x="-1" y="3053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cxnSp>
            <p:nvCxnSpPr>
              <p:cNvPr id="24617" name="AutoShape 374"/>
              <p:cNvCxnSpPr>
                <a:cxnSpLocks noChangeShapeType="1"/>
              </p:cNvCxnSpPr>
              <p:nvPr/>
            </p:nvCxnSpPr>
            <p:spPr bwMode="auto">
              <a:xfrm rot="11396209" flipV="1">
                <a:off x="7858" y="5703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8" name="AutoShape 376"/>
              <p:cNvCxnSpPr>
                <a:cxnSpLocks noChangeShapeType="1"/>
              </p:cNvCxnSpPr>
              <p:nvPr/>
            </p:nvCxnSpPr>
            <p:spPr bwMode="auto">
              <a:xfrm rot="11396209" flipV="1">
                <a:off x="9763" y="7227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9" name="AutoShape 377"/>
              <p:cNvCxnSpPr>
                <a:cxnSpLocks noChangeShapeType="1"/>
              </p:cNvCxnSpPr>
              <p:nvPr/>
            </p:nvCxnSpPr>
            <p:spPr bwMode="auto">
              <a:xfrm rot="11396209" flipV="1">
                <a:off x="10621" y="8084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0" name="AutoShape 378"/>
              <p:cNvCxnSpPr>
                <a:cxnSpLocks noChangeShapeType="1"/>
              </p:cNvCxnSpPr>
              <p:nvPr/>
            </p:nvCxnSpPr>
            <p:spPr bwMode="auto">
              <a:xfrm rot="11396209" flipV="1">
                <a:off x="11192" y="9037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1" name="AutoShape 379"/>
              <p:cNvCxnSpPr>
                <a:cxnSpLocks noChangeShapeType="1"/>
              </p:cNvCxnSpPr>
              <p:nvPr/>
            </p:nvCxnSpPr>
            <p:spPr bwMode="auto">
              <a:xfrm rot="11396209" flipV="1">
                <a:off x="11954" y="9989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2" name="AutoShape 380"/>
              <p:cNvCxnSpPr>
                <a:cxnSpLocks noChangeShapeType="1"/>
              </p:cNvCxnSpPr>
              <p:nvPr/>
            </p:nvCxnSpPr>
            <p:spPr bwMode="auto">
              <a:xfrm rot="11396209" flipV="1">
                <a:off x="12335" y="10846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3" name="AutoShape 381"/>
              <p:cNvCxnSpPr>
                <a:cxnSpLocks noChangeShapeType="1"/>
              </p:cNvCxnSpPr>
              <p:nvPr/>
            </p:nvCxnSpPr>
            <p:spPr bwMode="auto">
              <a:xfrm rot="11396209" flipV="1">
                <a:off x="12811" y="11704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4" name="AutoShape 382"/>
              <p:cNvCxnSpPr>
                <a:cxnSpLocks noChangeShapeType="1"/>
              </p:cNvCxnSpPr>
              <p:nvPr/>
            </p:nvCxnSpPr>
            <p:spPr bwMode="auto">
              <a:xfrm rot="11396209" flipV="1">
                <a:off x="13573" y="14371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5" name="AutoShape 383"/>
              <p:cNvCxnSpPr>
                <a:cxnSpLocks noChangeShapeType="1"/>
              </p:cNvCxnSpPr>
              <p:nvPr/>
            </p:nvCxnSpPr>
            <p:spPr bwMode="auto">
              <a:xfrm rot="11396209" flipV="1">
                <a:off x="13192" y="12561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6" name="AutoShape 384"/>
              <p:cNvCxnSpPr>
                <a:cxnSpLocks noChangeShapeType="1"/>
              </p:cNvCxnSpPr>
              <p:nvPr/>
            </p:nvCxnSpPr>
            <p:spPr bwMode="auto">
              <a:xfrm rot="11396209" flipV="1">
                <a:off x="13764" y="15323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7" name="AutoShape 385"/>
              <p:cNvCxnSpPr>
                <a:cxnSpLocks noChangeShapeType="1"/>
              </p:cNvCxnSpPr>
              <p:nvPr/>
            </p:nvCxnSpPr>
            <p:spPr bwMode="auto">
              <a:xfrm rot="11396209" flipV="1">
                <a:off x="13859" y="17323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8" name="AutoShape 386"/>
              <p:cNvCxnSpPr>
                <a:cxnSpLocks noChangeShapeType="1"/>
              </p:cNvCxnSpPr>
              <p:nvPr/>
            </p:nvCxnSpPr>
            <p:spPr bwMode="auto">
              <a:xfrm rot="11396209" flipV="1">
                <a:off x="13764" y="18276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29" name="AutoShape 387"/>
              <p:cNvCxnSpPr>
                <a:cxnSpLocks noChangeShapeType="1"/>
              </p:cNvCxnSpPr>
              <p:nvPr/>
            </p:nvCxnSpPr>
            <p:spPr bwMode="auto">
              <a:xfrm rot="11396209" flipV="1">
                <a:off x="13764" y="16371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0" name="AutoShape 388"/>
              <p:cNvCxnSpPr>
                <a:cxnSpLocks noChangeShapeType="1"/>
              </p:cNvCxnSpPr>
              <p:nvPr/>
            </p:nvCxnSpPr>
            <p:spPr bwMode="auto">
              <a:xfrm rot="11396209" flipV="1">
                <a:off x="13383" y="13513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1" name="AutoShape 389"/>
              <p:cNvCxnSpPr>
                <a:cxnSpLocks noChangeShapeType="1"/>
              </p:cNvCxnSpPr>
              <p:nvPr/>
            </p:nvCxnSpPr>
            <p:spPr bwMode="auto">
              <a:xfrm rot="11396209" flipV="1">
                <a:off x="13573" y="19228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2" name="AutoShape 390"/>
              <p:cNvCxnSpPr>
                <a:cxnSpLocks noChangeShapeType="1"/>
              </p:cNvCxnSpPr>
              <p:nvPr/>
            </p:nvCxnSpPr>
            <p:spPr bwMode="auto">
              <a:xfrm rot="11396209" flipV="1">
                <a:off x="13288" y="20276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3" name="AutoShape 391"/>
              <p:cNvCxnSpPr>
                <a:cxnSpLocks noChangeShapeType="1"/>
              </p:cNvCxnSpPr>
              <p:nvPr/>
            </p:nvCxnSpPr>
            <p:spPr bwMode="auto">
              <a:xfrm rot="11396209" flipV="1">
                <a:off x="12907" y="21229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4" name="AutoShape 392"/>
              <p:cNvCxnSpPr>
                <a:cxnSpLocks noChangeShapeType="1"/>
              </p:cNvCxnSpPr>
              <p:nvPr/>
            </p:nvCxnSpPr>
            <p:spPr bwMode="auto">
              <a:xfrm rot="11396209" flipV="1">
                <a:off x="12430" y="22086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5" name="AutoShape 393"/>
              <p:cNvCxnSpPr>
                <a:cxnSpLocks noChangeShapeType="1"/>
              </p:cNvCxnSpPr>
              <p:nvPr/>
            </p:nvCxnSpPr>
            <p:spPr bwMode="auto">
              <a:xfrm rot="11396209" flipV="1">
                <a:off x="11954" y="23134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6" name="AutoShape 394"/>
              <p:cNvCxnSpPr>
                <a:cxnSpLocks noChangeShapeType="1"/>
              </p:cNvCxnSpPr>
              <p:nvPr/>
            </p:nvCxnSpPr>
            <p:spPr bwMode="auto">
              <a:xfrm rot="11396209" flipV="1">
                <a:off x="11287" y="24086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7" name="AutoShape 395"/>
              <p:cNvCxnSpPr>
                <a:cxnSpLocks noChangeShapeType="1"/>
              </p:cNvCxnSpPr>
              <p:nvPr/>
            </p:nvCxnSpPr>
            <p:spPr bwMode="auto">
              <a:xfrm rot="11396209" flipV="1">
                <a:off x="10335" y="24943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8" name="AutoShape 395"/>
              <p:cNvCxnSpPr>
                <a:cxnSpLocks noChangeShapeType="1"/>
              </p:cNvCxnSpPr>
              <p:nvPr/>
            </p:nvCxnSpPr>
            <p:spPr bwMode="auto">
              <a:xfrm rot="11396209" flipV="1">
                <a:off x="9382" y="25801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39" name="AutoShape 395"/>
              <p:cNvCxnSpPr>
                <a:cxnSpLocks noChangeShapeType="1"/>
              </p:cNvCxnSpPr>
              <p:nvPr/>
            </p:nvCxnSpPr>
            <p:spPr bwMode="auto">
              <a:xfrm rot="11396209" flipV="1">
                <a:off x="8049" y="26658"/>
                <a:ext cx="1651" cy="1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40" name="AutoShape 395"/>
              <p:cNvCxnSpPr>
                <a:cxnSpLocks noChangeShapeType="1"/>
              </p:cNvCxnSpPr>
              <p:nvPr/>
            </p:nvCxnSpPr>
            <p:spPr bwMode="auto">
              <a:xfrm rot="11396209" flipV="1">
                <a:off x="6334" y="27229"/>
                <a:ext cx="1651" cy="19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20" name="Прямая со стрелкой 19"/>
            <p:cNvCxnSpPr>
              <a:cxnSpLocks noChangeShapeType="1"/>
            </p:cNvCxnSpPr>
            <p:nvPr/>
          </p:nvCxnSpPr>
          <p:spPr bwMode="auto">
            <a:xfrm flipV="1">
              <a:off x="25037" y="7553"/>
              <a:ext cx="0" cy="8874"/>
            </a:xfrm>
            <a:prstGeom prst="straightConnector1">
              <a:avLst/>
            </a:prstGeom>
            <a:noFill/>
            <a:ln w="317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sp>
          <p:nvSpPr>
            <p:cNvPr id="21" name="Солнце 20"/>
            <p:cNvSpPr>
              <a:spLocks noChangeArrowheads="1"/>
            </p:cNvSpPr>
            <p:nvPr/>
          </p:nvSpPr>
          <p:spPr bwMode="auto">
            <a:xfrm>
              <a:off x="2715" y="16112"/>
              <a:ext cx="990" cy="1196"/>
            </a:xfrm>
            <a:prstGeom prst="sun">
              <a:avLst>
                <a:gd name="adj" fmla="val 25000"/>
              </a:avLst>
            </a:prstGeom>
            <a:solidFill>
              <a:schemeClr val="accent1">
                <a:lumMod val="100000"/>
                <a:lumOff val="0"/>
              </a:schemeClr>
            </a:solidFill>
            <a:ln w="25400">
              <a:solidFill>
                <a:schemeClr val="accent1">
                  <a:lumMod val="5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cxnSp>
          <p:nvCxnSpPr>
            <p:cNvPr id="22" name="Прямая со стрелкой 21"/>
            <p:cNvCxnSpPr>
              <a:cxnSpLocks noChangeShapeType="1"/>
            </p:cNvCxnSpPr>
            <p:nvPr/>
          </p:nvCxnSpPr>
          <p:spPr bwMode="auto">
            <a:xfrm flipH="1">
              <a:off x="11941" y="7951"/>
              <a:ext cx="13097" cy="0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3" name="Прямая со стрелкой 22"/>
            <p:cNvCxnSpPr>
              <a:cxnSpLocks noChangeShapeType="1"/>
            </p:cNvCxnSpPr>
            <p:nvPr/>
          </p:nvCxnSpPr>
          <p:spPr bwMode="auto">
            <a:xfrm flipV="1">
              <a:off x="2715" y="0"/>
              <a:ext cx="17407" cy="16700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4" name="Прямая со стрелкой 23"/>
            <p:cNvCxnSpPr>
              <a:cxnSpLocks noChangeShapeType="1"/>
            </p:cNvCxnSpPr>
            <p:nvPr/>
          </p:nvCxnSpPr>
          <p:spPr bwMode="auto">
            <a:xfrm flipV="1">
              <a:off x="11941" y="0"/>
              <a:ext cx="8181" cy="7951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5" name="Прямая соединительная линия 24"/>
            <p:cNvCxnSpPr/>
            <p:nvPr/>
          </p:nvCxnSpPr>
          <p:spPr bwMode="auto">
            <a:xfrm flipH="1">
              <a:off x="2715" y="7951"/>
              <a:ext cx="22323" cy="8748"/>
            </a:xfrm>
            <a:prstGeom prst="line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/>
            </a:extLst>
          </p:spPr>
        </p:cxnSp>
        <p:cxnSp>
          <p:nvCxnSpPr>
            <p:cNvPr id="26" name="Прямая со стрелкой 25"/>
            <p:cNvCxnSpPr>
              <a:cxnSpLocks noChangeShapeType="1"/>
            </p:cNvCxnSpPr>
            <p:nvPr/>
          </p:nvCxnSpPr>
          <p:spPr bwMode="auto">
            <a:xfrm flipH="1">
              <a:off x="14582" y="7951"/>
              <a:ext cx="10455" cy="4049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7" name="Прямая со стрелкой 26"/>
            <p:cNvCxnSpPr>
              <a:cxnSpLocks noChangeShapeType="1"/>
            </p:cNvCxnSpPr>
            <p:nvPr/>
          </p:nvCxnSpPr>
          <p:spPr bwMode="auto">
            <a:xfrm flipV="1">
              <a:off x="14582" y="11790"/>
              <a:ext cx="15481" cy="210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8" name="Прямая со стрелкой 27"/>
            <p:cNvCxnSpPr>
              <a:cxnSpLocks noChangeShapeType="1"/>
            </p:cNvCxnSpPr>
            <p:nvPr/>
          </p:nvCxnSpPr>
          <p:spPr bwMode="auto">
            <a:xfrm flipH="1">
              <a:off x="15426" y="7951"/>
              <a:ext cx="9611" cy="8476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9" name="Прямая со стрелкой 28"/>
            <p:cNvCxnSpPr>
              <a:cxnSpLocks noChangeShapeType="1"/>
            </p:cNvCxnSpPr>
            <p:nvPr/>
          </p:nvCxnSpPr>
          <p:spPr bwMode="auto">
            <a:xfrm>
              <a:off x="15518" y="16490"/>
              <a:ext cx="8786" cy="8308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30" name="Прямая соединительная линия 29"/>
            <p:cNvCxnSpPr/>
            <p:nvPr/>
          </p:nvCxnSpPr>
          <p:spPr bwMode="auto">
            <a:xfrm flipH="1" flipV="1">
              <a:off x="9520" y="10699"/>
              <a:ext cx="5906" cy="5539"/>
            </a:xfrm>
            <a:prstGeom prst="line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/>
            </a:extLst>
          </p:spPr>
        </p:cxnSp>
        <p:cxnSp>
          <p:nvCxnSpPr>
            <p:cNvPr id="31" name="Прямая со стрелкой 30"/>
            <p:cNvCxnSpPr>
              <a:cxnSpLocks noChangeShapeType="1"/>
            </p:cNvCxnSpPr>
            <p:nvPr/>
          </p:nvCxnSpPr>
          <p:spPr bwMode="auto">
            <a:xfrm flipV="1">
              <a:off x="9520" y="10322"/>
              <a:ext cx="0" cy="6105"/>
            </a:xfrm>
            <a:prstGeom prst="straightConnector1">
              <a:avLst/>
            </a:prstGeom>
            <a:noFill/>
            <a:ln w="3175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sp>
          <p:nvSpPr>
            <p:cNvPr id="32" name="TextBox 5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801" y="17188"/>
              <a:ext cx="3315" cy="3594"/>
            </a:xfrm>
            <a:prstGeom prst="rect">
              <a:avLst/>
            </a:prstGeom>
            <a:blipFill rotWithShape="1">
              <a:blip r:embed="rId5" cstate="print"/>
              <a:stretch>
                <a:fillRect r="-10638" b="-26667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3" name="TextBox 58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11154" y="15841"/>
              <a:ext cx="3308" cy="3594"/>
            </a:xfrm>
            <a:prstGeom prst="rect">
              <a:avLst/>
            </a:prstGeom>
            <a:blipFill rotWithShape="1">
              <a:blip r:embed="rId6" cstate="print"/>
              <a:stretch>
                <a:fillRect r="-12766" b="-29545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4" name="TextBox 59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3397" y="3971"/>
              <a:ext cx="3302" cy="3594"/>
            </a:xfrm>
            <a:prstGeom prst="rect">
              <a:avLst/>
            </a:prstGeom>
            <a:blipFill rotWithShape="1">
              <a:blip r:embed="rId7" cstate="print"/>
              <a:stretch>
                <a:fillRect r="-10638" b="-26667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5" name="TextBox 60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3082" y="17227"/>
              <a:ext cx="3390" cy="3594"/>
            </a:xfrm>
            <a:prstGeom prst="rect">
              <a:avLst/>
            </a:prstGeom>
            <a:blipFill rotWithShape="1">
              <a:blip r:embed="rId8" cstate="print"/>
              <a:stretch>
                <a:fillRect r="-12500" b="-29545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6" name="TextBox 61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6308" y="6471"/>
              <a:ext cx="4280" cy="3594"/>
            </a:xfrm>
            <a:prstGeom prst="rect">
              <a:avLst/>
            </a:prstGeom>
            <a:blipFill rotWithShape="1">
              <a:blip r:embed="rId9" cstate="print"/>
              <a:stretch>
                <a:fillRect r="-4918" b="-35556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7" name="TextBox 6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7315" y="16561"/>
              <a:ext cx="4229" cy="3594"/>
            </a:xfrm>
            <a:prstGeom prst="rect">
              <a:avLst/>
            </a:prstGeom>
            <a:blipFill rotWithShape="1">
              <a:blip r:embed="rId10" cstate="print"/>
              <a:stretch>
                <a:fillRect r="-3333" b="-35556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8" name="TextBox 6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19156" y="5239"/>
              <a:ext cx="3099" cy="3594"/>
            </a:xfrm>
            <a:prstGeom prst="rect">
              <a:avLst/>
            </a:prstGeom>
            <a:blipFill rotWithShape="1">
              <a:blip r:embed="rId11" cstate="print"/>
              <a:stretch>
                <a:fillRect r="-11364" b="-26667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39" name="TextBox 6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13509" y="720"/>
              <a:ext cx="3098" cy="3594"/>
            </a:xfrm>
            <a:prstGeom prst="rect">
              <a:avLst/>
            </a:prstGeom>
            <a:blipFill rotWithShape="1">
              <a:blip r:embed="rId12" cstate="print"/>
              <a:stretch>
                <a:fillRect r="-13636" b="-29545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40" name="TextBox 6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16389" y="7200"/>
              <a:ext cx="3099" cy="3594"/>
            </a:xfrm>
            <a:prstGeom prst="rect">
              <a:avLst/>
            </a:prstGeom>
            <a:blipFill rotWithShape="1">
              <a:blip r:embed="rId13" cstate="print"/>
              <a:stretch>
                <a:fillRect r="-13636" b="-26667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41" name="TextBox 6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6476" y="8932"/>
              <a:ext cx="3099" cy="3594"/>
            </a:xfrm>
            <a:prstGeom prst="rect">
              <a:avLst/>
            </a:prstGeom>
            <a:blipFill rotWithShape="1">
              <a:blip r:embed="rId14" cstate="print"/>
              <a:stretch>
                <a:fillRect r="-13953" b="-29545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42" name="TextBox 6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17270" y="12500"/>
              <a:ext cx="3771" cy="3594"/>
            </a:xfrm>
            <a:prstGeom prst="rect">
              <a:avLst/>
            </a:prstGeom>
            <a:blipFill rotWithShape="1">
              <a:blip r:embed="rId15" cstate="print"/>
              <a:stretch>
                <a:fillRect b="-26667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43" name="TextBox 68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19809" y="19034"/>
              <a:ext cx="4286" cy="3595"/>
            </a:xfrm>
            <a:prstGeom prst="rect">
              <a:avLst/>
            </a:prstGeom>
            <a:blipFill rotWithShape="1">
              <a:blip r:embed="rId16" cstate="print"/>
              <a:stretch>
                <a:fillRect b="-26667"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</p:grpSp>
      <p:sp>
        <p:nvSpPr>
          <p:cNvPr id="69" name="Скругленный прямоугольник 68"/>
          <p:cNvSpPr/>
          <p:nvPr/>
        </p:nvSpPr>
        <p:spPr>
          <a:xfrm>
            <a:off x="304800" y="1052513"/>
            <a:ext cx="3552825" cy="919162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Тонке плоске дзеркало: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уявне зображення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8156575" y="847725"/>
            <a:ext cx="3667125" cy="1328738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Дзеркало, «зігнуте» під кутом:  кілька уявних зображень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09600" y="3949700"/>
            <a:ext cx="11045825" cy="511175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«Зігнуте» по колу сферичне дзеркало: уявне зменшене обернене зображення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99338" y="0"/>
            <a:ext cx="46386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Іноді, щоб зрозуміти, хто ти, досить просто  пильно подивитися на себе в дзеркало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103688" y="1089025"/>
            <a:ext cx="3862387" cy="919163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Товсте  плоске дзеркало: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0"/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уявних зображення</a:t>
            </a:r>
          </a:p>
        </p:txBody>
      </p:sp>
      <p:pic>
        <p:nvPicPr>
          <p:cNvPr id="24589" name="Рисунок 64" descr="F:\лінзи\фото\IMG_20190102_095239.jp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875713" y="2192338"/>
            <a:ext cx="243522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81175" y="138113"/>
            <a:ext cx="9774238" cy="715962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Зображення, утворене збірною лінзою</a:t>
            </a:r>
            <a:endParaRPr lang="ru-RU" sz="36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691813" y="6321425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8</a:t>
            </a:r>
          </a:p>
        </p:txBody>
      </p:sp>
      <p:grpSp>
        <p:nvGrpSpPr>
          <p:cNvPr id="25604" name="Группа 45"/>
          <p:cNvGrpSpPr>
            <a:grpSpLocks/>
          </p:cNvGrpSpPr>
          <p:nvPr/>
        </p:nvGrpSpPr>
        <p:grpSpPr bwMode="auto">
          <a:xfrm>
            <a:off x="2841625" y="998538"/>
            <a:ext cx="8269288" cy="4075112"/>
            <a:chOff x="0" y="0"/>
            <a:chExt cx="43924" cy="22350"/>
          </a:xfrm>
        </p:grpSpPr>
        <p:grpSp>
          <p:nvGrpSpPr>
            <p:cNvPr id="25614" name="Группа 549"/>
            <p:cNvGrpSpPr>
              <a:grpSpLocks/>
            </p:cNvGrpSpPr>
            <p:nvPr/>
          </p:nvGrpSpPr>
          <p:grpSpPr bwMode="auto">
            <a:xfrm>
              <a:off x="0" y="0"/>
              <a:ext cx="43924" cy="22322"/>
              <a:chOff x="0" y="0"/>
              <a:chExt cx="43924" cy="22322"/>
            </a:xfrm>
          </p:grpSpPr>
          <p:sp>
            <p:nvSpPr>
              <p:cNvPr id="25618" name="Прямая соединительная линия 550"/>
              <p:cNvSpPr>
                <a:spLocks noChangeShapeType="1"/>
              </p:cNvSpPr>
              <p:nvPr/>
            </p:nvSpPr>
            <p:spPr bwMode="auto">
              <a:xfrm>
                <a:off x="23042" y="0"/>
                <a:ext cx="0" cy="22322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19" name="Прямая соединительная линия 551"/>
              <p:cNvSpPr>
                <a:spLocks noChangeShapeType="1"/>
              </p:cNvSpPr>
              <p:nvPr/>
            </p:nvSpPr>
            <p:spPr bwMode="auto">
              <a:xfrm>
                <a:off x="0" y="10621"/>
                <a:ext cx="43924" cy="0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20" name="Солнце 552"/>
              <p:cNvSpPr>
                <a:spLocks noChangeArrowheads="1"/>
              </p:cNvSpPr>
              <p:nvPr/>
            </p:nvSpPr>
            <p:spPr bwMode="auto">
              <a:xfrm flipH="1">
                <a:off x="29654" y="10441"/>
                <a:ext cx="589" cy="720"/>
              </a:xfrm>
              <a:prstGeom prst="sun">
                <a:avLst>
                  <a:gd name="adj" fmla="val 25000"/>
                </a:avLst>
              </a:prstGeom>
              <a:solidFill>
                <a:srgbClr val="4F81BD"/>
              </a:solidFill>
              <a:ln w="25400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21" name="Солнце 553"/>
              <p:cNvSpPr>
                <a:spLocks noChangeArrowheads="1"/>
              </p:cNvSpPr>
              <p:nvPr/>
            </p:nvSpPr>
            <p:spPr bwMode="auto">
              <a:xfrm flipH="1">
                <a:off x="16693" y="10081"/>
                <a:ext cx="588" cy="720"/>
              </a:xfrm>
              <a:prstGeom prst="sun">
                <a:avLst>
                  <a:gd name="adj" fmla="val 25000"/>
                </a:avLst>
              </a:prstGeom>
              <a:solidFill>
                <a:srgbClr val="4F81BD"/>
              </a:solidFill>
              <a:ln w="25400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cxnSp>
            <p:nvCxnSpPr>
              <p:cNvPr id="25622" name="Прямая со стрелкой 554"/>
              <p:cNvCxnSpPr>
                <a:cxnSpLocks noChangeShapeType="1"/>
              </p:cNvCxnSpPr>
              <p:nvPr/>
            </p:nvCxnSpPr>
            <p:spPr bwMode="auto">
              <a:xfrm flipV="1">
                <a:off x="4320" y="3600"/>
                <a:ext cx="0" cy="7021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5623" name="Прямая со стрелкой 555"/>
              <p:cNvCxnSpPr>
                <a:cxnSpLocks noChangeShapeType="1"/>
              </p:cNvCxnSpPr>
              <p:nvPr/>
            </p:nvCxnSpPr>
            <p:spPr bwMode="auto">
              <a:xfrm>
                <a:off x="4320" y="3600"/>
                <a:ext cx="18722" cy="0"/>
              </a:xfrm>
              <a:prstGeom prst="straightConnector1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5624" name="Прямая со стрелкой 556"/>
              <p:cNvCxnSpPr>
                <a:cxnSpLocks noChangeShapeType="1"/>
              </p:cNvCxnSpPr>
              <p:nvPr/>
            </p:nvCxnSpPr>
            <p:spPr bwMode="auto">
              <a:xfrm>
                <a:off x="4862" y="3600"/>
                <a:ext cx="38164" cy="14402"/>
              </a:xfrm>
              <a:prstGeom prst="straightConnector1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5625" name="Прямая со стрелкой 557"/>
              <p:cNvCxnSpPr>
                <a:cxnSpLocks noChangeShapeType="1"/>
              </p:cNvCxnSpPr>
              <p:nvPr/>
            </p:nvCxnSpPr>
            <p:spPr bwMode="auto">
              <a:xfrm>
                <a:off x="23042" y="3600"/>
                <a:ext cx="15842" cy="16562"/>
              </a:xfrm>
              <a:prstGeom prst="straightConnector1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5626" name="Прямая со стрелкой 558"/>
              <p:cNvCxnSpPr>
                <a:cxnSpLocks noChangeShapeType="1"/>
              </p:cNvCxnSpPr>
              <p:nvPr/>
            </p:nvCxnSpPr>
            <p:spPr bwMode="auto">
              <a:xfrm>
                <a:off x="33123" y="10621"/>
                <a:ext cx="0" cy="378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arrow" w="med" len="med"/>
              </a:ln>
            </p:spPr>
          </p:cxnSp>
        </p:grpSp>
        <p:grpSp>
          <p:nvGrpSpPr>
            <p:cNvPr id="25615" name="Группа 559"/>
            <p:cNvGrpSpPr>
              <a:grpSpLocks/>
            </p:cNvGrpSpPr>
            <p:nvPr/>
          </p:nvGrpSpPr>
          <p:grpSpPr bwMode="auto">
            <a:xfrm>
              <a:off x="19423" y="280"/>
              <a:ext cx="7239" cy="22070"/>
              <a:chOff x="19423" y="280"/>
              <a:chExt cx="7239" cy="22069"/>
            </a:xfrm>
          </p:grpSpPr>
          <p:sp>
            <p:nvSpPr>
              <p:cNvPr id="25616" name="Дуга 560"/>
              <p:cNvSpPr>
                <a:spLocks/>
              </p:cNvSpPr>
              <p:nvPr/>
            </p:nvSpPr>
            <p:spPr bwMode="auto">
              <a:xfrm>
                <a:off x="19423" y="280"/>
                <a:ext cx="6858" cy="21944"/>
              </a:xfrm>
              <a:custGeom>
                <a:avLst/>
                <a:gdLst>
                  <a:gd name="T0" fmla="*/ 0 w 685800"/>
                  <a:gd name="T1" fmla="*/ 0 h 2194416"/>
                  <a:gd name="T2" fmla="*/ 0 w 685800"/>
                  <a:gd name="T3" fmla="*/ 0 h 2194416"/>
                  <a:gd name="T4" fmla="*/ 0 w 685800"/>
                  <a:gd name="T5" fmla="*/ 0 h 2194416"/>
                  <a:gd name="T6" fmla="*/ 0 60000 65536"/>
                  <a:gd name="T7" fmla="*/ 0 60000 65536"/>
                  <a:gd name="T8" fmla="*/ 0 60000 65536"/>
                  <a:gd name="T9" fmla="*/ 0 w 685800"/>
                  <a:gd name="T10" fmla="*/ 0 h 2194416"/>
                  <a:gd name="T11" fmla="*/ 685800 w 685800"/>
                  <a:gd name="T12" fmla="*/ 2194416 h 21944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5800" h="2194416" stroke="0">
                    <a:moveTo>
                      <a:pt x="342900" y="0"/>
                    </a:moveTo>
                    <a:cubicBezTo>
                      <a:pt x="531589" y="0"/>
                      <a:pt x="684824" y="487800"/>
                      <a:pt x="685795" y="1091557"/>
                    </a:cubicBezTo>
                    <a:cubicBezTo>
                      <a:pt x="686702" y="1655124"/>
                      <a:pt x="554028" y="2129240"/>
                      <a:pt x="378871" y="2188361"/>
                    </a:cubicBezTo>
                    <a:lnTo>
                      <a:pt x="342900" y="1097208"/>
                    </a:lnTo>
                    <a:lnTo>
                      <a:pt x="342900" y="0"/>
                    </a:lnTo>
                    <a:close/>
                  </a:path>
                  <a:path w="685800" h="2194416" fill="none">
                    <a:moveTo>
                      <a:pt x="342900" y="0"/>
                    </a:moveTo>
                    <a:cubicBezTo>
                      <a:pt x="531589" y="0"/>
                      <a:pt x="684824" y="487800"/>
                      <a:pt x="685795" y="1091557"/>
                    </a:cubicBezTo>
                    <a:cubicBezTo>
                      <a:pt x="686702" y="1655124"/>
                      <a:pt x="554028" y="2129240"/>
                      <a:pt x="378871" y="2188361"/>
                    </a:cubicBezTo>
                  </a:path>
                </a:pathLst>
              </a:cu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5617" name="Дуга 561"/>
              <p:cNvSpPr>
                <a:spLocks/>
              </p:cNvSpPr>
              <p:nvPr/>
            </p:nvSpPr>
            <p:spPr bwMode="auto">
              <a:xfrm rot="10800000">
                <a:off x="19804" y="406"/>
                <a:ext cx="6858" cy="21944"/>
              </a:xfrm>
              <a:custGeom>
                <a:avLst/>
                <a:gdLst>
                  <a:gd name="T0" fmla="*/ 0 w 685800"/>
                  <a:gd name="T1" fmla="*/ 0 h 2194416"/>
                  <a:gd name="T2" fmla="*/ 0 w 685800"/>
                  <a:gd name="T3" fmla="*/ 0 h 2194416"/>
                  <a:gd name="T4" fmla="*/ 0 w 685800"/>
                  <a:gd name="T5" fmla="*/ 0 h 2194416"/>
                  <a:gd name="T6" fmla="*/ 0 60000 65536"/>
                  <a:gd name="T7" fmla="*/ 0 60000 65536"/>
                  <a:gd name="T8" fmla="*/ 0 60000 65536"/>
                  <a:gd name="T9" fmla="*/ 0 w 685800"/>
                  <a:gd name="T10" fmla="*/ 0 h 2194416"/>
                  <a:gd name="T11" fmla="*/ 685800 w 685800"/>
                  <a:gd name="T12" fmla="*/ 2194416 h 21944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5800" h="2194416" stroke="0">
                    <a:moveTo>
                      <a:pt x="342900" y="0"/>
                    </a:moveTo>
                    <a:cubicBezTo>
                      <a:pt x="531589" y="0"/>
                      <a:pt x="684824" y="487800"/>
                      <a:pt x="685795" y="1091557"/>
                    </a:cubicBezTo>
                    <a:cubicBezTo>
                      <a:pt x="686702" y="1655124"/>
                      <a:pt x="554028" y="2129240"/>
                      <a:pt x="378871" y="2188361"/>
                    </a:cubicBezTo>
                    <a:lnTo>
                      <a:pt x="342900" y="1097208"/>
                    </a:lnTo>
                    <a:lnTo>
                      <a:pt x="342900" y="0"/>
                    </a:lnTo>
                    <a:close/>
                  </a:path>
                  <a:path w="685800" h="2194416" fill="none">
                    <a:moveTo>
                      <a:pt x="342900" y="0"/>
                    </a:moveTo>
                    <a:cubicBezTo>
                      <a:pt x="531589" y="0"/>
                      <a:pt x="684824" y="487800"/>
                      <a:pt x="685795" y="1091557"/>
                    </a:cubicBezTo>
                    <a:cubicBezTo>
                      <a:pt x="686702" y="1655124"/>
                      <a:pt x="554028" y="2129240"/>
                      <a:pt x="378871" y="2188361"/>
                    </a:cubicBezTo>
                  </a:path>
                </a:pathLst>
              </a:cu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</p:grpSp>
      </p:grpSp>
      <p:grpSp>
        <p:nvGrpSpPr>
          <p:cNvPr id="25605" name="Группа 3"/>
          <p:cNvGrpSpPr>
            <a:grpSpLocks/>
          </p:cNvGrpSpPr>
          <p:nvPr/>
        </p:nvGrpSpPr>
        <p:grpSpPr bwMode="auto">
          <a:xfrm>
            <a:off x="893763" y="2952750"/>
            <a:ext cx="5553075" cy="3709988"/>
            <a:chOff x="2800176" y="2275532"/>
            <a:chExt cx="3500016" cy="2306935"/>
          </a:xfrm>
        </p:grpSpPr>
        <p:pic>
          <p:nvPicPr>
            <p:cNvPr id="25607" name="Рисунок 4" descr="E:\лінзи\фото\IMG-862dd32b3d8f1a2be236da67975b32f2-V.jpg"/>
            <p:cNvPicPr>
              <a:picLocks noChangeAspect="1" noChangeArrowheads="1"/>
            </p:cNvPicPr>
            <p:nvPr/>
          </p:nvPicPr>
          <p:blipFill>
            <a:blip r:embed="rId2"/>
            <a:srcRect t="30411" r="13184" b="17351"/>
            <a:stretch>
              <a:fillRect/>
            </a:stretch>
          </p:blipFill>
          <p:spPr bwMode="auto">
            <a:xfrm>
              <a:off x="3391243" y="2848917"/>
              <a:ext cx="2160746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8" name="TextBox 2"/>
            <p:cNvSpPr txBox="1">
              <a:spLocks noChangeArrowheads="1"/>
            </p:cNvSpPr>
            <p:nvPr/>
          </p:nvSpPr>
          <p:spPr bwMode="auto">
            <a:xfrm>
              <a:off x="6012160" y="3275692"/>
              <a:ext cx="288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1</a:t>
              </a:r>
              <a:endParaRPr lang="ru-RU" b="1">
                <a:solidFill>
                  <a:srgbClr val="C00000"/>
                </a:solidFill>
              </a:endParaRP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3031309" y="3139276"/>
              <a:ext cx="864498" cy="576487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flipH="1">
              <a:off x="4328056" y="2635837"/>
              <a:ext cx="575332" cy="1007865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flipH="1">
              <a:off x="5075487" y="3572627"/>
              <a:ext cx="936539" cy="46395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2" name="TextBox 14"/>
            <p:cNvSpPr txBox="1">
              <a:spLocks noChangeArrowheads="1"/>
            </p:cNvSpPr>
            <p:nvPr/>
          </p:nvSpPr>
          <p:spPr bwMode="auto">
            <a:xfrm>
              <a:off x="2800176" y="2842304"/>
              <a:ext cx="3032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2</a:t>
              </a:r>
              <a:endParaRPr lang="ru-RU" b="1">
                <a:solidFill>
                  <a:srgbClr val="C00000"/>
                </a:solidFill>
              </a:endParaRPr>
            </a:p>
          </p:txBody>
        </p:sp>
        <p:sp>
          <p:nvSpPr>
            <p:cNvPr id="25613" name="TextBox 15"/>
            <p:cNvSpPr txBox="1">
              <a:spLocks noChangeArrowheads="1"/>
            </p:cNvSpPr>
            <p:nvPr/>
          </p:nvSpPr>
          <p:spPr bwMode="auto">
            <a:xfrm>
              <a:off x="4822812" y="2275532"/>
              <a:ext cx="296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3</a:t>
              </a:r>
              <a:endParaRPr lang="ru-RU" b="1">
                <a:solidFill>
                  <a:srgbClr val="C00000"/>
                </a:solidFill>
              </a:endParaRPr>
            </a:p>
          </p:txBody>
        </p:sp>
      </p:grpSp>
      <p:sp>
        <p:nvSpPr>
          <p:cNvPr id="25606" name="TextBox 25"/>
          <p:cNvSpPr txBox="1">
            <a:spLocks noChangeArrowheads="1"/>
          </p:cNvSpPr>
          <p:nvPr/>
        </p:nvSpPr>
        <p:spPr bwMode="auto">
          <a:xfrm>
            <a:off x="8566150" y="1046163"/>
            <a:ext cx="34575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uk-U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Зображення 1: </a:t>
            </a:r>
          </a:p>
          <a:p>
            <a:pPr marL="342900" indent="-342900" algn="ctr"/>
            <a:r>
              <a:rPr lang="uk-UA" sz="24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дійсне, </a:t>
            </a:r>
          </a:p>
          <a:p>
            <a:pPr marL="342900" indent="-342900" algn="ctr"/>
            <a:r>
              <a:rPr lang="uk-UA" sz="24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зменшене,</a:t>
            </a:r>
          </a:p>
          <a:p>
            <a:pPr marL="342900" indent="-342900" algn="ctr"/>
            <a:r>
              <a:rPr lang="uk-UA" sz="24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обернене</a:t>
            </a:r>
            <a:endParaRPr lang="ru-RU" sz="2400" b="1">
              <a:solidFill>
                <a:srgbClr val="36174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46275" y="209550"/>
            <a:ext cx="9774238" cy="715963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Зображення, утворене увігнутим дзеркалом</a:t>
            </a:r>
            <a:endParaRPr lang="ru-RU" sz="36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0691813" y="6321425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9</a:t>
            </a:r>
          </a:p>
        </p:txBody>
      </p:sp>
      <p:grpSp>
        <p:nvGrpSpPr>
          <p:cNvPr id="26628" name="Группа 3"/>
          <p:cNvGrpSpPr>
            <a:grpSpLocks/>
          </p:cNvGrpSpPr>
          <p:nvPr/>
        </p:nvGrpSpPr>
        <p:grpSpPr bwMode="auto">
          <a:xfrm>
            <a:off x="674688" y="2703513"/>
            <a:ext cx="5557837" cy="3676650"/>
            <a:chOff x="2800176" y="2275532"/>
            <a:chExt cx="3500016" cy="2306935"/>
          </a:xfrm>
        </p:grpSpPr>
        <p:pic>
          <p:nvPicPr>
            <p:cNvPr id="26631" name="Рисунок 4" descr="E:\лінзи\фото\IMG-862dd32b3d8f1a2be236da67975b32f2-V.jpg"/>
            <p:cNvPicPr>
              <a:picLocks noChangeAspect="1" noChangeArrowheads="1"/>
            </p:cNvPicPr>
            <p:nvPr/>
          </p:nvPicPr>
          <p:blipFill>
            <a:blip r:embed="rId2"/>
            <a:srcRect t="30411" r="13184" b="17351"/>
            <a:stretch>
              <a:fillRect/>
            </a:stretch>
          </p:blipFill>
          <p:spPr bwMode="auto">
            <a:xfrm>
              <a:off x="3391243" y="2848917"/>
              <a:ext cx="2160746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2" name="TextBox 2"/>
            <p:cNvSpPr txBox="1">
              <a:spLocks noChangeArrowheads="1"/>
            </p:cNvSpPr>
            <p:nvPr/>
          </p:nvSpPr>
          <p:spPr bwMode="auto">
            <a:xfrm>
              <a:off x="6012160" y="3275692"/>
              <a:ext cx="288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1</a:t>
              </a:r>
              <a:endParaRPr lang="ru-RU" b="1">
                <a:solidFill>
                  <a:srgbClr val="C00000"/>
                </a:solidFill>
              </a:endParaRPr>
            </a:p>
          </p:txBody>
        </p:sp>
        <p:cxnSp>
          <p:nvCxnSpPr>
            <p:cNvPr id="29" name="Прямая со стрелкой 28"/>
            <p:cNvCxnSpPr/>
            <p:nvPr/>
          </p:nvCxnSpPr>
          <p:spPr>
            <a:xfrm>
              <a:off x="3032111" y="3139138"/>
              <a:ext cx="862757" cy="575738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>
            <a:xfrm flipH="1">
              <a:off x="4327747" y="2636115"/>
              <a:ext cx="575838" cy="100803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 flipH="1">
              <a:off x="5074536" y="3573432"/>
              <a:ext cx="937736" cy="46318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6" name="TextBox 14"/>
            <p:cNvSpPr txBox="1">
              <a:spLocks noChangeArrowheads="1"/>
            </p:cNvSpPr>
            <p:nvPr/>
          </p:nvSpPr>
          <p:spPr bwMode="auto">
            <a:xfrm>
              <a:off x="2800176" y="2842304"/>
              <a:ext cx="3032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2</a:t>
              </a:r>
              <a:endParaRPr lang="ru-RU" b="1">
                <a:solidFill>
                  <a:srgbClr val="C00000"/>
                </a:solidFill>
              </a:endParaRPr>
            </a:p>
          </p:txBody>
        </p:sp>
        <p:sp>
          <p:nvSpPr>
            <p:cNvPr id="26637" name="TextBox 15"/>
            <p:cNvSpPr txBox="1">
              <a:spLocks noChangeArrowheads="1"/>
            </p:cNvSpPr>
            <p:nvPr/>
          </p:nvSpPr>
          <p:spPr bwMode="auto">
            <a:xfrm>
              <a:off x="4822812" y="2275532"/>
              <a:ext cx="296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3</a:t>
              </a:r>
              <a:endParaRPr lang="ru-RU" b="1">
                <a:solidFill>
                  <a:srgbClr val="C00000"/>
                </a:solidFill>
              </a:endParaRPr>
            </a:p>
          </p:txBody>
        </p:sp>
      </p:grpSp>
      <p:sp>
        <p:nvSpPr>
          <p:cNvPr id="26629" name="TextBox 33"/>
          <p:cNvSpPr txBox="1">
            <a:spLocks noChangeArrowheads="1"/>
          </p:cNvSpPr>
          <p:nvPr/>
        </p:nvSpPr>
        <p:spPr bwMode="auto">
          <a:xfrm>
            <a:off x="1155700" y="998538"/>
            <a:ext cx="4089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uk-U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Зображення 2:</a:t>
            </a:r>
          </a:p>
          <a:p>
            <a:pPr marL="342900" indent="-342900" algn="ctr"/>
            <a:r>
              <a:rPr lang="uk-UA" sz="28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дійсне, </a:t>
            </a:r>
          </a:p>
          <a:p>
            <a:pPr marL="342900" indent="-342900" algn="ctr"/>
            <a:r>
              <a:rPr lang="uk-UA" sz="28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зменшене,</a:t>
            </a:r>
          </a:p>
          <a:p>
            <a:pPr marL="342900" indent="-342900" algn="ctr"/>
            <a:r>
              <a:rPr lang="uk-UA" sz="28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обернене</a:t>
            </a:r>
            <a:endParaRPr lang="ru-RU" sz="2800" b="1">
              <a:solidFill>
                <a:srgbClr val="3617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0" name="Picture 34" descr="C:\Users\User\Desktop\Люда\Рисунки\Рисунок3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6425" y="1050925"/>
            <a:ext cx="6048375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81175" y="138113"/>
            <a:ext cx="9774238" cy="715962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Зображення, утворене опуклим дзеркалом</a:t>
            </a:r>
            <a:endParaRPr lang="ru-RU" sz="36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651" name="Группа 4"/>
          <p:cNvGrpSpPr>
            <a:grpSpLocks/>
          </p:cNvGrpSpPr>
          <p:nvPr/>
        </p:nvGrpSpPr>
        <p:grpSpPr bwMode="auto">
          <a:xfrm>
            <a:off x="2973388" y="855663"/>
            <a:ext cx="7300912" cy="4967287"/>
            <a:chOff x="0" y="0"/>
            <a:chExt cx="52254" cy="25477"/>
          </a:xfrm>
        </p:grpSpPr>
        <p:sp>
          <p:nvSpPr>
            <p:cNvPr id="6" name="Солнце 5"/>
            <p:cNvSpPr>
              <a:spLocks noChangeArrowheads="1"/>
            </p:cNvSpPr>
            <p:nvPr/>
          </p:nvSpPr>
          <p:spPr bwMode="auto">
            <a:xfrm flipH="1">
              <a:off x="50538" y="12962"/>
              <a:ext cx="591" cy="717"/>
            </a:xfrm>
            <a:prstGeom prst="sun">
              <a:avLst>
                <a:gd name="adj" fmla="val 25000"/>
              </a:avLst>
            </a:prstGeom>
            <a:solidFill>
              <a:schemeClr val="accent1">
                <a:lumMod val="100000"/>
                <a:lumOff val="0"/>
              </a:schemeClr>
            </a:solidFill>
            <a:ln w="25400">
              <a:solidFill>
                <a:schemeClr val="accent1">
                  <a:lumMod val="5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7" name="Солнце 6"/>
            <p:cNvSpPr>
              <a:spLocks noChangeArrowheads="1"/>
            </p:cNvSpPr>
            <p:nvPr/>
          </p:nvSpPr>
          <p:spPr bwMode="auto">
            <a:xfrm flipH="1">
              <a:off x="39017" y="13549"/>
              <a:ext cx="591" cy="464"/>
            </a:xfrm>
            <a:prstGeom prst="sun">
              <a:avLst>
                <a:gd name="adj" fmla="val 25000"/>
              </a:avLst>
            </a:prstGeom>
            <a:solidFill>
              <a:schemeClr val="accent1">
                <a:lumMod val="100000"/>
                <a:lumOff val="0"/>
              </a:schemeClr>
            </a:solidFill>
            <a:ln w="25400">
              <a:solidFill>
                <a:schemeClr val="accent1">
                  <a:lumMod val="5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27664" name="Группа 7"/>
            <p:cNvGrpSpPr>
              <a:grpSpLocks/>
            </p:cNvGrpSpPr>
            <p:nvPr/>
          </p:nvGrpSpPr>
          <p:grpSpPr bwMode="auto">
            <a:xfrm>
              <a:off x="24356" y="1359"/>
              <a:ext cx="9157" cy="24118"/>
              <a:chOff x="24356" y="1359"/>
              <a:chExt cx="9156" cy="24118"/>
            </a:xfrm>
          </p:grpSpPr>
          <p:sp>
            <p:nvSpPr>
              <p:cNvPr id="25" name="Дуга 566"/>
              <p:cNvSpPr>
                <a:spLocks/>
              </p:cNvSpPr>
              <p:nvPr/>
            </p:nvSpPr>
            <p:spPr bwMode="auto">
              <a:xfrm rot="10800000">
                <a:off x="25292" y="2711"/>
                <a:ext cx="6987" cy="21414"/>
              </a:xfrm>
              <a:custGeom>
                <a:avLst/>
                <a:gdLst>
                  <a:gd name="T0" fmla="*/ 375704 w 648072"/>
                  <a:gd name="T1" fmla="*/ 2935 h 2164681"/>
                  <a:gd name="T2" fmla="*/ 699650 w 648072"/>
                  <a:gd name="T3" fmla="*/ 1069136 h 2164681"/>
                  <a:gd name="T4" fmla="*/ 388116 w 648072"/>
                  <a:gd name="T5" fmla="*/ 2135284 h 216468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48072" h="2164681" stroke="0">
                    <a:moveTo>
                      <a:pt x="348007" y="2966"/>
                    </a:moveTo>
                    <a:cubicBezTo>
                      <a:pt x="517003" y="44838"/>
                      <a:pt x="647799" y="514572"/>
                      <a:pt x="648072" y="1080600"/>
                    </a:cubicBezTo>
                    <a:cubicBezTo>
                      <a:pt x="648338" y="1633178"/>
                      <a:pt x="523943" y="2097698"/>
                      <a:pt x="359504" y="2158180"/>
                    </a:cubicBezTo>
                    <a:lnTo>
                      <a:pt x="324036" y="1082341"/>
                    </a:lnTo>
                    <a:lnTo>
                      <a:pt x="348007" y="2966"/>
                    </a:lnTo>
                    <a:close/>
                  </a:path>
                  <a:path w="648072" h="2164681" fill="none">
                    <a:moveTo>
                      <a:pt x="348007" y="2966"/>
                    </a:moveTo>
                    <a:cubicBezTo>
                      <a:pt x="517003" y="44838"/>
                      <a:pt x="647799" y="514572"/>
                      <a:pt x="648072" y="1080600"/>
                    </a:cubicBezTo>
                    <a:cubicBezTo>
                      <a:pt x="648338" y="1633178"/>
                      <a:pt x="523943" y="2097698"/>
                      <a:pt x="359504" y="2158180"/>
                    </a:cubicBezTo>
                  </a:path>
                </a:pathLst>
              </a:custGeom>
              <a:noFill/>
              <a:ln w="127000">
                <a:solidFill>
                  <a:schemeClr val="accent1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 anchor="ctr" upright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27682" name="Дуга 567"/>
              <p:cNvSpPr>
                <a:spLocks/>
              </p:cNvSpPr>
              <p:nvPr/>
            </p:nvSpPr>
            <p:spPr bwMode="auto">
              <a:xfrm>
                <a:off x="24356" y="1529"/>
                <a:ext cx="6859" cy="22904"/>
              </a:xfrm>
              <a:custGeom>
                <a:avLst/>
                <a:gdLst>
                  <a:gd name="T0" fmla="*/ 0 w 685800"/>
                  <a:gd name="T1" fmla="*/ 0 h 2194416"/>
                  <a:gd name="T2" fmla="*/ 0 w 685800"/>
                  <a:gd name="T3" fmla="*/ 0 h 2194416"/>
                  <a:gd name="T4" fmla="*/ 0 w 685800"/>
                  <a:gd name="T5" fmla="*/ 0 h 2194416"/>
                  <a:gd name="T6" fmla="*/ 0 60000 65536"/>
                  <a:gd name="T7" fmla="*/ 0 60000 65536"/>
                  <a:gd name="T8" fmla="*/ 0 60000 65536"/>
                  <a:gd name="T9" fmla="*/ 0 w 685800"/>
                  <a:gd name="T10" fmla="*/ 0 h 2194416"/>
                  <a:gd name="T11" fmla="*/ 685800 w 685800"/>
                  <a:gd name="T12" fmla="*/ 2194416 h 21944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5800" h="2194416" stroke="0">
                    <a:moveTo>
                      <a:pt x="342900" y="0"/>
                    </a:moveTo>
                    <a:cubicBezTo>
                      <a:pt x="531589" y="0"/>
                      <a:pt x="684824" y="487800"/>
                      <a:pt x="685795" y="1091557"/>
                    </a:cubicBezTo>
                    <a:cubicBezTo>
                      <a:pt x="686702" y="1655124"/>
                      <a:pt x="554028" y="2129240"/>
                      <a:pt x="378871" y="2188361"/>
                    </a:cubicBezTo>
                    <a:lnTo>
                      <a:pt x="342900" y="1097208"/>
                    </a:lnTo>
                    <a:lnTo>
                      <a:pt x="342900" y="0"/>
                    </a:lnTo>
                    <a:close/>
                  </a:path>
                  <a:path w="685800" h="2194416" fill="none">
                    <a:moveTo>
                      <a:pt x="342900" y="0"/>
                    </a:moveTo>
                    <a:cubicBezTo>
                      <a:pt x="531589" y="0"/>
                      <a:pt x="684824" y="487800"/>
                      <a:pt x="685795" y="1091557"/>
                    </a:cubicBezTo>
                    <a:cubicBezTo>
                      <a:pt x="686702" y="1655124"/>
                      <a:pt x="554028" y="2129240"/>
                      <a:pt x="378871" y="2188361"/>
                    </a:cubicBezTo>
                  </a:path>
                </a:pathLst>
              </a:cu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27" name="Дуга 568"/>
              <p:cNvSpPr>
                <a:spLocks/>
              </p:cNvSpPr>
              <p:nvPr/>
            </p:nvSpPr>
            <p:spPr bwMode="auto">
              <a:xfrm rot="10800000">
                <a:off x="24360" y="1360"/>
                <a:ext cx="9157" cy="24117"/>
              </a:xfrm>
              <a:custGeom>
                <a:avLst/>
                <a:gdLst>
                  <a:gd name="T0" fmla="*/ 608684 w 633582"/>
                  <a:gd name="T1" fmla="*/ 67414 h 2164680"/>
                  <a:gd name="T2" fmla="*/ 915541 w 633582"/>
                  <a:gd name="T3" fmla="*/ 1210285 h 2164680"/>
                  <a:gd name="T4" fmla="*/ 574646 w 633582"/>
                  <a:gd name="T5" fmla="*/ 2371881 h 216468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33582" h="2164680" stroke="0">
                    <a:moveTo>
                      <a:pt x="421226" y="60505"/>
                    </a:moveTo>
                    <a:cubicBezTo>
                      <a:pt x="548796" y="212698"/>
                      <a:pt x="634069" y="624597"/>
                      <a:pt x="633580" y="1086255"/>
                    </a:cubicBezTo>
                    <a:cubicBezTo>
                      <a:pt x="633061" y="1576131"/>
                      <a:pt x="536302" y="2003740"/>
                      <a:pt x="397671" y="2128811"/>
                    </a:cubicBezTo>
                    <a:lnTo>
                      <a:pt x="316791" y="1082340"/>
                    </a:lnTo>
                    <a:lnTo>
                      <a:pt x="421226" y="60505"/>
                    </a:lnTo>
                    <a:close/>
                  </a:path>
                  <a:path w="633582" h="2164680" fill="none">
                    <a:moveTo>
                      <a:pt x="421226" y="60505"/>
                    </a:moveTo>
                    <a:cubicBezTo>
                      <a:pt x="548796" y="212698"/>
                      <a:pt x="634069" y="624597"/>
                      <a:pt x="633580" y="1086255"/>
                    </a:cubicBezTo>
                    <a:cubicBezTo>
                      <a:pt x="633061" y="1576131"/>
                      <a:pt x="536302" y="2003740"/>
                      <a:pt x="397671" y="2128811"/>
                    </a:cubicBezTo>
                  </a:path>
                </a:pathLst>
              </a:custGeom>
              <a:noFill/>
              <a:ln w="38100">
                <a:solidFill>
                  <a:schemeClr val="accent1">
                    <a:lumMod val="75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 anchor="ctr" upright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cxnSp>
            <p:nvCxnSpPr>
              <p:cNvPr id="28" name="Прямая соединительная линия 27"/>
              <p:cNvCxnSpPr/>
              <p:nvPr/>
            </p:nvCxnSpPr>
            <p:spPr bwMode="auto">
              <a:xfrm>
                <a:off x="27791" y="1694"/>
                <a:ext cx="170" cy="23336"/>
              </a:xfrm>
              <a:prstGeom prst="line">
                <a:avLst/>
              </a:prstGeom>
              <a:noFill/>
              <a:ln w="31750">
                <a:solidFill>
                  <a:schemeClr val="tx1">
                    <a:lumMod val="100000"/>
                    <a:lumOff val="0"/>
                  </a:schemeClr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/>
              </a:extLst>
            </p:spPr>
          </p:cxnSp>
        </p:grpSp>
        <p:cxnSp>
          <p:nvCxnSpPr>
            <p:cNvPr id="9" name="Прямая соединительная линия 8"/>
            <p:cNvCxnSpPr/>
            <p:nvPr/>
          </p:nvCxnSpPr>
          <p:spPr bwMode="auto">
            <a:xfrm>
              <a:off x="1954" y="13638"/>
              <a:ext cx="49891" cy="0"/>
            </a:xfrm>
            <a:prstGeom prst="line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/>
            </a:ln>
            <a:extLst>
              <a:ext uri="{909E8E84-426E-40DD-AFC4-6F175D3DCCD1}"/>
            </a:extLst>
          </p:spPr>
        </p:cxnSp>
        <p:cxnSp>
          <p:nvCxnSpPr>
            <p:cNvPr id="10" name="Прямая со стрелкой 9"/>
            <p:cNvCxnSpPr>
              <a:cxnSpLocks noChangeShapeType="1"/>
            </p:cNvCxnSpPr>
            <p:nvPr/>
          </p:nvCxnSpPr>
          <p:spPr bwMode="auto">
            <a:xfrm flipV="1">
              <a:off x="2159" y="5447"/>
              <a:ext cx="0" cy="8281"/>
            </a:xfrm>
            <a:prstGeom prst="straightConnector1">
              <a:avLst/>
            </a:prstGeom>
            <a:noFill/>
            <a:ln w="2540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11" name="Прямая со стрелкой 10"/>
            <p:cNvCxnSpPr>
              <a:cxnSpLocks noChangeShapeType="1"/>
            </p:cNvCxnSpPr>
            <p:nvPr/>
          </p:nvCxnSpPr>
          <p:spPr bwMode="auto">
            <a:xfrm>
              <a:off x="1954" y="5757"/>
              <a:ext cx="22406" cy="5048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12" name="Прямая со стрелкой 11"/>
            <p:cNvCxnSpPr>
              <a:cxnSpLocks noChangeShapeType="1"/>
            </p:cNvCxnSpPr>
            <p:nvPr/>
          </p:nvCxnSpPr>
          <p:spPr bwMode="auto">
            <a:xfrm flipH="1" flipV="1">
              <a:off x="15839" y="0"/>
              <a:ext cx="9442" cy="5757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13" name="Прямая со стрелкой 12"/>
            <p:cNvCxnSpPr>
              <a:cxnSpLocks noChangeShapeType="1"/>
            </p:cNvCxnSpPr>
            <p:nvPr/>
          </p:nvCxnSpPr>
          <p:spPr bwMode="auto">
            <a:xfrm>
              <a:off x="1954" y="5757"/>
              <a:ext cx="23326" cy="0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14" name="Прямая со стрелкой 13"/>
            <p:cNvCxnSpPr>
              <a:cxnSpLocks noChangeShapeType="1"/>
            </p:cNvCxnSpPr>
            <p:nvPr/>
          </p:nvCxnSpPr>
          <p:spPr bwMode="auto">
            <a:xfrm flipV="1">
              <a:off x="34563" y="10805"/>
              <a:ext cx="0" cy="2980"/>
            </a:xfrm>
            <a:prstGeom prst="straightConnector1">
              <a:avLst/>
            </a:prstGeom>
            <a:noFill/>
            <a:ln w="31750">
              <a:solidFill>
                <a:schemeClr val="tx1">
                  <a:lumMod val="100000"/>
                  <a:lumOff val="0"/>
                </a:schemeClr>
              </a:solidFill>
              <a:prstDash val="sysDash"/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sp>
          <p:nvSpPr>
            <p:cNvPr id="15" name="TextBox 71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38120" y="13688"/>
              <a:ext cx="3315" cy="3593"/>
            </a:xfrm>
            <a:prstGeom prst="rect">
              <a:avLst/>
            </a:prstGeom>
            <a:blipFill rotWithShape="1">
              <a:blip r:embed="rId2" cstate="print"/>
              <a:stretch>
                <a:fillRect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16" name="TextBox 7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48819" y="13681"/>
              <a:ext cx="3435" cy="3594"/>
            </a:xfrm>
            <a:prstGeom prst="rect">
              <a:avLst/>
            </a:prstGeom>
            <a:blipFill rotWithShape="1">
              <a:blip r:embed="rId3" cstate="print"/>
              <a:stretch>
                <a:fillRect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17" name="TextBox 7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98" y="2166"/>
              <a:ext cx="3302" cy="3594"/>
            </a:xfrm>
            <a:prstGeom prst="rect">
              <a:avLst/>
            </a:prstGeom>
            <a:blipFill rotWithShape="1">
              <a:blip r:embed="rId4" cstate="print"/>
              <a:stretch>
                <a:fillRect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18" name="TextBox 7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0" y="13726"/>
              <a:ext cx="3391" cy="3594"/>
            </a:xfrm>
            <a:prstGeom prst="rect">
              <a:avLst/>
            </a:prstGeom>
            <a:blipFill rotWithShape="1">
              <a:blip r:embed="rId5" cstate="print"/>
              <a:stretch>
                <a:fillRect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19" name="TextBox 7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33164" y="7789"/>
              <a:ext cx="4280" cy="3594"/>
            </a:xfrm>
            <a:prstGeom prst="rect">
              <a:avLst/>
            </a:prstGeom>
            <a:blipFill rotWithShape="1">
              <a:blip r:embed="rId6" cstate="print"/>
              <a:stretch>
                <a:fillRect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sp>
          <p:nvSpPr>
            <p:cNvPr id="20" name="TextBox 7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33215" y="13688"/>
              <a:ext cx="4229" cy="3593"/>
            </a:xfrm>
            <a:prstGeom prst="rect">
              <a:avLst/>
            </a:prstGeom>
            <a:blipFill rotWithShape="1">
              <a:blip r:embed="rId7" cstate="print"/>
              <a:stretch>
                <a:fillRect/>
              </a:stretch>
            </a:blipFill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r>
                <a:rPr lang="uk-UA">
                  <a:noFill/>
                </a:rPr>
                <a:t> </a:t>
              </a: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 bwMode="auto">
            <a:xfrm>
              <a:off x="25281" y="5757"/>
              <a:ext cx="14328" cy="8028"/>
            </a:xfrm>
            <a:prstGeom prst="line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/>
            </a:extLst>
          </p:spPr>
        </p:cxnSp>
        <p:cxnSp>
          <p:nvCxnSpPr>
            <p:cNvPr id="22" name="Прямая со стрелкой 21"/>
            <p:cNvCxnSpPr>
              <a:cxnSpLocks noChangeShapeType="1"/>
            </p:cNvCxnSpPr>
            <p:nvPr/>
          </p:nvCxnSpPr>
          <p:spPr bwMode="auto">
            <a:xfrm flipH="1">
              <a:off x="9362" y="10805"/>
              <a:ext cx="14998" cy="0"/>
            </a:xfrm>
            <a:prstGeom prst="straightConnector1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/>
            </a:extLst>
          </p:spPr>
        </p:cxnSp>
        <p:cxnSp>
          <p:nvCxnSpPr>
            <p:cNvPr id="23" name="Прямая соединительная линия 22"/>
            <p:cNvCxnSpPr/>
            <p:nvPr/>
          </p:nvCxnSpPr>
          <p:spPr bwMode="auto">
            <a:xfrm>
              <a:off x="24360" y="10805"/>
              <a:ext cx="14952" cy="2744"/>
            </a:xfrm>
            <a:prstGeom prst="line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/>
            </a:extLst>
          </p:spPr>
        </p:cxnSp>
        <p:cxnSp>
          <p:nvCxnSpPr>
            <p:cNvPr id="24" name="Прямая соединительная линия 23"/>
            <p:cNvCxnSpPr/>
            <p:nvPr/>
          </p:nvCxnSpPr>
          <p:spPr bwMode="auto">
            <a:xfrm>
              <a:off x="24360" y="10805"/>
              <a:ext cx="15248" cy="0"/>
            </a:xfrm>
            <a:prstGeom prst="line">
              <a:avLst/>
            </a:prstGeom>
            <a:noFill/>
            <a:ln w="9525">
              <a:solidFill>
                <a:schemeClr val="accent1">
                  <a:lumMod val="95000"/>
                  <a:lumOff val="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/>
            </a:extLst>
          </p:spPr>
        </p:cxnSp>
      </p:grpSp>
      <p:sp>
        <p:nvSpPr>
          <p:cNvPr id="29" name="Скругленный прямоугольник 28"/>
          <p:cNvSpPr/>
          <p:nvPr/>
        </p:nvSpPr>
        <p:spPr>
          <a:xfrm>
            <a:off x="10691813" y="6321425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10</a:t>
            </a:r>
          </a:p>
        </p:txBody>
      </p:sp>
      <p:grpSp>
        <p:nvGrpSpPr>
          <p:cNvPr id="27653" name="Группа 3"/>
          <p:cNvGrpSpPr>
            <a:grpSpLocks/>
          </p:cNvGrpSpPr>
          <p:nvPr/>
        </p:nvGrpSpPr>
        <p:grpSpPr bwMode="auto">
          <a:xfrm>
            <a:off x="966788" y="3594100"/>
            <a:ext cx="4849812" cy="2921000"/>
            <a:chOff x="2800176" y="2275532"/>
            <a:chExt cx="3500016" cy="2306935"/>
          </a:xfrm>
        </p:grpSpPr>
        <p:pic>
          <p:nvPicPr>
            <p:cNvPr id="27655" name="Рисунок 4" descr="E:\лінзи\фото\IMG-862dd32b3d8f1a2be236da67975b32f2-V.jpg"/>
            <p:cNvPicPr>
              <a:picLocks noChangeAspect="1" noChangeArrowheads="1"/>
            </p:cNvPicPr>
            <p:nvPr/>
          </p:nvPicPr>
          <p:blipFill>
            <a:blip r:embed="rId8"/>
            <a:srcRect t="30411" r="13184" b="17351"/>
            <a:stretch>
              <a:fillRect/>
            </a:stretch>
          </p:blipFill>
          <p:spPr bwMode="auto">
            <a:xfrm>
              <a:off x="3391243" y="2848917"/>
              <a:ext cx="2160746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6" name="TextBox 2"/>
            <p:cNvSpPr txBox="1">
              <a:spLocks noChangeArrowheads="1"/>
            </p:cNvSpPr>
            <p:nvPr/>
          </p:nvSpPr>
          <p:spPr bwMode="auto">
            <a:xfrm>
              <a:off x="6012160" y="3275692"/>
              <a:ext cx="288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1</a:t>
              </a:r>
              <a:endParaRPr lang="ru-RU" b="1">
                <a:solidFill>
                  <a:srgbClr val="C00000"/>
                </a:solidFill>
              </a:endParaRPr>
            </a:p>
          </p:txBody>
        </p:sp>
        <p:cxnSp>
          <p:nvCxnSpPr>
            <p:cNvPr id="33" name="Прямая со стрелкой 32"/>
            <p:cNvCxnSpPr/>
            <p:nvPr/>
          </p:nvCxnSpPr>
          <p:spPr>
            <a:xfrm>
              <a:off x="3031601" y="3139379"/>
              <a:ext cx="864979" cy="576734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 flipH="1">
              <a:off x="4328497" y="2635364"/>
              <a:ext cx="575125" cy="100803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flipH="1">
              <a:off x="5075473" y="3573183"/>
              <a:ext cx="937157" cy="46264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60" name="TextBox 14"/>
            <p:cNvSpPr txBox="1">
              <a:spLocks noChangeArrowheads="1"/>
            </p:cNvSpPr>
            <p:nvPr/>
          </p:nvSpPr>
          <p:spPr bwMode="auto">
            <a:xfrm>
              <a:off x="2800176" y="2842304"/>
              <a:ext cx="3032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2</a:t>
              </a:r>
              <a:endParaRPr lang="ru-RU" b="1">
                <a:solidFill>
                  <a:srgbClr val="C00000"/>
                </a:solidFill>
              </a:endParaRPr>
            </a:p>
          </p:txBody>
        </p:sp>
        <p:sp>
          <p:nvSpPr>
            <p:cNvPr id="27661" name="TextBox 15"/>
            <p:cNvSpPr txBox="1">
              <a:spLocks noChangeArrowheads="1"/>
            </p:cNvSpPr>
            <p:nvPr/>
          </p:nvSpPr>
          <p:spPr bwMode="auto">
            <a:xfrm>
              <a:off x="4822812" y="2275532"/>
              <a:ext cx="296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3</a:t>
              </a:r>
              <a:endParaRPr lang="ru-RU" b="1">
                <a:solidFill>
                  <a:srgbClr val="C00000"/>
                </a:solidFill>
              </a:endParaRPr>
            </a:p>
          </p:txBody>
        </p:sp>
      </p:grpSp>
      <p:sp>
        <p:nvSpPr>
          <p:cNvPr id="27654" name="TextBox 37"/>
          <p:cNvSpPr txBox="1">
            <a:spLocks noChangeArrowheads="1"/>
          </p:cNvSpPr>
          <p:nvPr/>
        </p:nvSpPr>
        <p:spPr bwMode="auto">
          <a:xfrm>
            <a:off x="9391650" y="1077913"/>
            <a:ext cx="26003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uk-U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Зображення 3:</a:t>
            </a:r>
          </a:p>
          <a:p>
            <a:pPr marL="342900" indent="-342900" algn="ctr"/>
            <a:r>
              <a:rPr lang="uk-UA" sz="28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уявне, </a:t>
            </a:r>
          </a:p>
          <a:p>
            <a:pPr marL="342900" indent="-342900" algn="ctr"/>
            <a:r>
              <a:rPr lang="uk-UA" sz="28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зменшене, </a:t>
            </a:r>
          </a:p>
          <a:p>
            <a:pPr marL="342900" indent="-342900" algn="ctr"/>
            <a:r>
              <a:rPr lang="uk-UA" sz="2800" b="1">
                <a:solidFill>
                  <a:srgbClr val="36174D"/>
                </a:solidFill>
                <a:latin typeface="Times New Roman" pitchFamily="18" charset="0"/>
                <a:cs typeface="Times New Roman" pitchFamily="18" charset="0"/>
              </a:rPr>
              <a:t>пряме</a:t>
            </a:r>
            <a:endParaRPr lang="ru-RU" sz="2800" b="1">
              <a:solidFill>
                <a:srgbClr val="36174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19088" y="166688"/>
            <a:ext cx="5738812" cy="715962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три зображення?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0428288" y="6399213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11</a:t>
            </a:r>
          </a:p>
        </p:txBody>
      </p:sp>
      <p:grpSp>
        <p:nvGrpSpPr>
          <p:cNvPr id="28676" name="Группа 3"/>
          <p:cNvGrpSpPr>
            <a:grpSpLocks/>
          </p:cNvGrpSpPr>
          <p:nvPr/>
        </p:nvGrpSpPr>
        <p:grpSpPr bwMode="auto">
          <a:xfrm>
            <a:off x="5249863" y="1055688"/>
            <a:ext cx="7019925" cy="5195887"/>
            <a:chOff x="2800176" y="2275532"/>
            <a:chExt cx="3500016" cy="2306935"/>
          </a:xfrm>
        </p:grpSpPr>
        <p:pic>
          <p:nvPicPr>
            <p:cNvPr id="28679" name="Рисунок 4" descr="E:\лінзи\фото\IMG-862dd32b3d8f1a2be236da67975b32f2-V.jpg"/>
            <p:cNvPicPr>
              <a:picLocks noChangeAspect="1" noChangeArrowheads="1"/>
            </p:cNvPicPr>
            <p:nvPr/>
          </p:nvPicPr>
          <p:blipFill>
            <a:blip r:embed="rId2"/>
            <a:srcRect t="30411" r="13184" b="17351"/>
            <a:stretch>
              <a:fillRect/>
            </a:stretch>
          </p:blipFill>
          <p:spPr bwMode="auto">
            <a:xfrm>
              <a:off x="3391243" y="2848917"/>
              <a:ext cx="2160746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0" name="TextBox 2"/>
            <p:cNvSpPr txBox="1">
              <a:spLocks noChangeArrowheads="1"/>
            </p:cNvSpPr>
            <p:nvPr/>
          </p:nvSpPr>
          <p:spPr bwMode="auto">
            <a:xfrm>
              <a:off x="6012160" y="3275692"/>
              <a:ext cx="2880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1</a:t>
              </a:r>
              <a:endParaRPr lang="ru-RU" b="1">
                <a:solidFill>
                  <a:srgbClr val="C00000"/>
                </a:solidFill>
              </a:endParaRP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>
              <a:off x="3031294" y="3139664"/>
              <a:ext cx="864319" cy="57585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 flipH="1">
              <a:off x="4327772" y="2635704"/>
              <a:ext cx="576212" cy="100791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flipH="1">
              <a:off x="5075740" y="3573139"/>
              <a:ext cx="936346" cy="46307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84" name="TextBox 14"/>
            <p:cNvSpPr txBox="1">
              <a:spLocks noChangeArrowheads="1"/>
            </p:cNvSpPr>
            <p:nvPr/>
          </p:nvSpPr>
          <p:spPr bwMode="auto">
            <a:xfrm>
              <a:off x="2800176" y="2842304"/>
              <a:ext cx="3032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2</a:t>
              </a:r>
              <a:endParaRPr lang="ru-RU" b="1">
                <a:solidFill>
                  <a:srgbClr val="C00000"/>
                </a:solidFill>
              </a:endParaRPr>
            </a:p>
          </p:txBody>
        </p:sp>
        <p:sp>
          <p:nvSpPr>
            <p:cNvPr id="28685" name="TextBox 15"/>
            <p:cNvSpPr txBox="1">
              <a:spLocks noChangeArrowheads="1"/>
            </p:cNvSpPr>
            <p:nvPr/>
          </p:nvSpPr>
          <p:spPr bwMode="auto">
            <a:xfrm>
              <a:off x="4822812" y="2275532"/>
              <a:ext cx="296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b="1">
                  <a:solidFill>
                    <a:srgbClr val="C00000"/>
                  </a:solidFill>
                </a:rPr>
                <a:t>3</a:t>
              </a:r>
              <a:endParaRPr lang="ru-RU" b="1">
                <a:solidFill>
                  <a:srgbClr val="C00000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3113" y="1466850"/>
            <a:ext cx="4476750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Дійсне, зменшене, обернене 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(збірна лінза)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28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Дійсне, зменшене, обернене 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(увігнуте сферичне дзеркало)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28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Уявне, зменшене, пряме 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(опукле сферичне дзеркало)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0188" y="-4763"/>
            <a:ext cx="5348287" cy="12001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Загляньте всередину природи, і тоді ви все зрозумієте краще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А.Ейнштейн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3" descr="F:\лінзи\фото\IMG_20190102_093513.jpg"/>
          <p:cNvPicPr>
            <a:picLocks noChangeAspect="1" noChangeArrowheads="1"/>
          </p:cNvPicPr>
          <p:nvPr/>
        </p:nvPicPr>
        <p:blipFill>
          <a:blip r:embed="rId2"/>
          <a:srcRect r="24698"/>
          <a:stretch>
            <a:fillRect/>
          </a:stretch>
        </p:blipFill>
        <p:spPr bwMode="auto">
          <a:xfrm>
            <a:off x="7210425" y="1254125"/>
            <a:ext cx="3952875" cy="465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Рисунок 4" descr="E:\лінзи\фото\IMG-6aebf02723f17b8516a2aa1a169dfffc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113" y="1276350"/>
            <a:ext cx="5611812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0691813" y="6321425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12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8988" y="138113"/>
            <a:ext cx="11239500" cy="715962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Зображення, утворені окулярами, об’єктивом</a:t>
            </a:r>
            <a:endParaRPr lang="ru-RU" sz="36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197100" y="263525"/>
            <a:ext cx="8650288" cy="850900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28288" y="6399213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13</a:t>
            </a:r>
          </a:p>
        </p:txBody>
      </p:sp>
      <p:pic>
        <p:nvPicPr>
          <p:cNvPr id="30724" name="Рисунок 9"/>
          <p:cNvPicPr>
            <a:picLocks noChangeAspect="1" noChangeArrowheads="1"/>
          </p:cNvPicPr>
          <p:nvPr/>
        </p:nvPicPr>
        <p:blipFill>
          <a:blip r:embed="rId2"/>
          <a:srcRect l="48914" t="17143" b="51430"/>
          <a:stretch>
            <a:fillRect/>
          </a:stretch>
        </p:blipFill>
        <p:spPr bwMode="auto">
          <a:xfrm>
            <a:off x="6675438" y="3500438"/>
            <a:ext cx="2851150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2" descr="https://ukurier.gov.ua/media/images/2017-7/3(3).jpg"/>
          <p:cNvPicPr>
            <a:picLocks noChangeAspect="1" noChangeArrowheads="1"/>
          </p:cNvPicPr>
          <p:nvPr/>
        </p:nvPicPr>
        <p:blipFill>
          <a:blip r:embed="rId3"/>
          <a:srcRect l="54094" r="14664" b="51511"/>
          <a:stretch>
            <a:fillRect/>
          </a:stretch>
        </p:blipFill>
        <p:spPr bwMode="auto">
          <a:xfrm>
            <a:off x="9699625" y="3489325"/>
            <a:ext cx="22082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Рисунок 1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/>
          <a:srcRect l="42088" r="28635" b="40077"/>
          <a:stretch>
            <a:fillRect/>
          </a:stretch>
        </p:blipFill>
        <p:spPr bwMode="auto">
          <a:xfrm>
            <a:off x="3457575" y="3455988"/>
            <a:ext cx="30797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4" descr="http://svitanok.info/wp-content/uploads/2017/06/IMG_4441.jpg"/>
          <p:cNvPicPr>
            <a:picLocks noChangeAspect="1" noChangeArrowheads="1"/>
          </p:cNvPicPr>
          <p:nvPr/>
        </p:nvPicPr>
        <p:blipFill>
          <a:blip r:embed="rId5"/>
          <a:srcRect l="70996" t="21324" r="10593" b="51279"/>
          <a:stretch>
            <a:fillRect/>
          </a:stretch>
        </p:blipFill>
        <p:spPr bwMode="auto">
          <a:xfrm>
            <a:off x="439738" y="3454400"/>
            <a:ext cx="2801937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457200" y="1328738"/>
            <a:ext cx="11503025" cy="1736725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 Полтавського гірничо-збагачувального комбінату без вад зору постійно носять окуляри з вигнутим склом для захисту очей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Окуляри дають одночасно кілька зображень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 небезпека для зору при постійному використанні окулярів</a:t>
            </a:r>
            <a:endParaRPr lang="uk-UA" sz="2400" b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65125" y="1096963"/>
            <a:ext cx="11664950" cy="4392612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дослідження можна проводити вдома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Досліджено, що збірні лінзи одночасно утворюють кілька зображень віддаленого джерела світла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Доведено, що причиною утворення «зайвих» зображень є те, що лінза має певну товщину і обмежена двома сферичними поверхнями, які відбивають частину світла і виступають в якості сферичного дзеркала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b="1" dirty="0">
                <a:solidFill>
                  <a:srgbClr val="552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деяких випадках слід звернути увагу на утворення «зайвих» зображень, враховувати їх вплив на органи зору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70388" y="52388"/>
            <a:ext cx="3027362" cy="850900"/>
          </a:xfrm>
          <a:prstGeom prst="roundRect">
            <a:avLst/>
          </a:prstGeom>
          <a:solidFill>
            <a:srgbClr val="E0EBF6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4400" b="1" i="1" dirty="0">
              <a:ln w="0"/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28288" y="6399213"/>
            <a:ext cx="1500187" cy="511175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14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94013" y="2220913"/>
            <a:ext cx="6618287" cy="1123950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dirty="0">
                <a:ln w="0"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1556</TotalTime>
  <Words>485</Words>
  <Application>Microsoft Office PowerPoint</Application>
  <PresentationFormat>Произвольный</PresentationFormat>
  <Paragraphs>118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Century Gothic</vt:lpstr>
      <vt:lpstr>Arial</vt:lpstr>
      <vt:lpstr>Wingdings 3</vt:lpstr>
      <vt:lpstr>Calibri</vt:lpstr>
      <vt:lpstr>Times New Roman</vt:lpstr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ИРА</cp:lastModifiedBy>
  <cp:revision>148</cp:revision>
  <dcterms:created xsi:type="dcterms:W3CDTF">2017-02-01T20:39:01Z</dcterms:created>
  <dcterms:modified xsi:type="dcterms:W3CDTF">2021-04-25T22:48:13Z</dcterms:modified>
</cp:coreProperties>
</file>