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0" r:id="rId1"/>
  </p:sldMasterIdLst>
  <p:notesMasterIdLst>
    <p:notesMasterId r:id="rId21"/>
  </p:notesMasterIdLst>
  <p:sldIdLst>
    <p:sldId id="256" r:id="rId2"/>
    <p:sldId id="278" r:id="rId3"/>
    <p:sldId id="277" r:id="rId4"/>
    <p:sldId id="306" r:id="rId5"/>
    <p:sldId id="288" r:id="rId6"/>
    <p:sldId id="295" r:id="rId7"/>
    <p:sldId id="272" r:id="rId8"/>
    <p:sldId id="302" r:id="rId9"/>
    <p:sldId id="300" r:id="rId10"/>
    <p:sldId id="290" r:id="rId11"/>
    <p:sldId id="291" r:id="rId12"/>
    <p:sldId id="292" r:id="rId13"/>
    <p:sldId id="301" r:id="rId14"/>
    <p:sldId id="293" r:id="rId15"/>
    <p:sldId id="304" r:id="rId16"/>
    <p:sldId id="294" r:id="rId17"/>
    <p:sldId id="298" r:id="rId18"/>
    <p:sldId id="297" r:id="rId19"/>
    <p:sldId id="305" r:id="rId20"/>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Century Gothic" pitchFamily="34" charset="0"/>
        <a:ea typeface="+mn-ea"/>
        <a:cs typeface="Arial" charset="0"/>
      </a:defRPr>
    </a:lvl1pPr>
    <a:lvl2pPr marL="457200" algn="l" rtl="0" fontAlgn="base">
      <a:spcBef>
        <a:spcPct val="0"/>
      </a:spcBef>
      <a:spcAft>
        <a:spcPct val="0"/>
      </a:spcAft>
      <a:defRPr kern="1200">
        <a:solidFill>
          <a:schemeClr val="tx1"/>
        </a:solidFill>
        <a:latin typeface="Century Gothic" pitchFamily="34" charset="0"/>
        <a:ea typeface="+mn-ea"/>
        <a:cs typeface="Arial" charset="0"/>
      </a:defRPr>
    </a:lvl2pPr>
    <a:lvl3pPr marL="914400" algn="l" rtl="0" fontAlgn="base">
      <a:spcBef>
        <a:spcPct val="0"/>
      </a:spcBef>
      <a:spcAft>
        <a:spcPct val="0"/>
      </a:spcAft>
      <a:defRPr kern="1200">
        <a:solidFill>
          <a:schemeClr val="tx1"/>
        </a:solidFill>
        <a:latin typeface="Century Gothic" pitchFamily="34" charset="0"/>
        <a:ea typeface="+mn-ea"/>
        <a:cs typeface="Arial" charset="0"/>
      </a:defRPr>
    </a:lvl3pPr>
    <a:lvl4pPr marL="1371600" algn="l" rtl="0" fontAlgn="base">
      <a:spcBef>
        <a:spcPct val="0"/>
      </a:spcBef>
      <a:spcAft>
        <a:spcPct val="0"/>
      </a:spcAft>
      <a:defRPr kern="1200">
        <a:solidFill>
          <a:schemeClr val="tx1"/>
        </a:solidFill>
        <a:latin typeface="Century Gothic" pitchFamily="34" charset="0"/>
        <a:ea typeface="+mn-ea"/>
        <a:cs typeface="Arial" charset="0"/>
      </a:defRPr>
    </a:lvl4pPr>
    <a:lvl5pPr marL="1828800" algn="l" rtl="0" fontAlgn="base">
      <a:spcBef>
        <a:spcPct val="0"/>
      </a:spcBef>
      <a:spcAft>
        <a:spcPct val="0"/>
      </a:spcAft>
      <a:defRPr kern="1200">
        <a:solidFill>
          <a:schemeClr val="tx1"/>
        </a:solidFill>
        <a:latin typeface="Century Gothic" pitchFamily="34" charset="0"/>
        <a:ea typeface="+mn-ea"/>
        <a:cs typeface="Arial" charset="0"/>
      </a:defRPr>
    </a:lvl5pPr>
    <a:lvl6pPr marL="2286000" algn="l" defTabSz="914400" rtl="0" eaLnBrk="1" latinLnBrk="0" hangingPunct="1">
      <a:defRPr kern="1200">
        <a:solidFill>
          <a:schemeClr val="tx1"/>
        </a:solidFill>
        <a:latin typeface="Century Gothic" pitchFamily="34" charset="0"/>
        <a:ea typeface="+mn-ea"/>
        <a:cs typeface="Arial" charset="0"/>
      </a:defRPr>
    </a:lvl6pPr>
    <a:lvl7pPr marL="2743200" algn="l" defTabSz="914400" rtl="0" eaLnBrk="1" latinLnBrk="0" hangingPunct="1">
      <a:defRPr kern="1200">
        <a:solidFill>
          <a:schemeClr val="tx1"/>
        </a:solidFill>
        <a:latin typeface="Century Gothic" pitchFamily="34" charset="0"/>
        <a:ea typeface="+mn-ea"/>
        <a:cs typeface="Arial" charset="0"/>
      </a:defRPr>
    </a:lvl7pPr>
    <a:lvl8pPr marL="3200400" algn="l" defTabSz="914400" rtl="0" eaLnBrk="1" latinLnBrk="0" hangingPunct="1">
      <a:defRPr kern="1200">
        <a:solidFill>
          <a:schemeClr val="tx1"/>
        </a:solidFill>
        <a:latin typeface="Century Gothic" pitchFamily="34" charset="0"/>
        <a:ea typeface="+mn-ea"/>
        <a:cs typeface="Arial" charset="0"/>
      </a:defRPr>
    </a:lvl8pPr>
    <a:lvl9pPr marL="3657600" algn="l" defTabSz="914400" rtl="0" eaLnBrk="1" latinLnBrk="0" hangingPunct="1">
      <a:defRPr kern="1200">
        <a:solidFill>
          <a:schemeClr val="tx1"/>
        </a:solidFill>
        <a:latin typeface="Century Gothic"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174D"/>
    <a:srgbClr val="FFFFFF"/>
    <a:srgbClr val="FA720C"/>
    <a:srgbClr val="CCFFFF"/>
    <a:srgbClr val="CCECFF"/>
    <a:srgbClr val="F6FE8A"/>
    <a:srgbClr val="582A04"/>
    <a:srgbClr val="E0EBF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982" autoAdjust="0"/>
    <p:restoredTop sz="94660"/>
  </p:normalViewPr>
  <p:slideViewPr>
    <p:cSldViewPr snapToGrid="0">
      <p:cViewPr varScale="1">
        <p:scale>
          <a:sx n="61" d="100"/>
          <a:sy n="61" d="100"/>
        </p:scale>
        <p:origin x="-96" y="-3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00B680A-A348-46F3-8BE5-C4214B77652D}" type="datetimeFigureOut">
              <a:rPr lang="ru-RU"/>
              <a:pPr>
                <a:defRPr/>
              </a:pPr>
              <a:t>26.04.2021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C391623-1779-4116-B9F6-5E9F00302CCE}"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0DAB2FB-2BBB-45D9-B159-24AB428FE3D2}" type="datetime1">
              <a:rPr lang="ru-RU"/>
              <a:pPr>
                <a:defRPr/>
              </a:pPr>
              <a:t>26.04.2021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ABF0AAE-DFE4-49BA-92E3-304468AE4E48}"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F058416-0680-4BB1-BDEC-F9EA53015B7D}" type="datetime1">
              <a:rPr lang="ru-RU"/>
              <a:pPr>
                <a:defRPr/>
              </a:pPr>
              <a:t>26.04.2021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2D7F729-4FF0-435B-80F1-8DFDBA235084}"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C739C02-7DDD-4092-B619-E165D92FE6F6}" type="datetime1">
              <a:rPr lang="ru-RU"/>
              <a:pPr>
                <a:defRPr/>
              </a:pPr>
              <a:t>26.04.2021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B9E6C04-A0A0-4650-A437-37ED32ACC080}"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2AA5004-C9F1-436B-A4A8-EE1610C7BB06}" type="datetime1">
              <a:rPr lang="ru-RU"/>
              <a:pPr>
                <a:defRPr/>
              </a:pPr>
              <a:t>26.04.2021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5569335-CF0C-43A2-B2FE-6AB0A4F08AB9}"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C2C7A51-0FFE-4A6C-859F-35FD9D494B03}" type="datetime1">
              <a:rPr lang="ru-RU"/>
              <a:pPr>
                <a:defRPr/>
              </a:pPr>
              <a:t>26.04.2021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90C2731-C13E-4127-9989-0A86DB4AB9B7}"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B73A427-98D8-44B8-9465-0AC2B0EC322C}" type="datetime1">
              <a:rPr lang="ru-RU"/>
              <a:pPr>
                <a:defRPr/>
              </a:pPr>
              <a:t>26.04.2021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929CE0E-282B-447C-911F-AAC090B3A50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AFAD8074-3D69-4695-B6A6-E2FA6A384A31}" type="datetime1">
              <a:rPr lang="ru-RU"/>
              <a:pPr>
                <a:defRPr/>
              </a:pPr>
              <a:t>26.04.2021</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5D6177D7-7A49-4FDE-8E37-6485CF812D46}"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6C74044E-B74B-428F-A9AA-B60BD85011D7}" type="datetime1">
              <a:rPr lang="ru-RU"/>
              <a:pPr>
                <a:defRPr/>
              </a:pPr>
              <a:t>26.04.2021</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0E6BF027-9F25-4EF4-A856-6000D3D3BEB2}"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DCF91962-E0EB-48F1-8749-8800BA277B96}" type="datetime1">
              <a:rPr lang="ru-RU"/>
              <a:pPr>
                <a:defRPr/>
              </a:pPr>
              <a:t>26.04.2021</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40FAE48D-212D-429B-B26A-92264E31842B}"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D5B9D26-C25E-48FB-93E6-118A0935F545}" type="datetime1">
              <a:rPr lang="ru-RU"/>
              <a:pPr>
                <a:defRPr/>
              </a:pPr>
              <a:t>26.04.2021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43C9DD1-14C3-4DB3-AA5D-8F863590FFFD}"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6D4779E-8DF3-4329-91E4-38F41BFEA06C}" type="datetime1">
              <a:rPr lang="ru-RU"/>
              <a:pPr>
                <a:defRPr/>
              </a:pPr>
              <a:t>26.04.2021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91A9579-E841-4FA2-B12A-1F604BF69785}"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52E14B3-2E57-4722-906A-CCD43E049DD1}" type="datetime1">
              <a:rPr lang="ru-RU"/>
              <a:pPr>
                <a:defRPr/>
              </a:pPr>
              <a:t>26.04.2021</a:t>
            </a:fld>
            <a:endParaRPr lang="ru-RU"/>
          </a:p>
        </p:txBody>
      </p:sp>
      <p:sp>
        <p:nvSpPr>
          <p:cNvPr id="5" name="Нижний колонтитул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B0CE04E-7428-4F7E-8E9E-3DEDFDAD319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381000" y="153988"/>
            <a:ext cx="11560175" cy="901700"/>
          </a:xfrm>
          <a:prstGeom prst="roundRect">
            <a:avLst/>
          </a:prstGeom>
          <a:solidFill>
            <a:schemeClr val="accent2">
              <a:lumMod val="20000"/>
              <a:lumOff val="80000"/>
            </a:schemeClr>
          </a:solidFill>
          <a:ln>
            <a:solidFill>
              <a:schemeClr val="accent1"/>
            </a:solidFill>
          </a:ln>
        </p:spPr>
        <p:txBody>
          <a:bodyPr>
            <a:spAutoFit/>
          </a:bodyPr>
          <a:lstStyle/>
          <a:p>
            <a:pPr algn="ctr" fontAlgn="auto">
              <a:spcBef>
                <a:spcPts val="0"/>
              </a:spcBef>
              <a:spcAft>
                <a:spcPts val="0"/>
              </a:spcAft>
              <a:defRPr/>
            </a:pPr>
            <a:r>
              <a:rPr lang="uk-UA" sz="4700" b="1" dirty="0">
                <a:ln w="0"/>
                <a:solidFill>
                  <a:srgbClr val="002060"/>
                </a:solidFill>
                <a:latin typeface="Times New Roman" panose="02020603050405020304" pitchFamily="18" charset="0"/>
                <a:cs typeface="Times New Roman" panose="02020603050405020304" pitchFamily="18" charset="0"/>
              </a:rPr>
              <a:t>Небесний театр тіней в Сонячній системі</a:t>
            </a:r>
          </a:p>
        </p:txBody>
      </p:sp>
      <p:sp>
        <p:nvSpPr>
          <p:cNvPr id="2051" name="Содержимое 3"/>
          <p:cNvSpPr>
            <a:spLocks/>
          </p:cNvSpPr>
          <p:nvPr/>
        </p:nvSpPr>
        <p:spPr bwMode="auto">
          <a:xfrm>
            <a:off x="400050" y="1474788"/>
            <a:ext cx="7231063" cy="2043112"/>
          </a:xfrm>
          <a:prstGeom prst="roundRect">
            <a:avLst>
              <a:gd name="adj" fmla="val 16667"/>
            </a:avLst>
          </a:prstGeom>
          <a:noFill/>
          <a:ln w="28575">
            <a:solidFill>
              <a:srgbClr val="002060"/>
            </a:solidFill>
            <a:round/>
            <a:headEnd/>
            <a:tailEnd/>
          </a:ln>
        </p:spPr>
        <p:txBody>
          <a:bodyPr>
            <a:spAutoFit/>
          </a:bodyPr>
          <a:lstStyle/>
          <a:p>
            <a:pPr algn="just">
              <a:spcBef>
                <a:spcPts val="400"/>
              </a:spcBef>
              <a:buClr>
                <a:schemeClr val="accent1"/>
              </a:buClr>
              <a:buSzPct val="68000"/>
              <a:buFont typeface="Wingdings 3" pitchFamily="18" charset="2"/>
              <a:buNone/>
            </a:pPr>
            <a:r>
              <a:rPr lang="uk-UA" sz="2800" b="1" i="1" u="sng">
                <a:solidFill>
                  <a:srgbClr val="072C62"/>
                </a:solidFill>
                <a:latin typeface="Times New Roman" pitchFamily="18" charset="0"/>
                <a:cs typeface="Times New Roman" pitchFamily="18" charset="0"/>
              </a:rPr>
              <a:t>Автор:</a:t>
            </a:r>
          </a:p>
          <a:p>
            <a:pPr algn="just">
              <a:spcBef>
                <a:spcPts val="400"/>
              </a:spcBef>
              <a:buClr>
                <a:schemeClr val="accent1"/>
              </a:buClr>
              <a:buSzPct val="68000"/>
              <a:buFont typeface="Wingdings 3" pitchFamily="18" charset="2"/>
              <a:buNone/>
            </a:pPr>
            <a:r>
              <a:rPr lang="uk-UA" sz="2800" b="1">
                <a:solidFill>
                  <a:srgbClr val="002060"/>
                </a:solidFill>
                <a:latin typeface="Times New Roman" pitchFamily="18" charset="0"/>
                <a:cs typeface="Times New Roman" pitchFamily="18" charset="0"/>
              </a:rPr>
              <a:t>Шут Андрій</a:t>
            </a:r>
            <a:r>
              <a:rPr lang="en-US" sz="2800" b="1">
                <a:solidFill>
                  <a:srgbClr val="002060"/>
                </a:solidFill>
                <a:latin typeface="Times New Roman" pitchFamily="18" charset="0"/>
                <a:cs typeface="Times New Roman" pitchFamily="18" charset="0"/>
              </a:rPr>
              <a:t> </a:t>
            </a:r>
            <a:r>
              <a:rPr lang="uk-UA" sz="2800" b="1">
                <a:solidFill>
                  <a:srgbClr val="002060"/>
                </a:solidFill>
                <a:latin typeface="Times New Roman" pitchFamily="18" charset="0"/>
                <a:cs typeface="Times New Roman" pitchFamily="18" charset="0"/>
              </a:rPr>
              <a:t>Вадимович</a:t>
            </a:r>
          </a:p>
          <a:p>
            <a:pPr algn="just">
              <a:spcBef>
                <a:spcPts val="400"/>
              </a:spcBef>
              <a:buClr>
                <a:schemeClr val="accent1"/>
              </a:buClr>
              <a:buSzPct val="68000"/>
              <a:buFont typeface="Wingdings 3" pitchFamily="18" charset="2"/>
              <a:buNone/>
            </a:pPr>
            <a:r>
              <a:rPr lang="uk-UA" sz="2400" b="1">
                <a:solidFill>
                  <a:srgbClr val="072C62"/>
                </a:solidFill>
                <a:latin typeface="Times New Roman" pitchFamily="18" charset="0"/>
                <a:cs typeface="Times New Roman" pitchFamily="18" charset="0"/>
              </a:rPr>
              <a:t>учень 7 класу ЗОШ №3 імені В.О.Нижниченка</a:t>
            </a:r>
          </a:p>
          <a:p>
            <a:pPr algn="just">
              <a:spcBef>
                <a:spcPts val="400"/>
              </a:spcBef>
              <a:buClr>
                <a:schemeClr val="accent1"/>
              </a:buClr>
              <a:buSzPct val="68000"/>
              <a:buFont typeface="Wingdings 3" pitchFamily="18" charset="2"/>
              <a:buNone/>
            </a:pPr>
            <a:r>
              <a:rPr lang="uk-UA" sz="2400" b="1">
                <a:solidFill>
                  <a:srgbClr val="072C62"/>
                </a:solidFill>
                <a:latin typeface="Times New Roman" pitchFamily="18" charset="0"/>
                <a:cs typeface="Times New Roman" pitchFamily="18" charset="0"/>
              </a:rPr>
              <a:t>м. Горішні Плавні, Полтавська області</a:t>
            </a:r>
          </a:p>
        </p:txBody>
      </p:sp>
      <p:pic>
        <p:nvPicPr>
          <p:cNvPr id="2052" name="Picture 1"/>
          <p:cNvPicPr>
            <a:picLocks noChangeAspect="1" noChangeArrowheads="1"/>
          </p:cNvPicPr>
          <p:nvPr/>
        </p:nvPicPr>
        <p:blipFill>
          <a:blip r:embed="rId2"/>
          <a:srcRect b="20609"/>
          <a:stretch>
            <a:fillRect/>
          </a:stretch>
        </p:blipFill>
        <p:spPr bwMode="auto">
          <a:xfrm>
            <a:off x="9591675" y="3921125"/>
            <a:ext cx="1595438" cy="1900238"/>
          </a:xfrm>
          <a:prstGeom prst="rect">
            <a:avLst/>
          </a:prstGeom>
          <a:noFill/>
          <a:ln w="9525">
            <a:noFill/>
            <a:miter lim="800000"/>
            <a:headEnd/>
            <a:tailEnd/>
          </a:ln>
        </p:spPr>
      </p:pic>
      <p:sp>
        <p:nvSpPr>
          <p:cNvPr id="10" name="Скругленный прямоугольник 9"/>
          <p:cNvSpPr/>
          <p:nvPr/>
        </p:nvSpPr>
        <p:spPr>
          <a:xfrm>
            <a:off x="357188" y="6022975"/>
            <a:ext cx="11593512" cy="693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400" b="1" dirty="0" err="1">
                <a:latin typeface="Times New Roman" pitchFamily="18" charset="0"/>
                <a:cs typeface="Times New Roman" pitchFamily="18" charset="0"/>
              </a:rPr>
              <a:t>МАН-Юніор</a:t>
            </a:r>
            <a:r>
              <a:rPr lang="uk-UA" sz="2400" b="1" dirty="0">
                <a:latin typeface="Times New Roman" pitchFamily="18" charset="0"/>
                <a:cs typeface="Times New Roman" pitchFamily="18" charset="0"/>
              </a:rPr>
              <a:t> Астроном: проблема за власним спостереженням та її вирішення</a:t>
            </a:r>
          </a:p>
          <a:p>
            <a:pPr algn="ctr">
              <a:defRPr/>
            </a:pPr>
            <a:endParaRPr lang="ru-RU" sz="2400" b="1" dirty="0">
              <a:latin typeface="Times New Roman" pitchFamily="18" charset="0"/>
              <a:cs typeface="Times New Roman" pitchFamily="18" charset="0"/>
            </a:endParaRPr>
          </a:p>
        </p:txBody>
      </p:sp>
      <p:pic>
        <p:nvPicPr>
          <p:cNvPr id="2054" name="Picture 3"/>
          <p:cNvPicPr>
            <a:picLocks noChangeAspect="1" noChangeArrowheads="1"/>
          </p:cNvPicPr>
          <p:nvPr/>
        </p:nvPicPr>
        <p:blipFill>
          <a:blip r:embed="rId3" cstate="print"/>
          <a:srcRect/>
          <a:stretch>
            <a:fillRect/>
          </a:stretch>
        </p:blipFill>
        <p:spPr bwMode="auto">
          <a:xfrm>
            <a:off x="7924800" y="1131888"/>
            <a:ext cx="4022725" cy="2674937"/>
          </a:xfrm>
          <a:prstGeom prst="rect">
            <a:avLst/>
          </a:prstGeom>
          <a:noFill/>
          <a:ln w="9525">
            <a:noFill/>
            <a:miter lim="800000"/>
            <a:headEnd/>
            <a:tailEnd/>
          </a:ln>
        </p:spPr>
      </p:pic>
      <p:sp>
        <p:nvSpPr>
          <p:cNvPr id="2055" name="Содержимое 3"/>
          <p:cNvSpPr>
            <a:spLocks/>
          </p:cNvSpPr>
          <p:nvPr/>
        </p:nvSpPr>
        <p:spPr bwMode="auto">
          <a:xfrm>
            <a:off x="1682750" y="4486275"/>
            <a:ext cx="7472363" cy="987425"/>
          </a:xfrm>
          <a:prstGeom prst="roundRect">
            <a:avLst>
              <a:gd name="adj" fmla="val 16667"/>
            </a:avLst>
          </a:prstGeom>
          <a:noFill/>
          <a:ln w="28575">
            <a:solidFill>
              <a:srgbClr val="002060"/>
            </a:solidFill>
            <a:round/>
            <a:headEnd/>
            <a:tailEnd/>
          </a:ln>
        </p:spPr>
        <p:txBody>
          <a:bodyPr>
            <a:spAutoFit/>
          </a:bodyPr>
          <a:lstStyle/>
          <a:p>
            <a:pPr algn="ctr">
              <a:spcBef>
                <a:spcPts val="400"/>
              </a:spcBef>
              <a:buClr>
                <a:schemeClr val="accent1"/>
              </a:buClr>
              <a:buSzPct val="68000"/>
              <a:buFont typeface="Wingdings 3" pitchFamily="18" charset="2"/>
              <a:buNone/>
            </a:pPr>
            <a:r>
              <a:rPr lang="uk-UA" sz="2800" b="1" i="1" u="sng">
                <a:solidFill>
                  <a:srgbClr val="072C62"/>
                </a:solidFill>
                <a:latin typeface="Times New Roman" pitchFamily="18" charset="0"/>
                <a:cs typeface="Times New Roman" pitchFamily="18" charset="0"/>
              </a:rPr>
              <a:t>Керівник: </a:t>
            </a:r>
            <a:r>
              <a:rPr lang="uk-UA" sz="2400" b="1">
                <a:solidFill>
                  <a:srgbClr val="002060"/>
                </a:solidFill>
                <a:latin typeface="Times New Roman" pitchFamily="18" charset="0"/>
                <a:cs typeface="Times New Roman" pitchFamily="18" charset="0"/>
              </a:rPr>
              <a:t> Безперстова Людмила     Сергіївна, </a:t>
            </a:r>
            <a:r>
              <a:rPr lang="uk-UA" sz="2400" b="1">
                <a:solidFill>
                  <a:srgbClr val="072C62"/>
                </a:solidFill>
                <a:latin typeface="Times New Roman" pitchFamily="18" charset="0"/>
                <a:cs typeface="Times New Roman" pitchFamily="18" charset="0"/>
              </a:rPr>
              <a:t>                                  учитель фізики ЗОШ №3 імені В.О.Нижниченка</a:t>
            </a:r>
          </a:p>
        </p:txBody>
      </p:sp>
    </p:spTree>
  </p:cSld>
  <p:clrMapOvr>
    <a:masterClrMapping/>
  </p:clrMapOvr>
  <p:transition spd="slow">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8" descr="C:\Users\User\Desktop\Люда\Рисунки\Рисунок39.png"/>
          <p:cNvPicPr>
            <a:picLocks noChangeAspect="1" noChangeArrowheads="1"/>
          </p:cNvPicPr>
          <p:nvPr/>
        </p:nvPicPr>
        <p:blipFill>
          <a:blip r:embed="rId2"/>
          <a:srcRect/>
          <a:stretch>
            <a:fillRect/>
          </a:stretch>
        </p:blipFill>
        <p:spPr bwMode="auto">
          <a:xfrm>
            <a:off x="8440738" y="893763"/>
            <a:ext cx="3463925" cy="5611812"/>
          </a:xfrm>
          <a:prstGeom prst="rect">
            <a:avLst/>
          </a:prstGeom>
          <a:noFill/>
          <a:ln w="9525">
            <a:noFill/>
            <a:miter lim="800000"/>
            <a:headEnd/>
            <a:tailEnd/>
          </a:ln>
        </p:spPr>
      </p:pic>
      <p:sp>
        <p:nvSpPr>
          <p:cNvPr id="11267" name="TextBox 24"/>
          <p:cNvSpPr txBox="1">
            <a:spLocks noChangeArrowheads="1"/>
          </p:cNvSpPr>
          <p:nvPr/>
        </p:nvSpPr>
        <p:spPr bwMode="auto">
          <a:xfrm>
            <a:off x="1562100" y="0"/>
            <a:ext cx="8531225" cy="830263"/>
          </a:xfrm>
          <a:prstGeom prst="rect">
            <a:avLst/>
          </a:prstGeom>
          <a:noFill/>
          <a:ln w="9525">
            <a:noFill/>
            <a:miter lim="800000"/>
            <a:headEnd/>
            <a:tailEnd/>
          </a:ln>
        </p:spPr>
        <p:txBody>
          <a:bodyPr wrap="none">
            <a:spAutoFit/>
          </a:bodyPr>
          <a:lstStyle/>
          <a:p>
            <a:pPr algn="ctr"/>
            <a:r>
              <a:rPr lang="uk-UA" sz="2400" b="1">
                <a:solidFill>
                  <a:srgbClr val="0070C0"/>
                </a:solidFill>
                <a:latin typeface="Times New Roman" pitchFamily="18" charset="0"/>
                <a:cs typeface="Times New Roman" pitchFamily="18" charset="0"/>
              </a:rPr>
              <a:t>Визначення за фотографіями місячного затемнення</a:t>
            </a:r>
          </a:p>
          <a:p>
            <a:pPr algn="ctr"/>
            <a:r>
              <a:rPr lang="uk-UA" sz="2400" b="1">
                <a:solidFill>
                  <a:srgbClr val="0070C0"/>
                </a:solidFill>
                <a:latin typeface="Times New Roman" pitchFamily="18" charset="0"/>
                <a:cs typeface="Times New Roman" pitchFamily="18" charset="0"/>
              </a:rPr>
              <a:t>відносних розмірів земної тіні та видимого діаметра Місяця</a:t>
            </a:r>
            <a:endParaRPr lang="ru-RU" sz="2400" b="1">
              <a:solidFill>
                <a:srgbClr val="0070C0"/>
              </a:solidFill>
              <a:latin typeface="Times New Roman" pitchFamily="18" charset="0"/>
              <a:cs typeface="Times New Roman" pitchFamily="18" charset="0"/>
            </a:endParaRPr>
          </a:p>
        </p:txBody>
      </p:sp>
      <p:sp>
        <p:nvSpPr>
          <p:cNvPr id="11268" name="Rectangle 9"/>
          <p:cNvSpPr>
            <a:spLocks noChangeArrowheads="1"/>
          </p:cNvSpPr>
          <p:nvPr/>
        </p:nvSpPr>
        <p:spPr bwMode="auto">
          <a:xfrm>
            <a:off x="0" y="1266825"/>
            <a:ext cx="12192000" cy="0"/>
          </a:xfrm>
          <a:prstGeom prst="rect">
            <a:avLst/>
          </a:prstGeom>
          <a:noFill/>
          <a:ln w="9525">
            <a:noFill/>
            <a:miter lim="800000"/>
            <a:headEnd/>
            <a:tailEnd/>
          </a:ln>
        </p:spPr>
        <p:txBody>
          <a:bodyPr wrap="none" anchor="ctr">
            <a:spAutoFit/>
          </a:bodyPr>
          <a:lstStyle/>
          <a:p>
            <a:pPr eaLnBrk="0" hangingPunct="0"/>
            <a:endParaRPr lang="ru-RU"/>
          </a:p>
        </p:txBody>
      </p:sp>
      <p:pic>
        <p:nvPicPr>
          <p:cNvPr id="11269" name="Picture 2" descr="Місяць повністю занурився у тінь Землі"/>
          <p:cNvPicPr>
            <a:picLocks noChangeAspect="1" noChangeArrowheads="1"/>
          </p:cNvPicPr>
          <p:nvPr/>
        </p:nvPicPr>
        <p:blipFill>
          <a:blip r:embed="rId3"/>
          <a:srcRect l="18959" b="18970"/>
          <a:stretch>
            <a:fillRect/>
          </a:stretch>
        </p:blipFill>
        <p:spPr bwMode="auto">
          <a:xfrm>
            <a:off x="5349875" y="873125"/>
            <a:ext cx="2979738" cy="2232025"/>
          </a:xfrm>
          <a:prstGeom prst="rect">
            <a:avLst/>
          </a:prstGeom>
          <a:noFill/>
          <a:ln w="9525">
            <a:noFill/>
            <a:miter lim="800000"/>
            <a:headEnd/>
            <a:tailEnd/>
          </a:ln>
        </p:spPr>
      </p:pic>
      <p:sp>
        <p:nvSpPr>
          <p:cNvPr id="19" name="Скругленный прямоугольник 18"/>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10</a:t>
            </a:r>
          </a:p>
        </p:txBody>
      </p:sp>
      <p:sp>
        <p:nvSpPr>
          <p:cNvPr id="11271" name="Rectangle 21"/>
          <p:cNvSpPr>
            <a:spLocks noChangeArrowheads="1"/>
          </p:cNvSpPr>
          <p:nvPr/>
        </p:nvSpPr>
        <p:spPr bwMode="auto">
          <a:xfrm>
            <a:off x="0" y="1266825"/>
            <a:ext cx="12192000" cy="0"/>
          </a:xfrm>
          <a:prstGeom prst="rect">
            <a:avLst/>
          </a:prstGeom>
          <a:noFill/>
          <a:ln w="9525">
            <a:noFill/>
            <a:miter lim="800000"/>
            <a:headEnd/>
            <a:tailEnd/>
          </a:ln>
        </p:spPr>
        <p:txBody>
          <a:bodyPr wrap="none" anchor="ctr">
            <a:spAutoFit/>
          </a:bodyPr>
          <a:lstStyle/>
          <a:p>
            <a:pPr eaLnBrk="0" hangingPunct="0"/>
            <a:endParaRPr lang="ru-RU"/>
          </a:p>
        </p:txBody>
      </p:sp>
      <p:pic>
        <p:nvPicPr>
          <p:cNvPr id="11272" name="Picture 23" descr="C:\Users\User\Desktop\Люда\Рисунки\Рисунок37.png"/>
          <p:cNvPicPr>
            <a:picLocks noChangeAspect="1" noChangeArrowheads="1"/>
          </p:cNvPicPr>
          <p:nvPr/>
        </p:nvPicPr>
        <p:blipFill>
          <a:blip r:embed="rId4"/>
          <a:srcRect/>
          <a:stretch>
            <a:fillRect/>
          </a:stretch>
        </p:blipFill>
        <p:spPr bwMode="auto">
          <a:xfrm>
            <a:off x="420688" y="912813"/>
            <a:ext cx="4792662" cy="5367337"/>
          </a:xfrm>
          <a:prstGeom prst="rect">
            <a:avLst/>
          </a:prstGeom>
          <a:noFill/>
          <a:ln w="9525">
            <a:noFill/>
            <a:miter lim="800000"/>
            <a:headEnd/>
            <a:tailEnd/>
          </a:ln>
        </p:spPr>
      </p:pic>
      <p:pic>
        <p:nvPicPr>
          <p:cNvPr id="11273" name="Picture 24"/>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8680450" y="5262563"/>
            <a:ext cx="1828800" cy="520700"/>
          </a:xfrm>
          <a:prstGeom prst="rect">
            <a:avLst/>
          </a:prstGeom>
          <a:noFill/>
          <a:ln w="9525">
            <a:noFill/>
            <a:miter lim="800000"/>
            <a:headEnd/>
            <a:tailEnd/>
          </a:ln>
        </p:spPr>
      </p:pic>
      <p:sp>
        <p:nvSpPr>
          <p:cNvPr id="11274" name="Rectangle 26"/>
          <p:cNvSpPr>
            <a:spLocks noChangeArrowheads="1"/>
          </p:cNvSpPr>
          <p:nvPr/>
        </p:nvSpPr>
        <p:spPr bwMode="auto">
          <a:xfrm>
            <a:off x="0" y="1257300"/>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11275" name="TextBox 111"/>
          <p:cNvSpPr txBox="1">
            <a:spLocks noChangeArrowheads="1"/>
          </p:cNvSpPr>
          <p:nvPr/>
        </p:nvSpPr>
        <p:spPr bwMode="auto">
          <a:xfrm>
            <a:off x="8986838" y="1355725"/>
            <a:ext cx="2452687" cy="646113"/>
          </a:xfrm>
          <a:prstGeom prst="rect">
            <a:avLst/>
          </a:prstGeom>
          <a:noFill/>
          <a:ln w="9525">
            <a:noFill/>
            <a:miter lim="800000"/>
            <a:headEnd/>
            <a:tailEnd/>
          </a:ln>
        </p:spPr>
        <p:txBody>
          <a:bodyPr wrap="none">
            <a:spAutoFit/>
          </a:bodyPr>
          <a:lstStyle/>
          <a:p>
            <a:r>
              <a:rPr lang="uk-UA" b="1">
                <a:solidFill>
                  <a:srgbClr val="CCFFFF"/>
                </a:solidFill>
              </a:rPr>
              <a:t>Метод серединних</a:t>
            </a:r>
          </a:p>
          <a:p>
            <a:r>
              <a:rPr lang="uk-UA" b="1">
                <a:solidFill>
                  <a:srgbClr val="CCFFFF"/>
                </a:solidFill>
              </a:rPr>
              <a:t> перпендикулярів</a:t>
            </a:r>
            <a:endParaRPr lang="ru-RU" b="1">
              <a:solidFill>
                <a:srgbClr val="CCFFFF"/>
              </a:solidFill>
            </a:endParaRPr>
          </a:p>
        </p:txBody>
      </p:sp>
      <p:sp>
        <p:nvSpPr>
          <p:cNvPr id="11276" name="TextBox 112"/>
          <p:cNvSpPr txBox="1">
            <a:spLocks noChangeArrowheads="1"/>
          </p:cNvSpPr>
          <p:nvPr/>
        </p:nvSpPr>
        <p:spPr bwMode="auto">
          <a:xfrm>
            <a:off x="819150" y="6243638"/>
            <a:ext cx="3821113" cy="368300"/>
          </a:xfrm>
          <a:prstGeom prst="rect">
            <a:avLst/>
          </a:prstGeom>
          <a:noFill/>
          <a:ln w="9525">
            <a:noFill/>
            <a:miter lim="800000"/>
            <a:headEnd/>
            <a:tailEnd/>
          </a:ln>
        </p:spPr>
        <p:txBody>
          <a:bodyPr wrap="none">
            <a:spAutoFit/>
          </a:bodyPr>
          <a:lstStyle/>
          <a:p>
            <a:r>
              <a:rPr lang="uk-UA" b="1">
                <a:solidFill>
                  <a:srgbClr val="002060"/>
                </a:solidFill>
              </a:rPr>
              <a:t>Метод геометричної побудови</a:t>
            </a:r>
            <a:endParaRPr lang="ru-RU" b="1">
              <a:solidFill>
                <a:srgbClr val="002060"/>
              </a:solidFill>
            </a:endParaRPr>
          </a:p>
        </p:txBody>
      </p:sp>
      <p:sp>
        <p:nvSpPr>
          <p:cNvPr id="115" name="Скругленный прямоугольник 114"/>
          <p:cNvSpPr/>
          <p:nvPr/>
        </p:nvSpPr>
        <p:spPr>
          <a:xfrm>
            <a:off x="5202238" y="3254375"/>
            <a:ext cx="3130550" cy="3446463"/>
          </a:xfrm>
          <a:prstGeom prst="roundRect">
            <a:avLst/>
          </a:prstGeom>
          <a:solidFill>
            <a:srgbClr val="E0EBF6"/>
          </a:solidFill>
          <a:ln>
            <a:solidFill>
              <a:schemeClr val="bg2">
                <a:lumMod val="50000"/>
              </a:schemeClr>
            </a:solidFill>
          </a:ln>
        </p:spPr>
        <p:txBody>
          <a:bodyPr>
            <a:spAutoFit/>
          </a:bodyPr>
          <a:lstStyle/>
          <a:p>
            <a:pPr marL="457200" indent="-457200" algn="just" fontAlgn="auto">
              <a:spcBef>
                <a:spcPts val="0"/>
              </a:spcBef>
              <a:spcAft>
                <a:spcPts val="0"/>
              </a:spcAft>
              <a:buFontTx/>
              <a:buAutoNum type="arabicPeriod"/>
              <a:defRPr/>
            </a:pPr>
            <a:r>
              <a:rPr lang="uk-UA" sz="2000" b="1" dirty="0">
                <a:ln w="0"/>
                <a:solidFill>
                  <a:srgbClr val="002060"/>
                </a:solidFill>
                <a:latin typeface="Times New Roman" panose="02020603050405020304" pitchFamily="18" charset="0"/>
                <a:cs typeface="Times New Roman" panose="02020603050405020304" pitchFamily="18" charset="0"/>
              </a:rPr>
              <a:t>Якщо форма тіні Землі  є кругом, то форма Землі – куля</a:t>
            </a:r>
          </a:p>
          <a:p>
            <a:pPr marL="457200" indent="-457200" algn="just" fontAlgn="auto">
              <a:spcBef>
                <a:spcPts val="0"/>
              </a:spcBef>
              <a:spcAft>
                <a:spcPts val="0"/>
              </a:spcAft>
              <a:buFontTx/>
              <a:buAutoNum type="arabicPeriod"/>
              <a:defRPr/>
            </a:pPr>
            <a:r>
              <a:rPr lang="uk-UA" sz="2000" b="1" dirty="0">
                <a:ln w="0"/>
                <a:solidFill>
                  <a:srgbClr val="002060"/>
                </a:solidFill>
                <a:latin typeface="Times New Roman" panose="02020603050405020304" pitchFamily="18" charset="0"/>
                <a:cs typeface="Times New Roman" panose="02020603050405020304" pitchFamily="18" charset="0"/>
              </a:rPr>
              <a:t>Діаметр тіні Землі на відстані Місяця в 2.5 разів більший, </a:t>
            </a:r>
            <a:r>
              <a:rPr lang="uk-UA" sz="2000" b="1" dirty="0">
                <a:ln w="0"/>
                <a:solidFill>
                  <a:srgbClr val="002060"/>
                </a:solidFill>
                <a:latin typeface="Times New Roman" panose="02020603050405020304" pitchFamily="18" charset="0"/>
                <a:cs typeface="Times New Roman" panose="02020603050405020304" pitchFamily="18" charset="0"/>
              </a:rPr>
              <a:t>отже, </a:t>
            </a:r>
            <a:r>
              <a:rPr lang="uk-UA" sz="2000" b="1" dirty="0">
                <a:ln w="0"/>
                <a:solidFill>
                  <a:srgbClr val="002060"/>
                </a:solidFill>
                <a:latin typeface="Times New Roman" panose="02020603050405020304" pitchFamily="18" charset="0"/>
                <a:cs typeface="Times New Roman" panose="02020603050405020304" pitchFamily="18" charset="0"/>
              </a:rPr>
              <a:t>Місяць  повністю затінений</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966788" y="133350"/>
            <a:ext cx="10531475" cy="579438"/>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2800" b="1" i="1" dirty="0">
                <a:ln w="0"/>
                <a:solidFill>
                  <a:srgbClr val="002060"/>
                </a:solidFill>
                <a:latin typeface="Times New Roman" panose="02020603050405020304" pitchFamily="18" charset="0"/>
                <a:cs typeface="Times New Roman" panose="02020603050405020304" pitchFamily="18" charset="0"/>
              </a:rPr>
              <a:t>Обчислення довжини тіні від супутників Марса</a:t>
            </a:r>
          </a:p>
        </p:txBody>
      </p:sp>
      <p:sp>
        <p:nvSpPr>
          <p:cNvPr id="6" name="Скругленный прямоугольник 5"/>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11</a:t>
            </a:r>
          </a:p>
        </p:txBody>
      </p:sp>
      <p:grpSp>
        <p:nvGrpSpPr>
          <p:cNvPr id="12292" name="Группа 11"/>
          <p:cNvGrpSpPr>
            <a:grpSpLocks noChangeAspect="1"/>
          </p:cNvGrpSpPr>
          <p:nvPr/>
        </p:nvGrpSpPr>
        <p:grpSpPr bwMode="auto">
          <a:xfrm>
            <a:off x="409575" y="862013"/>
            <a:ext cx="5651500" cy="3240087"/>
            <a:chOff x="1734207" y="1556650"/>
            <a:chExt cx="7048227" cy="4045364"/>
          </a:xfrm>
        </p:grpSpPr>
        <p:grpSp>
          <p:nvGrpSpPr>
            <p:cNvPr id="12319" name="Группа 9"/>
            <p:cNvGrpSpPr>
              <a:grpSpLocks/>
            </p:cNvGrpSpPr>
            <p:nvPr/>
          </p:nvGrpSpPr>
          <p:grpSpPr bwMode="auto">
            <a:xfrm>
              <a:off x="1734207" y="1556650"/>
              <a:ext cx="7048227" cy="4045364"/>
              <a:chOff x="508711" y="1157257"/>
              <a:chExt cx="5940425" cy="3303263"/>
            </a:xfrm>
          </p:grpSpPr>
          <p:pic>
            <p:nvPicPr>
              <p:cNvPr id="12321" name="Рисунок 6" descr="Фото: NASA"/>
              <p:cNvPicPr>
                <a:picLocks noChangeAspect="1" noChangeArrowheads="1"/>
              </p:cNvPicPr>
              <p:nvPr/>
            </p:nvPicPr>
            <p:blipFill>
              <a:blip r:embed="rId2"/>
              <a:srcRect/>
              <a:stretch>
                <a:fillRect/>
              </a:stretch>
            </p:blipFill>
            <p:spPr bwMode="auto">
              <a:xfrm>
                <a:off x="508711" y="1157257"/>
                <a:ext cx="5940425" cy="3303263"/>
              </a:xfrm>
              <a:prstGeom prst="rect">
                <a:avLst/>
              </a:prstGeom>
              <a:noFill/>
              <a:ln w="9525">
                <a:noFill/>
                <a:miter lim="800000"/>
                <a:headEnd/>
                <a:tailEnd/>
              </a:ln>
            </p:spPr>
          </p:pic>
          <p:sp>
            <p:nvSpPr>
              <p:cNvPr id="12322" name="TextBox 7"/>
              <p:cNvSpPr txBox="1">
                <a:spLocks noChangeArrowheads="1"/>
              </p:cNvSpPr>
              <p:nvPr/>
            </p:nvSpPr>
            <p:spPr bwMode="auto">
              <a:xfrm>
                <a:off x="1051033" y="3878319"/>
                <a:ext cx="1043042" cy="461665"/>
              </a:xfrm>
              <a:prstGeom prst="rect">
                <a:avLst/>
              </a:prstGeom>
              <a:noFill/>
              <a:ln w="9525">
                <a:noFill/>
                <a:miter lim="800000"/>
                <a:headEnd/>
                <a:tailEnd/>
              </a:ln>
            </p:spPr>
            <p:txBody>
              <a:bodyPr wrap="none">
                <a:spAutoFit/>
              </a:bodyPr>
              <a:lstStyle/>
              <a:p>
                <a:r>
                  <a:rPr lang="ru-RU" sz="2400" b="1">
                    <a:solidFill>
                      <a:schemeClr val="bg1"/>
                    </a:solidFill>
                    <a:latin typeface="Times New Roman" pitchFamily="18" charset="0"/>
                    <a:cs typeface="Times New Roman" pitchFamily="18" charset="0"/>
                  </a:rPr>
                  <a:t>Фобос</a:t>
                </a:r>
              </a:p>
            </p:txBody>
          </p:sp>
          <p:sp>
            <p:nvSpPr>
              <p:cNvPr id="12323" name="TextBox 8"/>
              <p:cNvSpPr txBox="1">
                <a:spLocks noChangeArrowheads="1"/>
              </p:cNvSpPr>
              <p:nvPr/>
            </p:nvSpPr>
            <p:spPr bwMode="auto">
              <a:xfrm>
                <a:off x="4493186" y="3841533"/>
                <a:ext cx="1210331" cy="461665"/>
              </a:xfrm>
              <a:prstGeom prst="rect">
                <a:avLst/>
              </a:prstGeom>
              <a:noFill/>
              <a:ln w="9525">
                <a:noFill/>
                <a:miter lim="800000"/>
                <a:headEnd/>
                <a:tailEnd/>
              </a:ln>
            </p:spPr>
            <p:txBody>
              <a:bodyPr wrap="none">
                <a:spAutoFit/>
              </a:bodyPr>
              <a:lstStyle/>
              <a:p>
                <a:r>
                  <a:rPr lang="ru-RU" sz="2400" b="1">
                    <a:solidFill>
                      <a:schemeClr val="bg1"/>
                    </a:solidFill>
                    <a:latin typeface="Times New Roman" pitchFamily="18" charset="0"/>
                    <a:cs typeface="Times New Roman" pitchFamily="18" charset="0"/>
                  </a:rPr>
                  <a:t>Деймос</a:t>
                </a:r>
              </a:p>
            </p:txBody>
          </p:sp>
        </p:grpSp>
        <p:sp>
          <p:nvSpPr>
            <p:cNvPr id="12320" name="TextBox 10"/>
            <p:cNvSpPr txBox="1">
              <a:spLocks noChangeArrowheads="1"/>
            </p:cNvSpPr>
            <p:nvPr/>
          </p:nvSpPr>
          <p:spPr bwMode="auto">
            <a:xfrm>
              <a:off x="3616034" y="4540470"/>
              <a:ext cx="2590517" cy="707886"/>
            </a:xfrm>
            <a:prstGeom prst="rect">
              <a:avLst/>
            </a:prstGeom>
            <a:noFill/>
            <a:ln w="9525">
              <a:noFill/>
              <a:miter lim="800000"/>
              <a:headEnd/>
              <a:tailEnd/>
            </a:ln>
          </p:spPr>
          <p:txBody>
            <a:bodyPr wrap="none">
              <a:spAutoFit/>
            </a:bodyPr>
            <a:lstStyle/>
            <a:p>
              <a:pPr algn="ctr"/>
              <a:r>
                <a:rPr lang="uk-UA" sz="2000" b="1">
                  <a:solidFill>
                    <a:schemeClr val="bg1"/>
                  </a:solidFill>
                  <a:latin typeface="Times New Roman" pitchFamily="18" charset="0"/>
                  <a:cs typeface="Times New Roman" pitchFamily="18" charset="0"/>
                </a:rPr>
                <a:t>Кільцеві з</a:t>
              </a:r>
              <a:r>
                <a:rPr lang="ru-RU" sz="2000" b="1">
                  <a:solidFill>
                    <a:schemeClr val="bg1"/>
                  </a:solidFill>
                  <a:latin typeface="Times New Roman" pitchFamily="18" charset="0"/>
                  <a:cs typeface="Times New Roman" pitchFamily="18" charset="0"/>
                </a:rPr>
                <a:t>атемнення</a:t>
              </a:r>
            </a:p>
            <a:p>
              <a:pPr algn="ctr"/>
              <a:r>
                <a:rPr lang="ru-RU" sz="2000" b="1">
                  <a:solidFill>
                    <a:schemeClr val="bg1"/>
                  </a:solidFill>
                  <a:latin typeface="Times New Roman" pitchFamily="18" charset="0"/>
                  <a:cs typeface="Times New Roman" pitchFamily="18" charset="0"/>
                </a:rPr>
                <a:t> Марса</a:t>
              </a:r>
            </a:p>
          </p:txBody>
        </p:sp>
      </p:grpSp>
      <p:pic>
        <p:nvPicPr>
          <p:cNvPr id="12293" name="Рисунок 12" descr="https://universemagazine.com/wp-content/uploads/2020/05/pia17356-946.jpg"/>
          <p:cNvPicPr>
            <a:picLocks noChangeAspect="1" noChangeArrowheads="1"/>
          </p:cNvPicPr>
          <p:nvPr/>
        </p:nvPicPr>
        <p:blipFill>
          <a:blip r:embed="rId3"/>
          <a:srcRect l="25938" t="40083" r="25230" b="40469"/>
          <a:stretch>
            <a:fillRect/>
          </a:stretch>
        </p:blipFill>
        <p:spPr bwMode="auto">
          <a:xfrm>
            <a:off x="179388" y="4467225"/>
            <a:ext cx="4098925" cy="1219200"/>
          </a:xfrm>
          <a:prstGeom prst="rect">
            <a:avLst/>
          </a:prstGeom>
          <a:noFill/>
          <a:ln w="9525">
            <a:noFill/>
            <a:miter lim="800000"/>
            <a:headEnd/>
            <a:tailEnd/>
          </a:ln>
        </p:spPr>
      </p:pic>
      <p:pic>
        <p:nvPicPr>
          <p:cNvPr id="12294" name="Picture 2" descr="NASA"/>
          <p:cNvPicPr>
            <a:picLocks noChangeAspect="1" noChangeArrowheads="1"/>
          </p:cNvPicPr>
          <p:nvPr/>
        </p:nvPicPr>
        <p:blipFill>
          <a:blip r:embed="rId4"/>
          <a:srcRect l="41524" t="41405" r="46626" b="37926"/>
          <a:stretch>
            <a:fillRect/>
          </a:stretch>
        </p:blipFill>
        <p:spPr bwMode="auto">
          <a:xfrm>
            <a:off x="4751388" y="4392613"/>
            <a:ext cx="1155700" cy="1346200"/>
          </a:xfrm>
          <a:prstGeom prst="rect">
            <a:avLst/>
          </a:prstGeom>
          <a:noFill/>
          <a:ln w="9525">
            <a:noFill/>
            <a:miter lim="800000"/>
            <a:headEnd/>
            <a:tailEnd/>
          </a:ln>
        </p:spPr>
      </p:pic>
      <p:sp>
        <p:nvSpPr>
          <p:cNvPr id="13" name="Скругленный прямоугольник 12"/>
          <p:cNvSpPr/>
          <p:nvPr/>
        </p:nvSpPr>
        <p:spPr>
          <a:xfrm>
            <a:off x="2365375" y="998538"/>
            <a:ext cx="1485900" cy="714375"/>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3600" b="1" dirty="0">
                <a:ln w="0"/>
                <a:solidFill>
                  <a:srgbClr val="7030A0"/>
                </a:solidFill>
                <a:latin typeface="Times New Roman" panose="02020603050405020304" pitchFamily="18" charset="0"/>
                <a:cs typeface="Times New Roman" panose="02020603050405020304" pitchFamily="18" charset="0"/>
              </a:rPr>
              <a:t>Марс</a:t>
            </a:r>
          </a:p>
        </p:txBody>
      </p:sp>
      <p:sp>
        <p:nvSpPr>
          <p:cNvPr id="12296" name="TextBox 13"/>
          <p:cNvSpPr txBox="1">
            <a:spLocks noChangeArrowheads="1"/>
          </p:cNvSpPr>
          <p:nvPr/>
        </p:nvSpPr>
        <p:spPr bwMode="auto">
          <a:xfrm>
            <a:off x="7367588" y="882650"/>
            <a:ext cx="2670175" cy="369888"/>
          </a:xfrm>
          <a:prstGeom prst="rect">
            <a:avLst/>
          </a:prstGeom>
          <a:noFill/>
          <a:ln w="9525">
            <a:noFill/>
            <a:miter lim="800000"/>
            <a:headEnd/>
            <a:tailEnd/>
          </a:ln>
        </p:spPr>
        <p:txBody>
          <a:bodyPr wrap="none">
            <a:spAutoFit/>
          </a:bodyPr>
          <a:lstStyle/>
          <a:p>
            <a:r>
              <a:rPr lang="uk-UA" b="1">
                <a:solidFill>
                  <a:srgbClr val="7030A0"/>
                </a:solidFill>
              </a:rPr>
              <a:t>Довжина тіні Фобоса</a:t>
            </a:r>
            <a:endParaRPr lang="ru-RU" b="1">
              <a:solidFill>
                <a:srgbClr val="7030A0"/>
              </a:solidFill>
            </a:endParaRPr>
          </a:p>
        </p:txBody>
      </p:sp>
      <p:sp>
        <p:nvSpPr>
          <p:cNvPr id="12297" name="TextBox 15"/>
          <p:cNvSpPr txBox="1">
            <a:spLocks noChangeArrowheads="1"/>
          </p:cNvSpPr>
          <p:nvPr/>
        </p:nvSpPr>
        <p:spPr bwMode="auto">
          <a:xfrm>
            <a:off x="7761288" y="3589338"/>
            <a:ext cx="2841625" cy="369887"/>
          </a:xfrm>
          <a:prstGeom prst="rect">
            <a:avLst/>
          </a:prstGeom>
          <a:noFill/>
          <a:ln w="9525">
            <a:noFill/>
            <a:miter lim="800000"/>
            <a:headEnd/>
            <a:tailEnd/>
          </a:ln>
        </p:spPr>
        <p:txBody>
          <a:bodyPr wrap="none">
            <a:spAutoFit/>
          </a:bodyPr>
          <a:lstStyle/>
          <a:p>
            <a:r>
              <a:rPr lang="uk-UA" b="1">
                <a:solidFill>
                  <a:srgbClr val="7030A0"/>
                </a:solidFill>
              </a:rPr>
              <a:t>Довжина тіні Деймоса</a:t>
            </a:r>
            <a:endParaRPr lang="ru-RU" b="1">
              <a:solidFill>
                <a:srgbClr val="7030A0"/>
              </a:solidFill>
            </a:endParaRPr>
          </a:p>
        </p:txBody>
      </p:sp>
      <p:sp>
        <p:nvSpPr>
          <p:cNvPr id="12298" name="TextBox 16"/>
          <p:cNvSpPr txBox="1">
            <a:spLocks noChangeArrowheads="1"/>
          </p:cNvSpPr>
          <p:nvPr/>
        </p:nvSpPr>
        <p:spPr bwMode="auto">
          <a:xfrm>
            <a:off x="7467600" y="2044700"/>
            <a:ext cx="3821113" cy="368300"/>
          </a:xfrm>
          <a:prstGeom prst="rect">
            <a:avLst/>
          </a:prstGeom>
          <a:noFill/>
          <a:ln w="9525">
            <a:noFill/>
            <a:miter lim="800000"/>
            <a:headEnd/>
            <a:tailEnd/>
          </a:ln>
        </p:spPr>
        <p:txBody>
          <a:bodyPr wrap="none">
            <a:spAutoFit/>
          </a:bodyPr>
          <a:lstStyle/>
          <a:p>
            <a:r>
              <a:rPr lang="uk-UA" b="1">
                <a:solidFill>
                  <a:srgbClr val="7030A0"/>
                </a:solidFill>
              </a:rPr>
              <a:t>Відстань від Фобоса до Марса</a:t>
            </a:r>
            <a:endParaRPr lang="ru-RU" b="1">
              <a:solidFill>
                <a:srgbClr val="7030A0"/>
              </a:solidFill>
            </a:endParaRPr>
          </a:p>
        </p:txBody>
      </p:sp>
      <p:sp>
        <p:nvSpPr>
          <p:cNvPr id="12299" name="TextBox 17"/>
          <p:cNvSpPr txBox="1">
            <a:spLocks noChangeArrowheads="1"/>
          </p:cNvSpPr>
          <p:nvPr/>
        </p:nvSpPr>
        <p:spPr bwMode="auto">
          <a:xfrm>
            <a:off x="7262813" y="4719638"/>
            <a:ext cx="3992562" cy="368300"/>
          </a:xfrm>
          <a:prstGeom prst="rect">
            <a:avLst/>
          </a:prstGeom>
          <a:noFill/>
          <a:ln w="9525">
            <a:noFill/>
            <a:miter lim="800000"/>
            <a:headEnd/>
            <a:tailEnd/>
          </a:ln>
        </p:spPr>
        <p:txBody>
          <a:bodyPr wrap="none">
            <a:spAutoFit/>
          </a:bodyPr>
          <a:lstStyle/>
          <a:p>
            <a:r>
              <a:rPr lang="uk-UA" b="1">
                <a:solidFill>
                  <a:srgbClr val="7030A0"/>
                </a:solidFill>
              </a:rPr>
              <a:t>Відстань від Деймоса до Марса</a:t>
            </a:r>
            <a:endParaRPr lang="ru-RU" b="1">
              <a:solidFill>
                <a:srgbClr val="7030A0"/>
              </a:solidFill>
            </a:endParaRPr>
          </a:p>
        </p:txBody>
      </p:sp>
      <p:sp>
        <p:nvSpPr>
          <p:cNvPr id="19" name="Скругленный прямоугольник 18"/>
          <p:cNvSpPr/>
          <p:nvPr/>
        </p:nvSpPr>
        <p:spPr>
          <a:xfrm>
            <a:off x="241300" y="6056313"/>
            <a:ext cx="9039225" cy="577850"/>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2800" b="1" i="1" dirty="0">
                <a:ln w="0"/>
                <a:solidFill>
                  <a:srgbClr val="C00000"/>
                </a:solidFill>
                <a:latin typeface="Times New Roman" panose="02020603050405020304" pitchFamily="18" charset="0"/>
                <a:cs typeface="Times New Roman" panose="02020603050405020304" pitchFamily="18" charset="0"/>
              </a:rPr>
              <a:t>Для Марса можливі лише кільцеві затемнення!</a:t>
            </a:r>
          </a:p>
        </p:txBody>
      </p:sp>
      <p:sp>
        <p:nvSpPr>
          <p:cNvPr id="12301" name="Rectangle 14"/>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pic>
        <p:nvPicPr>
          <p:cNvPr id="12302" name="Picture 1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432550" y="1296988"/>
            <a:ext cx="5464175" cy="654050"/>
          </a:xfrm>
          <a:prstGeom prst="rect">
            <a:avLst/>
          </a:prstGeom>
          <a:noFill/>
          <a:ln w="9525">
            <a:noFill/>
            <a:miter lim="800000"/>
            <a:headEnd/>
            <a:tailEnd/>
          </a:ln>
        </p:spPr>
      </p:pic>
      <p:sp>
        <p:nvSpPr>
          <p:cNvPr id="12303" name="Rectangle 15"/>
          <p:cNvSpPr>
            <a:spLocks noChangeArrowheads="1"/>
          </p:cNvSpPr>
          <p:nvPr/>
        </p:nvSpPr>
        <p:spPr bwMode="auto">
          <a:xfrm>
            <a:off x="0" y="1152525"/>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12304" name="Rectangle 17"/>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pic>
        <p:nvPicPr>
          <p:cNvPr id="12305" name="Picture 16"/>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8629650" y="2443163"/>
            <a:ext cx="1066800" cy="381000"/>
          </a:xfrm>
          <a:prstGeom prst="rect">
            <a:avLst/>
          </a:prstGeom>
          <a:noFill/>
          <a:ln w="9525">
            <a:noFill/>
            <a:miter lim="800000"/>
            <a:headEnd/>
            <a:tailEnd/>
          </a:ln>
        </p:spPr>
      </p:pic>
      <p:sp>
        <p:nvSpPr>
          <p:cNvPr id="12306" name="Rectangle 18"/>
          <p:cNvSpPr>
            <a:spLocks noChangeArrowheads="1"/>
          </p:cNvSpPr>
          <p:nvPr/>
        </p:nvSpPr>
        <p:spPr bwMode="auto">
          <a:xfrm>
            <a:off x="0" y="838200"/>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12307" name="Rectangle 20"/>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sp>
        <p:nvSpPr>
          <p:cNvPr id="12308" name="Rectangle 21"/>
          <p:cNvSpPr>
            <a:spLocks noChangeArrowheads="1"/>
          </p:cNvSpPr>
          <p:nvPr/>
        </p:nvSpPr>
        <p:spPr bwMode="auto">
          <a:xfrm>
            <a:off x="0" y="838200"/>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12309" name="Rectangle 23"/>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pic>
        <p:nvPicPr>
          <p:cNvPr id="12310" name="Picture 2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6716713" y="3978275"/>
            <a:ext cx="4884737" cy="652463"/>
          </a:xfrm>
          <a:prstGeom prst="rect">
            <a:avLst/>
          </a:prstGeom>
          <a:noFill/>
          <a:ln w="9525">
            <a:noFill/>
            <a:miter lim="800000"/>
            <a:headEnd/>
            <a:tailEnd/>
          </a:ln>
        </p:spPr>
      </p:pic>
      <p:sp>
        <p:nvSpPr>
          <p:cNvPr id="12311" name="Rectangle 26"/>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pic>
        <p:nvPicPr>
          <p:cNvPr id="12312" name="Picture 25"/>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8072438" y="2759075"/>
            <a:ext cx="2505075" cy="381000"/>
          </a:xfrm>
          <a:prstGeom prst="rect">
            <a:avLst/>
          </a:prstGeom>
          <a:noFill/>
          <a:ln w="9525">
            <a:noFill/>
            <a:miter lim="800000"/>
            <a:headEnd/>
            <a:tailEnd/>
          </a:ln>
        </p:spPr>
      </p:pic>
      <p:sp>
        <p:nvSpPr>
          <p:cNvPr id="12313" name="Rectangle 27"/>
          <p:cNvSpPr>
            <a:spLocks noChangeArrowheads="1"/>
          </p:cNvSpPr>
          <p:nvPr/>
        </p:nvSpPr>
        <p:spPr bwMode="auto">
          <a:xfrm>
            <a:off x="0" y="838200"/>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12314" name="Rectangle 29"/>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pic>
        <p:nvPicPr>
          <p:cNvPr id="12315" name="Picture 28"/>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8682038" y="5049838"/>
            <a:ext cx="1238250" cy="381000"/>
          </a:xfrm>
          <a:prstGeom prst="rect">
            <a:avLst/>
          </a:prstGeom>
          <a:noFill/>
          <a:ln w="9525">
            <a:noFill/>
            <a:miter lim="800000"/>
            <a:headEnd/>
            <a:tailEnd/>
          </a:ln>
        </p:spPr>
      </p:pic>
      <p:sp>
        <p:nvSpPr>
          <p:cNvPr id="12316" name="Rectangle 30"/>
          <p:cNvSpPr>
            <a:spLocks noChangeArrowheads="1"/>
          </p:cNvSpPr>
          <p:nvPr/>
        </p:nvSpPr>
        <p:spPr bwMode="auto">
          <a:xfrm>
            <a:off x="0" y="838200"/>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12317" name="Rectangle 32"/>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pic>
        <p:nvPicPr>
          <p:cNvPr id="12318" name="Picture 31"/>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8218488" y="5402263"/>
            <a:ext cx="2505075" cy="38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Combining several images, this is a somewhat more natural view of Io’s shadow on Jupiter during Perijove 22 on 11 September 2019, correcting for JunoCam’s fisheye distortion. Note how small the shadow looks compared to the planet."/>
          <p:cNvPicPr>
            <a:picLocks noChangeAspect="1" noChangeArrowheads="1"/>
          </p:cNvPicPr>
          <p:nvPr/>
        </p:nvPicPr>
        <p:blipFill>
          <a:blip r:embed="rId2"/>
          <a:srcRect l="9196" r="31586"/>
          <a:stretch>
            <a:fillRect/>
          </a:stretch>
        </p:blipFill>
        <p:spPr bwMode="auto">
          <a:xfrm>
            <a:off x="9112250" y="4292600"/>
            <a:ext cx="2449513" cy="2124075"/>
          </a:xfrm>
          <a:prstGeom prst="rect">
            <a:avLst/>
          </a:prstGeom>
          <a:noFill/>
          <a:ln w="9525">
            <a:noFill/>
            <a:miter lim="800000"/>
            <a:headEnd/>
            <a:tailEnd/>
          </a:ln>
        </p:spPr>
      </p:pic>
      <p:sp>
        <p:nvSpPr>
          <p:cNvPr id="9" name="Скругленный прямоугольник 8"/>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12</a:t>
            </a:r>
          </a:p>
        </p:txBody>
      </p:sp>
      <p:pic>
        <p:nvPicPr>
          <p:cNvPr id="13316" name="Рисунок 9" descr="Тройное солнечное затмение на Юпитере"/>
          <p:cNvPicPr>
            <a:picLocks noChangeAspect="1"/>
          </p:cNvPicPr>
          <p:nvPr/>
        </p:nvPicPr>
        <p:blipFill>
          <a:blip r:embed="rId3"/>
          <a:srcRect/>
          <a:stretch>
            <a:fillRect/>
          </a:stretch>
        </p:blipFill>
        <p:spPr bwMode="auto">
          <a:xfrm>
            <a:off x="277813" y="931863"/>
            <a:ext cx="3652837" cy="3652837"/>
          </a:xfrm>
          <a:prstGeom prst="rect">
            <a:avLst/>
          </a:prstGeom>
          <a:noFill/>
          <a:ln w="9525">
            <a:noFill/>
            <a:miter lim="800000"/>
            <a:headEnd/>
            <a:tailEnd/>
          </a:ln>
        </p:spPr>
      </p:pic>
      <p:sp>
        <p:nvSpPr>
          <p:cNvPr id="11" name="Скругленный прямоугольник 10"/>
          <p:cNvSpPr/>
          <p:nvPr/>
        </p:nvSpPr>
        <p:spPr bwMode="auto">
          <a:xfrm>
            <a:off x="1050925" y="63500"/>
            <a:ext cx="2038350" cy="715963"/>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3600" b="1" dirty="0">
                <a:ln w="0"/>
                <a:solidFill>
                  <a:srgbClr val="7030A0"/>
                </a:solidFill>
                <a:latin typeface="Times New Roman" panose="02020603050405020304" pitchFamily="18" charset="0"/>
                <a:cs typeface="Times New Roman" panose="02020603050405020304" pitchFamily="18" charset="0"/>
              </a:rPr>
              <a:t>Юпітер</a:t>
            </a:r>
          </a:p>
        </p:txBody>
      </p:sp>
      <p:sp>
        <p:nvSpPr>
          <p:cNvPr id="13318" name="TextBox 6"/>
          <p:cNvSpPr txBox="1">
            <a:spLocks noChangeArrowheads="1"/>
          </p:cNvSpPr>
          <p:nvPr/>
        </p:nvSpPr>
        <p:spPr bwMode="auto">
          <a:xfrm>
            <a:off x="504825" y="4624388"/>
            <a:ext cx="2659063" cy="400050"/>
          </a:xfrm>
          <a:prstGeom prst="rect">
            <a:avLst/>
          </a:prstGeom>
          <a:noFill/>
          <a:ln w="9525">
            <a:noFill/>
            <a:miter lim="800000"/>
            <a:headEnd/>
            <a:tailEnd/>
          </a:ln>
        </p:spPr>
        <p:txBody>
          <a:bodyPr wrap="none">
            <a:spAutoFit/>
          </a:bodyPr>
          <a:lstStyle/>
          <a:p>
            <a:r>
              <a:rPr lang="uk-UA" sz="2000" b="1">
                <a:solidFill>
                  <a:srgbClr val="36174D"/>
                </a:solidFill>
                <a:latin typeface="Times New Roman" pitchFamily="18" charset="0"/>
                <a:cs typeface="Times New Roman" pitchFamily="18" charset="0"/>
              </a:rPr>
              <a:t>Потрійне затемнення</a:t>
            </a:r>
            <a:endParaRPr lang="ru-RU" sz="2000" b="1">
              <a:solidFill>
                <a:srgbClr val="36174D"/>
              </a:solidFill>
              <a:latin typeface="Times New Roman" pitchFamily="18" charset="0"/>
              <a:cs typeface="Times New Roman" pitchFamily="18" charset="0"/>
            </a:endParaRPr>
          </a:p>
        </p:txBody>
      </p:sp>
      <p:sp>
        <p:nvSpPr>
          <p:cNvPr id="14" name="Скругленный прямоугольник 13"/>
          <p:cNvSpPr/>
          <p:nvPr/>
        </p:nvSpPr>
        <p:spPr>
          <a:xfrm>
            <a:off x="4173538" y="347663"/>
            <a:ext cx="7850187" cy="3846512"/>
          </a:xfrm>
          <a:prstGeom prst="roundRect">
            <a:avLst/>
          </a:prstGeom>
          <a:solidFill>
            <a:srgbClr val="E0EBF6"/>
          </a:solidFill>
          <a:ln>
            <a:solidFill>
              <a:schemeClr val="bg2">
                <a:lumMod val="50000"/>
              </a:schemeClr>
            </a:solidFill>
          </a:ln>
        </p:spPr>
        <p:txBody>
          <a:bodyPr>
            <a:spAutoFit/>
          </a:bodyPr>
          <a:lstStyle/>
          <a:p>
            <a:pPr algn="just" fontAlgn="auto">
              <a:spcBef>
                <a:spcPts val="0"/>
              </a:spcBef>
              <a:spcAft>
                <a:spcPts val="0"/>
              </a:spcAft>
              <a:buFont typeface="Arial" pitchFamily="34" charset="0"/>
              <a:buChar char="•"/>
              <a:defRPr/>
            </a:pPr>
            <a:r>
              <a:rPr lang="uk-UA" sz="2800" b="1" i="1" dirty="0">
                <a:ln w="0"/>
                <a:solidFill>
                  <a:srgbClr val="002060"/>
                </a:solidFill>
                <a:latin typeface="Times New Roman" panose="02020603050405020304" pitchFamily="18" charset="0"/>
                <a:cs typeface="Times New Roman" panose="02020603050405020304" pitchFamily="18" charset="0"/>
              </a:rPr>
              <a:t> </a:t>
            </a:r>
            <a:r>
              <a:rPr lang="uk-UA" sz="2400" b="1" i="1" dirty="0">
                <a:ln w="0"/>
                <a:solidFill>
                  <a:srgbClr val="002060"/>
                </a:solidFill>
                <a:latin typeface="Times New Roman" panose="02020603050405020304" pitchFamily="18" charset="0"/>
                <a:cs typeface="Times New Roman" panose="02020603050405020304" pitchFamily="18" charset="0"/>
              </a:rPr>
              <a:t>На Юпітері можливі повні сонячні затемнення, що підтверджують фото з космічних апаратів</a:t>
            </a:r>
          </a:p>
          <a:p>
            <a:pPr algn="just" fontAlgn="auto">
              <a:spcBef>
                <a:spcPts val="0"/>
              </a:spcBef>
              <a:spcAft>
                <a:spcPts val="0"/>
              </a:spcAft>
              <a:buFont typeface="Arial" pitchFamily="34" charset="0"/>
              <a:buChar char="•"/>
              <a:defRPr/>
            </a:pPr>
            <a:r>
              <a:rPr lang="uk-UA" sz="2400" b="1" i="1" dirty="0">
                <a:ln w="0"/>
                <a:solidFill>
                  <a:srgbClr val="002060"/>
                </a:solidFill>
                <a:latin typeface="Times New Roman" panose="02020603050405020304" pitchFamily="18" charset="0"/>
                <a:cs typeface="Times New Roman" panose="02020603050405020304" pitchFamily="18" charset="0"/>
              </a:rPr>
              <a:t> Тінь від найбільших  супутників Юпітера проектується на верхні шари атмосфери Юпітера</a:t>
            </a:r>
          </a:p>
          <a:p>
            <a:pPr algn="just" fontAlgn="auto">
              <a:spcBef>
                <a:spcPts val="0"/>
              </a:spcBef>
              <a:spcAft>
                <a:spcPts val="0"/>
              </a:spcAft>
              <a:buFont typeface="Arial" pitchFamily="34" charset="0"/>
              <a:buChar char="•"/>
              <a:defRPr/>
            </a:pPr>
            <a:r>
              <a:rPr lang="uk-UA" sz="2400" b="1" i="1" dirty="0">
                <a:ln w="0"/>
                <a:solidFill>
                  <a:srgbClr val="002060"/>
                </a:solidFill>
                <a:latin typeface="Times New Roman" panose="02020603050405020304" pitchFamily="18" charset="0"/>
                <a:cs typeface="Times New Roman" panose="02020603050405020304" pitchFamily="18" charset="0"/>
              </a:rPr>
              <a:t>  Тіні мають більш чіткий контур, ніж тінь від Місяця на Землю</a:t>
            </a:r>
          </a:p>
          <a:p>
            <a:pPr algn="just" fontAlgn="auto">
              <a:spcBef>
                <a:spcPts val="0"/>
              </a:spcBef>
              <a:spcAft>
                <a:spcPts val="0"/>
              </a:spcAft>
              <a:buFont typeface="Arial" pitchFamily="34" charset="0"/>
              <a:buChar char="•"/>
              <a:defRPr/>
            </a:pPr>
            <a:r>
              <a:rPr lang="uk-UA" sz="2400" b="1" i="1" dirty="0">
                <a:ln w="0"/>
                <a:solidFill>
                  <a:srgbClr val="002060"/>
                </a:solidFill>
                <a:latin typeface="Times New Roman" panose="02020603050405020304" pitchFamily="18" charset="0"/>
                <a:cs typeface="Times New Roman" panose="02020603050405020304" pitchFamily="18" charset="0"/>
              </a:rPr>
              <a:t> Можливе потрійне затемнення</a:t>
            </a:r>
          </a:p>
          <a:p>
            <a:pPr algn="just" fontAlgn="auto">
              <a:spcBef>
                <a:spcPts val="0"/>
              </a:spcBef>
              <a:spcAft>
                <a:spcPts val="0"/>
              </a:spcAft>
              <a:buFont typeface="Arial" pitchFamily="34" charset="0"/>
              <a:buChar char="•"/>
              <a:defRPr/>
            </a:pPr>
            <a:r>
              <a:rPr lang="uk-UA" sz="2400" b="1" i="1" dirty="0">
                <a:ln w="0"/>
                <a:solidFill>
                  <a:srgbClr val="002060"/>
                </a:solidFill>
                <a:latin typeface="Times New Roman" panose="02020603050405020304" pitchFamily="18" charset="0"/>
                <a:cs typeface="Times New Roman" panose="02020603050405020304" pitchFamily="18" charset="0"/>
              </a:rPr>
              <a:t>  Сонячні затемнення для Юпітера доволі часте явище</a:t>
            </a:r>
          </a:p>
        </p:txBody>
      </p:sp>
      <p:pic>
        <p:nvPicPr>
          <p:cNvPr id="13320" name="Picture 4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333625" y="5330825"/>
            <a:ext cx="6503988" cy="701675"/>
          </a:xfrm>
          <a:prstGeom prst="rect">
            <a:avLst/>
          </a:prstGeom>
          <a:noFill/>
          <a:ln w="9525">
            <a:noFill/>
            <a:miter lim="800000"/>
            <a:headEnd/>
            <a:tailEnd/>
          </a:ln>
        </p:spPr>
      </p:pic>
      <p:pic>
        <p:nvPicPr>
          <p:cNvPr id="13321" name="Рисунок 11"/>
          <p:cNvPicPr>
            <a:picLocks noChangeAspect="1" noChangeArrowheads="1"/>
          </p:cNvPicPr>
          <p:nvPr/>
        </p:nvPicPr>
        <p:blipFill>
          <a:blip r:embed="rId5"/>
          <a:srcRect l="39925" t="32195" r="40353" b="32195"/>
          <a:stretch>
            <a:fillRect/>
          </a:stretch>
        </p:blipFill>
        <p:spPr bwMode="auto">
          <a:xfrm>
            <a:off x="369888" y="5146675"/>
            <a:ext cx="1658937" cy="154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966788" y="133350"/>
            <a:ext cx="10531475" cy="579438"/>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2800" b="1" i="1" dirty="0">
                <a:ln w="0"/>
                <a:solidFill>
                  <a:srgbClr val="002060"/>
                </a:solidFill>
                <a:latin typeface="Times New Roman" panose="02020603050405020304" pitchFamily="18" charset="0"/>
                <a:cs typeface="Times New Roman" panose="02020603050405020304" pitchFamily="18" charset="0"/>
              </a:rPr>
              <a:t>Обчислення довжини тіні від деяких супутників Юпітера</a:t>
            </a:r>
          </a:p>
        </p:txBody>
      </p:sp>
      <p:sp>
        <p:nvSpPr>
          <p:cNvPr id="5" name="Скругленный прямоугольник 4"/>
          <p:cNvSpPr/>
          <p:nvPr/>
        </p:nvSpPr>
        <p:spPr>
          <a:xfrm>
            <a:off x="401638" y="4416425"/>
            <a:ext cx="2433637" cy="579438"/>
          </a:xfrm>
          <a:prstGeom prst="roundRect">
            <a:avLst/>
          </a:prstGeom>
          <a:solidFill>
            <a:schemeClr val="bg1">
              <a:lumMod val="85000"/>
            </a:schemeClr>
          </a:solidFill>
          <a:ln>
            <a:solidFill>
              <a:schemeClr val="tx2"/>
            </a:solidFill>
          </a:ln>
        </p:spPr>
        <p:txBody>
          <a:bodyPr>
            <a:spAutoFit/>
          </a:bodyPr>
          <a:lstStyle/>
          <a:p>
            <a:pPr algn="ctr" fontAlgn="auto">
              <a:spcBef>
                <a:spcPts val="0"/>
              </a:spcBef>
              <a:spcAft>
                <a:spcPts val="0"/>
              </a:spcAft>
              <a:defRPr/>
            </a:pPr>
            <a:r>
              <a:rPr lang="uk-UA" sz="2800" b="1" i="1" dirty="0">
                <a:ln w="0"/>
                <a:solidFill>
                  <a:srgbClr val="002060"/>
                </a:solidFill>
                <a:latin typeface="Times New Roman" panose="02020603050405020304" pitchFamily="18" charset="0"/>
                <a:cs typeface="Times New Roman" panose="02020603050405020304" pitchFamily="18" charset="0"/>
              </a:rPr>
              <a:t>Європа</a:t>
            </a:r>
          </a:p>
        </p:txBody>
      </p:sp>
      <p:sp>
        <p:nvSpPr>
          <p:cNvPr id="6" name="Скругленный прямоугольник 5"/>
          <p:cNvSpPr/>
          <p:nvPr/>
        </p:nvSpPr>
        <p:spPr>
          <a:xfrm>
            <a:off x="449263" y="3659188"/>
            <a:ext cx="2401887" cy="579437"/>
          </a:xfrm>
          <a:prstGeom prst="roundRect">
            <a:avLst/>
          </a:prstGeom>
          <a:solidFill>
            <a:schemeClr val="bg1">
              <a:lumMod val="85000"/>
            </a:schemeClr>
          </a:solidFill>
          <a:ln>
            <a:solidFill>
              <a:schemeClr val="tx2"/>
            </a:solidFill>
          </a:ln>
        </p:spPr>
        <p:txBody>
          <a:bodyPr>
            <a:spAutoFit/>
          </a:bodyPr>
          <a:lstStyle/>
          <a:p>
            <a:pPr algn="ctr" fontAlgn="auto">
              <a:spcBef>
                <a:spcPts val="0"/>
              </a:spcBef>
              <a:spcAft>
                <a:spcPts val="0"/>
              </a:spcAft>
              <a:defRPr/>
            </a:pPr>
            <a:r>
              <a:rPr lang="uk-UA" sz="2800" b="1" i="1" dirty="0" err="1">
                <a:ln w="0"/>
                <a:solidFill>
                  <a:srgbClr val="002060"/>
                </a:solidFill>
                <a:latin typeface="Times New Roman" panose="02020603050405020304" pitchFamily="18" charset="0"/>
                <a:cs typeface="Times New Roman" panose="02020603050405020304" pitchFamily="18" charset="0"/>
              </a:rPr>
              <a:t>Ганімед</a:t>
            </a:r>
            <a:endParaRPr lang="uk-UA" sz="2800" b="1" i="1" dirty="0">
              <a:ln w="0"/>
              <a:solidFill>
                <a:srgbClr val="002060"/>
              </a:solidFill>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476250" y="2284413"/>
            <a:ext cx="2433638" cy="579437"/>
          </a:xfrm>
          <a:prstGeom prst="roundRect">
            <a:avLst/>
          </a:prstGeom>
          <a:solidFill>
            <a:schemeClr val="bg1">
              <a:lumMod val="85000"/>
            </a:schemeClr>
          </a:solidFill>
          <a:ln>
            <a:solidFill>
              <a:schemeClr val="tx2"/>
            </a:solidFill>
          </a:ln>
        </p:spPr>
        <p:txBody>
          <a:bodyPr>
            <a:spAutoFit/>
          </a:bodyPr>
          <a:lstStyle/>
          <a:p>
            <a:pPr algn="ctr" fontAlgn="auto">
              <a:spcBef>
                <a:spcPts val="0"/>
              </a:spcBef>
              <a:spcAft>
                <a:spcPts val="0"/>
              </a:spcAft>
              <a:defRPr/>
            </a:pPr>
            <a:r>
              <a:rPr lang="uk-UA" sz="2800" b="1" i="1" dirty="0" err="1">
                <a:ln w="0"/>
                <a:solidFill>
                  <a:srgbClr val="002060"/>
                </a:solidFill>
                <a:latin typeface="Times New Roman" panose="02020603050405020304" pitchFamily="18" charset="0"/>
                <a:cs typeface="Times New Roman" panose="02020603050405020304" pitchFamily="18" charset="0"/>
              </a:rPr>
              <a:t>Іо</a:t>
            </a:r>
            <a:endParaRPr lang="uk-UA" sz="2800" b="1" i="1" dirty="0">
              <a:ln w="0"/>
              <a:solidFill>
                <a:srgbClr val="002060"/>
              </a:solidFill>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407988" y="5092700"/>
            <a:ext cx="2432050" cy="579438"/>
          </a:xfrm>
          <a:prstGeom prst="roundRect">
            <a:avLst/>
          </a:prstGeom>
          <a:solidFill>
            <a:schemeClr val="bg1">
              <a:lumMod val="85000"/>
            </a:schemeClr>
          </a:solidFill>
          <a:ln>
            <a:solidFill>
              <a:schemeClr val="tx2"/>
            </a:solidFill>
          </a:ln>
        </p:spPr>
        <p:txBody>
          <a:bodyPr>
            <a:spAutoFit/>
          </a:bodyPr>
          <a:lstStyle/>
          <a:p>
            <a:pPr algn="ctr" fontAlgn="auto">
              <a:spcBef>
                <a:spcPts val="0"/>
              </a:spcBef>
              <a:spcAft>
                <a:spcPts val="0"/>
              </a:spcAft>
              <a:defRPr/>
            </a:pPr>
            <a:r>
              <a:rPr lang="uk-UA" sz="2800" b="1" i="1" dirty="0">
                <a:ln w="0"/>
                <a:solidFill>
                  <a:srgbClr val="002060"/>
                </a:solidFill>
                <a:latin typeface="Times New Roman" panose="02020603050405020304" pitchFamily="18" charset="0"/>
                <a:cs typeface="Times New Roman" panose="02020603050405020304" pitchFamily="18" charset="0"/>
              </a:rPr>
              <a:t>Калісто</a:t>
            </a:r>
          </a:p>
        </p:txBody>
      </p:sp>
      <p:grpSp>
        <p:nvGrpSpPr>
          <p:cNvPr id="14343" name="Группа 14"/>
          <p:cNvGrpSpPr>
            <a:grpSpLocks noChangeAspect="1"/>
          </p:cNvGrpSpPr>
          <p:nvPr/>
        </p:nvGrpSpPr>
        <p:grpSpPr bwMode="auto">
          <a:xfrm>
            <a:off x="10434638" y="3879850"/>
            <a:ext cx="1081087" cy="1079500"/>
            <a:chOff x="2615223" y="2586412"/>
            <a:chExt cx="1872000" cy="1872000"/>
          </a:xfrm>
        </p:grpSpPr>
        <p:sp>
          <p:nvSpPr>
            <p:cNvPr id="9" name="Овал 8"/>
            <p:cNvSpPr>
              <a:spLocks noChangeAspect="1"/>
            </p:cNvSpPr>
            <p:nvPr/>
          </p:nvSpPr>
          <p:spPr>
            <a:xfrm>
              <a:off x="2615223" y="2586412"/>
              <a:ext cx="1872000" cy="18720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 name="Дуга 9"/>
            <p:cNvSpPr>
              <a:spLocks noChangeAspect="1"/>
            </p:cNvSpPr>
            <p:nvPr/>
          </p:nvSpPr>
          <p:spPr>
            <a:xfrm>
              <a:off x="3192492" y="3098459"/>
              <a:ext cx="720212" cy="721271"/>
            </a:xfrm>
            <a:prstGeom prst="arc">
              <a:avLst>
                <a:gd name="adj1" fmla="val 21070472"/>
                <a:gd name="adj2" fmla="val 20893928"/>
              </a:avLst>
            </a:prstGeom>
            <a:ln w="38100">
              <a:solidFill>
                <a:srgbClr val="FA720C"/>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grpSp>
      <p:sp>
        <p:nvSpPr>
          <p:cNvPr id="14344" name="Rectangle 2"/>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pic>
        <p:nvPicPr>
          <p:cNvPr id="14345" name="Picture 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165475" y="4552950"/>
            <a:ext cx="3725863" cy="438150"/>
          </a:xfrm>
          <a:prstGeom prst="rect">
            <a:avLst/>
          </a:prstGeom>
          <a:noFill/>
          <a:ln w="9525">
            <a:noFill/>
            <a:miter lim="800000"/>
            <a:headEnd/>
            <a:tailEnd/>
          </a:ln>
        </p:spPr>
      </p:pic>
      <p:sp>
        <p:nvSpPr>
          <p:cNvPr id="14346" name="Rectangle 3"/>
          <p:cNvSpPr>
            <a:spLocks noChangeArrowheads="1"/>
          </p:cNvSpPr>
          <p:nvPr/>
        </p:nvSpPr>
        <p:spPr bwMode="auto">
          <a:xfrm>
            <a:off x="7473950" y="2333625"/>
            <a:ext cx="2347913" cy="369888"/>
          </a:xfrm>
          <a:prstGeom prst="rect">
            <a:avLst/>
          </a:prstGeom>
          <a:noFill/>
          <a:ln w="9525">
            <a:noFill/>
            <a:miter lim="800000"/>
            <a:headEnd/>
            <a:tailEnd/>
          </a:ln>
        </p:spPr>
        <p:txBody>
          <a:bodyPr anchor="ctr">
            <a:spAutoFit/>
          </a:bodyPr>
          <a:lstStyle/>
          <a:p>
            <a:pPr eaLnBrk="0" hangingPunct="0"/>
            <a:r>
              <a:rPr lang="uk-UA" b="1">
                <a:solidFill>
                  <a:srgbClr val="FF0000"/>
                </a:solidFill>
                <a:latin typeface="Calibri" pitchFamily="34" charset="0"/>
                <a:cs typeface="Times New Roman" pitchFamily="18" charset="0"/>
              </a:rPr>
              <a:t>   Затемнення повне</a:t>
            </a:r>
            <a:endParaRPr lang="uk-UA"/>
          </a:p>
        </p:txBody>
      </p:sp>
      <p:sp>
        <p:nvSpPr>
          <p:cNvPr id="14347" name="TextBox 15"/>
          <p:cNvSpPr txBox="1">
            <a:spLocks noChangeArrowheads="1"/>
          </p:cNvSpPr>
          <p:nvPr/>
        </p:nvSpPr>
        <p:spPr bwMode="auto">
          <a:xfrm>
            <a:off x="1108075" y="1646238"/>
            <a:ext cx="6764338" cy="400050"/>
          </a:xfrm>
          <a:prstGeom prst="rect">
            <a:avLst/>
          </a:prstGeom>
          <a:noFill/>
          <a:ln w="9525">
            <a:noFill/>
            <a:miter lim="800000"/>
            <a:headEnd/>
            <a:tailEnd/>
          </a:ln>
        </p:spPr>
        <p:txBody>
          <a:bodyPr wrap="none">
            <a:spAutoFit/>
          </a:bodyPr>
          <a:lstStyle/>
          <a:p>
            <a:r>
              <a:rPr lang="uk-UA" sz="2000" b="1">
                <a:solidFill>
                  <a:srgbClr val="0070C0"/>
                </a:solidFill>
              </a:rPr>
              <a:t>Довжина тіні і відстань від супутника до Юпітера</a:t>
            </a:r>
            <a:endParaRPr lang="ru-RU" sz="2000" b="1">
              <a:solidFill>
                <a:srgbClr val="0070C0"/>
              </a:solidFill>
            </a:endParaRPr>
          </a:p>
        </p:txBody>
      </p:sp>
      <p:sp>
        <p:nvSpPr>
          <p:cNvPr id="14348" name="Rectangle 5"/>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pic>
        <p:nvPicPr>
          <p:cNvPr id="14349"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162300" y="3776663"/>
            <a:ext cx="4081463" cy="433387"/>
          </a:xfrm>
          <a:prstGeom prst="rect">
            <a:avLst/>
          </a:prstGeom>
          <a:noFill/>
          <a:ln w="9525">
            <a:noFill/>
            <a:miter lim="800000"/>
            <a:headEnd/>
            <a:tailEnd/>
          </a:ln>
        </p:spPr>
      </p:pic>
      <p:sp>
        <p:nvSpPr>
          <p:cNvPr id="14350" name="Rectangle 6"/>
          <p:cNvSpPr>
            <a:spLocks noChangeArrowheads="1"/>
          </p:cNvSpPr>
          <p:nvPr/>
        </p:nvSpPr>
        <p:spPr bwMode="auto">
          <a:xfrm>
            <a:off x="0" y="304800"/>
            <a:ext cx="12192000" cy="457200"/>
          </a:xfrm>
          <a:prstGeom prst="rect">
            <a:avLst/>
          </a:prstGeom>
          <a:noFill/>
          <a:ln w="9525">
            <a:noFill/>
            <a:miter lim="800000"/>
            <a:headEnd/>
            <a:tailEnd/>
          </a:ln>
        </p:spPr>
        <p:txBody>
          <a:bodyPr wrap="none" anchor="ctr">
            <a:spAutoFit/>
          </a:bodyPr>
          <a:lstStyle/>
          <a:p>
            <a:pPr eaLnBrk="0" hangingPunct="0"/>
            <a:r>
              <a:rPr lang="uk-UA" b="1">
                <a:solidFill>
                  <a:srgbClr val="FF0000"/>
                </a:solidFill>
                <a:latin typeface="Calibri" pitchFamily="34" charset="0"/>
                <a:cs typeface="Times New Roman" pitchFamily="18" charset="0"/>
              </a:rPr>
              <a:t>   </a:t>
            </a:r>
            <a:endParaRPr lang="uk-UA"/>
          </a:p>
        </p:txBody>
      </p:sp>
      <p:sp>
        <p:nvSpPr>
          <p:cNvPr id="14351" name="Rectangle 3"/>
          <p:cNvSpPr>
            <a:spLocks noChangeArrowheads="1"/>
          </p:cNvSpPr>
          <p:nvPr/>
        </p:nvSpPr>
        <p:spPr bwMode="auto">
          <a:xfrm>
            <a:off x="7410450" y="3724275"/>
            <a:ext cx="2347913" cy="368300"/>
          </a:xfrm>
          <a:prstGeom prst="rect">
            <a:avLst/>
          </a:prstGeom>
          <a:noFill/>
          <a:ln w="9525">
            <a:noFill/>
            <a:miter lim="800000"/>
            <a:headEnd/>
            <a:tailEnd/>
          </a:ln>
        </p:spPr>
        <p:txBody>
          <a:bodyPr anchor="ctr">
            <a:spAutoFit/>
          </a:bodyPr>
          <a:lstStyle/>
          <a:p>
            <a:pPr eaLnBrk="0" hangingPunct="0"/>
            <a:r>
              <a:rPr lang="uk-UA" b="1">
                <a:solidFill>
                  <a:srgbClr val="FF0000"/>
                </a:solidFill>
                <a:latin typeface="Calibri" pitchFamily="34" charset="0"/>
                <a:cs typeface="Times New Roman" pitchFamily="18" charset="0"/>
              </a:rPr>
              <a:t>   Затемнення повне</a:t>
            </a:r>
            <a:endParaRPr lang="uk-UA"/>
          </a:p>
        </p:txBody>
      </p:sp>
      <p:sp>
        <p:nvSpPr>
          <p:cNvPr id="14352" name="Rectangle 8"/>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pic>
        <p:nvPicPr>
          <p:cNvPr id="14353" name="Picture 7"/>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195638" y="5270500"/>
            <a:ext cx="3903662" cy="420688"/>
          </a:xfrm>
          <a:prstGeom prst="rect">
            <a:avLst/>
          </a:prstGeom>
          <a:noFill/>
          <a:ln w="9525">
            <a:noFill/>
            <a:miter lim="800000"/>
            <a:headEnd/>
            <a:tailEnd/>
          </a:ln>
        </p:spPr>
      </p:pic>
      <p:sp>
        <p:nvSpPr>
          <p:cNvPr id="14354" name="Rectangle 3"/>
          <p:cNvSpPr>
            <a:spLocks noChangeArrowheads="1"/>
          </p:cNvSpPr>
          <p:nvPr/>
        </p:nvSpPr>
        <p:spPr bwMode="auto">
          <a:xfrm>
            <a:off x="7454900" y="5275263"/>
            <a:ext cx="2349500" cy="368300"/>
          </a:xfrm>
          <a:prstGeom prst="rect">
            <a:avLst/>
          </a:prstGeom>
          <a:noFill/>
          <a:ln w="9525">
            <a:noFill/>
            <a:miter lim="800000"/>
            <a:headEnd/>
            <a:tailEnd/>
          </a:ln>
        </p:spPr>
        <p:txBody>
          <a:bodyPr anchor="ctr">
            <a:spAutoFit/>
          </a:bodyPr>
          <a:lstStyle/>
          <a:p>
            <a:pPr eaLnBrk="0" hangingPunct="0"/>
            <a:r>
              <a:rPr lang="uk-UA" b="1">
                <a:solidFill>
                  <a:srgbClr val="FF0000"/>
                </a:solidFill>
                <a:latin typeface="Calibri" pitchFamily="34" charset="0"/>
                <a:cs typeface="Times New Roman" pitchFamily="18" charset="0"/>
              </a:rPr>
              <a:t>   Затемнення повне</a:t>
            </a:r>
            <a:endParaRPr lang="uk-UA"/>
          </a:p>
        </p:txBody>
      </p:sp>
      <p:sp>
        <p:nvSpPr>
          <p:cNvPr id="14355" name="Rectangle 11"/>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pic>
        <p:nvPicPr>
          <p:cNvPr id="14356" name="Picture 10"/>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313113" y="2344738"/>
            <a:ext cx="4014787" cy="452437"/>
          </a:xfrm>
          <a:prstGeom prst="rect">
            <a:avLst/>
          </a:prstGeom>
          <a:noFill/>
          <a:ln w="9525">
            <a:noFill/>
            <a:miter lim="800000"/>
            <a:headEnd/>
            <a:tailEnd/>
          </a:ln>
        </p:spPr>
      </p:pic>
      <p:sp>
        <p:nvSpPr>
          <p:cNvPr id="14357" name="Rectangle 12"/>
          <p:cNvSpPr>
            <a:spLocks noChangeArrowheads="1"/>
          </p:cNvSpPr>
          <p:nvPr/>
        </p:nvSpPr>
        <p:spPr bwMode="auto">
          <a:xfrm>
            <a:off x="0" y="409575"/>
            <a:ext cx="12192000" cy="457200"/>
          </a:xfrm>
          <a:prstGeom prst="rect">
            <a:avLst/>
          </a:prstGeom>
          <a:noFill/>
          <a:ln w="9525">
            <a:noFill/>
            <a:miter lim="800000"/>
            <a:headEnd/>
            <a:tailEnd/>
          </a:ln>
        </p:spPr>
        <p:txBody>
          <a:bodyPr wrap="none" anchor="ctr">
            <a:spAutoFit/>
          </a:bodyPr>
          <a:lstStyle/>
          <a:p>
            <a:pPr eaLnBrk="0" hangingPunct="0"/>
            <a:r>
              <a:rPr lang="uk-UA" sz="2400" b="1">
                <a:solidFill>
                  <a:srgbClr val="FF0000"/>
                </a:solidFill>
                <a:latin typeface="Calibri" pitchFamily="34" charset="0"/>
                <a:cs typeface="Times New Roman" pitchFamily="18" charset="0"/>
              </a:rPr>
              <a:t>   </a:t>
            </a:r>
            <a:endParaRPr lang="uk-UA"/>
          </a:p>
        </p:txBody>
      </p:sp>
      <p:sp>
        <p:nvSpPr>
          <p:cNvPr id="14358" name="Rectangle 3"/>
          <p:cNvSpPr>
            <a:spLocks noChangeArrowheads="1"/>
          </p:cNvSpPr>
          <p:nvPr/>
        </p:nvSpPr>
        <p:spPr bwMode="auto">
          <a:xfrm>
            <a:off x="7369175" y="4672013"/>
            <a:ext cx="2347913" cy="369887"/>
          </a:xfrm>
          <a:prstGeom prst="rect">
            <a:avLst/>
          </a:prstGeom>
          <a:noFill/>
          <a:ln w="9525">
            <a:noFill/>
            <a:miter lim="800000"/>
            <a:headEnd/>
            <a:tailEnd/>
          </a:ln>
        </p:spPr>
        <p:txBody>
          <a:bodyPr anchor="ctr">
            <a:spAutoFit/>
          </a:bodyPr>
          <a:lstStyle/>
          <a:p>
            <a:pPr eaLnBrk="0" hangingPunct="0"/>
            <a:r>
              <a:rPr lang="uk-UA" b="1">
                <a:solidFill>
                  <a:srgbClr val="FF0000"/>
                </a:solidFill>
                <a:latin typeface="Calibri" pitchFamily="34" charset="0"/>
                <a:cs typeface="Times New Roman" pitchFamily="18" charset="0"/>
              </a:rPr>
              <a:t>   Затемнення повне</a:t>
            </a:r>
            <a:endParaRPr lang="uk-UA"/>
          </a:p>
        </p:txBody>
      </p:sp>
      <p:grpSp>
        <p:nvGrpSpPr>
          <p:cNvPr id="14359" name="Группа 36"/>
          <p:cNvGrpSpPr>
            <a:grpSpLocks noChangeAspect="1"/>
          </p:cNvGrpSpPr>
          <p:nvPr/>
        </p:nvGrpSpPr>
        <p:grpSpPr bwMode="auto">
          <a:xfrm>
            <a:off x="10404475" y="2717800"/>
            <a:ext cx="1079500" cy="1079500"/>
            <a:chOff x="2615223" y="2586412"/>
            <a:chExt cx="1872000" cy="1872000"/>
          </a:xfrm>
        </p:grpSpPr>
        <p:sp>
          <p:nvSpPr>
            <p:cNvPr id="38" name="Овал 37"/>
            <p:cNvSpPr>
              <a:spLocks noChangeAspect="1"/>
            </p:cNvSpPr>
            <p:nvPr/>
          </p:nvSpPr>
          <p:spPr>
            <a:xfrm>
              <a:off x="2615223" y="2586412"/>
              <a:ext cx="1872000" cy="18720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9" name="Дуга 38"/>
            <p:cNvSpPr>
              <a:spLocks noChangeAspect="1"/>
            </p:cNvSpPr>
            <p:nvPr/>
          </p:nvSpPr>
          <p:spPr>
            <a:xfrm>
              <a:off x="3190589" y="3098459"/>
              <a:ext cx="721271" cy="721271"/>
            </a:xfrm>
            <a:prstGeom prst="arc">
              <a:avLst>
                <a:gd name="adj1" fmla="val 21070472"/>
                <a:gd name="adj2" fmla="val 20893928"/>
              </a:avLst>
            </a:prstGeom>
            <a:ln w="38100">
              <a:solidFill>
                <a:srgbClr val="FA720C"/>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grpSp>
      <p:pic>
        <p:nvPicPr>
          <p:cNvPr id="14360" name="Picture 13" descr="C:\Users\User\Desktop\Люда\Рисунки\Рисунок53.png"/>
          <p:cNvPicPr>
            <a:picLocks noChangeAspect="1" noChangeArrowheads="1"/>
          </p:cNvPicPr>
          <p:nvPr/>
        </p:nvPicPr>
        <p:blipFill>
          <a:blip r:embed="rId6"/>
          <a:srcRect/>
          <a:stretch>
            <a:fillRect/>
          </a:stretch>
        </p:blipFill>
        <p:spPr bwMode="auto">
          <a:xfrm>
            <a:off x="10013950" y="850900"/>
            <a:ext cx="1822450" cy="1824038"/>
          </a:xfrm>
          <a:prstGeom prst="rect">
            <a:avLst/>
          </a:prstGeom>
          <a:noFill/>
          <a:ln w="9525">
            <a:noFill/>
            <a:miter lim="800000"/>
            <a:headEnd/>
            <a:tailEnd/>
          </a:ln>
        </p:spPr>
      </p:pic>
      <p:pic>
        <p:nvPicPr>
          <p:cNvPr id="14361" name="Picture 14" descr="C:\Users\User\Desktop\Люда\Рисунки\Рисунок54.png"/>
          <p:cNvPicPr>
            <a:picLocks noChangeAspect="1" noChangeArrowheads="1"/>
          </p:cNvPicPr>
          <p:nvPr/>
        </p:nvPicPr>
        <p:blipFill>
          <a:blip r:embed="rId7"/>
          <a:srcRect/>
          <a:stretch>
            <a:fillRect/>
          </a:stretch>
        </p:blipFill>
        <p:spPr bwMode="auto">
          <a:xfrm>
            <a:off x="10704513" y="5057775"/>
            <a:ext cx="576262" cy="576263"/>
          </a:xfrm>
          <a:prstGeom prst="rect">
            <a:avLst/>
          </a:prstGeom>
          <a:noFill/>
          <a:ln w="9525">
            <a:noFill/>
            <a:miter lim="800000"/>
            <a:headEnd/>
            <a:tailEnd/>
          </a:ln>
        </p:spPr>
      </p:pic>
      <p:sp>
        <p:nvSpPr>
          <p:cNvPr id="14362" name="TextBox 41"/>
          <p:cNvSpPr txBox="1">
            <a:spLocks noChangeArrowheads="1"/>
          </p:cNvSpPr>
          <p:nvPr/>
        </p:nvSpPr>
        <p:spPr bwMode="auto">
          <a:xfrm>
            <a:off x="1703388" y="968375"/>
            <a:ext cx="8259762" cy="584200"/>
          </a:xfrm>
          <a:prstGeom prst="rect">
            <a:avLst/>
          </a:prstGeom>
          <a:noFill/>
          <a:ln w="9525">
            <a:noFill/>
            <a:miter lim="800000"/>
            <a:headEnd/>
            <a:tailEnd/>
          </a:ln>
        </p:spPr>
        <p:txBody>
          <a:bodyPr>
            <a:spAutoFit/>
          </a:bodyPr>
          <a:lstStyle/>
          <a:p>
            <a:pPr algn="just"/>
            <a:r>
              <a:rPr lang="uk-UA" sz="1600" b="1">
                <a:solidFill>
                  <a:srgbClr val="002060"/>
                </a:solidFill>
              </a:rPr>
              <a:t>Відносні кутові розміри супутника та Сонця, якщо б спостереження проводилося з верхніх шарів атмосфери Юпітера</a:t>
            </a:r>
            <a:endParaRPr lang="ru-RU" sz="1600" b="1">
              <a:solidFill>
                <a:srgbClr val="002060"/>
              </a:solidFill>
            </a:endParaRPr>
          </a:p>
        </p:txBody>
      </p:sp>
      <p:sp>
        <p:nvSpPr>
          <p:cNvPr id="43" name="Скругленный прямоугольник 42"/>
          <p:cNvSpPr/>
          <p:nvPr/>
        </p:nvSpPr>
        <p:spPr>
          <a:xfrm>
            <a:off x="409575" y="5794375"/>
            <a:ext cx="2433638" cy="579438"/>
          </a:xfrm>
          <a:prstGeom prst="roundRect">
            <a:avLst/>
          </a:prstGeom>
          <a:solidFill>
            <a:schemeClr val="bg1">
              <a:lumMod val="85000"/>
            </a:schemeClr>
          </a:solidFill>
          <a:ln>
            <a:solidFill>
              <a:schemeClr val="tx2"/>
            </a:solidFill>
          </a:ln>
        </p:spPr>
        <p:txBody>
          <a:bodyPr>
            <a:spAutoFit/>
          </a:bodyPr>
          <a:lstStyle/>
          <a:p>
            <a:pPr algn="ctr" fontAlgn="auto">
              <a:spcBef>
                <a:spcPts val="0"/>
              </a:spcBef>
              <a:spcAft>
                <a:spcPts val="0"/>
              </a:spcAft>
              <a:defRPr/>
            </a:pPr>
            <a:r>
              <a:rPr lang="uk-UA" sz="2800" b="1" i="1" dirty="0" err="1">
                <a:ln w="0"/>
                <a:solidFill>
                  <a:srgbClr val="002060"/>
                </a:solidFill>
                <a:latin typeface="Times New Roman" panose="02020603050405020304" pitchFamily="18" charset="0"/>
                <a:cs typeface="Times New Roman" panose="02020603050405020304" pitchFamily="18" charset="0"/>
              </a:rPr>
              <a:t>Альматея</a:t>
            </a:r>
            <a:endParaRPr lang="uk-UA" sz="2800" b="1" i="1" dirty="0">
              <a:ln w="0"/>
              <a:solidFill>
                <a:srgbClr val="002060"/>
              </a:solidFill>
              <a:latin typeface="Times New Roman" panose="02020603050405020304" pitchFamily="18" charset="0"/>
              <a:cs typeface="Times New Roman" panose="02020603050405020304" pitchFamily="18" charset="0"/>
            </a:endParaRPr>
          </a:p>
        </p:txBody>
      </p:sp>
      <p:sp>
        <p:nvSpPr>
          <p:cNvPr id="48" name="Овал 47"/>
          <p:cNvSpPr>
            <a:spLocks noChangeAspect="1"/>
          </p:cNvSpPr>
          <p:nvPr/>
        </p:nvSpPr>
        <p:spPr>
          <a:xfrm>
            <a:off x="10768013" y="5735638"/>
            <a:ext cx="431800" cy="431800"/>
          </a:xfrm>
          <a:prstGeom prst="ellipse">
            <a:avLst/>
          </a:prstGeom>
          <a:solidFill>
            <a:srgbClr val="FFFF00"/>
          </a:solidFill>
          <a:ln>
            <a:solidFill>
              <a:srgbClr val="FA72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6" name="Овал 45"/>
          <p:cNvSpPr>
            <a:spLocks noChangeAspect="1"/>
          </p:cNvSpPr>
          <p:nvPr/>
        </p:nvSpPr>
        <p:spPr>
          <a:xfrm>
            <a:off x="10879138" y="5922963"/>
            <a:ext cx="215900" cy="2159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366" name="Rectangle 16"/>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pic>
        <p:nvPicPr>
          <p:cNvPr id="14367" name="Picture 15"/>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3195638" y="5959475"/>
            <a:ext cx="3276600" cy="409575"/>
          </a:xfrm>
          <a:prstGeom prst="rect">
            <a:avLst/>
          </a:prstGeom>
          <a:noFill/>
          <a:ln w="9525">
            <a:noFill/>
            <a:miter lim="800000"/>
            <a:headEnd/>
            <a:tailEnd/>
          </a:ln>
        </p:spPr>
      </p:pic>
      <p:sp>
        <p:nvSpPr>
          <p:cNvPr id="14368" name="Rectangle 3"/>
          <p:cNvSpPr>
            <a:spLocks noChangeArrowheads="1"/>
          </p:cNvSpPr>
          <p:nvPr/>
        </p:nvSpPr>
        <p:spPr bwMode="auto">
          <a:xfrm>
            <a:off x="7467600" y="5997575"/>
            <a:ext cx="2525713" cy="368300"/>
          </a:xfrm>
          <a:prstGeom prst="rect">
            <a:avLst/>
          </a:prstGeom>
          <a:noFill/>
          <a:ln w="9525">
            <a:noFill/>
            <a:miter lim="800000"/>
            <a:headEnd/>
            <a:tailEnd/>
          </a:ln>
        </p:spPr>
        <p:txBody>
          <a:bodyPr anchor="ctr">
            <a:spAutoFit/>
          </a:bodyPr>
          <a:lstStyle/>
          <a:p>
            <a:pPr eaLnBrk="0" hangingPunct="0"/>
            <a:r>
              <a:rPr lang="uk-UA" b="1">
                <a:solidFill>
                  <a:srgbClr val="FF0000"/>
                </a:solidFill>
                <a:latin typeface="Calibri" pitchFamily="34" charset="0"/>
                <a:cs typeface="Times New Roman" pitchFamily="18" charset="0"/>
              </a:rPr>
              <a:t>   Затемнення часткове</a:t>
            </a:r>
            <a:endParaRPr lang="uk-UA"/>
          </a:p>
        </p:txBody>
      </p:sp>
      <p:sp>
        <p:nvSpPr>
          <p:cNvPr id="53" name="Скругленный прямоугольник 52"/>
          <p:cNvSpPr/>
          <p:nvPr/>
        </p:nvSpPr>
        <p:spPr>
          <a:xfrm>
            <a:off x="9901238" y="766763"/>
            <a:ext cx="2058987" cy="55610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40" name="Скругленный прямоугольник 39"/>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a:t>
            </a: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13</a:t>
            </a:r>
            <a:endParaRPr lang="uk-UA" sz="2400" b="1" i="1" dirty="0">
              <a:ln w="0"/>
              <a:solidFill>
                <a:schemeClr val="bg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6"/>
          <p:cNvSpPr txBox="1">
            <a:spLocks noChangeArrowheads="1"/>
          </p:cNvSpPr>
          <p:nvPr/>
        </p:nvSpPr>
        <p:spPr bwMode="auto">
          <a:xfrm>
            <a:off x="1703388" y="0"/>
            <a:ext cx="8523287" cy="646113"/>
          </a:xfrm>
          <a:prstGeom prst="rect">
            <a:avLst/>
          </a:prstGeom>
          <a:noFill/>
          <a:ln w="9525">
            <a:noFill/>
            <a:miter lim="800000"/>
            <a:headEnd/>
            <a:tailEnd/>
          </a:ln>
        </p:spPr>
        <p:txBody>
          <a:bodyPr wrap="none">
            <a:spAutoFit/>
          </a:bodyPr>
          <a:lstStyle/>
          <a:p>
            <a:r>
              <a:rPr lang="uk-UA" sz="3600" b="1" i="1">
                <a:solidFill>
                  <a:srgbClr val="7030A0"/>
                </a:solidFill>
                <a:latin typeface="Times New Roman" pitchFamily="18" charset="0"/>
                <a:cs typeface="Times New Roman" pitchFamily="18" charset="0"/>
              </a:rPr>
              <a:t>Затемнення на Сатурні (знімки Кассіні)</a:t>
            </a:r>
            <a:endParaRPr lang="ru-RU" sz="3600" b="1" i="1">
              <a:solidFill>
                <a:srgbClr val="7030A0"/>
              </a:solidFill>
              <a:latin typeface="Times New Roman" pitchFamily="18" charset="0"/>
              <a:cs typeface="Times New Roman" pitchFamily="18" charset="0"/>
            </a:endParaRPr>
          </a:p>
        </p:txBody>
      </p:sp>
      <p:grpSp>
        <p:nvGrpSpPr>
          <p:cNvPr id="15363" name="Группа 11"/>
          <p:cNvGrpSpPr>
            <a:grpSpLocks/>
          </p:cNvGrpSpPr>
          <p:nvPr/>
        </p:nvGrpSpPr>
        <p:grpSpPr bwMode="auto">
          <a:xfrm>
            <a:off x="4003675" y="3121025"/>
            <a:ext cx="3752850" cy="3589338"/>
            <a:chOff x="4618265" y="2732689"/>
            <a:chExt cx="4064536" cy="3778469"/>
          </a:xfrm>
        </p:grpSpPr>
        <p:pic>
          <p:nvPicPr>
            <p:cNvPr id="15377" name="Рисунок 9" descr="Titan"/>
            <p:cNvPicPr>
              <a:picLocks noChangeAspect="1"/>
            </p:cNvPicPr>
            <p:nvPr/>
          </p:nvPicPr>
          <p:blipFill>
            <a:blip r:embed="rId2"/>
            <a:srcRect t="6288"/>
            <a:stretch>
              <a:fillRect/>
            </a:stretch>
          </p:blipFill>
          <p:spPr bwMode="auto">
            <a:xfrm>
              <a:off x="4618265" y="2732689"/>
              <a:ext cx="4064536" cy="3778469"/>
            </a:xfrm>
            <a:prstGeom prst="rect">
              <a:avLst/>
            </a:prstGeom>
            <a:noFill/>
            <a:ln w="9525">
              <a:noFill/>
              <a:miter lim="800000"/>
              <a:headEnd/>
              <a:tailEnd/>
            </a:ln>
          </p:spPr>
        </p:pic>
        <p:sp>
          <p:nvSpPr>
            <p:cNvPr id="15378" name="TextBox 10"/>
            <p:cNvSpPr txBox="1">
              <a:spLocks noChangeArrowheads="1"/>
            </p:cNvSpPr>
            <p:nvPr/>
          </p:nvSpPr>
          <p:spPr bwMode="auto">
            <a:xfrm>
              <a:off x="4703379" y="5917321"/>
              <a:ext cx="2392899" cy="461665"/>
            </a:xfrm>
            <a:prstGeom prst="rect">
              <a:avLst/>
            </a:prstGeom>
            <a:noFill/>
            <a:ln w="9525">
              <a:noFill/>
              <a:miter lim="800000"/>
              <a:headEnd/>
              <a:tailEnd/>
            </a:ln>
          </p:spPr>
          <p:txBody>
            <a:bodyPr wrap="none">
              <a:spAutoFit/>
            </a:bodyPr>
            <a:lstStyle/>
            <a:p>
              <a:r>
                <a:rPr lang="uk-UA" sz="2400" b="1">
                  <a:solidFill>
                    <a:schemeClr val="bg1"/>
                  </a:solidFill>
                  <a:latin typeface="Times New Roman" pitchFamily="18" charset="0"/>
                  <a:cs typeface="Times New Roman" pitchFamily="18" charset="0"/>
                </a:rPr>
                <a:t>Тінь від Титану</a:t>
              </a:r>
              <a:endParaRPr lang="ru-RU" sz="2400" b="1">
                <a:solidFill>
                  <a:schemeClr val="bg1"/>
                </a:solidFill>
                <a:latin typeface="Times New Roman" pitchFamily="18" charset="0"/>
                <a:cs typeface="Times New Roman" pitchFamily="18" charset="0"/>
              </a:endParaRPr>
            </a:p>
          </p:txBody>
        </p:sp>
      </p:grpSp>
      <p:grpSp>
        <p:nvGrpSpPr>
          <p:cNvPr id="15364" name="Группа 13"/>
          <p:cNvGrpSpPr>
            <a:grpSpLocks/>
          </p:cNvGrpSpPr>
          <p:nvPr/>
        </p:nvGrpSpPr>
        <p:grpSpPr bwMode="auto">
          <a:xfrm>
            <a:off x="7494588" y="673100"/>
            <a:ext cx="4459287" cy="2419350"/>
            <a:chOff x="7031749" y="1089846"/>
            <a:chExt cx="4848225" cy="2854325"/>
          </a:xfrm>
        </p:grpSpPr>
        <p:pic>
          <p:nvPicPr>
            <p:cNvPr id="15375" name="Picture 6" descr="Сонячне затемнення на Сатурні – рідкісні кадри"/>
            <p:cNvPicPr>
              <a:picLocks noChangeAspect="1" noChangeArrowheads="1"/>
            </p:cNvPicPr>
            <p:nvPr/>
          </p:nvPicPr>
          <p:blipFill>
            <a:blip r:embed="rId3"/>
            <a:srcRect/>
            <a:stretch>
              <a:fillRect/>
            </a:stretch>
          </p:blipFill>
          <p:spPr bwMode="auto">
            <a:xfrm>
              <a:off x="7031749" y="1089846"/>
              <a:ext cx="4848225" cy="2854325"/>
            </a:xfrm>
            <a:prstGeom prst="rect">
              <a:avLst/>
            </a:prstGeom>
            <a:noFill/>
            <a:ln w="9525">
              <a:noFill/>
              <a:miter lim="800000"/>
              <a:headEnd/>
              <a:tailEnd/>
            </a:ln>
          </p:spPr>
        </p:pic>
        <p:sp>
          <p:nvSpPr>
            <p:cNvPr id="15376" name="TextBox 12"/>
            <p:cNvSpPr txBox="1">
              <a:spLocks noChangeArrowheads="1"/>
            </p:cNvSpPr>
            <p:nvPr/>
          </p:nvSpPr>
          <p:spPr bwMode="auto">
            <a:xfrm>
              <a:off x="7299436" y="3300247"/>
              <a:ext cx="4099135" cy="461665"/>
            </a:xfrm>
            <a:prstGeom prst="rect">
              <a:avLst/>
            </a:prstGeom>
            <a:noFill/>
            <a:ln w="9525">
              <a:noFill/>
              <a:miter lim="800000"/>
              <a:headEnd/>
              <a:tailEnd/>
            </a:ln>
          </p:spPr>
          <p:txBody>
            <a:bodyPr wrap="none">
              <a:spAutoFit/>
            </a:bodyPr>
            <a:lstStyle/>
            <a:p>
              <a:r>
                <a:rPr lang="uk-UA" sz="2400" b="1">
                  <a:solidFill>
                    <a:schemeClr val="bg1"/>
                  </a:solidFill>
                  <a:latin typeface="Times New Roman" pitchFamily="18" charset="0"/>
                  <a:cs typeface="Times New Roman" pitchFamily="18" charset="0"/>
                </a:rPr>
                <a:t>Затемнення Сонця Титаном</a:t>
              </a:r>
              <a:endParaRPr lang="ru-RU" sz="2400" b="1">
                <a:solidFill>
                  <a:schemeClr val="bg1"/>
                </a:solidFill>
                <a:latin typeface="Times New Roman" pitchFamily="18" charset="0"/>
                <a:cs typeface="Times New Roman" pitchFamily="18" charset="0"/>
              </a:endParaRPr>
            </a:p>
          </p:txBody>
        </p:sp>
      </p:grpSp>
      <p:grpSp>
        <p:nvGrpSpPr>
          <p:cNvPr id="15365" name="Группа 14"/>
          <p:cNvGrpSpPr>
            <a:grpSpLocks/>
          </p:cNvGrpSpPr>
          <p:nvPr/>
        </p:nvGrpSpPr>
        <p:grpSpPr bwMode="auto">
          <a:xfrm>
            <a:off x="557213" y="777875"/>
            <a:ext cx="4697412" cy="2081213"/>
            <a:chOff x="567559" y="388883"/>
            <a:chExt cx="4698124" cy="2081048"/>
          </a:xfrm>
        </p:grpSpPr>
        <p:pic>
          <p:nvPicPr>
            <p:cNvPr id="15373" name="Рисунок 8" descr="https://solarsystem.nasa.gov/system/internal_resources/details/original/1880_980_Saturn.jpeg"/>
            <p:cNvPicPr>
              <a:picLocks noChangeAspect="1" noChangeArrowheads="1"/>
            </p:cNvPicPr>
            <p:nvPr/>
          </p:nvPicPr>
          <p:blipFill>
            <a:blip r:embed="rId4"/>
            <a:srcRect l="9306" t="17261" r="11606" b="11699"/>
            <a:stretch>
              <a:fillRect/>
            </a:stretch>
          </p:blipFill>
          <p:spPr bwMode="auto">
            <a:xfrm>
              <a:off x="567559" y="388883"/>
              <a:ext cx="4698124" cy="2081048"/>
            </a:xfrm>
            <a:prstGeom prst="rect">
              <a:avLst/>
            </a:prstGeom>
            <a:noFill/>
            <a:ln w="9525">
              <a:noFill/>
              <a:miter lim="800000"/>
              <a:headEnd/>
              <a:tailEnd/>
            </a:ln>
          </p:spPr>
        </p:pic>
        <p:sp>
          <p:nvSpPr>
            <p:cNvPr id="15374" name="TextBox 7"/>
            <p:cNvSpPr txBox="1">
              <a:spLocks noChangeArrowheads="1"/>
            </p:cNvSpPr>
            <p:nvPr/>
          </p:nvSpPr>
          <p:spPr bwMode="auto">
            <a:xfrm>
              <a:off x="956442" y="1907627"/>
              <a:ext cx="4125168" cy="461665"/>
            </a:xfrm>
            <a:prstGeom prst="rect">
              <a:avLst/>
            </a:prstGeom>
            <a:noFill/>
            <a:ln w="9525">
              <a:noFill/>
              <a:miter lim="800000"/>
              <a:headEnd/>
              <a:tailEnd/>
            </a:ln>
          </p:spPr>
          <p:txBody>
            <a:bodyPr wrap="none">
              <a:spAutoFit/>
            </a:bodyPr>
            <a:lstStyle/>
            <a:p>
              <a:r>
                <a:rPr lang="uk-UA" sz="2400" b="1">
                  <a:solidFill>
                    <a:schemeClr val="bg1"/>
                  </a:solidFill>
                  <a:latin typeface="Times New Roman" pitchFamily="18" charset="0"/>
                  <a:cs typeface="Times New Roman" pitchFamily="18" charset="0"/>
                </a:rPr>
                <a:t>Сатурн блокує світло Сонця</a:t>
              </a:r>
              <a:endParaRPr lang="ru-RU" sz="2400" b="1">
                <a:solidFill>
                  <a:schemeClr val="bg1"/>
                </a:solidFill>
                <a:latin typeface="Times New Roman" pitchFamily="18" charset="0"/>
                <a:cs typeface="Times New Roman" pitchFamily="18" charset="0"/>
              </a:endParaRPr>
            </a:p>
          </p:txBody>
        </p:sp>
      </p:grpSp>
      <p:grpSp>
        <p:nvGrpSpPr>
          <p:cNvPr id="15366" name="Группа 21"/>
          <p:cNvGrpSpPr>
            <a:grpSpLocks/>
          </p:cNvGrpSpPr>
          <p:nvPr/>
        </p:nvGrpSpPr>
        <p:grpSpPr bwMode="auto">
          <a:xfrm>
            <a:off x="8132763" y="3783013"/>
            <a:ext cx="3765550" cy="2738437"/>
            <a:chOff x="8059363" y="3531477"/>
            <a:chExt cx="3764775" cy="2737944"/>
          </a:xfrm>
        </p:grpSpPr>
        <p:pic>
          <p:nvPicPr>
            <p:cNvPr id="15371" name="Рисунок 15" descr="Mimas"/>
            <p:cNvPicPr>
              <a:picLocks noChangeAspect="1"/>
            </p:cNvPicPr>
            <p:nvPr/>
          </p:nvPicPr>
          <p:blipFill>
            <a:blip r:embed="rId5"/>
            <a:srcRect t="26323"/>
            <a:stretch>
              <a:fillRect/>
            </a:stretch>
          </p:blipFill>
          <p:spPr bwMode="auto">
            <a:xfrm>
              <a:off x="8059363" y="3531477"/>
              <a:ext cx="3764775" cy="2737944"/>
            </a:xfrm>
            <a:prstGeom prst="rect">
              <a:avLst/>
            </a:prstGeom>
            <a:noFill/>
            <a:ln w="9525">
              <a:noFill/>
              <a:miter lim="800000"/>
              <a:headEnd/>
              <a:tailEnd/>
            </a:ln>
          </p:spPr>
        </p:pic>
        <p:sp>
          <p:nvSpPr>
            <p:cNvPr id="15372" name="TextBox 16"/>
            <p:cNvSpPr txBox="1">
              <a:spLocks noChangeArrowheads="1"/>
            </p:cNvSpPr>
            <p:nvPr/>
          </p:nvSpPr>
          <p:spPr bwMode="auto">
            <a:xfrm>
              <a:off x="8918986" y="4966825"/>
              <a:ext cx="2773968" cy="1200329"/>
            </a:xfrm>
            <a:prstGeom prst="rect">
              <a:avLst/>
            </a:prstGeom>
            <a:noFill/>
            <a:ln w="9525">
              <a:noFill/>
              <a:miter lim="800000"/>
              <a:headEnd/>
              <a:tailEnd/>
            </a:ln>
          </p:spPr>
          <p:txBody>
            <a:bodyPr>
              <a:spAutoFit/>
            </a:bodyPr>
            <a:lstStyle/>
            <a:p>
              <a:pPr algn="ctr"/>
              <a:r>
                <a:rPr lang="uk-UA" sz="2400" b="1">
                  <a:solidFill>
                    <a:schemeClr val="bg1"/>
                  </a:solidFill>
                  <a:latin typeface="Times New Roman" pitchFamily="18" charset="0"/>
                  <a:cs typeface="Times New Roman" pitchFamily="18" charset="0"/>
                </a:rPr>
                <a:t>Тінь від Мімаса на кільцях Сатурна</a:t>
              </a:r>
              <a:endParaRPr lang="ru-RU" sz="2400" b="1">
                <a:solidFill>
                  <a:schemeClr val="bg1"/>
                </a:solidFill>
                <a:latin typeface="Times New Roman" pitchFamily="18" charset="0"/>
                <a:cs typeface="Times New Roman" pitchFamily="18" charset="0"/>
              </a:endParaRPr>
            </a:p>
          </p:txBody>
        </p:sp>
      </p:grpSp>
      <p:grpSp>
        <p:nvGrpSpPr>
          <p:cNvPr id="15367" name="Группа 20"/>
          <p:cNvGrpSpPr>
            <a:grpSpLocks/>
          </p:cNvGrpSpPr>
          <p:nvPr/>
        </p:nvGrpSpPr>
        <p:grpSpPr bwMode="auto">
          <a:xfrm>
            <a:off x="287338" y="3105150"/>
            <a:ext cx="3548062" cy="3563938"/>
            <a:chOff x="4187358" y="3104595"/>
            <a:chExt cx="3548111" cy="3564000"/>
          </a:xfrm>
        </p:grpSpPr>
        <p:pic>
          <p:nvPicPr>
            <p:cNvPr id="15369" name="Рисунок 18" descr="Saturn clouds"/>
            <p:cNvPicPr>
              <a:picLocks noChangeAspect="1"/>
            </p:cNvPicPr>
            <p:nvPr/>
          </p:nvPicPr>
          <p:blipFill>
            <a:blip r:embed="rId6"/>
            <a:srcRect/>
            <a:stretch>
              <a:fillRect/>
            </a:stretch>
          </p:blipFill>
          <p:spPr bwMode="auto">
            <a:xfrm>
              <a:off x="4187358" y="3104595"/>
              <a:ext cx="3548111" cy="3564000"/>
            </a:xfrm>
            <a:prstGeom prst="rect">
              <a:avLst/>
            </a:prstGeom>
            <a:noFill/>
            <a:ln w="9525">
              <a:noFill/>
              <a:miter lim="800000"/>
              <a:headEnd/>
              <a:tailEnd/>
            </a:ln>
          </p:spPr>
        </p:pic>
        <p:sp>
          <p:nvSpPr>
            <p:cNvPr id="15370" name="TextBox 19"/>
            <p:cNvSpPr txBox="1">
              <a:spLocks noChangeArrowheads="1"/>
            </p:cNvSpPr>
            <p:nvPr/>
          </p:nvSpPr>
          <p:spPr bwMode="auto">
            <a:xfrm>
              <a:off x="5339255" y="3394839"/>
              <a:ext cx="2226892" cy="461665"/>
            </a:xfrm>
            <a:prstGeom prst="rect">
              <a:avLst/>
            </a:prstGeom>
            <a:noFill/>
            <a:ln w="9525">
              <a:noFill/>
              <a:miter lim="800000"/>
              <a:headEnd/>
              <a:tailEnd/>
            </a:ln>
          </p:spPr>
          <p:txBody>
            <a:bodyPr wrap="none">
              <a:spAutoFit/>
            </a:bodyPr>
            <a:lstStyle/>
            <a:p>
              <a:r>
                <a:rPr lang="uk-UA" sz="2400" b="1">
                  <a:solidFill>
                    <a:schemeClr val="bg1"/>
                  </a:solidFill>
                  <a:latin typeface="Times New Roman" pitchFamily="18" charset="0"/>
                  <a:cs typeface="Times New Roman" pitchFamily="18" charset="0"/>
                </a:rPr>
                <a:t>Тіні від кілець</a:t>
              </a:r>
              <a:endParaRPr lang="ru-RU" sz="2400" b="1">
                <a:solidFill>
                  <a:schemeClr val="bg1"/>
                </a:solidFill>
                <a:latin typeface="Times New Roman" pitchFamily="18" charset="0"/>
                <a:cs typeface="Times New Roman" pitchFamily="18" charset="0"/>
              </a:endParaRPr>
            </a:p>
          </p:txBody>
        </p:sp>
      </p:grpSp>
      <p:sp>
        <p:nvSpPr>
          <p:cNvPr id="23" name="Скругленный прямоугольник 22"/>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a:t>
            </a: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14</a:t>
            </a:r>
            <a:endParaRPr lang="uk-UA" sz="2400" b="1" i="1" dirty="0">
              <a:ln w="0"/>
              <a:solidFill>
                <a:schemeClr val="bg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966788" y="133350"/>
            <a:ext cx="10531475" cy="579438"/>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2800" b="1" i="1" dirty="0">
                <a:ln w="0"/>
                <a:solidFill>
                  <a:srgbClr val="002060"/>
                </a:solidFill>
                <a:latin typeface="Times New Roman" panose="02020603050405020304" pitchFamily="18" charset="0"/>
                <a:cs typeface="Times New Roman" panose="02020603050405020304" pitchFamily="18" charset="0"/>
              </a:rPr>
              <a:t>Обчислення довжини тіні від деяких супутників Сатурна</a:t>
            </a:r>
          </a:p>
        </p:txBody>
      </p:sp>
      <p:sp>
        <p:nvSpPr>
          <p:cNvPr id="5" name="Скругленный прямоугольник 4"/>
          <p:cNvSpPr/>
          <p:nvPr/>
        </p:nvSpPr>
        <p:spPr>
          <a:xfrm>
            <a:off x="401638" y="4416425"/>
            <a:ext cx="2433637" cy="579438"/>
          </a:xfrm>
          <a:prstGeom prst="roundRect">
            <a:avLst/>
          </a:prstGeom>
          <a:solidFill>
            <a:schemeClr val="bg1">
              <a:lumMod val="85000"/>
            </a:schemeClr>
          </a:solidFill>
          <a:ln>
            <a:solidFill>
              <a:schemeClr val="tx2"/>
            </a:solidFill>
          </a:ln>
        </p:spPr>
        <p:txBody>
          <a:bodyPr>
            <a:spAutoFit/>
          </a:bodyPr>
          <a:lstStyle/>
          <a:p>
            <a:pPr algn="ctr" fontAlgn="auto">
              <a:spcBef>
                <a:spcPts val="0"/>
              </a:spcBef>
              <a:spcAft>
                <a:spcPts val="0"/>
              </a:spcAft>
              <a:defRPr/>
            </a:pPr>
            <a:r>
              <a:rPr lang="uk-UA" sz="2800" b="1" i="1" dirty="0">
                <a:ln w="0"/>
                <a:solidFill>
                  <a:srgbClr val="002060"/>
                </a:solidFill>
                <a:latin typeface="Times New Roman" panose="02020603050405020304" pitchFamily="18" charset="0"/>
                <a:cs typeface="Times New Roman" panose="02020603050405020304" pitchFamily="18" charset="0"/>
              </a:rPr>
              <a:t>Титан</a:t>
            </a:r>
          </a:p>
        </p:txBody>
      </p:sp>
      <p:sp>
        <p:nvSpPr>
          <p:cNvPr id="6" name="Скругленный прямоугольник 5"/>
          <p:cNvSpPr/>
          <p:nvPr/>
        </p:nvSpPr>
        <p:spPr>
          <a:xfrm>
            <a:off x="449263" y="3365500"/>
            <a:ext cx="2401887" cy="579438"/>
          </a:xfrm>
          <a:prstGeom prst="roundRect">
            <a:avLst/>
          </a:prstGeom>
          <a:solidFill>
            <a:schemeClr val="bg1">
              <a:lumMod val="85000"/>
            </a:schemeClr>
          </a:solidFill>
          <a:ln>
            <a:solidFill>
              <a:schemeClr val="tx2"/>
            </a:solidFill>
          </a:ln>
        </p:spPr>
        <p:txBody>
          <a:bodyPr>
            <a:spAutoFit/>
          </a:bodyPr>
          <a:lstStyle/>
          <a:p>
            <a:pPr algn="ctr" fontAlgn="auto">
              <a:spcBef>
                <a:spcPts val="0"/>
              </a:spcBef>
              <a:spcAft>
                <a:spcPts val="0"/>
              </a:spcAft>
              <a:defRPr/>
            </a:pPr>
            <a:r>
              <a:rPr lang="uk-UA" sz="2800" b="1" i="1" dirty="0" err="1">
                <a:ln w="0"/>
                <a:solidFill>
                  <a:srgbClr val="002060"/>
                </a:solidFill>
                <a:latin typeface="Times New Roman" panose="02020603050405020304" pitchFamily="18" charset="0"/>
                <a:cs typeface="Times New Roman" panose="02020603050405020304" pitchFamily="18" charset="0"/>
              </a:rPr>
              <a:t>Енцелад</a:t>
            </a:r>
            <a:endParaRPr lang="uk-UA" sz="2800" b="1" i="1" dirty="0">
              <a:ln w="0"/>
              <a:solidFill>
                <a:srgbClr val="002060"/>
              </a:solidFill>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476250" y="2284413"/>
            <a:ext cx="2433638" cy="579437"/>
          </a:xfrm>
          <a:prstGeom prst="roundRect">
            <a:avLst/>
          </a:prstGeom>
          <a:solidFill>
            <a:schemeClr val="bg1">
              <a:lumMod val="85000"/>
            </a:schemeClr>
          </a:solidFill>
          <a:ln>
            <a:solidFill>
              <a:schemeClr val="tx2"/>
            </a:solidFill>
          </a:ln>
        </p:spPr>
        <p:txBody>
          <a:bodyPr>
            <a:spAutoFit/>
          </a:bodyPr>
          <a:lstStyle/>
          <a:p>
            <a:pPr algn="ctr" fontAlgn="auto">
              <a:spcBef>
                <a:spcPts val="0"/>
              </a:spcBef>
              <a:spcAft>
                <a:spcPts val="0"/>
              </a:spcAft>
              <a:defRPr/>
            </a:pPr>
            <a:r>
              <a:rPr lang="uk-UA" sz="2800" b="1" i="1" dirty="0" err="1">
                <a:ln w="0"/>
                <a:solidFill>
                  <a:srgbClr val="002060"/>
                </a:solidFill>
                <a:latin typeface="Times New Roman" panose="02020603050405020304" pitchFamily="18" charset="0"/>
                <a:cs typeface="Times New Roman" panose="02020603050405020304" pitchFamily="18" charset="0"/>
              </a:rPr>
              <a:t>Мімас</a:t>
            </a:r>
            <a:endParaRPr lang="uk-UA" sz="2800" b="1" i="1" dirty="0">
              <a:ln w="0"/>
              <a:solidFill>
                <a:srgbClr val="002060"/>
              </a:solidFill>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417513" y="5324475"/>
            <a:ext cx="2433637" cy="579438"/>
          </a:xfrm>
          <a:prstGeom prst="roundRect">
            <a:avLst/>
          </a:prstGeom>
          <a:solidFill>
            <a:schemeClr val="bg1">
              <a:lumMod val="85000"/>
            </a:schemeClr>
          </a:solidFill>
          <a:ln>
            <a:solidFill>
              <a:schemeClr val="tx2"/>
            </a:solidFill>
          </a:ln>
        </p:spPr>
        <p:txBody>
          <a:bodyPr>
            <a:spAutoFit/>
          </a:bodyPr>
          <a:lstStyle/>
          <a:p>
            <a:pPr algn="ctr" fontAlgn="auto">
              <a:spcBef>
                <a:spcPts val="0"/>
              </a:spcBef>
              <a:spcAft>
                <a:spcPts val="0"/>
              </a:spcAft>
              <a:defRPr/>
            </a:pPr>
            <a:r>
              <a:rPr lang="uk-UA" sz="2800" b="1" i="1" dirty="0" err="1">
                <a:ln w="0"/>
                <a:solidFill>
                  <a:srgbClr val="002060"/>
                </a:solidFill>
                <a:latin typeface="Times New Roman" panose="02020603050405020304" pitchFamily="18" charset="0"/>
                <a:cs typeface="Times New Roman" panose="02020603050405020304" pitchFamily="18" charset="0"/>
              </a:rPr>
              <a:t>Япет</a:t>
            </a:r>
            <a:endParaRPr lang="uk-UA" sz="2800" b="1" i="1" dirty="0">
              <a:ln w="0"/>
              <a:solidFill>
                <a:srgbClr val="002060"/>
              </a:solidFill>
              <a:latin typeface="Times New Roman" panose="02020603050405020304" pitchFamily="18" charset="0"/>
              <a:cs typeface="Times New Roman" panose="02020603050405020304" pitchFamily="18" charset="0"/>
            </a:endParaRPr>
          </a:p>
        </p:txBody>
      </p:sp>
      <p:sp>
        <p:nvSpPr>
          <p:cNvPr id="16391" name="Rectangle 3"/>
          <p:cNvSpPr>
            <a:spLocks noChangeArrowheads="1"/>
          </p:cNvSpPr>
          <p:nvPr/>
        </p:nvSpPr>
        <p:spPr bwMode="auto">
          <a:xfrm>
            <a:off x="7210425" y="3436938"/>
            <a:ext cx="2347913" cy="369887"/>
          </a:xfrm>
          <a:prstGeom prst="rect">
            <a:avLst/>
          </a:prstGeom>
          <a:noFill/>
          <a:ln w="9525">
            <a:noFill/>
            <a:miter lim="800000"/>
            <a:headEnd/>
            <a:tailEnd/>
          </a:ln>
        </p:spPr>
        <p:txBody>
          <a:bodyPr anchor="ctr">
            <a:spAutoFit/>
          </a:bodyPr>
          <a:lstStyle/>
          <a:p>
            <a:pPr eaLnBrk="0" hangingPunct="0"/>
            <a:r>
              <a:rPr lang="uk-UA" b="1">
                <a:solidFill>
                  <a:srgbClr val="FF0000"/>
                </a:solidFill>
                <a:latin typeface="Calibri" pitchFamily="34" charset="0"/>
                <a:cs typeface="Times New Roman" pitchFamily="18" charset="0"/>
              </a:rPr>
              <a:t>   Затемнення повне</a:t>
            </a:r>
            <a:endParaRPr lang="uk-UA"/>
          </a:p>
        </p:txBody>
      </p:sp>
      <p:sp>
        <p:nvSpPr>
          <p:cNvPr id="16392" name="TextBox 15"/>
          <p:cNvSpPr txBox="1">
            <a:spLocks noChangeArrowheads="1"/>
          </p:cNvSpPr>
          <p:nvPr/>
        </p:nvSpPr>
        <p:spPr bwMode="auto">
          <a:xfrm>
            <a:off x="1108075" y="1646238"/>
            <a:ext cx="6684963" cy="400050"/>
          </a:xfrm>
          <a:prstGeom prst="rect">
            <a:avLst/>
          </a:prstGeom>
          <a:noFill/>
          <a:ln w="9525">
            <a:noFill/>
            <a:miter lim="800000"/>
            <a:headEnd/>
            <a:tailEnd/>
          </a:ln>
        </p:spPr>
        <p:txBody>
          <a:bodyPr wrap="none">
            <a:spAutoFit/>
          </a:bodyPr>
          <a:lstStyle/>
          <a:p>
            <a:r>
              <a:rPr lang="uk-UA" sz="2000" b="1">
                <a:solidFill>
                  <a:srgbClr val="0070C0"/>
                </a:solidFill>
              </a:rPr>
              <a:t>Довжина тіні і відстань від супутника до Сатурна</a:t>
            </a:r>
            <a:endParaRPr lang="ru-RU" sz="2000" b="1">
              <a:solidFill>
                <a:srgbClr val="0070C0"/>
              </a:solidFill>
            </a:endParaRPr>
          </a:p>
        </p:txBody>
      </p:sp>
      <p:sp>
        <p:nvSpPr>
          <p:cNvPr id="16393" name="Rectangle 5"/>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sp>
        <p:nvSpPr>
          <p:cNvPr id="16394" name="Rectangle 6"/>
          <p:cNvSpPr>
            <a:spLocks noChangeArrowheads="1"/>
          </p:cNvSpPr>
          <p:nvPr/>
        </p:nvSpPr>
        <p:spPr bwMode="auto">
          <a:xfrm>
            <a:off x="0" y="304800"/>
            <a:ext cx="12192000" cy="457200"/>
          </a:xfrm>
          <a:prstGeom prst="rect">
            <a:avLst/>
          </a:prstGeom>
          <a:noFill/>
          <a:ln w="9525">
            <a:noFill/>
            <a:miter lim="800000"/>
            <a:headEnd/>
            <a:tailEnd/>
          </a:ln>
        </p:spPr>
        <p:txBody>
          <a:bodyPr wrap="none" anchor="ctr">
            <a:spAutoFit/>
          </a:bodyPr>
          <a:lstStyle/>
          <a:p>
            <a:pPr eaLnBrk="0" hangingPunct="0"/>
            <a:r>
              <a:rPr lang="uk-UA" b="1">
                <a:solidFill>
                  <a:srgbClr val="FF0000"/>
                </a:solidFill>
                <a:latin typeface="Calibri" pitchFamily="34" charset="0"/>
                <a:cs typeface="Times New Roman" pitchFamily="18" charset="0"/>
              </a:rPr>
              <a:t>   </a:t>
            </a:r>
            <a:endParaRPr lang="uk-UA"/>
          </a:p>
        </p:txBody>
      </p:sp>
      <p:sp>
        <p:nvSpPr>
          <p:cNvPr id="16395" name="Rectangle 3"/>
          <p:cNvSpPr>
            <a:spLocks noChangeArrowheads="1"/>
          </p:cNvSpPr>
          <p:nvPr/>
        </p:nvSpPr>
        <p:spPr bwMode="auto">
          <a:xfrm>
            <a:off x="7389813" y="4616450"/>
            <a:ext cx="2347912" cy="369888"/>
          </a:xfrm>
          <a:prstGeom prst="rect">
            <a:avLst/>
          </a:prstGeom>
          <a:noFill/>
          <a:ln w="9525">
            <a:noFill/>
            <a:miter lim="800000"/>
            <a:headEnd/>
            <a:tailEnd/>
          </a:ln>
        </p:spPr>
        <p:txBody>
          <a:bodyPr anchor="ctr">
            <a:spAutoFit/>
          </a:bodyPr>
          <a:lstStyle/>
          <a:p>
            <a:pPr eaLnBrk="0" hangingPunct="0"/>
            <a:r>
              <a:rPr lang="uk-UA" b="1">
                <a:solidFill>
                  <a:srgbClr val="FF0000"/>
                </a:solidFill>
                <a:latin typeface="Calibri" pitchFamily="34" charset="0"/>
                <a:cs typeface="Times New Roman" pitchFamily="18" charset="0"/>
              </a:rPr>
              <a:t>   Затемнення повне</a:t>
            </a:r>
            <a:endParaRPr lang="uk-UA"/>
          </a:p>
        </p:txBody>
      </p:sp>
      <p:sp>
        <p:nvSpPr>
          <p:cNvPr id="16396" name="Rectangle 8"/>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sp>
        <p:nvSpPr>
          <p:cNvPr id="16397" name="Rectangle 9"/>
          <p:cNvSpPr>
            <a:spLocks noChangeArrowheads="1"/>
          </p:cNvSpPr>
          <p:nvPr/>
        </p:nvSpPr>
        <p:spPr bwMode="auto">
          <a:xfrm>
            <a:off x="0" y="342900"/>
            <a:ext cx="12192000" cy="457200"/>
          </a:xfrm>
          <a:prstGeom prst="rect">
            <a:avLst/>
          </a:prstGeom>
          <a:noFill/>
          <a:ln w="9525">
            <a:noFill/>
            <a:miter lim="800000"/>
            <a:headEnd/>
            <a:tailEnd/>
          </a:ln>
        </p:spPr>
        <p:txBody>
          <a:bodyPr wrap="none" anchor="ctr">
            <a:spAutoFit/>
          </a:bodyPr>
          <a:lstStyle/>
          <a:p>
            <a:pPr eaLnBrk="0" hangingPunct="0"/>
            <a:r>
              <a:rPr lang="uk-UA" b="1">
                <a:solidFill>
                  <a:srgbClr val="FF0000"/>
                </a:solidFill>
                <a:latin typeface="Calibri" pitchFamily="34" charset="0"/>
                <a:cs typeface="Times New Roman" pitchFamily="18" charset="0"/>
              </a:rPr>
              <a:t>  </a:t>
            </a:r>
            <a:r>
              <a:rPr lang="ru-RU" sz="900"/>
              <a:t> </a:t>
            </a:r>
            <a:endParaRPr lang="ru-RU"/>
          </a:p>
        </p:txBody>
      </p:sp>
      <p:sp>
        <p:nvSpPr>
          <p:cNvPr id="16398" name="Rectangle 11"/>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sp>
        <p:nvSpPr>
          <p:cNvPr id="16399" name="Rectangle 12"/>
          <p:cNvSpPr>
            <a:spLocks noChangeArrowheads="1"/>
          </p:cNvSpPr>
          <p:nvPr/>
        </p:nvSpPr>
        <p:spPr bwMode="auto">
          <a:xfrm>
            <a:off x="0" y="409575"/>
            <a:ext cx="12192000" cy="457200"/>
          </a:xfrm>
          <a:prstGeom prst="rect">
            <a:avLst/>
          </a:prstGeom>
          <a:noFill/>
          <a:ln w="9525">
            <a:noFill/>
            <a:miter lim="800000"/>
            <a:headEnd/>
            <a:tailEnd/>
          </a:ln>
        </p:spPr>
        <p:txBody>
          <a:bodyPr wrap="none" anchor="ctr">
            <a:spAutoFit/>
          </a:bodyPr>
          <a:lstStyle/>
          <a:p>
            <a:pPr eaLnBrk="0" hangingPunct="0"/>
            <a:r>
              <a:rPr lang="uk-UA" sz="2400" b="1">
                <a:solidFill>
                  <a:srgbClr val="FF0000"/>
                </a:solidFill>
                <a:latin typeface="Calibri" pitchFamily="34" charset="0"/>
                <a:cs typeface="Times New Roman" pitchFamily="18" charset="0"/>
              </a:rPr>
              <a:t>   </a:t>
            </a:r>
            <a:endParaRPr lang="uk-UA"/>
          </a:p>
        </p:txBody>
      </p:sp>
      <p:grpSp>
        <p:nvGrpSpPr>
          <p:cNvPr id="16400" name="Группа 50"/>
          <p:cNvGrpSpPr>
            <a:grpSpLocks/>
          </p:cNvGrpSpPr>
          <p:nvPr/>
        </p:nvGrpSpPr>
        <p:grpSpPr bwMode="auto">
          <a:xfrm>
            <a:off x="10679113" y="1724025"/>
            <a:ext cx="431800" cy="431800"/>
            <a:chOff x="10499834" y="2364828"/>
            <a:chExt cx="432000" cy="432000"/>
          </a:xfrm>
        </p:grpSpPr>
        <p:sp>
          <p:nvSpPr>
            <p:cNvPr id="50" name="Овал 49"/>
            <p:cNvSpPr>
              <a:spLocks noChangeAspect="1"/>
            </p:cNvSpPr>
            <p:nvPr/>
          </p:nvSpPr>
          <p:spPr>
            <a:xfrm>
              <a:off x="10499834" y="2364828"/>
              <a:ext cx="432000" cy="432000"/>
            </a:xfrm>
            <a:prstGeom prst="ellipse">
              <a:avLst/>
            </a:prstGeom>
            <a:solidFill>
              <a:srgbClr val="FFFF00"/>
            </a:solidFill>
            <a:ln>
              <a:solidFill>
                <a:srgbClr val="FA72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8" name="Овал 37"/>
            <p:cNvSpPr>
              <a:spLocks noChangeAspect="1"/>
            </p:cNvSpPr>
            <p:nvPr/>
          </p:nvSpPr>
          <p:spPr>
            <a:xfrm>
              <a:off x="10561775" y="2423593"/>
              <a:ext cx="324000" cy="3240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6401" name="TextBox 41"/>
          <p:cNvSpPr txBox="1">
            <a:spLocks noChangeArrowheads="1"/>
          </p:cNvSpPr>
          <p:nvPr/>
        </p:nvSpPr>
        <p:spPr bwMode="auto">
          <a:xfrm>
            <a:off x="3794125" y="904875"/>
            <a:ext cx="8261350" cy="585788"/>
          </a:xfrm>
          <a:prstGeom prst="rect">
            <a:avLst/>
          </a:prstGeom>
          <a:noFill/>
          <a:ln w="9525">
            <a:noFill/>
            <a:miter lim="800000"/>
            <a:headEnd/>
            <a:tailEnd/>
          </a:ln>
        </p:spPr>
        <p:txBody>
          <a:bodyPr>
            <a:spAutoFit/>
          </a:bodyPr>
          <a:lstStyle/>
          <a:p>
            <a:pPr algn="just"/>
            <a:r>
              <a:rPr lang="uk-UA" sz="1600" b="1">
                <a:solidFill>
                  <a:srgbClr val="002060"/>
                </a:solidFill>
              </a:rPr>
              <a:t>Відносні кутові розміри супутника та Сонця, якщо б спостереження проводилося з верхніх шарів атмосфери Сатурна</a:t>
            </a:r>
            <a:endParaRPr lang="ru-RU" sz="1600" b="1">
              <a:solidFill>
                <a:srgbClr val="002060"/>
              </a:solidFill>
            </a:endParaRPr>
          </a:p>
        </p:txBody>
      </p:sp>
      <p:grpSp>
        <p:nvGrpSpPr>
          <p:cNvPr id="16402" name="Группа 60"/>
          <p:cNvGrpSpPr>
            <a:grpSpLocks/>
          </p:cNvGrpSpPr>
          <p:nvPr/>
        </p:nvGrpSpPr>
        <p:grpSpPr bwMode="auto">
          <a:xfrm>
            <a:off x="10704513" y="5357813"/>
            <a:ext cx="431800" cy="431800"/>
            <a:chOff x="10768405" y="5830645"/>
            <a:chExt cx="432000" cy="432000"/>
          </a:xfrm>
        </p:grpSpPr>
        <p:sp>
          <p:nvSpPr>
            <p:cNvPr id="48" name="Овал 47"/>
            <p:cNvSpPr>
              <a:spLocks noChangeAspect="1"/>
            </p:cNvSpPr>
            <p:nvPr/>
          </p:nvSpPr>
          <p:spPr>
            <a:xfrm>
              <a:off x="10768405" y="5830645"/>
              <a:ext cx="432000" cy="432000"/>
            </a:xfrm>
            <a:prstGeom prst="ellipse">
              <a:avLst/>
            </a:prstGeom>
            <a:solidFill>
              <a:srgbClr val="FFFF00"/>
            </a:solidFill>
            <a:ln>
              <a:solidFill>
                <a:srgbClr val="FA72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6" name="Овал 45"/>
            <p:cNvSpPr>
              <a:spLocks noChangeAspect="1"/>
            </p:cNvSpPr>
            <p:nvPr/>
          </p:nvSpPr>
          <p:spPr>
            <a:xfrm>
              <a:off x="10909757" y="5975174"/>
              <a:ext cx="144530" cy="14453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6403" name="Rectangle 16"/>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sp>
        <p:nvSpPr>
          <p:cNvPr id="16404" name="Rectangle 3"/>
          <p:cNvSpPr>
            <a:spLocks noChangeArrowheads="1"/>
          </p:cNvSpPr>
          <p:nvPr/>
        </p:nvSpPr>
        <p:spPr bwMode="auto">
          <a:xfrm>
            <a:off x="7383463" y="5408613"/>
            <a:ext cx="2525712" cy="369887"/>
          </a:xfrm>
          <a:prstGeom prst="rect">
            <a:avLst/>
          </a:prstGeom>
          <a:noFill/>
          <a:ln w="9525">
            <a:noFill/>
            <a:miter lim="800000"/>
            <a:headEnd/>
            <a:tailEnd/>
          </a:ln>
        </p:spPr>
        <p:txBody>
          <a:bodyPr anchor="ctr">
            <a:spAutoFit/>
          </a:bodyPr>
          <a:lstStyle/>
          <a:p>
            <a:pPr eaLnBrk="0" hangingPunct="0"/>
            <a:r>
              <a:rPr lang="uk-UA" b="1">
                <a:solidFill>
                  <a:srgbClr val="FF0000"/>
                </a:solidFill>
                <a:latin typeface="Calibri" pitchFamily="34" charset="0"/>
                <a:cs typeface="Times New Roman" pitchFamily="18" charset="0"/>
              </a:rPr>
              <a:t>   Затемнення часткове</a:t>
            </a:r>
            <a:endParaRPr lang="uk-UA"/>
          </a:p>
        </p:txBody>
      </p:sp>
      <p:sp>
        <p:nvSpPr>
          <p:cNvPr id="53" name="Скругленный прямоугольник 52"/>
          <p:cNvSpPr/>
          <p:nvPr/>
        </p:nvSpPr>
        <p:spPr>
          <a:xfrm>
            <a:off x="10026650" y="1439863"/>
            <a:ext cx="1787525" cy="44672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16406" name="Rectangle 3"/>
          <p:cNvSpPr>
            <a:spLocks noChangeArrowheads="1"/>
          </p:cNvSpPr>
          <p:nvPr/>
        </p:nvSpPr>
        <p:spPr bwMode="auto">
          <a:xfrm>
            <a:off x="7262813" y="2344738"/>
            <a:ext cx="2525712" cy="369887"/>
          </a:xfrm>
          <a:prstGeom prst="rect">
            <a:avLst/>
          </a:prstGeom>
          <a:noFill/>
          <a:ln w="9525">
            <a:noFill/>
            <a:miter lim="800000"/>
            <a:headEnd/>
            <a:tailEnd/>
          </a:ln>
        </p:spPr>
        <p:txBody>
          <a:bodyPr anchor="ctr">
            <a:spAutoFit/>
          </a:bodyPr>
          <a:lstStyle/>
          <a:p>
            <a:pPr eaLnBrk="0" hangingPunct="0"/>
            <a:r>
              <a:rPr lang="uk-UA" b="1">
                <a:solidFill>
                  <a:srgbClr val="FF0000"/>
                </a:solidFill>
                <a:latin typeface="Calibri" pitchFamily="34" charset="0"/>
                <a:cs typeface="Times New Roman" pitchFamily="18" charset="0"/>
              </a:rPr>
              <a:t>   Затемнення часткове</a:t>
            </a:r>
            <a:endParaRPr lang="uk-UA"/>
          </a:p>
        </p:txBody>
      </p:sp>
      <p:sp>
        <p:nvSpPr>
          <p:cNvPr id="16407" name="Rectangle 2"/>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pic>
        <p:nvPicPr>
          <p:cNvPr id="16408" name="Picture 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425825" y="2354263"/>
            <a:ext cx="3457575" cy="409575"/>
          </a:xfrm>
          <a:prstGeom prst="rect">
            <a:avLst/>
          </a:prstGeom>
          <a:noFill/>
          <a:ln w="9525">
            <a:noFill/>
            <a:miter lim="800000"/>
            <a:headEnd/>
            <a:tailEnd/>
          </a:ln>
        </p:spPr>
      </p:pic>
      <p:sp>
        <p:nvSpPr>
          <p:cNvPr id="16409" name="Rectangle 3"/>
          <p:cNvSpPr>
            <a:spLocks noChangeArrowheads="1"/>
          </p:cNvSpPr>
          <p:nvPr/>
        </p:nvSpPr>
        <p:spPr bwMode="auto">
          <a:xfrm>
            <a:off x="0" y="409575"/>
            <a:ext cx="12192000" cy="457200"/>
          </a:xfrm>
          <a:prstGeom prst="rect">
            <a:avLst/>
          </a:prstGeom>
          <a:noFill/>
          <a:ln w="9525">
            <a:noFill/>
            <a:miter lim="800000"/>
            <a:headEnd/>
            <a:tailEnd/>
          </a:ln>
        </p:spPr>
        <p:txBody>
          <a:bodyPr wrap="none" anchor="ctr">
            <a:spAutoFit/>
          </a:bodyPr>
          <a:lstStyle/>
          <a:p>
            <a:pPr eaLnBrk="0" hangingPunct="0"/>
            <a:r>
              <a:rPr lang="uk-UA" sz="2400" b="1">
                <a:solidFill>
                  <a:srgbClr val="FF0000"/>
                </a:solidFill>
                <a:latin typeface="Calibri" pitchFamily="34" charset="0"/>
                <a:cs typeface="Times New Roman" pitchFamily="18" charset="0"/>
              </a:rPr>
              <a:t>   </a:t>
            </a:r>
            <a:endParaRPr lang="uk-UA"/>
          </a:p>
        </p:txBody>
      </p:sp>
      <p:sp>
        <p:nvSpPr>
          <p:cNvPr id="16410" name="Rectangle 5"/>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pic>
        <p:nvPicPr>
          <p:cNvPr id="16411"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363913" y="3405188"/>
            <a:ext cx="3457575" cy="409575"/>
          </a:xfrm>
          <a:prstGeom prst="rect">
            <a:avLst/>
          </a:prstGeom>
          <a:noFill/>
          <a:ln w="9525">
            <a:noFill/>
            <a:miter lim="800000"/>
            <a:headEnd/>
            <a:tailEnd/>
          </a:ln>
        </p:spPr>
      </p:pic>
      <p:sp>
        <p:nvSpPr>
          <p:cNvPr id="16412" name="Rectangle 6"/>
          <p:cNvSpPr>
            <a:spLocks noChangeArrowheads="1"/>
          </p:cNvSpPr>
          <p:nvPr/>
        </p:nvSpPr>
        <p:spPr bwMode="auto">
          <a:xfrm>
            <a:off x="0" y="409575"/>
            <a:ext cx="12192000" cy="457200"/>
          </a:xfrm>
          <a:prstGeom prst="rect">
            <a:avLst/>
          </a:prstGeom>
          <a:noFill/>
          <a:ln w="9525">
            <a:noFill/>
            <a:miter lim="800000"/>
            <a:headEnd/>
            <a:tailEnd/>
          </a:ln>
        </p:spPr>
        <p:txBody>
          <a:bodyPr wrap="none" anchor="ctr">
            <a:spAutoFit/>
          </a:bodyPr>
          <a:lstStyle/>
          <a:p>
            <a:pPr eaLnBrk="0" hangingPunct="0"/>
            <a:r>
              <a:rPr lang="uk-UA" sz="2400" b="1">
                <a:solidFill>
                  <a:srgbClr val="FF0000"/>
                </a:solidFill>
                <a:latin typeface="Calibri" pitchFamily="34" charset="0"/>
                <a:cs typeface="Times New Roman" pitchFamily="18" charset="0"/>
              </a:rPr>
              <a:t>   </a:t>
            </a:r>
            <a:endParaRPr lang="uk-UA"/>
          </a:p>
        </p:txBody>
      </p:sp>
      <p:sp>
        <p:nvSpPr>
          <p:cNvPr id="16413" name="Rectangle 8"/>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pic>
        <p:nvPicPr>
          <p:cNvPr id="16414" name="Picture 7"/>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227388" y="4592638"/>
            <a:ext cx="3819525" cy="409575"/>
          </a:xfrm>
          <a:prstGeom prst="rect">
            <a:avLst/>
          </a:prstGeom>
          <a:noFill/>
          <a:ln w="9525">
            <a:noFill/>
            <a:miter lim="800000"/>
            <a:headEnd/>
            <a:tailEnd/>
          </a:ln>
        </p:spPr>
      </p:pic>
      <p:sp>
        <p:nvSpPr>
          <p:cNvPr id="16415" name="Rectangle 10"/>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pic>
        <p:nvPicPr>
          <p:cNvPr id="16416" name="Picture 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216275" y="5422900"/>
            <a:ext cx="3819525" cy="409575"/>
          </a:xfrm>
          <a:prstGeom prst="rect">
            <a:avLst/>
          </a:prstGeom>
          <a:noFill/>
          <a:ln w="9525">
            <a:noFill/>
            <a:miter lim="800000"/>
            <a:headEnd/>
            <a:tailEnd/>
          </a:ln>
        </p:spPr>
      </p:pic>
      <p:grpSp>
        <p:nvGrpSpPr>
          <p:cNvPr id="16417" name="Группа 59"/>
          <p:cNvGrpSpPr>
            <a:grpSpLocks/>
          </p:cNvGrpSpPr>
          <p:nvPr/>
        </p:nvGrpSpPr>
        <p:grpSpPr bwMode="auto">
          <a:xfrm>
            <a:off x="10409238" y="2312988"/>
            <a:ext cx="1044575" cy="1044575"/>
            <a:chOff x="10378287" y="2880948"/>
            <a:chExt cx="1044000" cy="1044000"/>
          </a:xfrm>
        </p:grpSpPr>
        <p:sp>
          <p:nvSpPr>
            <p:cNvPr id="56" name="Овал 55"/>
            <p:cNvSpPr>
              <a:spLocks noChangeAspect="1"/>
            </p:cNvSpPr>
            <p:nvPr/>
          </p:nvSpPr>
          <p:spPr>
            <a:xfrm>
              <a:off x="10378287" y="2880948"/>
              <a:ext cx="1044000" cy="10440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7" name="Дуга 56"/>
            <p:cNvSpPr>
              <a:spLocks noChangeAspect="1"/>
            </p:cNvSpPr>
            <p:nvPr/>
          </p:nvSpPr>
          <p:spPr>
            <a:xfrm>
              <a:off x="10698785" y="3153848"/>
              <a:ext cx="433148" cy="431562"/>
            </a:xfrm>
            <a:prstGeom prst="arc">
              <a:avLst>
                <a:gd name="adj1" fmla="val 190790"/>
                <a:gd name="adj2" fmla="val 0"/>
              </a:avLst>
            </a:prstGeom>
            <a:ln w="38100">
              <a:solidFill>
                <a:srgbClr val="FA720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grpSp>
      <p:grpSp>
        <p:nvGrpSpPr>
          <p:cNvPr id="16418" name="Группа 61"/>
          <p:cNvGrpSpPr>
            <a:grpSpLocks/>
          </p:cNvGrpSpPr>
          <p:nvPr/>
        </p:nvGrpSpPr>
        <p:grpSpPr bwMode="auto">
          <a:xfrm>
            <a:off x="10110788" y="3443288"/>
            <a:ext cx="1655762" cy="1655762"/>
            <a:chOff x="10110274" y="3443250"/>
            <a:chExt cx="1656000" cy="1656000"/>
          </a:xfrm>
        </p:grpSpPr>
        <p:sp>
          <p:nvSpPr>
            <p:cNvPr id="59" name="Овал 58"/>
            <p:cNvSpPr>
              <a:spLocks noChangeAspect="1"/>
            </p:cNvSpPr>
            <p:nvPr/>
          </p:nvSpPr>
          <p:spPr>
            <a:xfrm>
              <a:off x="10110274" y="3443250"/>
              <a:ext cx="1656000" cy="16560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8" name="Дуга 57"/>
            <p:cNvSpPr>
              <a:spLocks noChangeAspect="1"/>
            </p:cNvSpPr>
            <p:nvPr/>
          </p:nvSpPr>
          <p:spPr>
            <a:xfrm>
              <a:off x="10778707" y="4062464"/>
              <a:ext cx="431862" cy="431862"/>
            </a:xfrm>
            <a:prstGeom prst="arc">
              <a:avLst>
                <a:gd name="adj1" fmla="val 190790"/>
                <a:gd name="adj2" fmla="val 0"/>
              </a:avLst>
            </a:prstGeom>
            <a:ln w="38100">
              <a:solidFill>
                <a:srgbClr val="FA720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ru-RU"/>
            </a:p>
          </p:txBody>
        </p:sp>
      </p:grpSp>
      <p:sp>
        <p:nvSpPr>
          <p:cNvPr id="43" name="Скругленный прямоугольник 42"/>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a:t>
            </a: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15</a:t>
            </a:r>
            <a:endParaRPr lang="uk-UA" sz="2400" b="1" i="1" dirty="0">
              <a:ln w="0"/>
              <a:solidFill>
                <a:schemeClr val="bg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Группа 119"/>
          <p:cNvGrpSpPr>
            <a:grpSpLocks/>
          </p:cNvGrpSpPr>
          <p:nvPr/>
        </p:nvGrpSpPr>
        <p:grpSpPr bwMode="auto">
          <a:xfrm>
            <a:off x="8229600" y="4214813"/>
            <a:ext cx="725488" cy="723900"/>
            <a:chOff x="7809186" y="525518"/>
            <a:chExt cx="809296" cy="788276"/>
          </a:xfrm>
        </p:grpSpPr>
        <p:sp>
          <p:nvSpPr>
            <p:cNvPr id="116" name="Овал 115"/>
            <p:cNvSpPr/>
            <p:nvPr/>
          </p:nvSpPr>
          <p:spPr>
            <a:xfrm>
              <a:off x="7809186" y="525518"/>
              <a:ext cx="809296" cy="788276"/>
            </a:xfrm>
            <a:prstGeom prst="ellipse">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8" name="Овал 117"/>
            <p:cNvSpPr/>
            <p:nvPr/>
          </p:nvSpPr>
          <p:spPr>
            <a:xfrm>
              <a:off x="8039401" y="734687"/>
              <a:ext cx="338240" cy="3370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7411" name="TextBox 130"/>
          <p:cNvSpPr txBox="1">
            <a:spLocks noChangeArrowheads="1"/>
          </p:cNvSpPr>
          <p:nvPr/>
        </p:nvSpPr>
        <p:spPr bwMode="auto">
          <a:xfrm>
            <a:off x="9018588" y="4171950"/>
            <a:ext cx="2984500" cy="1077913"/>
          </a:xfrm>
          <a:prstGeom prst="rect">
            <a:avLst/>
          </a:prstGeom>
          <a:noFill/>
          <a:ln w="9525">
            <a:noFill/>
            <a:miter lim="800000"/>
            <a:headEnd/>
            <a:tailEnd/>
          </a:ln>
        </p:spPr>
        <p:txBody>
          <a:bodyPr>
            <a:spAutoFit/>
          </a:bodyPr>
          <a:lstStyle/>
          <a:p>
            <a:pPr algn="just"/>
            <a:r>
              <a:rPr lang="uk-UA" sz="1600" b="1">
                <a:solidFill>
                  <a:srgbClr val="002060"/>
                </a:solidFill>
                <a:latin typeface="Times New Roman" pitchFamily="18" charset="0"/>
                <a:cs typeface="Times New Roman" pitchFamily="18" charset="0"/>
              </a:rPr>
              <a:t>Чим далі протяжне джерело світла, тим більшу ділянку займає область тіні, ніж напівтіні</a:t>
            </a:r>
            <a:endParaRPr lang="ru-RU" sz="1600" b="1">
              <a:solidFill>
                <a:srgbClr val="002060"/>
              </a:solidFill>
              <a:latin typeface="Times New Roman" pitchFamily="18" charset="0"/>
              <a:cs typeface="Times New Roman" pitchFamily="18" charset="0"/>
            </a:endParaRPr>
          </a:p>
        </p:txBody>
      </p:sp>
      <p:pic>
        <p:nvPicPr>
          <p:cNvPr id="17412" name="Picture 2" descr="Тінь Місяця на поверхні Землі під час сонячного затемнення зняли з космосу (фото). Затемнення відбулося 9 березня 2016 року."/>
          <p:cNvPicPr>
            <a:picLocks noChangeAspect="1" noChangeArrowheads="1"/>
          </p:cNvPicPr>
          <p:nvPr/>
        </p:nvPicPr>
        <p:blipFill>
          <a:blip r:embed="rId2"/>
          <a:srcRect l="13147" r="12512"/>
          <a:stretch>
            <a:fillRect/>
          </a:stretch>
        </p:blipFill>
        <p:spPr bwMode="auto">
          <a:xfrm>
            <a:off x="174625" y="1776413"/>
            <a:ext cx="1874838" cy="1706562"/>
          </a:xfrm>
          <a:prstGeom prst="rect">
            <a:avLst/>
          </a:prstGeom>
          <a:noFill/>
          <a:ln w="9525">
            <a:noFill/>
            <a:miter lim="800000"/>
            <a:headEnd/>
            <a:tailEnd/>
          </a:ln>
        </p:spPr>
      </p:pic>
      <p:sp>
        <p:nvSpPr>
          <p:cNvPr id="134" name="Скругленный прямоугольник 133"/>
          <p:cNvSpPr/>
          <p:nvPr/>
        </p:nvSpPr>
        <p:spPr>
          <a:xfrm>
            <a:off x="692150" y="136525"/>
            <a:ext cx="3554413" cy="1531938"/>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2800" b="1" dirty="0">
                <a:ln w="0"/>
                <a:solidFill>
                  <a:srgbClr val="002060"/>
                </a:solidFill>
                <a:latin typeface="Arial Black" pitchFamily="34" charset="0"/>
                <a:cs typeface="Times New Roman" panose="02020603050405020304" pitchFamily="18" charset="0"/>
              </a:rPr>
              <a:t>Утворення тіні та напівтіні під час затемнень</a:t>
            </a:r>
          </a:p>
        </p:txBody>
      </p:sp>
      <p:sp>
        <p:nvSpPr>
          <p:cNvPr id="32" name="Скругленный прямоугольник 31"/>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a:t>
            </a: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16</a:t>
            </a:r>
            <a:endParaRPr lang="uk-UA" sz="2400" b="1" i="1" dirty="0">
              <a:ln w="0"/>
              <a:solidFill>
                <a:schemeClr val="bg2">
                  <a:lumMod val="25000"/>
                </a:schemeClr>
              </a:solidFill>
              <a:latin typeface="Times New Roman" panose="02020603050405020304" pitchFamily="18" charset="0"/>
              <a:cs typeface="Times New Roman" panose="02020603050405020304" pitchFamily="18" charset="0"/>
            </a:endParaRPr>
          </a:p>
        </p:txBody>
      </p:sp>
      <p:cxnSp>
        <p:nvCxnSpPr>
          <p:cNvPr id="17415" name="AutoShape 36"/>
          <p:cNvCxnSpPr>
            <a:cxnSpLocks noChangeShapeType="1"/>
          </p:cNvCxnSpPr>
          <p:nvPr/>
        </p:nvCxnSpPr>
        <p:spPr bwMode="auto">
          <a:xfrm>
            <a:off x="31750" y="6883400"/>
            <a:ext cx="3879850" cy="34925"/>
          </a:xfrm>
          <a:prstGeom prst="straightConnector1">
            <a:avLst/>
          </a:prstGeom>
          <a:noFill/>
          <a:ln w="9525">
            <a:solidFill>
              <a:srgbClr val="000000"/>
            </a:solidFill>
            <a:round/>
            <a:headEnd/>
            <a:tailEnd/>
          </a:ln>
        </p:spPr>
      </p:cxnSp>
      <p:sp>
        <p:nvSpPr>
          <p:cNvPr id="17416" name="Rectangle 39"/>
          <p:cNvSpPr>
            <a:spLocks noChangeArrowheads="1"/>
          </p:cNvSpPr>
          <p:nvPr/>
        </p:nvSpPr>
        <p:spPr bwMode="auto">
          <a:xfrm>
            <a:off x="0" y="1076325"/>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17417" name="Rectangle 40"/>
          <p:cNvSpPr>
            <a:spLocks noChangeArrowheads="1"/>
          </p:cNvSpPr>
          <p:nvPr/>
        </p:nvSpPr>
        <p:spPr bwMode="auto">
          <a:xfrm>
            <a:off x="0" y="1533525"/>
            <a:ext cx="12192000" cy="0"/>
          </a:xfrm>
          <a:prstGeom prst="rect">
            <a:avLst/>
          </a:prstGeom>
          <a:noFill/>
          <a:ln w="9525">
            <a:noFill/>
            <a:miter lim="800000"/>
            <a:headEnd/>
            <a:tailEnd/>
          </a:ln>
        </p:spPr>
        <p:txBody>
          <a:bodyPr wrap="none" anchor="ctr">
            <a:spAutoFit/>
          </a:bodyPr>
          <a:lstStyle/>
          <a:p>
            <a:endParaRPr lang="ru-RU"/>
          </a:p>
        </p:txBody>
      </p:sp>
      <p:sp>
        <p:nvSpPr>
          <p:cNvPr id="17418" name="Rectangle 41"/>
          <p:cNvSpPr>
            <a:spLocks noChangeArrowheads="1"/>
          </p:cNvSpPr>
          <p:nvPr/>
        </p:nvSpPr>
        <p:spPr bwMode="auto">
          <a:xfrm>
            <a:off x="0" y="2019300"/>
            <a:ext cx="12192000" cy="0"/>
          </a:xfrm>
          <a:prstGeom prst="rect">
            <a:avLst/>
          </a:prstGeom>
          <a:noFill/>
          <a:ln w="9525">
            <a:noFill/>
            <a:miter lim="800000"/>
            <a:headEnd/>
            <a:tailEnd/>
          </a:ln>
        </p:spPr>
        <p:txBody>
          <a:bodyPr wrap="none" anchor="ctr">
            <a:spAutoFit/>
          </a:bodyPr>
          <a:lstStyle/>
          <a:p>
            <a:pPr eaLnBrk="0" hangingPunct="0"/>
            <a:endParaRPr lang="ru-RU"/>
          </a:p>
        </p:txBody>
      </p:sp>
      <p:sp>
        <p:nvSpPr>
          <p:cNvPr id="17419" name="TextBox 44"/>
          <p:cNvSpPr txBox="1">
            <a:spLocks noChangeArrowheads="1"/>
          </p:cNvSpPr>
          <p:nvPr/>
        </p:nvSpPr>
        <p:spPr bwMode="auto">
          <a:xfrm>
            <a:off x="661988" y="4276725"/>
            <a:ext cx="3805237" cy="339725"/>
          </a:xfrm>
          <a:prstGeom prst="rect">
            <a:avLst/>
          </a:prstGeom>
          <a:noFill/>
          <a:ln w="9525">
            <a:noFill/>
            <a:miter lim="800000"/>
            <a:headEnd/>
            <a:tailEnd/>
          </a:ln>
        </p:spPr>
        <p:txBody>
          <a:bodyPr wrap="none">
            <a:spAutoFit/>
          </a:bodyPr>
          <a:lstStyle/>
          <a:p>
            <a:r>
              <a:rPr lang="uk-UA" sz="1600" b="1">
                <a:solidFill>
                  <a:srgbClr val="C00000"/>
                </a:solidFill>
              </a:rPr>
              <a:t>Місяць в перигеї, Земля в перигелії</a:t>
            </a:r>
            <a:endParaRPr lang="ru-RU" sz="1600" b="1">
              <a:solidFill>
                <a:srgbClr val="C00000"/>
              </a:solidFill>
            </a:endParaRPr>
          </a:p>
        </p:txBody>
      </p:sp>
      <p:pic>
        <p:nvPicPr>
          <p:cNvPr id="17420" name="Picture 42" descr="C:\Users\User\Desktop\Люда\Рисунки\Рисунок55.png"/>
          <p:cNvPicPr>
            <a:picLocks noChangeAspect="1" noChangeArrowheads="1"/>
          </p:cNvPicPr>
          <p:nvPr/>
        </p:nvPicPr>
        <p:blipFill>
          <a:blip r:embed="rId3"/>
          <a:srcRect/>
          <a:stretch>
            <a:fillRect/>
          </a:stretch>
        </p:blipFill>
        <p:spPr bwMode="auto">
          <a:xfrm>
            <a:off x="2065338" y="157163"/>
            <a:ext cx="10126662" cy="4068762"/>
          </a:xfrm>
          <a:prstGeom prst="rect">
            <a:avLst/>
          </a:prstGeom>
          <a:noFill/>
          <a:ln w="9525">
            <a:noFill/>
            <a:miter lim="800000"/>
            <a:headEnd/>
            <a:tailEnd/>
          </a:ln>
        </p:spPr>
      </p:pic>
      <p:sp>
        <p:nvSpPr>
          <p:cNvPr id="17421" name="TextBox 47"/>
          <p:cNvSpPr txBox="1">
            <a:spLocks noChangeArrowheads="1"/>
          </p:cNvSpPr>
          <p:nvPr/>
        </p:nvSpPr>
        <p:spPr bwMode="auto">
          <a:xfrm>
            <a:off x="5491163" y="5427663"/>
            <a:ext cx="3551237" cy="339725"/>
          </a:xfrm>
          <a:prstGeom prst="rect">
            <a:avLst/>
          </a:prstGeom>
          <a:noFill/>
          <a:ln w="9525">
            <a:noFill/>
            <a:miter lim="800000"/>
            <a:headEnd/>
            <a:tailEnd/>
          </a:ln>
        </p:spPr>
        <p:txBody>
          <a:bodyPr wrap="none">
            <a:spAutoFit/>
          </a:bodyPr>
          <a:lstStyle/>
          <a:p>
            <a:r>
              <a:rPr lang="uk-UA" sz="1600" b="1">
                <a:solidFill>
                  <a:srgbClr val="C00000"/>
                </a:solidFill>
              </a:rPr>
              <a:t>Місяць в перигеї, Земля в афелії</a:t>
            </a:r>
            <a:endParaRPr lang="ru-RU" sz="1600" b="1">
              <a:solidFill>
                <a:srgbClr val="C00000"/>
              </a:solidFill>
            </a:endParaRPr>
          </a:p>
        </p:txBody>
      </p:sp>
      <p:pic>
        <p:nvPicPr>
          <p:cNvPr id="17422" name="Picture 4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73050" y="4872038"/>
            <a:ext cx="4876800" cy="495300"/>
          </a:xfrm>
          <a:prstGeom prst="rect">
            <a:avLst/>
          </a:prstGeom>
          <a:noFill/>
          <a:ln w="9525">
            <a:noFill/>
            <a:miter lim="800000"/>
            <a:headEnd/>
            <a:tailEnd/>
          </a:ln>
        </p:spPr>
      </p:pic>
      <p:pic>
        <p:nvPicPr>
          <p:cNvPr id="17423" name="Picture 44"/>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845050" y="5897563"/>
            <a:ext cx="4838700" cy="495300"/>
          </a:xfrm>
          <a:prstGeom prst="rect">
            <a:avLst/>
          </a:prstGeom>
          <a:noFill/>
          <a:ln w="9525">
            <a:noFill/>
            <a:miter lim="800000"/>
            <a:headEnd/>
            <a:tailEnd/>
          </a:ln>
        </p:spPr>
      </p:pic>
      <p:sp>
        <p:nvSpPr>
          <p:cNvPr id="17424" name="Rectangle 48"/>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sp>
        <p:nvSpPr>
          <p:cNvPr id="17425" name="Rectangle 49"/>
          <p:cNvSpPr>
            <a:spLocks noChangeArrowheads="1"/>
          </p:cNvSpPr>
          <p:nvPr/>
        </p:nvSpPr>
        <p:spPr bwMode="auto">
          <a:xfrm>
            <a:off x="0" y="457200"/>
            <a:ext cx="12192000" cy="0"/>
          </a:xfrm>
          <a:prstGeom prst="rect">
            <a:avLst/>
          </a:prstGeom>
          <a:noFill/>
          <a:ln w="9525">
            <a:noFill/>
            <a:miter lim="800000"/>
            <a:headEnd/>
            <a:tailEnd/>
          </a:ln>
        </p:spPr>
        <p:txBody>
          <a:bodyPr wrap="none" anchor="ctr">
            <a:spAutoFit/>
          </a:bodyPr>
          <a:lstStyle/>
          <a:p>
            <a:endParaRPr lang="ru-RU"/>
          </a:p>
        </p:txBody>
      </p:sp>
      <p:sp>
        <p:nvSpPr>
          <p:cNvPr id="17426" name="Rectangle 50"/>
          <p:cNvSpPr>
            <a:spLocks noChangeArrowheads="1"/>
          </p:cNvSpPr>
          <p:nvPr/>
        </p:nvSpPr>
        <p:spPr bwMode="auto">
          <a:xfrm>
            <a:off x="0" y="952500"/>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17427" name="Rectangle 51"/>
          <p:cNvSpPr>
            <a:spLocks noChangeArrowheads="1"/>
          </p:cNvSpPr>
          <p:nvPr/>
        </p:nvSpPr>
        <p:spPr bwMode="auto">
          <a:xfrm>
            <a:off x="0" y="1409700"/>
            <a:ext cx="12192000" cy="0"/>
          </a:xfrm>
          <a:prstGeom prst="rect">
            <a:avLst/>
          </a:prstGeom>
          <a:noFill/>
          <a:ln w="9525">
            <a:noFill/>
            <a:miter lim="800000"/>
            <a:headEnd/>
            <a:tailEnd/>
          </a:ln>
        </p:spPr>
        <p:txBody>
          <a:bodyPr wrap="none" anchor="ctr">
            <a:spAutoFit/>
          </a:bodyPr>
          <a:lstStyle/>
          <a:p>
            <a:endParaRPr lang="ru-RU"/>
          </a:p>
        </p:txBody>
      </p:sp>
      <p:sp>
        <p:nvSpPr>
          <p:cNvPr id="17428" name="Rectangle 52"/>
          <p:cNvSpPr>
            <a:spLocks noChangeArrowheads="1"/>
          </p:cNvSpPr>
          <p:nvPr/>
        </p:nvSpPr>
        <p:spPr bwMode="auto">
          <a:xfrm>
            <a:off x="0" y="1905000"/>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17429" name="Rectangle 53"/>
          <p:cNvSpPr>
            <a:spLocks noChangeArrowheads="1"/>
          </p:cNvSpPr>
          <p:nvPr/>
        </p:nvSpPr>
        <p:spPr bwMode="auto">
          <a:xfrm>
            <a:off x="0" y="3000375"/>
            <a:ext cx="12192000" cy="457200"/>
          </a:xfrm>
          <a:prstGeom prst="rect">
            <a:avLst/>
          </a:prstGeom>
          <a:noFill/>
          <a:ln w="9525">
            <a:noFill/>
            <a:miter lim="800000"/>
            <a:headEnd/>
            <a:tailEnd/>
          </a:ln>
        </p:spPr>
        <p:txBody>
          <a:bodyPr wrap="none" anchor="ctr">
            <a:spAutoFit/>
          </a:bodyPr>
          <a:lstStyle/>
          <a:p>
            <a:pPr eaLnBrk="0" hangingPunct="0"/>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Солнечное затмение на Уране"/>
          <p:cNvPicPr>
            <a:picLocks noChangeAspect="1" noChangeArrowheads="1"/>
          </p:cNvPicPr>
          <p:nvPr/>
        </p:nvPicPr>
        <p:blipFill>
          <a:blip r:embed="rId2"/>
          <a:srcRect/>
          <a:stretch>
            <a:fillRect/>
          </a:stretch>
        </p:blipFill>
        <p:spPr bwMode="auto">
          <a:xfrm>
            <a:off x="439738" y="1123950"/>
            <a:ext cx="5003800" cy="5003800"/>
          </a:xfrm>
          <a:prstGeom prst="rect">
            <a:avLst/>
          </a:prstGeom>
          <a:noFill/>
          <a:ln w="9525">
            <a:noFill/>
            <a:miter lim="800000"/>
            <a:headEnd/>
            <a:tailEnd/>
          </a:ln>
        </p:spPr>
      </p:pic>
      <p:sp>
        <p:nvSpPr>
          <p:cNvPr id="5" name="Скругленный прямоугольник 4"/>
          <p:cNvSpPr/>
          <p:nvPr/>
        </p:nvSpPr>
        <p:spPr>
          <a:xfrm>
            <a:off x="1450975" y="174625"/>
            <a:ext cx="8712200" cy="714375"/>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3600" b="1" dirty="0">
                <a:ln w="0"/>
                <a:solidFill>
                  <a:srgbClr val="7030A0"/>
                </a:solidFill>
                <a:latin typeface="Times New Roman" panose="02020603050405020304" pitchFamily="18" charset="0"/>
                <a:cs typeface="Times New Roman" panose="02020603050405020304" pitchFamily="18" charset="0"/>
              </a:rPr>
              <a:t>Затемнення на Урані, Нептуні</a:t>
            </a:r>
          </a:p>
        </p:txBody>
      </p:sp>
      <p:sp>
        <p:nvSpPr>
          <p:cNvPr id="4" name="Скругленный прямоугольник 3"/>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a:t>
            </a: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17</a:t>
            </a:r>
            <a:endParaRPr lang="uk-UA" sz="2400" b="1" i="1" dirty="0">
              <a:ln w="0"/>
              <a:solidFill>
                <a:schemeClr val="bg2">
                  <a:lumMod val="25000"/>
                </a:schemeClr>
              </a:solidFill>
              <a:latin typeface="Times New Roman" panose="02020603050405020304" pitchFamily="18" charset="0"/>
              <a:cs typeface="Times New Roman" panose="02020603050405020304" pitchFamily="18" charset="0"/>
            </a:endParaRPr>
          </a:p>
        </p:txBody>
      </p:sp>
      <p:sp>
        <p:nvSpPr>
          <p:cNvPr id="18437" name="TextBox 5"/>
          <p:cNvSpPr txBox="1">
            <a:spLocks noChangeArrowheads="1"/>
          </p:cNvSpPr>
          <p:nvPr/>
        </p:nvSpPr>
        <p:spPr bwMode="auto">
          <a:xfrm>
            <a:off x="977900" y="5192713"/>
            <a:ext cx="987425" cy="460375"/>
          </a:xfrm>
          <a:prstGeom prst="rect">
            <a:avLst/>
          </a:prstGeom>
          <a:noFill/>
          <a:ln w="9525">
            <a:noFill/>
            <a:miter lim="800000"/>
            <a:headEnd/>
            <a:tailEnd/>
          </a:ln>
        </p:spPr>
        <p:txBody>
          <a:bodyPr wrap="none">
            <a:spAutoFit/>
          </a:bodyPr>
          <a:lstStyle/>
          <a:p>
            <a:r>
              <a:rPr lang="uk-UA" sz="2400" b="1">
                <a:solidFill>
                  <a:srgbClr val="FFFFFF"/>
                </a:solidFill>
              </a:rPr>
              <a:t>Уран</a:t>
            </a:r>
            <a:endParaRPr lang="ru-RU" sz="2400" b="1">
              <a:solidFill>
                <a:srgbClr val="FFFFFF"/>
              </a:solidFill>
            </a:endParaRPr>
          </a:p>
        </p:txBody>
      </p:sp>
      <p:grpSp>
        <p:nvGrpSpPr>
          <p:cNvPr id="18438" name="Группа 7"/>
          <p:cNvGrpSpPr>
            <a:grpSpLocks/>
          </p:cNvGrpSpPr>
          <p:nvPr/>
        </p:nvGrpSpPr>
        <p:grpSpPr bwMode="auto">
          <a:xfrm>
            <a:off x="7126288" y="1892300"/>
            <a:ext cx="2778125" cy="2816225"/>
            <a:chOff x="6419740" y="1217886"/>
            <a:chExt cx="2286000" cy="2305050"/>
          </a:xfrm>
        </p:grpSpPr>
        <p:pic>
          <p:nvPicPr>
            <p:cNvPr id="18445" name="Picture 5" descr="Нептун (планета) — Вікіпедія"/>
            <p:cNvPicPr>
              <a:picLocks noChangeAspect="1" noChangeArrowheads="1"/>
            </p:cNvPicPr>
            <p:nvPr/>
          </p:nvPicPr>
          <p:blipFill>
            <a:blip r:embed="rId3"/>
            <a:srcRect/>
            <a:stretch>
              <a:fillRect/>
            </a:stretch>
          </p:blipFill>
          <p:spPr bwMode="auto">
            <a:xfrm>
              <a:off x="6419740" y="1217886"/>
              <a:ext cx="2286000" cy="2305050"/>
            </a:xfrm>
            <a:prstGeom prst="rect">
              <a:avLst/>
            </a:prstGeom>
            <a:noFill/>
            <a:ln w="9525">
              <a:noFill/>
              <a:miter lim="800000"/>
              <a:headEnd/>
              <a:tailEnd/>
            </a:ln>
          </p:spPr>
        </p:pic>
        <p:sp>
          <p:nvSpPr>
            <p:cNvPr id="18446" name="TextBox 6"/>
            <p:cNvSpPr txBox="1">
              <a:spLocks noChangeArrowheads="1"/>
            </p:cNvSpPr>
            <p:nvPr/>
          </p:nvSpPr>
          <p:spPr bwMode="auto">
            <a:xfrm>
              <a:off x="6905297" y="2921876"/>
              <a:ext cx="1023037" cy="369332"/>
            </a:xfrm>
            <a:prstGeom prst="rect">
              <a:avLst/>
            </a:prstGeom>
            <a:noFill/>
            <a:ln w="9525">
              <a:noFill/>
              <a:miter lim="800000"/>
              <a:headEnd/>
              <a:tailEnd/>
            </a:ln>
          </p:spPr>
          <p:txBody>
            <a:bodyPr wrap="none">
              <a:spAutoFit/>
            </a:bodyPr>
            <a:lstStyle/>
            <a:p>
              <a:r>
                <a:rPr lang="uk-UA" b="1">
                  <a:solidFill>
                    <a:srgbClr val="002060"/>
                  </a:solidFill>
                </a:rPr>
                <a:t>Нептун</a:t>
              </a:r>
              <a:endParaRPr lang="ru-RU" b="1">
                <a:solidFill>
                  <a:srgbClr val="002060"/>
                </a:solidFill>
              </a:endParaRPr>
            </a:p>
          </p:txBody>
        </p:sp>
      </p:grpSp>
      <p:sp>
        <p:nvSpPr>
          <p:cNvPr id="18439" name="TextBox 8"/>
          <p:cNvSpPr txBox="1">
            <a:spLocks noChangeArrowheads="1"/>
          </p:cNvSpPr>
          <p:nvPr/>
        </p:nvSpPr>
        <p:spPr bwMode="auto">
          <a:xfrm>
            <a:off x="193675" y="6275388"/>
            <a:ext cx="5676900" cy="368300"/>
          </a:xfrm>
          <a:prstGeom prst="rect">
            <a:avLst/>
          </a:prstGeom>
          <a:noFill/>
          <a:ln w="9525">
            <a:noFill/>
            <a:miter lim="800000"/>
            <a:headEnd/>
            <a:tailEnd/>
          </a:ln>
        </p:spPr>
        <p:txBody>
          <a:bodyPr wrap="none">
            <a:spAutoFit/>
          </a:bodyPr>
          <a:lstStyle/>
          <a:p>
            <a:pPr algn="just"/>
            <a:r>
              <a:rPr lang="uk-UA" b="1">
                <a:solidFill>
                  <a:srgbClr val="36174D"/>
                </a:solidFill>
              </a:rPr>
              <a:t>Повне сонячне затемнення Аріелем для Урану</a:t>
            </a:r>
          </a:p>
        </p:txBody>
      </p:sp>
      <p:sp>
        <p:nvSpPr>
          <p:cNvPr id="18440" name="TextBox 9"/>
          <p:cNvSpPr txBox="1">
            <a:spLocks noChangeArrowheads="1"/>
          </p:cNvSpPr>
          <p:nvPr/>
        </p:nvSpPr>
        <p:spPr bwMode="auto">
          <a:xfrm>
            <a:off x="5818188" y="1287463"/>
            <a:ext cx="6084887" cy="369887"/>
          </a:xfrm>
          <a:prstGeom prst="rect">
            <a:avLst/>
          </a:prstGeom>
          <a:noFill/>
          <a:ln w="9525">
            <a:noFill/>
            <a:miter lim="800000"/>
            <a:headEnd/>
            <a:tailEnd/>
          </a:ln>
        </p:spPr>
        <p:txBody>
          <a:bodyPr wrap="none">
            <a:spAutoFit/>
          </a:bodyPr>
          <a:lstStyle/>
          <a:p>
            <a:pPr algn="just"/>
            <a:r>
              <a:rPr lang="uk-UA" b="1">
                <a:solidFill>
                  <a:srgbClr val="36174D"/>
                </a:solidFill>
              </a:rPr>
              <a:t>Повне сонячне затемнення Тритоном для Нептуна</a:t>
            </a:r>
            <a:endParaRPr lang="ru-RU"/>
          </a:p>
        </p:txBody>
      </p:sp>
      <p:sp>
        <p:nvSpPr>
          <p:cNvPr id="18441" name="Rectangle 7"/>
          <p:cNvSpPr>
            <a:spLocks noChangeArrowheads="1"/>
          </p:cNvSpPr>
          <p:nvPr/>
        </p:nvSpPr>
        <p:spPr bwMode="auto">
          <a:xfrm>
            <a:off x="0" y="0"/>
            <a:ext cx="12192000" cy="0"/>
          </a:xfrm>
          <a:prstGeom prst="rect">
            <a:avLst/>
          </a:prstGeom>
          <a:noFill/>
          <a:ln w="9525">
            <a:noFill/>
            <a:miter lim="800000"/>
            <a:headEnd/>
            <a:tailEnd/>
          </a:ln>
        </p:spPr>
        <p:txBody>
          <a:bodyPr wrap="none" anchor="ctr">
            <a:spAutoFit/>
          </a:bodyPr>
          <a:lstStyle/>
          <a:p>
            <a:endParaRPr lang="ru-RU"/>
          </a:p>
        </p:txBody>
      </p:sp>
      <p:pic>
        <p:nvPicPr>
          <p:cNvPr id="18442"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505575" y="5391150"/>
            <a:ext cx="4010025" cy="409575"/>
          </a:xfrm>
          <a:prstGeom prst="rect">
            <a:avLst/>
          </a:prstGeom>
          <a:noFill/>
          <a:ln w="9525">
            <a:noFill/>
            <a:miter lim="800000"/>
            <a:headEnd/>
            <a:tailEnd/>
          </a:ln>
        </p:spPr>
      </p:pic>
      <p:sp>
        <p:nvSpPr>
          <p:cNvPr id="18443" name="Rectangle 8"/>
          <p:cNvSpPr>
            <a:spLocks noChangeArrowheads="1"/>
          </p:cNvSpPr>
          <p:nvPr/>
        </p:nvSpPr>
        <p:spPr bwMode="auto">
          <a:xfrm>
            <a:off x="0" y="409575"/>
            <a:ext cx="12192000" cy="457200"/>
          </a:xfrm>
          <a:prstGeom prst="rect">
            <a:avLst/>
          </a:prstGeom>
          <a:noFill/>
          <a:ln w="9525">
            <a:noFill/>
            <a:miter lim="800000"/>
            <a:headEnd/>
            <a:tailEnd/>
          </a:ln>
        </p:spPr>
        <p:txBody>
          <a:bodyPr wrap="none" anchor="ctr">
            <a:spAutoFit/>
          </a:bodyPr>
          <a:lstStyle/>
          <a:p>
            <a:pPr eaLnBrk="0" hangingPunct="0"/>
            <a:r>
              <a:rPr lang="uk-UA" sz="2400" b="1">
                <a:solidFill>
                  <a:srgbClr val="FF0000"/>
                </a:solidFill>
                <a:latin typeface="Calibri" pitchFamily="34" charset="0"/>
                <a:cs typeface="Times New Roman" pitchFamily="18" charset="0"/>
              </a:rPr>
              <a:t> </a:t>
            </a:r>
            <a:r>
              <a:rPr lang="ru-RU" sz="900"/>
              <a:t> </a:t>
            </a:r>
            <a:endParaRPr lang="ru-RU"/>
          </a:p>
        </p:txBody>
      </p:sp>
      <p:sp>
        <p:nvSpPr>
          <p:cNvPr id="18444" name="TextBox 13"/>
          <p:cNvSpPr txBox="1">
            <a:spLocks noChangeArrowheads="1"/>
          </p:cNvSpPr>
          <p:nvPr/>
        </p:nvSpPr>
        <p:spPr bwMode="auto">
          <a:xfrm>
            <a:off x="6110288" y="4830763"/>
            <a:ext cx="5618162" cy="368300"/>
          </a:xfrm>
          <a:prstGeom prst="rect">
            <a:avLst/>
          </a:prstGeom>
          <a:noFill/>
          <a:ln w="9525">
            <a:noFill/>
            <a:miter lim="800000"/>
            <a:headEnd/>
            <a:tailEnd/>
          </a:ln>
        </p:spPr>
        <p:txBody>
          <a:bodyPr wrap="none">
            <a:spAutoFit/>
          </a:bodyPr>
          <a:lstStyle/>
          <a:p>
            <a:r>
              <a:rPr lang="uk-UA" b="1">
                <a:solidFill>
                  <a:srgbClr val="7030A0"/>
                </a:solidFill>
              </a:rPr>
              <a:t>Довжина тіні від Тритона – супутника Нептуна</a:t>
            </a:r>
            <a:endParaRPr lang="ru-RU" b="1">
              <a:solidFill>
                <a:srgbClr val="7030A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452438" y="0"/>
            <a:ext cx="10972800" cy="766763"/>
          </a:xfrm>
        </p:spPr>
        <p:txBody>
          <a:bodyPr/>
          <a:lstStyle/>
          <a:p>
            <a:pPr eaLnBrk="1" hangingPunct="1"/>
            <a:r>
              <a:rPr lang="uk-UA" sz="2800" b="1" i="1" smtClean="0">
                <a:solidFill>
                  <a:srgbClr val="7030A0"/>
                </a:solidFill>
              </a:rPr>
              <a:t>Навіщо вивчати затемнення?</a:t>
            </a:r>
            <a:endParaRPr lang="ru-RU" sz="2800" b="1" i="1" smtClean="0">
              <a:solidFill>
                <a:srgbClr val="7030A0"/>
              </a:solidFill>
            </a:endParaRPr>
          </a:p>
        </p:txBody>
      </p:sp>
      <p:sp>
        <p:nvSpPr>
          <p:cNvPr id="19459" name="Содержимое 2"/>
          <p:cNvSpPr>
            <a:spLocks noGrp="1"/>
          </p:cNvSpPr>
          <p:nvPr>
            <p:ph idx="1"/>
          </p:nvPr>
        </p:nvSpPr>
        <p:spPr>
          <a:xfrm>
            <a:off x="241300" y="665163"/>
            <a:ext cx="11666538" cy="1784350"/>
          </a:xfrm>
        </p:spPr>
        <p:txBody>
          <a:bodyPr/>
          <a:lstStyle/>
          <a:p>
            <a:pPr eaLnBrk="1" hangingPunct="1"/>
            <a:r>
              <a:rPr lang="uk-UA" sz="2000" b="1" smtClean="0">
                <a:solidFill>
                  <a:srgbClr val="002060"/>
                </a:solidFill>
              </a:rPr>
              <a:t>Для встановлення точної дати історичних подій на Землі</a:t>
            </a:r>
          </a:p>
          <a:p>
            <a:pPr eaLnBrk="1" hangingPunct="1"/>
            <a:r>
              <a:rPr lang="uk-UA" sz="2000" b="1" smtClean="0">
                <a:solidFill>
                  <a:srgbClr val="002060"/>
                </a:solidFill>
              </a:rPr>
              <a:t>Для уточнення швидкості обертання планети, супутника</a:t>
            </a:r>
          </a:p>
          <a:p>
            <a:pPr eaLnBrk="1" hangingPunct="1"/>
            <a:r>
              <a:rPr lang="uk-UA" sz="2000" b="1" smtClean="0">
                <a:solidFill>
                  <a:srgbClr val="002060"/>
                </a:solidFill>
              </a:rPr>
              <a:t>Для дослідження атмосфери Сонця, атмосфери Землі, атмосфери планети, супутника планети, кілець Сатурна</a:t>
            </a:r>
          </a:p>
          <a:p>
            <a:pPr eaLnBrk="1" hangingPunct="1"/>
            <a:r>
              <a:rPr lang="uk-UA" sz="2000" b="1" smtClean="0">
                <a:solidFill>
                  <a:srgbClr val="002060"/>
                </a:solidFill>
              </a:rPr>
              <a:t>Для перевірки теорії відносності Ейнштейна</a:t>
            </a:r>
            <a:endParaRPr lang="ru-RU" sz="2000" smtClean="0"/>
          </a:p>
        </p:txBody>
      </p:sp>
      <p:sp>
        <p:nvSpPr>
          <p:cNvPr id="4" name="Скругленный прямоугольник 3"/>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a:t>
            </a: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18</a:t>
            </a:r>
            <a:endParaRPr lang="uk-UA" sz="2400" b="1" i="1" dirty="0">
              <a:ln w="0"/>
              <a:solidFill>
                <a:schemeClr val="bg2">
                  <a:lumMod val="25000"/>
                </a:schemeClr>
              </a:solidFill>
              <a:latin typeface="Times New Roman" panose="02020603050405020304" pitchFamily="18" charset="0"/>
              <a:cs typeface="Times New Roman" panose="02020603050405020304" pitchFamily="18" charset="0"/>
            </a:endParaRPr>
          </a:p>
        </p:txBody>
      </p:sp>
      <p:sp>
        <p:nvSpPr>
          <p:cNvPr id="19461" name="TextBox 4"/>
          <p:cNvSpPr txBox="1">
            <a:spLocks noChangeArrowheads="1"/>
          </p:cNvSpPr>
          <p:nvPr/>
        </p:nvSpPr>
        <p:spPr bwMode="auto">
          <a:xfrm>
            <a:off x="2343150" y="809625"/>
            <a:ext cx="185738" cy="368300"/>
          </a:xfrm>
          <a:prstGeom prst="rect">
            <a:avLst/>
          </a:prstGeom>
          <a:noFill/>
          <a:ln w="9525">
            <a:noFill/>
            <a:miter lim="800000"/>
            <a:headEnd/>
            <a:tailEnd/>
          </a:ln>
        </p:spPr>
        <p:txBody>
          <a:bodyPr wrap="none">
            <a:spAutoFit/>
          </a:bodyPr>
          <a:lstStyle/>
          <a:p>
            <a:endParaRPr lang="ru-RU"/>
          </a:p>
        </p:txBody>
      </p:sp>
      <p:sp>
        <p:nvSpPr>
          <p:cNvPr id="6" name="Скругленный прямоугольник 5"/>
          <p:cNvSpPr/>
          <p:nvPr/>
        </p:nvSpPr>
        <p:spPr>
          <a:xfrm>
            <a:off x="6881813" y="2154238"/>
            <a:ext cx="3027362" cy="850900"/>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4400" b="1" dirty="0">
                <a:ln w="0"/>
                <a:solidFill>
                  <a:srgbClr val="36174D"/>
                </a:solidFill>
                <a:latin typeface="Times New Roman" panose="02020603050405020304" pitchFamily="18" charset="0"/>
                <a:cs typeface="Times New Roman" panose="02020603050405020304" pitchFamily="18" charset="0"/>
              </a:rPr>
              <a:t>Висновки</a:t>
            </a:r>
            <a:endParaRPr lang="uk-UA" sz="4400" b="1" i="1" dirty="0">
              <a:ln w="0"/>
              <a:solidFill>
                <a:srgbClr val="36174D"/>
              </a:solidFill>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374650" y="3130550"/>
            <a:ext cx="11664950" cy="2963863"/>
          </a:xfrm>
          <a:prstGeom prst="roundRect">
            <a:avLst/>
          </a:prstGeom>
          <a:solidFill>
            <a:srgbClr val="E0EBF6"/>
          </a:solidFill>
          <a:ln>
            <a:solidFill>
              <a:schemeClr val="bg2">
                <a:lumMod val="50000"/>
              </a:schemeClr>
            </a:solidFill>
          </a:ln>
        </p:spPr>
        <p:txBody>
          <a:bodyPr>
            <a:spAutoFit/>
          </a:bodyPr>
          <a:lstStyle/>
          <a:p>
            <a:pPr marL="457200" indent="-457200" algn="just" fontAlgn="auto">
              <a:spcBef>
                <a:spcPts val="0"/>
              </a:spcBef>
              <a:spcAft>
                <a:spcPts val="0"/>
              </a:spcAft>
              <a:buFont typeface="Arial" panose="020B0604020202020204" pitchFamily="34" charset="0"/>
              <a:buChar char="•"/>
              <a:defRPr/>
            </a:pPr>
            <a:r>
              <a:rPr lang="uk-UA" sz="2400" b="1" dirty="0">
                <a:solidFill>
                  <a:srgbClr val="002060"/>
                </a:solidFill>
                <a:latin typeface="Times New Roman" panose="02020603050405020304" pitchFamily="18" charset="0"/>
                <a:cs typeface="Times New Roman" panose="02020603050405020304" pitchFamily="18" charset="0"/>
              </a:rPr>
              <a:t>Умови настання часткового чи повного сонячного затемнення залежать від розмірів Сонця, супутника, відстані від Сонця до планети, від відстані від супутника до планети</a:t>
            </a:r>
          </a:p>
          <a:p>
            <a:pPr marL="457200" indent="-457200" algn="just" fontAlgn="auto">
              <a:spcBef>
                <a:spcPts val="0"/>
              </a:spcBef>
              <a:spcAft>
                <a:spcPts val="0"/>
              </a:spcAft>
              <a:buFont typeface="Arial" panose="020B0604020202020204" pitchFamily="34" charset="0"/>
              <a:buChar char="•"/>
              <a:defRPr/>
            </a:pPr>
            <a:r>
              <a:rPr lang="uk-UA" sz="2400" b="1" dirty="0">
                <a:solidFill>
                  <a:srgbClr val="002060"/>
                </a:solidFill>
                <a:latin typeface="Times New Roman" panose="02020603050405020304" pitchFamily="18" charset="0"/>
                <a:cs typeface="Times New Roman" panose="02020603050405020304" pitchFamily="18" charset="0"/>
              </a:rPr>
              <a:t>Для будь-якої планети, де є супутники відбуваються сонячні затемнення: повні, кільцеві, часткові</a:t>
            </a:r>
          </a:p>
          <a:p>
            <a:pPr marL="457200" indent="-457200" algn="just" fontAlgn="auto">
              <a:spcBef>
                <a:spcPts val="0"/>
              </a:spcBef>
              <a:spcAft>
                <a:spcPts val="0"/>
              </a:spcAft>
              <a:buFont typeface="Arial" panose="020B0604020202020204" pitchFamily="34" charset="0"/>
              <a:buChar char="•"/>
              <a:defRPr/>
            </a:pPr>
            <a:r>
              <a:rPr lang="uk-UA" sz="2400" b="1" dirty="0">
                <a:solidFill>
                  <a:srgbClr val="002060"/>
                </a:solidFill>
                <a:latin typeface="Times New Roman" panose="02020603050405020304" pitchFamily="18" charset="0"/>
                <a:cs typeface="Times New Roman" panose="02020603050405020304" pitchFamily="18" charset="0"/>
              </a:rPr>
              <a:t>Сонячне земне затемнення – унікальне внаслідок геометричної випадковості небесного </a:t>
            </a:r>
            <a:r>
              <a:rPr lang="uk-UA" sz="2400" b="1" dirty="0" err="1">
                <a:solidFill>
                  <a:srgbClr val="002060"/>
                </a:solidFill>
                <a:latin typeface="Times New Roman" panose="02020603050405020304" pitchFamily="18" charset="0"/>
                <a:cs typeface="Times New Roman" panose="02020603050405020304" pitchFamily="18" charset="0"/>
              </a:rPr>
              <a:t>співпадання</a:t>
            </a:r>
            <a:r>
              <a:rPr lang="uk-UA" sz="2400" b="1" dirty="0">
                <a:solidFill>
                  <a:srgbClr val="002060"/>
                </a:solidFill>
                <a:latin typeface="Times New Roman" panose="02020603050405020304" pitchFamily="18" charset="0"/>
                <a:cs typeface="Times New Roman" panose="02020603050405020304" pitchFamily="18" charset="0"/>
              </a:rPr>
              <a:t> видимих розмірів Сонця та Місяця</a:t>
            </a:r>
            <a:endParaRPr lang="ru-RU" sz="2800" b="1" dirty="0">
              <a:solidFill>
                <a:schemeClr val="bg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588963" y="2198688"/>
            <a:ext cx="10972800" cy="1143000"/>
          </a:xfrm>
        </p:spPr>
        <p:txBody>
          <a:bodyPr/>
          <a:lstStyle/>
          <a:p>
            <a:r>
              <a:rPr lang="uk-UA" sz="7200" b="1" i="1" smtClean="0">
                <a:solidFill>
                  <a:srgbClr val="002060"/>
                </a:solidFill>
              </a:rPr>
              <a:t>Дякую за увагу!</a:t>
            </a:r>
            <a:endParaRPr lang="ru-RU" sz="7200" b="1" i="1" smtClean="0">
              <a:solidFill>
                <a:srgbClr val="00206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241300" y="125413"/>
            <a:ext cx="11730038" cy="1192212"/>
          </a:xfrm>
          <a:prstGeom prst="roundRect">
            <a:avLst/>
          </a:prstGeom>
          <a:solidFill>
            <a:srgbClr val="E0EBF6"/>
          </a:solidFill>
          <a:ln>
            <a:solidFill>
              <a:schemeClr val="bg2">
                <a:lumMod val="50000"/>
              </a:schemeClr>
            </a:solidFill>
          </a:ln>
        </p:spPr>
        <p:txBody>
          <a:bodyPr>
            <a:spAutoFit/>
          </a:bodyPr>
          <a:lstStyle/>
          <a:p>
            <a:pPr algn="just" fontAlgn="auto">
              <a:spcBef>
                <a:spcPts val="0"/>
              </a:spcBef>
              <a:spcAft>
                <a:spcPts val="0"/>
              </a:spcAft>
              <a:defRPr/>
            </a:pPr>
            <a:r>
              <a:rPr lang="uk-UA" sz="3600" b="1" i="1" dirty="0">
                <a:solidFill>
                  <a:srgbClr val="0070C0"/>
                </a:solidFill>
                <a:latin typeface="Times New Roman" panose="02020603050405020304" pitchFamily="18" charset="0"/>
                <a:cs typeface="Times New Roman" panose="02020603050405020304" pitchFamily="18" charset="0"/>
              </a:rPr>
              <a:t>Мета роботи</a:t>
            </a:r>
            <a:r>
              <a:rPr lang="uk-UA" sz="3600" b="1" dirty="0">
                <a:solidFill>
                  <a:srgbClr val="0070C0"/>
                </a:solidFill>
                <a:latin typeface="Times New Roman" panose="02020603050405020304" pitchFamily="18" charset="0"/>
                <a:cs typeface="Times New Roman" panose="02020603050405020304" pitchFamily="18" charset="0"/>
              </a:rPr>
              <a:t>: </a:t>
            </a:r>
            <a:r>
              <a:rPr lang="uk-UA" sz="2800" b="1" dirty="0">
                <a:solidFill>
                  <a:srgbClr val="36174D"/>
                </a:solidFill>
                <a:latin typeface="Times New Roman" panose="02020603050405020304" pitchFamily="18" charset="0"/>
                <a:cs typeface="Times New Roman" panose="02020603050405020304" pitchFamily="18" charset="0"/>
              </a:rPr>
              <a:t>дослідити </a:t>
            </a:r>
            <a:r>
              <a:rPr lang="uk-UA" sz="2800" b="1" dirty="0">
                <a:ln w="0"/>
                <a:solidFill>
                  <a:srgbClr val="36174D"/>
                </a:solidFill>
                <a:latin typeface="Times New Roman" panose="02020603050405020304" pitchFamily="18" charset="0"/>
                <a:cs typeface="Times New Roman" panose="02020603050405020304" pitchFamily="18" charset="0"/>
              </a:rPr>
              <a:t>умови та особливості затемнень на Землі та інших планетах Сонячної системи</a:t>
            </a:r>
          </a:p>
        </p:txBody>
      </p:sp>
      <p:sp>
        <p:nvSpPr>
          <p:cNvPr id="6" name="Скругленный прямоугольник 5"/>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2</a:t>
            </a:r>
          </a:p>
        </p:txBody>
      </p:sp>
      <p:sp>
        <p:nvSpPr>
          <p:cNvPr id="7" name="Скругленный прямоугольник 6"/>
          <p:cNvSpPr/>
          <p:nvPr/>
        </p:nvSpPr>
        <p:spPr>
          <a:xfrm>
            <a:off x="231775" y="1430338"/>
            <a:ext cx="11603038" cy="1736725"/>
          </a:xfrm>
          <a:prstGeom prst="roundRect">
            <a:avLst/>
          </a:prstGeom>
          <a:solidFill>
            <a:srgbClr val="E0EBF6"/>
          </a:solidFill>
          <a:ln>
            <a:solidFill>
              <a:schemeClr val="bg2">
                <a:lumMod val="50000"/>
              </a:schemeClr>
            </a:solidFill>
          </a:ln>
        </p:spPr>
        <p:txBody>
          <a:bodyPr>
            <a:spAutoFit/>
          </a:bodyPr>
          <a:lstStyle/>
          <a:p>
            <a:pPr algn="just" fontAlgn="auto">
              <a:spcBef>
                <a:spcPts val="0"/>
              </a:spcBef>
              <a:spcAft>
                <a:spcPts val="0"/>
              </a:spcAft>
              <a:defRPr/>
            </a:pPr>
            <a:r>
              <a:rPr lang="uk-UA" sz="3600" b="1" i="1" dirty="0">
                <a:ln w="0"/>
                <a:solidFill>
                  <a:srgbClr val="0070C0"/>
                </a:solidFill>
                <a:latin typeface="Times New Roman" panose="02020603050405020304" pitchFamily="18" charset="0"/>
                <a:cs typeface="Times New Roman" panose="02020603050405020304" pitchFamily="18" charset="0"/>
              </a:rPr>
              <a:t>Об</a:t>
            </a:r>
            <a:r>
              <a:rPr lang="en-US" sz="3600" b="1" i="1" dirty="0">
                <a:ln w="0"/>
                <a:solidFill>
                  <a:srgbClr val="0070C0"/>
                </a:solidFill>
                <a:latin typeface="Times New Roman" panose="02020603050405020304" pitchFamily="18" charset="0"/>
                <a:cs typeface="Times New Roman" panose="02020603050405020304" pitchFamily="18" charset="0"/>
              </a:rPr>
              <a:t>’</a:t>
            </a:r>
            <a:r>
              <a:rPr lang="uk-UA" sz="3600" b="1" i="1" dirty="0" err="1">
                <a:ln w="0"/>
                <a:solidFill>
                  <a:srgbClr val="0070C0"/>
                </a:solidFill>
                <a:latin typeface="Times New Roman" panose="02020603050405020304" pitchFamily="18" charset="0"/>
                <a:cs typeface="Times New Roman" panose="02020603050405020304" pitchFamily="18" charset="0"/>
              </a:rPr>
              <a:t>єкт</a:t>
            </a:r>
            <a:r>
              <a:rPr lang="uk-UA" sz="3600" b="1" i="1" dirty="0">
                <a:ln w="0"/>
                <a:solidFill>
                  <a:srgbClr val="0070C0"/>
                </a:solidFill>
                <a:latin typeface="Times New Roman" panose="02020603050405020304" pitchFamily="18" charset="0"/>
                <a:cs typeface="Times New Roman" panose="02020603050405020304" pitchFamily="18" charset="0"/>
              </a:rPr>
              <a:t> дослідження: </a:t>
            </a:r>
            <a:r>
              <a:rPr lang="uk-UA" sz="2800" b="1" dirty="0">
                <a:ln w="0"/>
                <a:solidFill>
                  <a:srgbClr val="36174D"/>
                </a:solidFill>
                <a:latin typeface="Times New Roman" panose="02020603050405020304" pitchFamily="18" charset="0"/>
                <a:cs typeface="Times New Roman" panose="02020603050405020304" pitchFamily="18" charset="0"/>
              </a:rPr>
              <a:t>утворення затемнень в Сонячній системі</a:t>
            </a:r>
          </a:p>
          <a:p>
            <a:pPr algn="just" fontAlgn="auto">
              <a:spcBef>
                <a:spcPts val="0"/>
              </a:spcBef>
              <a:spcAft>
                <a:spcPts val="0"/>
              </a:spcAft>
              <a:defRPr/>
            </a:pPr>
            <a:r>
              <a:rPr lang="uk-UA" sz="3200" b="1" i="1" dirty="0">
                <a:ln w="0"/>
                <a:solidFill>
                  <a:srgbClr val="0070C0"/>
                </a:solidFill>
                <a:latin typeface="Times New Roman" panose="02020603050405020304" pitchFamily="18" charset="0"/>
                <a:cs typeface="Times New Roman" panose="02020603050405020304" pitchFamily="18" charset="0"/>
              </a:rPr>
              <a:t>Предмет дослідження: </a:t>
            </a:r>
            <a:r>
              <a:rPr lang="uk-UA" sz="2800" b="1" dirty="0">
                <a:ln w="0"/>
                <a:solidFill>
                  <a:srgbClr val="36174D"/>
                </a:solidFill>
                <a:latin typeface="Times New Roman" panose="02020603050405020304" pitchFamily="18" charset="0"/>
                <a:cs typeface="Times New Roman" panose="02020603050405020304" pitchFamily="18" charset="0"/>
              </a:rPr>
              <a:t>тіні від супутників на планетах Сонячної системи</a:t>
            </a:r>
          </a:p>
        </p:txBody>
      </p:sp>
      <p:sp>
        <p:nvSpPr>
          <p:cNvPr id="8" name="Скругленный прямоугольник 7"/>
          <p:cNvSpPr/>
          <p:nvPr/>
        </p:nvSpPr>
        <p:spPr>
          <a:xfrm>
            <a:off x="4551363" y="3251200"/>
            <a:ext cx="2070100" cy="647700"/>
          </a:xfrm>
          <a:prstGeom prst="roundRect">
            <a:avLst/>
          </a:prstGeom>
          <a:solidFill>
            <a:srgbClr val="E0EBF6"/>
          </a:solidFill>
          <a:ln>
            <a:solidFill>
              <a:schemeClr val="bg2">
                <a:lumMod val="50000"/>
              </a:schemeClr>
            </a:solidFill>
          </a:ln>
        </p:spPr>
        <p:txBody>
          <a:bodyPr>
            <a:spAutoFit/>
          </a:bodyPr>
          <a:lstStyle/>
          <a:p>
            <a:pPr algn="just" fontAlgn="auto">
              <a:spcBef>
                <a:spcPts val="0"/>
              </a:spcBef>
              <a:spcAft>
                <a:spcPts val="0"/>
              </a:spcAft>
              <a:defRPr/>
            </a:pPr>
            <a:r>
              <a:rPr lang="uk-UA" sz="3200" b="1" i="1" dirty="0">
                <a:ln w="0"/>
                <a:solidFill>
                  <a:srgbClr val="0070C0"/>
                </a:solidFill>
                <a:latin typeface="Times New Roman" panose="02020603050405020304" pitchFamily="18" charset="0"/>
                <a:cs typeface="Times New Roman" panose="02020603050405020304" pitchFamily="18" charset="0"/>
              </a:rPr>
              <a:t>Завдання</a:t>
            </a:r>
          </a:p>
        </p:txBody>
      </p:sp>
      <p:sp>
        <p:nvSpPr>
          <p:cNvPr id="9" name="Скругленный прямоугольник 8"/>
          <p:cNvSpPr/>
          <p:nvPr/>
        </p:nvSpPr>
        <p:spPr>
          <a:xfrm>
            <a:off x="136525" y="3994150"/>
            <a:ext cx="11503025" cy="2486025"/>
          </a:xfrm>
          <a:prstGeom prst="roundRect">
            <a:avLst/>
          </a:prstGeom>
          <a:solidFill>
            <a:srgbClr val="E0EBF6"/>
          </a:solidFill>
          <a:ln>
            <a:solidFill>
              <a:schemeClr val="bg2">
                <a:lumMod val="50000"/>
              </a:schemeClr>
            </a:solidFill>
          </a:ln>
        </p:spPr>
        <p:txBody>
          <a:bodyPr>
            <a:spAutoFit/>
          </a:bodyPr>
          <a:lstStyle/>
          <a:p>
            <a:pPr marL="514350" indent="-514350" fontAlgn="auto">
              <a:spcBef>
                <a:spcPts val="0"/>
              </a:spcBef>
              <a:spcAft>
                <a:spcPts val="0"/>
              </a:spcAft>
              <a:buFontTx/>
              <a:buAutoNum type="arabicParenR"/>
              <a:defRPr/>
            </a:pPr>
            <a:r>
              <a:rPr lang="uk-UA" sz="2800" b="1" dirty="0">
                <a:solidFill>
                  <a:srgbClr val="36174D"/>
                </a:solidFill>
                <a:latin typeface="Times New Roman" panose="02020603050405020304" pitchFamily="18" charset="0"/>
                <a:cs typeface="Times New Roman" panose="02020603050405020304" pitchFamily="18" charset="0"/>
              </a:rPr>
              <a:t>з’ясувати умови утворення тіні та напівтіні;</a:t>
            </a:r>
          </a:p>
          <a:p>
            <a:pPr marL="514350" indent="-514350" fontAlgn="auto">
              <a:spcBef>
                <a:spcPts val="0"/>
              </a:spcBef>
              <a:spcAft>
                <a:spcPts val="0"/>
              </a:spcAft>
              <a:buFontTx/>
              <a:buAutoNum type="arabicParenR"/>
              <a:defRPr/>
            </a:pPr>
            <a:r>
              <a:rPr lang="uk-UA" sz="2800" b="1" dirty="0">
                <a:solidFill>
                  <a:srgbClr val="36174D"/>
                </a:solidFill>
                <a:latin typeface="Times New Roman" panose="02020603050405020304" pitchFamily="18" charset="0"/>
                <a:cs typeface="Times New Roman" panose="02020603050405020304" pitchFamily="18" charset="0"/>
              </a:rPr>
              <a:t>розглянути особливості сонячного та місячного затемнення на Землі;</a:t>
            </a:r>
          </a:p>
          <a:p>
            <a:pPr marL="514350" indent="-514350" fontAlgn="auto">
              <a:spcBef>
                <a:spcPts val="0"/>
              </a:spcBef>
              <a:spcAft>
                <a:spcPts val="0"/>
              </a:spcAft>
              <a:buFontTx/>
              <a:buAutoNum type="arabicParenR"/>
              <a:defRPr/>
            </a:pPr>
            <a:r>
              <a:rPr lang="uk-UA" sz="2800" b="1" dirty="0">
                <a:solidFill>
                  <a:srgbClr val="36174D"/>
                </a:solidFill>
                <a:latin typeface="Times New Roman" panose="02020603050405020304" pitchFamily="18" charset="0"/>
                <a:cs typeface="Times New Roman" panose="02020603050405020304" pitchFamily="18" charset="0"/>
              </a:rPr>
              <a:t>З’ясувати, чи можливі затемнення на інших планетах Сонячної системи</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530225" y="165100"/>
            <a:ext cx="10720388" cy="919163"/>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4800" b="1" i="1" dirty="0">
                <a:solidFill>
                  <a:srgbClr val="0070C0"/>
                </a:solidFill>
                <a:latin typeface="Times New Roman" panose="02020603050405020304" pitchFamily="18" charset="0"/>
                <a:cs typeface="Times New Roman" panose="02020603050405020304" pitchFamily="18" charset="0"/>
              </a:rPr>
              <a:t>Джерела світла</a:t>
            </a:r>
            <a:endParaRPr lang="uk-UA" sz="3600" b="1" dirty="0">
              <a:ln w="0"/>
              <a:solidFill>
                <a:srgbClr val="36174D"/>
              </a:solidFill>
              <a:latin typeface="Times New Roman" panose="02020603050405020304" pitchFamily="18" charset="0"/>
              <a:cs typeface="Times New Roman" panose="02020603050405020304" pitchFamily="18" charset="0"/>
            </a:endParaRPr>
          </a:p>
        </p:txBody>
      </p:sp>
      <p:cxnSp>
        <p:nvCxnSpPr>
          <p:cNvPr id="7" name="Прямая со стрелкой 6"/>
          <p:cNvCxnSpPr>
            <a:stCxn id="4" idx="2"/>
          </p:cNvCxnSpPr>
          <p:nvPr/>
        </p:nvCxnSpPr>
        <p:spPr>
          <a:xfrm>
            <a:off x="5889625" y="1084263"/>
            <a:ext cx="1887538" cy="534987"/>
          </a:xfrm>
          <a:prstGeom prst="straightConnector1">
            <a:avLst/>
          </a:prstGeom>
          <a:ln w="38100">
            <a:solidFill>
              <a:srgbClr val="36174D"/>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a:stCxn id="4" idx="2"/>
          </p:cNvCxnSpPr>
          <p:nvPr/>
        </p:nvCxnSpPr>
        <p:spPr>
          <a:xfrm flipH="1">
            <a:off x="3805238" y="1084263"/>
            <a:ext cx="2084387" cy="565150"/>
          </a:xfrm>
          <a:prstGeom prst="straightConnector1">
            <a:avLst/>
          </a:prstGeom>
          <a:ln w="38100">
            <a:solidFill>
              <a:srgbClr val="36174D"/>
            </a:solidFill>
            <a:tailEnd type="arrow"/>
          </a:ln>
        </p:spPr>
        <p:style>
          <a:lnRef idx="1">
            <a:schemeClr val="accent1"/>
          </a:lnRef>
          <a:fillRef idx="0">
            <a:schemeClr val="accent1"/>
          </a:fillRef>
          <a:effectRef idx="0">
            <a:schemeClr val="accent1"/>
          </a:effectRef>
          <a:fontRef idx="minor">
            <a:schemeClr val="tx1"/>
          </a:fontRef>
        </p:style>
      </p:cxnSp>
      <p:sp>
        <p:nvSpPr>
          <p:cNvPr id="15" name="Скругленный прямоугольник 14"/>
          <p:cNvSpPr/>
          <p:nvPr/>
        </p:nvSpPr>
        <p:spPr>
          <a:xfrm>
            <a:off x="1687513" y="1724025"/>
            <a:ext cx="3262312" cy="850900"/>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4400" b="1" dirty="0">
                <a:ln w="0"/>
                <a:solidFill>
                  <a:srgbClr val="002060"/>
                </a:solidFill>
                <a:latin typeface="Times New Roman" panose="02020603050405020304" pitchFamily="18" charset="0"/>
                <a:cs typeface="Times New Roman" panose="02020603050405020304" pitchFamily="18" charset="0"/>
              </a:rPr>
              <a:t>Точкові</a:t>
            </a:r>
          </a:p>
        </p:txBody>
      </p:sp>
      <p:sp>
        <p:nvSpPr>
          <p:cNvPr id="16" name="Скругленный прямоугольник 15"/>
          <p:cNvSpPr/>
          <p:nvPr/>
        </p:nvSpPr>
        <p:spPr>
          <a:xfrm>
            <a:off x="6327775" y="1685925"/>
            <a:ext cx="3262313" cy="850900"/>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4400" b="1" dirty="0">
                <a:ln w="0"/>
                <a:solidFill>
                  <a:srgbClr val="002060"/>
                </a:solidFill>
                <a:latin typeface="Times New Roman" panose="02020603050405020304" pitchFamily="18" charset="0"/>
                <a:cs typeface="Times New Roman" panose="02020603050405020304" pitchFamily="18" charset="0"/>
              </a:rPr>
              <a:t>Протяжні</a:t>
            </a:r>
          </a:p>
        </p:txBody>
      </p:sp>
      <p:pic>
        <p:nvPicPr>
          <p:cNvPr id="4103" name="Picture 2" descr="Підстаркуваті зорі як нове космологічне мірило — Наше небо"/>
          <p:cNvPicPr>
            <a:picLocks noChangeAspect="1" noChangeArrowheads="1"/>
          </p:cNvPicPr>
          <p:nvPr/>
        </p:nvPicPr>
        <p:blipFill>
          <a:blip r:embed="rId2"/>
          <a:srcRect/>
          <a:stretch>
            <a:fillRect/>
          </a:stretch>
        </p:blipFill>
        <p:spPr bwMode="auto">
          <a:xfrm>
            <a:off x="396875" y="2743200"/>
            <a:ext cx="4876800" cy="2085975"/>
          </a:xfrm>
          <a:prstGeom prst="rect">
            <a:avLst/>
          </a:prstGeom>
          <a:noFill/>
          <a:ln w="9525">
            <a:noFill/>
            <a:miter lim="800000"/>
            <a:headEnd/>
            <a:tailEnd/>
          </a:ln>
        </p:spPr>
      </p:pic>
      <p:pic>
        <p:nvPicPr>
          <p:cNvPr id="4104" name="Picture 4" descr="Сонце на небі та у воді: вражаючий захід сонця на волинському озері. ФОТО"/>
          <p:cNvPicPr>
            <a:picLocks noChangeAspect="1" noChangeArrowheads="1"/>
          </p:cNvPicPr>
          <p:nvPr/>
        </p:nvPicPr>
        <p:blipFill>
          <a:blip r:embed="rId3"/>
          <a:srcRect l="22649" t="28723" r="13904" b="16106"/>
          <a:stretch>
            <a:fillRect/>
          </a:stretch>
        </p:blipFill>
        <p:spPr bwMode="auto">
          <a:xfrm>
            <a:off x="6389688" y="2711450"/>
            <a:ext cx="3722687" cy="2160588"/>
          </a:xfrm>
          <a:prstGeom prst="rect">
            <a:avLst/>
          </a:prstGeom>
          <a:noFill/>
          <a:ln w="9525">
            <a:noFill/>
            <a:miter lim="800000"/>
            <a:headEnd/>
            <a:tailEnd/>
          </a:ln>
        </p:spPr>
      </p:pic>
      <p:sp>
        <p:nvSpPr>
          <p:cNvPr id="20" name="Скругленный прямоугольник 19"/>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3</a:t>
            </a:r>
          </a:p>
        </p:txBody>
      </p:sp>
      <p:pic>
        <p:nvPicPr>
          <p:cNvPr id="4106" name="Picture 10"/>
          <p:cNvPicPr>
            <a:picLocks noChangeAspect="1" noChangeArrowheads="1"/>
          </p:cNvPicPr>
          <p:nvPr/>
        </p:nvPicPr>
        <p:blipFill>
          <a:blip r:embed="rId4"/>
          <a:srcRect t="29276" r="51472" b="24573"/>
          <a:stretch>
            <a:fillRect/>
          </a:stretch>
        </p:blipFill>
        <p:spPr bwMode="auto">
          <a:xfrm>
            <a:off x="7693025" y="4945063"/>
            <a:ext cx="1450975" cy="1839912"/>
          </a:xfrm>
          <a:prstGeom prst="rect">
            <a:avLst/>
          </a:prstGeom>
          <a:noFill/>
          <a:ln w="9525">
            <a:noFill/>
            <a:miter lim="800000"/>
            <a:headEnd/>
            <a:tailEnd/>
          </a:ln>
        </p:spPr>
      </p:pic>
      <p:pic>
        <p:nvPicPr>
          <p:cNvPr id="4107" name="Picture 10"/>
          <p:cNvPicPr>
            <a:picLocks noChangeAspect="1" noChangeArrowheads="1"/>
          </p:cNvPicPr>
          <p:nvPr/>
        </p:nvPicPr>
        <p:blipFill>
          <a:blip r:embed="rId4"/>
          <a:srcRect l="42374" t="36263" b="22067"/>
          <a:stretch>
            <a:fillRect/>
          </a:stretch>
        </p:blipFill>
        <p:spPr bwMode="auto">
          <a:xfrm>
            <a:off x="1924050" y="4992688"/>
            <a:ext cx="1722438" cy="166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1965325" y="133350"/>
            <a:ext cx="7883525" cy="850900"/>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4400" b="1" dirty="0">
                <a:ln w="0"/>
                <a:solidFill>
                  <a:srgbClr val="002060"/>
                </a:solidFill>
                <a:latin typeface="Times New Roman" panose="02020603050405020304" pitchFamily="18" charset="0"/>
                <a:cs typeface="Times New Roman" panose="02020603050405020304" pitchFamily="18" charset="0"/>
              </a:rPr>
              <a:t>Утворення тіні та напівтіні</a:t>
            </a:r>
          </a:p>
        </p:txBody>
      </p:sp>
      <p:sp>
        <p:nvSpPr>
          <p:cNvPr id="7" name="Скругленный прямоугольник 6"/>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a:t>
            </a: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4</a:t>
            </a:r>
            <a:endParaRPr lang="uk-UA" sz="2400" b="1" i="1" dirty="0">
              <a:ln w="0"/>
              <a:solidFill>
                <a:schemeClr val="bg2">
                  <a:lumMod val="25000"/>
                </a:schemeClr>
              </a:solidFill>
              <a:latin typeface="Times New Roman" panose="02020603050405020304" pitchFamily="18" charset="0"/>
              <a:cs typeface="Times New Roman" panose="02020603050405020304" pitchFamily="18" charset="0"/>
            </a:endParaRPr>
          </a:p>
        </p:txBody>
      </p:sp>
      <p:pic>
        <p:nvPicPr>
          <p:cNvPr id="5124" name="Picture 6"/>
          <p:cNvPicPr>
            <a:picLocks noChangeAspect="1" noChangeArrowheads="1"/>
          </p:cNvPicPr>
          <p:nvPr/>
        </p:nvPicPr>
        <p:blipFill>
          <a:blip r:embed="rId2"/>
          <a:srcRect r="69295" b="73643"/>
          <a:stretch>
            <a:fillRect/>
          </a:stretch>
        </p:blipFill>
        <p:spPr bwMode="auto">
          <a:xfrm>
            <a:off x="6981825" y="2786063"/>
            <a:ext cx="2992438" cy="3424237"/>
          </a:xfrm>
          <a:prstGeom prst="rect">
            <a:avLst/>
          </a:prstGeom>
          <a:noFill/>
          <a:ln w="9525">
            <a:noFill/>
            <a:miter lim="800000"/>
            <a:headEnd/>
            <a:tailEnd/>
          </a:ln>
        </p:spPr>
      </p:pic>
      <p:pic>
        <p:nvPicPr>
          <p:cNvPr id="5125" name="Picture 7"/>
          <p:cNvPicPr>
            <a:picLocks noChangeAspect="1" noChangeArrowheads="1"/>
          </p:cNvPicPr>
          <p:nvPr/>
        </p:nvPicPr>
        <p:blipFill>
          <a:blip r:embed="rId3"/>
          <a:srcRect l="8920" t="30244" r="60793" b="43900"/>
          <a:stretch>
            <a:fillRect/>
          </a:stretch>
        </p:blipFill>
        <p:spPr bwMode="auto">
          <a:xfrm>
            <a:off x="1711325" y="2606675"/>
            <a:ext cx="3113088" cy="3543300"/>
          </a:xfrm>
          <a:prstGeom prst="rect">
            <a:avLst/>
          </a:prstGeom>
          <a:noFill/>
          <a:ln w="9525">
            <a:noFill/>
            <a:miter lim="800000"/>
            <a:headEnd/>
            <a:tailEnd/>
          </a:ln>
        </p:spPr>
      </p:pic>
      <p:pic>
        <p:nvPicPr>
          <p:cNvPr id="5126" name="Picture 9" descr="Джерела світла. Прямолінійне поширення світла. Тінь і півтінь. (натисніть  на панелі плеєра) З давніх-давен люди помітили, що світло розповсюджується  прямолінійно. Про це писав ще засновник геометрії Евклід 3000 років тому  назад. Навіть ..."/>
          <p:cNvPicPr>
            <a:picLocks noChangeAspect="1" noChangeArrowheads="1"/>
          </p:cNvPicPr>
          <p:nvPr/>
        </p:nvPicPr>
        <p:blipFill>
          <a:blip r:embed="rId4"/>
          <a:srcRect/>
          <a:stretch>
            <a:fillRect/>
          </a:stretch>
        </p:blipFill>
        <p:spPr bwMode="auto">
          <a:xfrm>
            <a:off x="6211888" y="1044575"/>
            <a:ext cx="4687887" cy="1987550"/>
          </a:xfrm>
          <a:prstGeom prst="rect">
            <a:avLst/>
          </a:prstGeom>
          <a:noFill/>
          <a:ln w="9525">
            <a:noFill/>
            <a:miter lim="800000"/>
            <a:headEnd/>
            <a:tailEnd/>
          </a:ln>
        </p:spPr>
      </p:pic>
      <p:pic>
        <p:nvPicPr>
          <p:cNvPr id="5127" name="Picture 11" descr="Джерела світла. Прямолінійне поширення світла. Тінь і півтінь. (натисніть  на панелі плеєра) З давніх-давен люди помітили, що світло розповсюджується  прямолінійно. Про це писав ще засновник геометрії Евклід 3000 років тому  назад. Навіть ..."/>
          <p:cNvPicPr>
            <a:picLocks noChangeAspect="1" noChangeArrowheads="1"/>
          </p:cNvPicPr>
          <p:nvPr/>
        </p:nvPicPr>
        <p:blipFill>
          <a:blip r:embed="rId5"/>
          <a:srcRect/>
          <a:stretch>
            <a:fillRect/>
          </a:stretch>
        </p:blipFill>
        <p:spPr bwMode="auto">
          <a:xfrm>
            <a:off x="661988" y="1201738"/>
            <a:ext cx="4857750" cy="1606550"/>
          </a:xfrm>
          <a:prstGeom prst="rect">
            <a:avLst/>
          </a:prstGeom>
          <a:noFill/>
          <a:ln w="9525">
            <a:noFill/>
            <a:miter lim="800000"/>
            <a:headEnd/>
            <a:tailEnd/>
          </a:ln>
        </p:spPr>
      </p:pic>
      <p:sp>
        <p:nvSpPr>
          <p:cNvPr id="5128" name="TextBox 7"/>
          <p:cNvSpPr txBox="1">
            <a:spLocks noChangeArrowheads="1"/>
          </p:cNvSpPr>
          <p:nvPr/>
        </p:nvSpPr>
        <p:spPr bwMode="auto">
          <a:xfrm>
            <a:off x="3373438" y="6275388"/>
            <a:ext cx="4948237" cy="368300"/>
          </a:xfrm>
          <a:prstGeom prst="rect">
            <a:avLst/>
          </a:prstGeom>
          <a:noFill/>
          <a:ln w="9525">
            <a:noFill/>
            <a:miter lim="800000"/>
            <a:headEnd/>
            <a:tailEnd/>
          </a:ln>
        </p:spPr>
        <p:txBody>
          <a:bodyPr wrap="none">
            <a:spAutoFit/>
          </a:bodyPr>
          <a:lstStyle/>
          <a:p>
            <a:r>
              <a:rPr lang="uk-UA" b="1"/>
              <a:t>Моделювання утворення тіні та напівтіні</a:t>
            </a:r>
            <a:endParaRPr lang="ru-RU" b="1"/>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828675" y="185738"/>
            <a:ext cx="10456863" cy="850900"/>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4400" b="1" dirty="0">
                <a:ln w="0"/>
                <a:solidFill>
                  <a:srgbClr val="002060"/>
                </a:solidFill>
                <a:latin typeface="Times New Roman" panose="02020603050405020304" pitchFamily="18" charset="0"/>
                <a:cs typeface="Times New Roman" panose="02020603050405020304" pitchFamily="18" charset="0"/>
              </a:rPr>
              <a:t>Тіні від непрозорих предметів</a:t>
            </a:r>
          </a:p>
        </p:txBody>
      </p:sp>
      <p:sp>
        <p:nvSpPr>
          <p:cNvPr id="6147" name="TextBox 5"/>
          <p:cNvSpPr txBox="1">
            <a:spLocks noChangeArrowheads="1"/>
          </p:cNvSpPr>
          <p:nvPr/>
        </p:nvSpPr>
        <p:spPr bwMode="auto">
          <a:xfrm>
            <a:off x="147638" y="1260475"/>
            <a:ext cx="3092450" cy="1201738"/>
          </a:xfrm>
          <a:prstGeom prst="rect">
            <a:avLst/>
          </a:prstGeom>
          <a:noFill/>
          <a:ln w="9525">
            <a:noFill/>
            <a:miter lim="800000"/>
            <a:headEnd/>
            <a:tailEnd/>
          </a:ln>
        </p:spPr>
        <p:txBody>
          <a:bodyPr wrap="none">
            <a:spAutoFit/>
          </a:bodyPr>
          <a:lstStyle/>
          <a:p>
            <a:r>
              <a:rPr lang="uk-UA" b="1">
                <a:solidFill>
                  <a:srgbClr val="36174D"/>
                </a:solidFill>
                <a:latin typeface="Times New Roman" pitchFamily="18" charset="0"/>
                <a:cs typeface="Times New Roman" pitchFamily="18" charset="0"/>
              </a:rPr>
              <a:t>Промені падають </a:t>
            </a:r>
          </a:p>
          <a:p>
            <a:r>
              <a:rPr lang="uk-UA" b="1">
                <a:solidFill>
                  <a:srgbClr val="36174D"/>
                </a:solidFill>
                <a:latin typeface="Times New Roman" pitchFamily="18" charset="0"/>
                <a:cs typeface="Times New Roman" pitchFamily="18" charset="0"/>
              </a:rPr>
              <a:t>перпендикулярно поверхні:</a:t>
            </a:r>
          </a:p>
          <a:p>
            <a:r>
              <a:rPr lang="uk-UA" b="1">
                <a:solidFill>
                  <a:srgbClr val="36174D"/>
                </a:solidFill>
                <a:latin typeface="Times New Roman" pitchFamily="18" charset="0"/>
                <a:cs typeface="Times New Roman" pitchFamily="18" charset="0"/>
              </a:rPr>
              <a:t>форма тіні така ж як форма</a:t>
            </a:r>
          </a:p>
          <a:p>
            <a:r>
              <a:rPr lang="uk-UA" b="1">
                <a:solidFill>
                  <a:srgbClr val="36174D"/>
                </a:solidFill>
                <a:latin typeface="Times New Roman" pitchFamily="18" charset="0"/>
                <a:cs typeface="Times New Roman" pitchFamily="18" charset="0"/>
              </a:rPr>
              <a:t>непрозорого предмета</a:t>
            </a:r>
            <a:endParaRPr lang="ru-RU" b="1">
              <a:solidFill>
                <a:srgbClr val="36174D"/>
              </a:solidFill>
              <a:latin typeface="Times New Roman" pitchFamily="18" charset="0"/>
              <a:cs typeface="Times New Roman" pitchFamily="18" charset="0"/>
            </a:endParaRPr>
          </a:p>
        </p:txBody>
      </p:sp>
      <p:pic>
        <p:nvPicPr>
          <p:cNvPr id="6148" name="Picture 2"/>
          <p:cNvPicPr>
            <a:picLocks noChangeAspect="1" noChangeArrowheads="1"/>
          </p:cNvPicPr>
          <p:nvPr/>
        </p:nvPicPr>
        <p:blipFill>
          <a:blip r:embed="rId2"/>
          <a:srcRect t="41534" r="40256" b="11885"/>
          <a:stretch>
            <a:fillRect/>
          </a:stretch>
        </p:blipFill>
        <p:spPr bwMode="auto">
          <a:xfrm>
            <a:off x="6554788" y="1131888"/>
            <a:ext cx="1660525" cy="1727200"/>
          </a:xfrm>
          <a:prstGeom prst="rect">
            <a:avLst/>
          </a:prstGeom>
          <a:noFill/>
          <a:ln w="9525">
            <a:noFill/>
            <a:miter lim="800000"/>
            <a:headEnd/>
            <a:tailEnd/>
          </a:ln>
        </p:spPr>
      </p:pic>
      <p:pic>
        <p:nvPicPr>
          <p:cNvPr id="6149" name="Рисунок 7" descr="C:\Users\User\Downloads\IMG_20210331_101020.jpg"/>
          <p:cNvPicPr>
            <a:picLocks noChangeAspect="1" noChangeArrowheads="1"/>
          </p:cNvPicPr>
          <p:nvPr/>
        </p:nvPicPr>
        <p:blipFill>
          <a:blip r:embed="rId3"/>
          <a:srcRect l="22359" t="42249" r="46245"/>
          <a:stretch>
            <a:fillRect/>
          </a:stretch>
        </p:blipFill>
        <p:spPr bwMode="auto">
          <a:xfrm>
            <a:off x="4960938" y="1135063"/>
            <a:ext cx="1387475" cy="1733550"/>
          </a:xfrm>
          <a:prstGeom prst="rect">
            <a:avLst/>
          </a:prstGeom>
          <a:noFill/>
          <a:ln w="9525">
            <a:noFill/>
            <a:miter lim="800000"/>
            <a:headEnd/>
            <a:tailEnd/>
          </a:ln>
        </p:spPr>
      </p:pic>
      <p:pic>
        <p:nvPicPr>
          <p:cNvPr id="6150" name="Рисунок 8" descr="C:\Users\User\Downloads\IMG_20210331_100945.jpg"/>
          <p:cNvPicPr>
            <a:picLocks noChangeAspect="1" noChangeArrowheads="1"/>
          </p:cNvPicPr>
          <p:nvPr/>
        </p:nvPicPr>
        <p:blipFill>
          <a:blip r:embed="rId4"/>
          <a:srcRect l="16826" t="32945" r="43340"/>
          <a:stretch>
            <a:fillRect/>
          </a:stretch>
        </p:blipFill>
        <p:spPr bwMode="auto">
          <a:xfrm>
            <a:off x="3448050" y="1135063"/>
            <a:ext cx="1287463" cy="1741487"/>
          </a:xfrm>
          <a:prstGeom prst="rect">
            <a:avLst/>
          </a:prstGeom>
          <a:noFill/>
          <a:ln w="9525">
            <a:noFill/>
            <a:miter lim="800000"/>
            <a:headEnd/>
            <a:tailEnd/>
          </a:ln>
        </p:spPr>
      </p:pic>
      <p:pic>
        <p:nvPicPr>
          <p:cNvPr id="6151" name="Picture 3"/>
          <p:cNvPicPr>
            <a:picLocks noGrp="1" noChangeAspect="1" noChangeArrowheads="1"/>
          </p:cNvPicPr>
          <p:nvPr>
            <p:ph idx="1"/>
          </p:nvPr>
        </p:nvPicPr>
        <p:blipFill>
          <a:blip r:embed="rId5"/>
          <a:srcRect t="10451" r="35912" b="12959"/>
          <a:stretch>
            <a:fillRect/>
          </a:stretch>
        </p:blipFill>
        <p:spPr>
          <a:xfrm>
            <a:off x="8439150" y="1131888"/>
            <a:ext cx="1920875" cy="1720850"/>
          </a:xfrm>
          <a:noFill/>
        </p:spPr>
      </p:pic>
      <p:pic>
        <p:nvPicPr>
          <p:cNvPr id="6152" name="Picture 7"/>
          <p:cNvPicPr>
            <a:picLocks noChangeAspect="1" noChangeArrowheads="1"/>
          </p:cNvPicPr>
          <p:nvPr/>
        </p:nvPicPr>
        <p:blipFill>
          <a:blip r:embed="rId6"/>
          <a:srcRect r="39355"/>
          <a:stretch>
            <a:fillRect/>
          </a:stretch>
        </p:blipFill>
        <p:spPr bwMode="auto">
          <a:xfrm>
            <a:off x="10590213" y="1152525"/>
            <a:ext cx="1349375" cy="1670050"/>
          </a:xfrm>
          <a:prstGeom prst="rect">
            <a:avLst/>
          </a:prstGeom>
          <a:noFill/>
          <a:ln w="9525">
            <a:noFill/>
            <a:miter lim="800000"/>
            <a:headEnd/>
            <a:tailEnd/>
          </a:ln>
        </p:spPr>
      </p:pic>
      <p:sp>
        <p:nvSpPr>
          <p:cNvPr id="6153" name="TextBox 11"/>
          <p:cNvSpPr txBox="1">
            <a:spLocks noChangeArrowheads="1"/>
          </p:cNvSpPr>
          <p:nvPr/>
        </p:nvSpPr>
        <p:spPr bwMode="auto">
          <a:xfrm>
            <a:off x="204788" y="3127375"/>
            <a:ext cx="3340100" cy="922338"/>
          </a:xfrm>
          <a:prstGeom prst="rect">
            <a:avLst/>
          </a:prstGeom>
          <a:noFill/>
          <a:ln w="9525">
            <a:noFill/>
            <a:miter lim="800000"/>
            <a:headEnd/>
            <a:tailEnd/>
          </a:ln>
        </p:spPr>
        <p:txBody>
          <a:bodyPr wrap="none">
            <a:spAutoFit/>
          </a:bodyPr>
          <a:lstStyle/>
          <a:p>
            <a:r>
              <a:rPr lang="uk-UA" b="1">
                <a:solidFill>
                  <a:srgbClr val="36174D"/>
                </a:solidFill>
                <a:latin typeface="Times New Roman" pitchFamily="18" charset="0"/>
                <a:cs typeface="Times New Roman" pitchFamily="18" charset="0"/>
              </a:rPr>
              <a:t>Непрозорий диск повертають </a:t>
            </a:r>
          </a:p>
          <a:p>
            <a:r>
              <a:rPr lang="uk-UA" b="1">
                <a:solidFill>
                  <a:srgbClr val="36174D"/>
                </a:solidFill>
                <a:latin typeface="Times New Roman" pitchFamily="18" charset="0"/>
                <a:cs typeface="Times New Roman" pitchFamily="18" charset="0"/>
              </a:rPr>
              <a:t>відносно екрану: змінюється </a:t>
            </a:r>
          </a:p>
          <a:p>
            <a:r>
              <a:rPr lang="uk-UA" b="1">
                <a:solidFill>
                  <a:srgbClr val="36174D"/>
                </a:solidFill>
                <a:latin typeface="Times New Roman" pitchFamily="18" charset="0"/>
                <a:cs typeface="Times New Roman" pitchFamily="18" charset="0"/>
              </a:rPr>
              <a:t>форма тіні</a:t>
            </a:r>
            <a:endParaRPr lang="ru-RU" b="1">
              <a:solidFill>
                <a:srgbClr val="36174D"/>
              </a:solidFill>
              <a:latin typeface="Times New Roman" pitchFamily="18" charset="0"/>
              <a:cs typeface="Times New Roman" pitchFamily="18" charset="0"/>
            </a:endParaRPr>
          </a:p>
        </p:txBody>
      </p:sp>
      <p:pic>
        <p:nvPicPr>
          <p:cNvPr id="6154" name="Рисунок 12" descr="C:\Users\User\Downloads\IMG_20210331_100950.jpg"/>
          <p:cNvPicPr>
            <a:picLocks noChangeAspect="1" noChangeArrowheads="1"/>
          </p:cNvPicPr>
          <p:nvPr/>
        </p:nvPicPr>
        <p:blipFill>
          <a:blip r:embed="rId7"/>
          <a:srcRect l="14787" t="45737" r="46564"/>
          <a:stretch>
            <a:fillRect/>
          </a:stretch>
        </p:blipFill>
        <p:spPr bwMode="auto">
          <a:xfrm>
            <a:off x="5780088" y="3117850"/>
            <a:ext cx="2278062" cy="2327275"/>
          </a:xfrm>
          <a:prstGeom prst="rect">
            <a:avLst/>
          </a:prstGeom>
          <a:noFill/>
          <a:ln w="9525">
            <a:noFill/>
            <a:miter lim="800000"/>
            <a:headEnd/>
            <a:tailEnd/>
          </a:ln>
        </p:spPr>
      </p:pic>
      <p:pic>
        <p:nvPicPr>
          <p:cNvPr id="6155" name="Рисунок 13" descr="C:\Users\User\Downloads\IMG_20210331_101008.jpg"/>
          <p:cNvPicPr>
            <a:picLocks noChangeAspect="1" noChangeArrowheads="1"/>
          </p:cNvPicPr>
          <p:nvPr/>
        </p:nvPicPr>
        <p:blipFill>
          <a:blip r:embed="rId8"/>
          <a:srcRect t="49419" r="45546" b="6203"/>
          <a:stretch>
            <a:fillRect/>
          </a:stretch>
        </p:blipFill>
        <p:spPr bwMode="auto">
          <a:xfrm>
            <a:off x="8461375" y="3114675"/>
            <a:ext cx="3489325" cy="2319338"/>
          </a:xfrm>
          <a:prstGeom prst="rect">
            <a:avLst/>
          </a:prstGeom>
          <a:noFill/>
          <a:ln w="9525">
            <a:noFill/>
            <a:miter lim="800000"/>
            <a:headEnd/>
            <a:tailEnd/>
          </a:ln>
        </p:spPr>
      </p:pic>
      <p:pic>
        <p:nvPicPr>
          <p:cNvPr id="6156" name="Рисунок 14" descr="C:\Users\User\Downloads\IMG_20210331_100945.jpg"/>
          <p:cNvPicPr>
            <a:picLocks noChangeAspect="1" noChangeArrowheads="1"/>
          </p:cNvPicPr>
          <p:nvPr/>
        </p:nvPicPr>
        <p:blipFill>
          <a:blip r:embed="rId9"/>
          <a:srcRect l="16826" t="32945" r="43340"/>
          <a:stretch>
            <a:fillRect/>
          </a:stretch>
        </p:blipFill>
        <p:spPr bwMode="auto">
          <a:xfrm>
            <a:off x="3473450" y="3116263"/>
            <a:ext cx="1928813" cy="2328862"/>
          </a:xfrm>
          <a:prstGeom prst="rect">
            <a:avLst/>
          </a:prstGeom>
          <a:noFill/>
          <a:ln w="9525">
            <a:noFill/>
            <a:miter lim="800000"/>
            <a:headEnd/>
            <a:tailEnd/>
          </a:ln>
        </p:spPr>
      </p:pic>
      <p:sp>
        <p:nvSpPr>
          <p:cNvPr id="16" name="Скругленный прямоугольник 15"/>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a:t>
            </a: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5</a:t>
            </a:r>
            <a:endParaRPr lang="uk-UA" sz="2400" b="1" i="1" dirty="0">
              <a:ln w="0"/>
              <a:solidFill>
                <a:schemeClr val="bg2">
                  <a:lumMod val="25000"/>
                </a:schemeClr>
              </a:solidFill>
              <a:latin typeface="Times New Roman" panose="02020603050405020304" pitchFamily="18" charset="0"/>
              <a:cs typeface="Times New Roman" panose="02020603050405020304" pitchFamily="18" charset="0"/>
            </a:endParaRPr>
          </a:p>
        </p:txBody>
      </p:sp>
      <p:pic>
        <p:nvPicPr>
          <p:cNvPr id="6158" name="Picture 14"/>
          <p:cNvPicPr>
            <a:picLocks noChangeAspect="1" noChangeArrowheads="1"/>
          </p:cNvPicPr>
          <p:nvPr/>
        </p:nvPicPr>
        <p:blipFill>
          <a:blip r:embed="rId10"/>
          <a:srcRect t="13451" r="33186" b="24573"/>
          <a:stretch>
            <a:fillRect/>
          </a:stretch>
        </p:blipFill>
        <p:spPr bwMode="auto">
          <a:xfrm>
            <a:off x="179388" y="4246563"/>
            <a:ext cx="1995487" cy="2470150"/>
          </a:xfrm>
          <a:prstGeom prst="rect">
            <a:avLst/>
          </a:prstGeom>
          <a:noFill/>
          <a:ln w="9525">
            <a:noFill/>
            <a:miter lim="800000"/>
            <a:headEnd/>
            <a:tailEnd/>
          </a:ln>
        </p:spPr>
      </p:pic>
      <p:sp>
        <p:nvSpPr>
          <p:cNvPr id="6159" name="TextBox 11"/>
          <p:cNvSpPr txBox="1">
            <a:spLocks noChangeArrowheads="1"/>
          </p:cNvSpPr>
          <p:nvPr/>
        </p:nvSpPr>
        <p:spPr bwMode="auto">
          <a:xfrm>
            <a:off x="2763838" y="5886450"/>
            <a:ext cx="5594350" cy="646113"/>
          </a:xfrm>
          <a:prstGeom prst="rect">
            <a:avLst/>
          </a:prstGeom>
          <a:noFill/>
          <a:ln w="9525">
            <a:noFill/>
            <a:miter lim="800000"/>
            <a:headEnd/>
            <a:tailEnd/>
          </a:ln>
        </p:spPr>
        <p:txBody>
          <a:bodyPr wrap="none">
            <a:spAutoFit/>
          </a:bodyPr>
          <a:lstStyle/>
          <a:p>
            <a:r>
              <a:rPr lang="uk-UA" b="1">
                <a:solidFill>
                  <a:srgbClr val="36174D"/>
                </a:solidFill>
                <a:latin typeface="Times New Roman" pitchFamily="18" charset="0"/>
                <a:cs typeface="Times New Roman" pitchFamily="18" charset="0"/>
              </a:rPr>
              <a:t>Екран повертають відносно непрозорого предмету: </a:t>
            </a:r>
          </a:p>
          <a:p>
            <a:r>
              <a:rPr lang="uk-UA" b="1">
                <a:solidFill>
                  <a:srgbClr val="36174D"/>
                </a:solidFill>
                <a:latin typeface="Times New Roman" pitchFamily="18" charset="0"/>
                <a:cs typeface="Times New Roman" pitchFamily="18" charset="0"/>
              </a:rPr>
              <a:t>змінюється  форма тіні</a:t>
            </a:r>
            <a:endParaRPr lang="ru-RU" b="1">
              <a:solidFill>
                <a:srgbClr val="36174D"/>
              </a:solidFill>
              <a:latin typeface="Times New Roman" pitchFamily="18" charset="0"/>
              <a:cs typeface="Times New Roman" pitchFamily="18" charset="0"/>
            </a:endParaRPr>
          </a:p>
        </p:txBody>
      </p:sp>
      <p:pic>
        <p:nvPicPr>
          <p:cNvPr id="6160" name="Рисунок 16" descr="C:\Users\User\Downloads\IMG_20210419_161729.jpg"/>
          <p:cNvPicPr>
            <a:picLocks noChangeAspect="1" noChangeArrowheads="1"/>
          </p:cNvPicPr>
          <p:nvPr/>
        </p:nvPicPr>
        <p:blipFill>
          <a:blip r:embed="rId11"/>
          <a:srcRect l="21558" t="24510" r="48743" b="51743"/>
          <a:stretch>
            <a:fillRect/>
          </a:stretch>
        </p:blipFill>
        <p:spPr bwMode="auto">
          <a:xfrm>
            <a:off x="1817688" y="3970338"/>
            <a:ext cx="1766887" cy="1881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a:t>
            </a: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6</a:t>
            </a:r>
            <a:endParaRPr lang="uk-UA" sz="2400" b="1" i="1" dirty="0">
              <a:ln w="0"/>
              <a:solidFill>
                <a:schemeClr val="bg2">
                  <a:lumMod val="25000"/>
                </a:schemeClr>
              </a:solidFill>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3709988" y="101600"/>
            <a:ext cx="8069262" cy="1600200"/>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4400" b="1" dirty="0">
                <a:ln w="0"/>
                <a:solidFill>
                  <a:srgbClr val="002060"/>
                </a:solidFill>
                <a:latin typeface="Times New Roman" panose="02020603050405020304" pitchFamily="18" charset="0"/>
                <a:cs typeface="Times New Roman" panose="02020603050405020304" pitchFamily="18" charset="0"/>
              </a:rPr>
              <a:t>Зміна форми тіні </a:t>
            </a:r>
            <a:r>
              <a:rPr lang="uk-UA" sz="4400" b="1" dirty="0">
                <a:ln w="0"/>
                <a:solidFill>
                  <a:srgbClr val="002060"/>
                </a:solidFill>
                <a:latin typeface="Times New Roman" panose="02020603050405020304" pitchFamily="18" charset="0"/>
                <a:cs typeface="Times New Roman" panose="02020603050405020304" pitchFamily="18" charset="0"/>
              </a:rPr>
              <a:t>на вигнутій поверхні</a:t>
            </a:r>
          </a:p>
        </p:txBody>
      </p:sp>
      <p:pic>
        <p:nvPicPr>
          <p:cNvPr id="7172" name="Рисунок 6" descr="C:\Users\User\Downloads\IMG_20210419_161602.jpg"/>
          <p:cNvPicPr>
            <a:picLocks noChangeAspect="1" noChangeArrowheads="1"/>
          </p:cNvPicPr>
          <p:nvPr/>
        </p:nvPicPr>
        <p:blipFill>
          <a:blip r:embed="rId2"/>
          <a:srcRect l="30211" t="43573" r="53818" b="39433"/>
          <a:stretch>
            <a:fillRect/>
          </a:stretch>
        </p:blipFill>
        <p:spPr bwMode="auto">
          <a:xfrm>
            <a:off x="333375" y="401638"/>
            <a:ext cx="3092450" cy="3224212"/>
          </a:xfrm>
          <a:prstGeom prst="rect">
            <a:avLst/>
          </a:prstGeom>
          <a:noFill/>
          <a:ln w="9525">
            <a:noFill/>
            <a:miter lim="800000"/>
            <a:headEnd/>
            <a:tailEnd/>
          </a:ln>
        </p:spPr>
      </p:pic>
      <p:pic>
        <p:nvPicPr>
          <p:cNvPr id="7173" name="Рисунок 7" descr="C:\Users\User\Downloads\IMG_20210419_161611.jpg"/>
          <p:cNvPicPr>
            <a:picLocks noChangeAspect="1" noChangeArrowheads="1"/>
          </p:cNvPicPr>
          <p:nvPr/>
        </p:nvPicPr>
        <p:blipFill>
          <a:blip r:embed="rId3"/>
          <a:srcRect l="24081" t="44881" r="40462" b="41830"/>
          <a:stretch>
            <a:fillRect/>
          </a:stretch>
        </p:blipFill>
        <p:spPr bwMode="auto">
          <a:xfrm>
            <a:off x="304800" y="4487863"/>
            <a:ext cx="3236913" cy="1849437"/>
          </a:xfrm>
          <a:prstGeom prst="rect">
            <a:avLst/>
          </a:prstGeom>
          <a:noFill/>
          <a:ln w="9525">
            <a:noFill/>
            <a:miter lim="800000"/>
            <a:headEnd/>
            <a:tailEnd/>
          </a:ln>
        </p:spPr>
      </p:pic>
      <p:pic>
        <p:nvPicPr>
          <p:cNvPr id="7174" name="Рисунок 8" descr="C:\Users\User\Downloads\IMG_20210419_161928.jpg"/>
          <p:cNvPicPr>
            <a:picLocks noChangeAspect="1" noChangeArrowheads="1"/>
          </p:cNvPicPr>
          <p:nvPr/>
        </p:nvPicPr>
        <p:blipFill>
          <a:blip r:embed="rId4"/>
          <a:srcRect l="34694" t="14162" r="25206" b="53703"/>
          <a:stretch>
            <a:fillRect/>
          </a:stretch>
        </p:blipFill>
        <p:spPr bwMode="auto">
          <a:xfrm>
            <a:off x="3729038" y="2030413"/>
            <a:ext cx="4079875" cy="3729037"/>
          </a:xfrm>
          <a:prstGeom prst="rect">
            <a:avLst/>
          </a:prstGeom>
          <a:noFill/>
          <a:ln w="9525">
            <a:noFill/>
            <a:miter lim="800000"/>
            <a:headEnd/>
            <a:tailEnd/>
          </a:ln>
        </p:spPr>
      </p:pic>
      <p:pic>
        <p:nvPicPr>
          <p:cNvPr id="7175" name="Рисунок 9" descr="C:\Users\User\Downloads\IMG_20210419_161948.jpg"/>
          <p:cNvPicPr>
            <a:picLocks noChangeAspect="1" noChangeArrowheads="1"/>
          </p:cNvPicPr>
          <p:nvPr/>
        </p:nvPicPr>
        <p:blipFill>
          <a:blip r:embed="rId5"/>
          <a:srcRect t="13943" r="61238" b="55556"/>
          <a:stretch>
            <a:fillRect/>
          </a:stretch>
        </p:blipFill>
        <p:spPr bwMode="auto">
          <a:xfrm>
            <a:off x="8208963" y="2043113"/>
            <a:ext cx="3733800" cy="3759200"/>
          </a:xfrm>
          <a:prstGeom prst="rect">
            <a:avLst/>
          </a:prstGeom>
          <a:noFill/>
          <a:ln w="9525">
            <a:noFill/>
            <a:miter lim="800000"/>
            <a:headEnd/>
            <a:tailEnd/>
          </a:ln>
        </p:spPr>
      </p:pic>
      <p:sp>
        <p:nvSpPr>
          <p:cNvPr id="7176" name="TextBox 10"/>
          <p:cNvSpPr txBox="1">
            <a:spLocks noChangeArrowheads="1"/>
          </p:cNvSpPr>
          <p:nvPr/>
        </p:nvSpPr>
        <p:spPr bwMode="auto">
          <a:xfrm>
            <a:off x="546100" y="3889375"/>
            <a:ext cx="2606675" cy="460375"/>
          </a:xfrm>
          <a:prstGeom prst="rect">
            <a:avLst/>
          </a:prstGeom>
          <a:noFill/>
          <a:ln w="9525">
            <a:noFill/>
            <a:miter lim="800000"/>
            <a:headEnd/>
            <a:tailEnd/>
          </a:ln>
        </p:spPr>
        <p:txBody>
          <a:bodyPr>
            <a:spAutoFit/>
          </a:bodyPr>
          <a:lstStyle/>
          <a:p>
            <a:pPr algn="ctr"/>
            <a:r>
              <a:rPr lang="uk-UA" sz="2400" b="1">
                <a:solidFill>
                  <a:srgbClr val="002060"/>
                </a:solidFill>
              </a:rPr>
              <a:t>На циліндрі</a:t>
            </a:r>
            <a:endParaRPr lang="ru-RU" sz="2400" b="1">
              <a:solidFill>
                <a:srgbClr val="002060"/>
              </a:solidFill>
            </a:endParaRPr>
          </a:p>
        </p:txBody>
      </p:sp>
      <p:sp>
        <p:nvSpPr>
          <p:cNvPr id="7177" name="TextBox 11"/>
          <p:cNvSpPr txBox="1">
            <a:spLocks noChangeArrowheads="1"/>
          </p:cNvSpPr>
          <p:nvPr/>
        </p:nvSpPr>
        <p:spPr bwMode="auto">
          <a:xfrm>
            <a:off x="6616700" y="5911850"/>
            <a:ext cx="2606675" cy="461963"/>
          </a:xfrm>
          <a:prstGeom prst="rect">
            <a:avLst/>
          </a:prstGeom>
          <a:noFill/>
          <a:ln w="9525">
            <a:noFill/>
            <a:miter lim="800000"/>
            <a:headEnd/>
            <a:tailEnd/>
          </a:ln>
        </p:spPr>
        <p:txBody>
          <a:bodyPr>
            <a:spAutoFit/>
          </a:bodyPr>
          <a:lstStyle/>
          <a:p>
            <a:pPr algn="ctr"/>
            <a:r>
              <a:rPr lang="uk-UA" sz="2400" b="1">
                <a:solidFill>
                  <a:srgbClr val="002060"/>
                </a:solidFill>
              </a:rPr>
              <a:t>На кулі</a:t>
            </a:r>
            <a:endParaRPr lang="ru-RU" sz="2400" b="1">
              <a:solidFill>
                <a:srgbClr val="00206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srcRect/>
          <a:stretch>
            <a:fillRect/>
          </a:stretch>
        </p:blipFill>
        <p:spPr bwMode="auto">
          <a:xfrm>
            <a:off x="-8763000" y="-16383000"/>
            <a:ext cx="2719387" cy="3625850"/>
          </a:xfrm>
          <a:prstGeom prst="rect">
            <a:avLst/>
          </a:prstGeom>
          <a:noFill/>
          <a:ln w="9525">
            <a:noFill/>
            <a:miter lim="800000"/>
            <a:headEnd/>
            <a:tailEnd/>
          </a:ln>
        </p:spPr>
      </p:pic>
      <p:sp>
        <p:nvSpPr>
          <p:cNvPr id="7" name="Скругленный прямоугольник 6"/>
          <p:cNvSpPr/>
          <p:nvPr/>
        </p:nvSpPr>
        <p:spPr>
          <a:xfrm>
            <a:off x="785813" y="182563"/>
            <a:ext cx="4926012" cy="715962"/>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3600" b="1" dirty="0">
                <a:ln w="0"/>
                <a:solidFill>
                  <a:srgbClr val="002060"/>
                </a:solidFill>
                <a:latin typeface="Times New Roman" panose="02020603050405020304" pitchFamily="18" charset="0"/>
                <a:cs typeface="Times New Roman" panose="02020603050405020304" pitchFamily="18" charset="0"/>
              </a:rPr>
              <a:t>Сонячне затемнення</a:t>
            </a:r>
          </a:p>
        </p:txBody>
      </p:sp>
      <p:pic>
        <p:nvPicPr>
          <p:cNvPr id="8196" name="Picture 8"/>
          <p:cNvPicPr>
            <a:picLocks noChangeAspect="1" noChangeArrowheads="1"/>
          </p:cNvPicPr>
          <p:nvPr/>
        </p:nvPicPr>
        <p:blipFill>
          <a:blip r:embed="rId3"/>
          <a:srcRect/>
          <a:stretch>
            <a:fillRect/>
          </a:stretch>
        </p:blipFill>
        <p:spPr bwMode="auto">
          <a:xfrm>
            <a:off x="-8763000" y="-16383000"/>
            <a:ext cx="1098550" cy="1465262"/>
          </a:xfrm>
          <a:prstGeom prst="rect">
            <a:avLst/>
          </a:prstGeom>
          <a:noFill/>
          <a:ln w="9525">
            <a:noFill/>
            <a:miter lim="800000"/>
            <a:headEnd/>
            <a:tailEnd/>
          </a:ln>
        </p:spPr>
      </p:pic>
      <p:pic>
        <p:nvPicPr>
          <p:cNvPr id="8197" name="Picture 9"/>
          <p:cNvPicPr>
            <a:picLocks noChangeAspect="1" noChangeArrowheads="1"/>
          </p:cNvPicPr>
          <p:nvPr/>
        </p:nvPicPr>
        <p:blipFill>
          <a:blip r:embed="rId4"/>
          <a:srcRect/>
          <a:stretch>
            <a:fillRect/>
          </a:stretch>
        </p:blipFill>
        <p:spPr bwMode="auto">
          <a:xfrm>
            <a:off x="-13716000" y="-11430000"/>
            <a:ext cx="2184400" cy="1638300"/>
          </a:xfrm>
          <a:prstGeom prst="rect">
            <a:avLst/>
          </a:prstGeom>
          <a:noFill/>
          <a:ln w="9525">
            <a:noFill/>
            <a:miter lim="800000"/>
            <a:headEnd/>
            <a:tailEnd/>
          </a:ln>
        </p:spPr>
      </p:pic>
      <p:pic>
        <p:nvPicPr>
          <p:cNvPr id="8198" name="Рисунок 12" descr="C:\Users\User\Downloads\IMG_20210331_100217 (1).jpg"/>
          <p:cNvPicPr>
            <a:picLocks noChangeAspect="1" noChangeArrowheads="1"/>
          </p:cNvPicPr>
          <p:nvPr/>
        </p:nvPicPr>
        <p:blipFill>
          <a:blip r:embed="rId5"/>
          <a:srcRect l="5345" t="27342" r="8318" b="30051"/>
          <a:stretch>
            <a:fillRect/>
          </a:stretch>
        </p:blipFill>
        <p:spPr bwMode="auto">
          <a:xfrm>
            <a:off x="1560513" y="989013"/>
            <a:ext cx="3054350" cy="1849437"/>
          </a:xfrm>
          <a:prstGeom prst="rect">
            <a:avLst/>
          </a:prstGeom>
          <a:noFill/>
          <a:ln w="9525">
            <a:noFill/>
            <a:miter lim="800000"/>
            <a:headEnd/>
            <a:tailEnd/>
          </a:ln>
        </p:spPr>
      </p:pic>
      <p:sp>
        <p:nvSpPr>
          <p:cNvPr id="21" name="Скругленный прямоугольник 20"/>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7</a:t>
            </a:r>
          </a:p>
        </p:txBody>
      </p:sp>
      <p:sp>
        <p:nvSpPr>
          <p:cNvPr id="8200" name="Rectangle 14"/>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sp>
        <p:nvSpPr>
          <p:cNvPr id="8201" name="Rectangle 21"/>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sp>
        <p:nvSpPr>
          <p:cNvPr id="8202" name="Rectangle 23"/>
          <p:cNvSpPr>
            <a:spLocks noChangeArrowheads="1"/>
          </p:cNvSpPr>
          <p:nvPr/>
        </p:nvSpPr>
        <p:spPr bwMode="auto">
          <a:xfrm>
            <a:off x="0" y="1733550"/>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8203" name="Rectangle 27"/>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sp>
        <p:nvSpPr>
          <p:cNvPr id="8204" name="TextBox 98"/>
          <p:cNvSpPr txBox="1">
            <a:spLocks noChangeArrowheads="1"/>
          </p:cNvSpPr>
          <p:nvPr/>
        </p:nvSpPr>
        <p:spPr bwMode="auto">
          <a:xfrm>
            <a:off x="430213" y="2817813"/>
            <a:ext cx="4560887" cy="369887"/>
          </a:xfrm>
          <a:prstGeom prst="rect">
            <a:avLst/>
          </a:prstGeom>
          <a:noFill/>
          <a:ln w="9525">
            <a:noFill/>
            <a:miter lim="800000"/>
            <a:headEnd/>
            <a:tailEnd/>
          </a:ln>
        </p:spPr>
        <p:txBody>
          <a:bodyPr wrap="none">
            <a:spAutoFit/>
          </a:bodyPr>
          <a:lstStyle/>
          <a:p>
            <a:r>
              <a:rPr lang="uk-UA" b="1">
                <a:solidFill>
                  <a:srgbClr val="002060"/>
                </a:solidFill>
              </a:rPr>
              <a:t>Моделювання сонячного затемнення</a:t>
            </a:r>
            <a:endParaRPr lang="ru-RU" b="1">
              <a:solidFill>
                <a:srgbClr val="002060"/>
              </a:solidFill>
            </a:endParaRPr>
          </a:p>
        </p:txBody>
      </p:sp>
      <p:sp>
        <p:nvSpPr>
          <p:cNvPr id="8205" name="TextBox 99"/>
          <p:cNvSpPr txBox="1">
            <a:spLocks noChangeArrowheads="1"/>
          </p:cNvSpPr>
          <p:nvPr/>
        </p:nvSpPr>
        <p:spPr bwMode="auto">
          <a:xfrm>
            <a:off x="5078413" y="2390775"/>
            <a:ext cx="3373437" cy="368300"/>
          </a:xfrm>
          <a:prstGeom prst="rect">
            <a:avLst/>
          </a:prstGeom>
          <a:noFill/>
          <a:ln w="9525">
            <a:noFill/>
            <a:miter lim="800000"/>
            <a:headEnd/>
            <a:tailEnd/>
          </a:ln>
        </p:spPr>
        <p:txBody>
          <a:bodyPr wrap="none">
            <a:spAutoFit/>
          </a:bodyPr>
          <a:lstStyle/>
          <a:p>
            <a:r>
              <a:rPr lang="uk-UA" b="1">
                <a:solidFill>
                  <a:srgbClr val="C00000"/>
                </a:solidFill>
              </a:rPr>
              <a:t>Довжина тіні від супутника</a:t>
            </a:r>
            <a:endParaRPr lang="ru-RU" b="1">
              <a:solidFill>
                <a:srgbClr val="C00000"/>
              </a:solidFill>
            </a:endParaRPr>
          </a:p>
        </p:txBody>
      </p:sp>
      <p:pic>
        <p:nvPicPr>
          <p:cNvPr id="8206" name="Picture 33" descr="C:\Users\User\Desktop\Люда\Рисунки\Рисунок43.png"/>
          <p:cNvPicPr>
            <a:picLocks noChangeAspect="1" noChangeArrowheads="1"/>
          </p:cNvPicPr>
          <p:nvPr/>
        </p:nvPicPr>
        <p:blipFill>
          <a:blip r:embed="rId6"/>
          <a:srcRect/>
          <a:stretch>
            <a:fillRect/>
          </a:stretch>
        </p:blipFill>
        <p:spPr bwMode="auto">
          <a:xfrm>
            <a:off x="5799138" y="0"/>
            <a:ext cx="5946775" cy="2413000"/>
          </a:xfrm>
          <a:prstGeom prst="rect">
            <a:avLst/>
          </a:prstGeom>
          <a:noFill/>
          <a:ln w="9525">
            <a:noFill/>
            <a:miter lim="800000"/>
            <a:headEnd/>
            <a:tailEnd/>
          </a:ln>
        </p:spPr>
      </p:pic>
      <p:sp>
        <p:nvSpPr>
          <p:cNvPr id="8207" name="Rectangle 35"/>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pPr eaLnBrk="0" hangingPunct="0"/>
            <a:endParaRPr lang="ru-RU"/>
          </a:p>
        </p:txBody>
      </p:sp>
      <p:pic>
        <p:nvPicPr>
          <p:cNvPr id="8213" name="Picture 34"/>
          <p:cNvPicPr>
            <a:picLocks noChangeAspect="1" noChangeArrowheads="1"/>
          </p:cNvPicPr>
          <p:nvPr/>
        </p:nvPicPr>
        <p:blipFill>
          <a:blip r:embed="rId7"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8510007" y="2199789"/>
            <a:ext cx="3429000" cy="885825"/>
          </a:xfrm>
          <a:prstGeom prst="rect">
            <a:avLst/>
          </a:prstGeom>
          <a:noFill/>
          <a:ln w="9525">
            <a:noFill/>
            <a:miter lim="800000"/>
            <a:headEnd/>
            <a:tailEnd/>
          </a:ln>
        </p:spPr>
      </p:pic>
      <p:sp>
        <p:nvSpPr>
          <p:cNvPr id="8209" name="Rectangle 36"/>
          <p:cNvSpPr>
            <a:spLocks noChangeArrowheads="1"/>
          </p:cNvSpPr>
          <p:nvPr/>
        </p:nvSpPr>
        <p:spPr bwMode="auto">
          <a:xfrm>
            <a:off x="0" y="1343025"/>
            <a:ext cx="12192000" cy="457200"/>
          </a:xfrm>
          <a:prstGeom prst="rect">
            <a:avLst/>
          </a:prstGeom>
          <a:noFill/>
          <a:ln w="9525">
            <a:noFill/>
            <a:miter lim="800000"/>
            <a:headEnd/>
            <a:tailEnd/>
          </a:ln>
        </p:spPr>
        <p:txBody>
          <a:bodyPr wrap="none" anchor="ctr">
            <a:spAutoFit/>
          </a:bodyPr>
          <a:lstStyle/>
          <a:p>
            <a:pPr eaLnBrk="0" hangingPunct="0"/>
            <a:endParaRPr lang="ru-RU"/>
          </a:p>
        </p:txBody>
      </p:sp>
      <p:pic>
        <p:nvPicPr>
          <p:cNvPr id="8210" name="Picture 23" descr="C:\Users\User\Desktop\Люда\Рисунки\Рисунок 44.png"/>
          <p:cNvPicPr>
            <a:picLocks noChangeAspect="1" noChangeArrowheads="1"/>
          </p:cNvPicPr>
          <p:nvPr/>
        </p:nvPicPr>
        <p:blipFill>
          <a:blip r:embed="rId8"/>
          <a:srcRect/>
          <a:stretch>
            <a:fillRect/>
          </a:stretch>
        </p:blipFill>
        <p:spPr bwMode="auto">
          <a:xfrm>
            <a:off x="355600" y="3109913"/>
            <a:ext cx="5518150" cy="1898650"/>
          </a:xfrm>
          <a:prstGeom prst="rect">
            <a:avLst/>
          </a:prstGeom>
          <a:noFill/>
          <a:ln w="9525">
            <a:noFill/>
            <a:miter lim="800000"/>
            <a:headEnd/>
            <a:tailEnd/>
          </a:ln>
        </p:spPr>
      </p:pic>
      <p:pic>
        <p:nvPicPr>
          <p:cNvPr id="8211" name="Picture 24" descr="C:\Users\User\Desktop\Люда\Рисунки\Рисунок45.png"/>
          <p:cNvPicPr>
            <a:picLocks noChangeAspect="1" noChangeArrowheads="1"/>
          </p:cNvPicPr>
          <p:nvPr/>
        </p:nvPicPr>
        <p:blipFill>
          <a:blip r:embed="rId9"/>
          <a:srcRect/>
          <a:stretch>
            <a:fillRect/>
          </a:stretch>
        </p:blipFill>
        <p:spPr bwMode="auto">
          <a:xfrm>
            <a:off x="6281738" y="3043238"/>
            <a:ext cx="5534025" cy="1931987"/>
          </a:xfrm>
          <a:prstGeom prst="rect">
            <a:avLst/>
          </a:prstGeom>
          <a:noFill/>
          <a:ln w="9525">
            <a:noFill/>
            <a:miter lim="800000"/>
            <a:headEnd/>
            <a:tailEnd/>
          </a:ln>
        </p:spPr>
      </p:pic>
      <p:sp>
        <p:nvSpPr>
          <p:cNvPr id="25" name="TextBox 24"/>
          <p:cNvSpPr txBox="1"/>
          <p:nvPr/>
        </p:nvSpPr>
        <p:spPr>
          <a:xfrm>
            <a:off x="2786063" y="6015038"/>
            <a:ext cx="6756400" cy="369887"/>
          </a:xfrm>
          <a:prstGeom prst="rect">
            <a:avLst/>
          </a:prstGeom>
          <a:noFill/>
        </p:spPr>
        <p:txBody>
          <a:bodyPr wrap="none">
            <a:spAutoFit/>
          </a:bodyPr>
          <a:lstStyle/>
          <a:p>
            <a:pPr>
              <a:defRPr/>
            </a:pPr>
            <a:r>
              <a:rPr lang="uk-UA" b="1" i="1" dirty="0">
                <a:solidFill>
                  <a:schemeClr val="accent2">
                    <a:lumMod val="75000"/>
                  </a:schemeClr>
                </a:solidFill>
              </a:rPr>
              <a:t>Співвідношення видимих діаметрів Сонця та супутника</a:t>
            </a:r>
            <a:endParaRPr lang="ru-RU" b="1" i="1" dirty="0">
              <a:solidFill>
                <a:schemeClr val="accent2">
                  <a:lumMod val="75000"/>
                </a:schemeClr>
              </a:solidFill>
            </a:endParaRPr>
          </a:p>
        </p:txBody>
      </p:sp>
      <p:sp>
        <p:nvSpPr>
          <p:cNvPr id="27" name="Овал 26"/>
          <p:cNvSpPr/>
          <p:nvPr/>
        </p:nvSpPr>
        <p:spPr>
          <a:xfrm>
            <a:off x="504825" y="5024438"/>
            <a:ext cx="914400" cy="914400"/>
          </a:xfrm>
          <a:prstGeom prst="ellipse">
            <a:avLst/>
          </a:prstGeom>
          <a:solidFill>
            <a:srgbClr val="FFFF00"/>
          </a:solidFill>
          <a:ln>
            <a:solidFill>
              <a:srgbClr val="FA72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6" name="Овал 25"/>
          <p:cNvSpPr/>
          <p:nvPr/>
        </p:nvSpPr>
        <p:spPr>
          <a:xfrm>
            <a:off x="1409700" y="502443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8" name="Овал 27"/>
          <p:cNvSpPr/>
          <p:nvPr/>
        </p:nvSpPr>
        <p:spPr>
          <a:xfrm>
            <a:off x="2627313" y="5057775"/>
            <a:ext cx="914400" cy="914400"/>
          </a:xfrm>
          <a:prstGeom prst="ellipse">
            <a:avLst/>
          </a:prstGeom>
          <a:solidFill>
            <a:srgbClr val="FFFF00"/>
          </a:solidFill>
          <a:ln>
            <a:solidFill>
              <a:srgbClr val="FA72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9" name="Овал 28"/>
          <p:cNvSpPr/>
          <p:nvPr/>
        </p:nvSpPr>
        <p:spPr>
          <a:xfrm>
            <a:off x="2776538" y="503713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0" name="Овал 29"/>
          <p:cNvSpPr/>
          <p:nvPr/>
        </p:nvSpPr>
        <p:spPr>
          <a:xfrm>
            <a:off x="4035425" y="503713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1" name="Овал 30"/>
          <p:cNvSpPr/>
          <p:nvPr/>
        </p:nvSpPr>
        <p:spPr>
          <a:xfrm>
            <a:off x="6391275" y="4886325"/>
            <a:ext cx="914400" cy="914400"/>
          </a:xfrm>
          <a:prstGeom prst="ellipse">
            <a:avLst/>
          </a:prstGeom>
          <a:solidFill>
            <a:srgbClr val="FFFF00"/>
          </a:solidFill>
          <a:ln>
            <a:solidFill>
              <a:srgbClr val="FA72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2" name="Овал 31"/>
          <p:cNvSpPr>
            <a:spLocks noChangeAspect="1"/>
          </p:cNvSpPr>
          <p:nvPr/>
        </p:nvSpPr>
        <p:spPr>
          <a:xfrm>
            <a:off x="7329488" y="4984750"/>
            <a:ext cx="792162" cy="792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3" name="Овал 32"/>
          <p:cNvSpPr/>
          <p:nvPr/>
        </p:nvSpPr>
        <p:spPr>
          <a:xfrm>
            <a:off x="8405813" y="4984750"/>
            <a:ext cx="914400" cy="914400"/>
          </a:xfrm>
          <a:prstGeom prst="ellipse">
            <a:avLst/>
          </a:prstGeom>
          <a:solidFill>
            <a:srgbClr val="FFFF00"/>
          </a:solidFill>
          <a:ln>
            <a:solidFill>
              <a:srgbClr val="FA72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4" name="Овал 33"/>
          <p:cNvSpPr>
            <a:spLocks noChangeAspect="1"/>
          </p:cNvSpPr>
          <p:nvPr/>
        </p:nvSpPr>
        <p:spPr>
          <a:xfrm>
            <a:off x="8578850" y="5029200"/>
            <a:ext cx="792163" cy="792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5" name="Овал 34"/>
          <p:cNvSpPr/>
          <p:nvPr/>
        </p:nvSpPr>
        <p:spPr>
          <a:xfrm>
            <a:off x="9986963" y="4973638"/>
            <a:ext cx="914400" cy="914400"/>
          </a:xfrm>
          <a:prstGeom prst="ellipse">
            <a:avLst/>
          </a:prstGeom>
          <a:solidFill>
            <a:srgbClr val="FFFF00"/>
          </a:solidFill>
          <a:ln>
            <a:solidFill>
              <a:srgbClr val="FA72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6" name="Овал 35"/>
          <p:cNvSpPr>
            <a:spLocks noChangeAspect="1"/>
          </p:cNvSpPr>
          <p:nvPr/>
        </p:nvSpPr>
        <p:spPr>
          <a:xfrm>
            <a:off x="10044113" y="5041900"/>
            <a:ext cx="792162" cy="792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430213" y="152400"/>
            <a:ext cx="11172825" cy="852488"/>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4400" b="1" dirty="0">
                <a:ln w="0"/>
                <a:solidFill>
                  <a:srgbClr val="002060"/>
                </a:solidFill>
                <a:latin typeface="Times New Roman" panose="02020603050405020304" pitchFamily="18" charset="0"/>
                <a:cs typeface="Times New Roman" panose="02020603050405020304" pitchFamily="18" charset="0"/>
              </a:rPr>
              <a:t>Повне та кільцеве сонячне затемнення</a:t>
            </a:r>
          </a:p>
        </p:txBody>
      </p:sp>
      <p:sp>
        <p:nvSpPr>
          <p:cNvPr id="9219" name="AutoShape 2" descr="21 червня українці побачать кільцеве сонячне затемнення"/>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9220" name="Рисунок 62" descr="Вогняне кільце”: відбулося сонячне затемнення (фото) | Новини України і  Греції"/>
          <p:cNvPicPr>
            <a:picLocks noChangeAspect="1"/>
          </p:cNvPicPr>
          <p:nvPr/>
        </p:nvPicPr>
        <p:blipFill>
          <a:blip r:embed="rId2"/>
          <a:srcRect l="13480" r="20430"/>
          <a:stretch>
            <a:fillRect/>
          </a:stretch>
        </p:blipFill>
        <p:spPr bwMode="auto">
          <a:xfrm>
            <a:off x="6056313" y="3644900"/>
            <a:ext cx="2657475" cy="2579688"/>
          </a:xfrm>
          <a:prstGeom prst="rect">
            <a:avLst/>
          </a:prstGeom>
          <a:noFill/>
          <a:ln w="9525">
            <a:noFill/>
            <a:miter lim="800000"/>
            <a:headEnd/>
            <a:tailEnd/>
          </a:ln>
        </p:spPr>
      </p:pic>
      <p:pic>
        <p:nvPicPr>
          <p:cNvPr id="9221" name="Рисунок 65" descr="Сонячне затемнення: натовпи людей хочуть подивитись на &quot;вогняне кільце&quot; -  BBC News Україна"/>
          <p:cNvPicPr>
            <a:picLocks noChangeAspect="1" noChangeArrowheads="1"/>
          </p:cNvPicPr>
          <p:nvPr/>
        </p:nvPicPr>
        <p:blipFill>
          <a:blip r:embed="rId3"/>
          <a:srcRect l="21001" r="26384" b="6203"/>
          <a:stretch>
            <a:fillRect/>
          </a:stretch>
        </p:blipFill>
        <p:spPr bwMode="auto">
          <a:xfrm>
            <a:off x="3282950" y="3602038"/>
            <a:ext cx="2557463" cy="2555875"/>
          </a:xfrm>
          <a:prstGeom prst="rect">
            <a:avLst/>
          </a:prstGeom>
          <a:noFill/>
          <a:ln w="9525">
            <a:noFill/>
            <a:miter lim="800000"/>
            <a:headEnd/>
            <a:tailEnd/>
          </a:ln>
        </p:spPr>
      </p:pic>
      <p:pic>
        <p:nvPicPr>
          <p:cNvPr id="9222" name="Рисунок 68" descr="Сонячне затемнення — Вікіпедія"/>
          <p:cNvPicPr>
            <a:picLocks noChangeAspect="1"/>
          </p:cNvPicPr>
          <p:nvPr/>
        </p:nvPicPr>
        <p:blipFill>
          <a:blip r:embed="rId4"/>
          <a:srcRect/>
          <a:stretch>
            <a:fillRect/>
          </a:stretch>
        </p:blipFill>
        <p:spPr bwMode="auto">
          <a:xfrm>
            <a:off x="276225" y="3654425"/>
            <a:ext cx="2590800" cy="2557463"/>
          </a:xfrm>
          <a:prstGeom prst="rect">
            <a:avLst/>
          </a:prstGeom>
          <a:noFill/>
          <a:ln w="9525">
            <a:noFill/>
            <a:miter lim="800000"/>
            <a:headEnd/>
            <a:tailEnd/>
          </a:ln>
        </p:spPr>
      </p:pic>
      <p:pic>
        <p:nvPicPr>
          <p:cNvPr id="9223" name="Рисунок 69" descr="Учора відбулося повне сонячне затемнення (фото) » ТВА"/>
          <p:cNvPicPr>
            <a:picLocks noChangeAspect="1"/>
          </p:cNvPicPr>
          <p:nvPr/>
        </p:nvPicPr>
        <p:blipFill>
          <a:blip r:embed="rId5"/>
          <a:srcRect l="28909" t="14285" r="30424" b="26340"/>
          <a:stretch>
            <a:fillRect/>
          </a:stretch>
        </p:blipFill>
        <p:spPr bwMode="auto">
          <a:xfrm>
            <a:off x="8958263" y="3616325"/>
            <a:ext cx="2705100" cy="2627313"/>
          </a:xfrm>
          <a:prstGeom prst="rect">
            <a:avLst/>
          </a:prstGeom>
          <a:noFill/>
          <a:ln w="9525">
            <a:noFill/>
            <a:miter lim="800000"/>
            <a:headEnd/>
            <a:tailEnd/>
          </a:ln>
        </p:spPr>
      </p:pic>
      <p:sp>
        <p:nvSpPr>
          <p:cNvPr id="71" name="Скругленный прямоугольник 70"/>
          <p:cNvSpPr/>
          <p:nvPr/>
        </p:nvSpPr>
        <p:spPr>
          <a:xfrm>
            <a:off x="1042828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8</a:t>
            </a:r>
          </a:p>
        </p:txBody>
      </p:sp>
      <p:pic>
        <p:nvPicPr>
          <p:cNvPr id="9225" name="Picture 8" descr="C:\Users\User\Desktop\Люда\Рисунки\Рисунок52.png"/>
          <p:cNvPicPr>
            <a:picLocks noChangeAspect="1" noChangeArrowheads="1"/>
          </p:cNvPicPr>
          <p:nvPr/>
        </p:nvPicPr>
        <p:blipFill>
          <a:blip r:embed="rId6"/>
          <a:srcRect/>
          <a:stretch>
            <a:fillRect/>
          </a:stretch>
        </p:blipFill>
        <p:spPr bwMode="auto">
          <a:xfrm>
            <a:off x="0" y="1042988"/>
            <a:ext cx="11855450" cy="2447925"/>
          </a:xfrm>
          <a:prstGeom prst="rect">
            <a:avLst/>
          </a:prstGeom>
          <a:noFill/>
          <a:ln w="9525">
            <a:noFill/>
            <a:miter lim="800000"/>
            <a:headEnd/>
            <a:tailEnd/>
          </a:ln>
        </p:spPr>
      </p:pic>
      <p:sp>
        <p:nvSpPr>
          <p:cNvPr id="9226" name="TextBox 9"/>
          <p:cNvSpPr txBox="1">
            <a:spLocks noChangeArrowheads="1"/>
          </p:cNvSpPr>
          <p:nvPr/>
        </p:nvSpPr>
        <p:spPr bwMode="auto">
          <a:xfrm>
            <a:off x="2354263" y="3752850"/>
            <a:ext cx="312737" cy="368300"/>
          </a:xfrm>
          <a:prstGeom prst="rect">
            <a:avLst/>
          </a:prstGeom>
          <a:noFill/>
          <a:ln w="9525">
            <a:noFill/>
            <a:miter lim="800000"/>
            <a:headEnd/>
            <a:tailEnd/>
          </a:ln>
        </p:spPr>
        <p:txBody>
          <a:bodyPr wrap="none">
            <a:spAutoFit/>
          </a:bodyPr>
          <a:lstStyle/>
          <a:p>
            <a:r>
              <a:rPr lang="uk-UA" b="1">
                <a:solidFill>
                  <a:schemeClr val="bg1"/>
                </a:solidFill>
              </a:rPr>
              <a:t>1</a:t>
            </a:r>
            <a:endParaRPr lang="ru-RU" b="1">
              <a:solidFill>
                <a:schemeClr val="bg1"/>
              </a:solidFill>
            </a:endParaRPr>
          </a:p>
        </p:txBody>
      </p:sp>
      <p:sp>
        <p:nvSpPr>
          <p:cNvPr id="9227" name="TextBox 10"/>
          <p:cNvSpPr txBox="1">
            <a:spLocks noChangeArrowheads="1"/>
          </p:cNvSpPr>
          <p:nvPr/>
        </p:nvSpPr>
        <p:spPr bwMode="auto">
          <a:xfrm>
            <a:off x="5040313" y="2317750"/>
            <a:ext cx="312737" cy="369888"/>
          </a:xfrm>
          <a:prstGeom prst="rect">
            <a:avLst/>
          </a:prstGeom>
          <a:noFill/>
          <a:ln w="9525">
            <a:noFill/>
            <a:miter lim="800000"/>
            <a:headEnd/>
            <a:tailEnd/>
          </a:ln>
        </p:spPr>
        <p:txBody>
          <a:bodyPr wrap="none">
            <a:spAutoFit/>
          </a:bodyPr>
          <a:lstStyle/>
          <a:p>
            <a:r>
              <a:rPr lang="uk-UA" b="1">
                <a:solidFill>
                  <a:schemeClr val="bg1"/>
                </a:solidFill>
              </a:rPr>
              <a:t>1</a:t>
            </a:r>
            <a:endParaRPr lang="ru-RU" b="1">
              <a:solidFill>
                <a:schemeClr val="bg1"/>
              </a:solidFill>
            </a:endParaRPr>
          </a:p>
        </p:txBody>
      </p:sp>
      <p:sp>
        <p:nvSpPr>
          <p:cNvPr id="9228" name="TextBox 11"/>
          <p:cNvSpPr txBox="1">
            <a:spLocks noChangeArrowheads="1"/>
          </p:cNvSpPr>
          <p:nvPr/>
        </p:nvSpPr>
        <p:spPr bwMode="auto">
          <a:xfrm>
            <a:off x="8370888" y="2359025"/>
            <a:ext cx="314325" cy="369888"/>
          </a:xfrm>
          <a:prstGeom prst="rect">
            <a:avLst/>
          </a:prstGeom>
          <a:noFill/>
          <a:ln w="9525">
            <a:noFill/>
            <a:miter lim="800000"/>
            <a:headEnd/>
            <a:tailEnd/>
          </a:ln>
        </p:spPr>
        <p:txBody>
          <a:bodyPr wrap="none">
            <a:spAutoFit/>
          </a:bodyPr>
          <a:lstStyle/>
          <a:p>
            <a:r>
              <a:rPr lang="uk-UA" b="1">
                <a:solidFill>
                  <a:schemeClr val="bg1"/>
                </a:solidFill>
              </a:rPr>
              <a:t>2</a:t>
            </a:r>
            <a:endParaRPr lang="ru-RU" b="1">
              <a:solidFill>
                <a:schemeClr val="bg1"/>
              </a:solidFill>
            </a:endParaRPr>
          </a:p>
        </p:txBody>
      </p:sp>
      <p:sp>
        <p:nvSpPr>
          <p:cNvPr id="9229" name="TextBox 12"/>
          <p:cNvSpPr txBox="1">
            <a:spLocks noChangeArrowheads="1"/>
          </p:cNvSpPr>
          <p:nvPr/>
        </p:nvSpPr>
        <p:spPr bwMode="auto">
          <a:xfrm>
            <a:off x="5429250" y="3714750"/>
            <a:ext cx="314325" cy="369888"/>
          </a:xfrm>
          <a:prstGeom prst="rect">
            <a:avLst/>
          </a:prstGeom>
          <a:noFill/>
          <a:ln w="9525">
            <a:noFill/>
            <a:miter lim="800000"/>
            <a:headEnd/>
            <a:tailEnd/>
          </a:ln>
        </p:spPr>
        <p:txBody>
          <a:bodyPr wrap="none">
            <a:spAutoFit/>
          </a:bodyPr>
          <a:lstStyle/>
          <a:p>
            <a:r>
              <a:rPr lang="uk-UA" b="1">
                <a:solidFill>
                  <a:schemeClr val="bg1"/>
                </a:solidFill>
              </a:rPr>
              <a:t>2</a:t>
            </a:r>
            <a:endParaRPr lang="ru-RU" b="1">
              <a:solidFill>
                <a:schemeClr val="bg1"/>
              </a:solidFill>
            </a:endParaRPr>
          </a:p>
        </p:txBody>
      </p:sp>
      <p:sp>
        <p:nvSpPr>
          <p:cNvPr id="9230" name="TextBox 13"/>
          <p:cNvSpPr txBox="1">
            <a:spLocks noChangeArrowheads="1"/>
          </p:cNvSpPr>
          <p:nvPr/>
        </p:nvSpPr>
        <p:spPr bwMode="auto">
          <a:xfrm>
            <a:off x="6600825" y="1839913"/>
            <a:ext cx="312738" cy="368300"/>
          </a:xfrm>
          <a:prstGeom prst="rect">
            <a:avLst/>
          </a:prstGeom>
          <a:noFill/>
          <a:ln w="9525">
            <a:noFill/>
            <a:miter lim="800000"/>
            <a:headEnd/>
            <a:tailEnd/>
          </a:ln>
        </p:spPr>
        <p:txBody>
          <a:bodyPr wrap="none">
            <a:spAutoFit/>
          </a:bodyPr>
          <a:lstStyle/>
          <a:p>
            <a:r>
              <a:rPr lang="uk-UA" b="1"/>
              <a:t>3</a:t>
            </a:r>
            <a:endParaRPr lang="ru-RU" b="1"/>
          </a:p>
        </p:txBody>
      </p:sp>
      <p:sp>
        <p:nvSpPr>
          <p:cNvPr id="9231" name="TextBox 14"/>
          <p:cNvSpPr txBox="1">
            <a:spLocks noChangeArrowheads="1"/>
          </p:cNvSpPr>
          <p:nvPr/>
        </p:nvSpPr>
        <p:spPr bwMode="auto">
          <a:xfrm>
            <a:off x="8340725" y="3714750"/>
            <a:ext cx="312738" cy="369888"/>
          </a:xfrm>
          <a:prstGeom prst="rect">
            <a:avLst/>
          </a:prstGeom>
          <a:noFill/>
          <a:ln w="9525">
            <a:noFill/>
            <a:miter lim="800000"/>
            <a:headEnd/>
            <a:tailEnd/>
          </a:ln>
        </p:spPr>
        <p:txBody>
          <a:bodyPr wrap="none">
            <a:spAutoFit/>
          </a:bodyPr>
          <a:lstStyle/>
          <a:p>
            <a:r>
              <a:rPr lang="uk-UA" b="1">
                <a:solidFill>
                  <a:schemeClr val="bg1"/>
                </a:solidFill>
              </a:rPr>
              <a:t>3</a:t>
            </a:r>
            <a:endParaRPr lang="ru-RU" b="1">
              <a:solidFill>
                <a:schemeClr val="bg1"/>
              </a:solidFill>
            </a:endParaRPr>
          </a:p>
        </p:txBody>
      </p:sp>
      <p:sp>
        <p:nvSpPr>
          <p:cNvPr id="9232" name="TextBox 15"/>
          <p:cNvSpPr txBox="1">
            <a:spLocks noChangeArrowheads="1"/>
          </p:cNvSpPr>
          <p:nvPr/>
        </p:nvSpPr>
        <p:spPr bwMode="auto">
          <a:xfrm>
            <a:off x="6616700" y="2465388"/>
            <a:ext cx="314325" cy="368300"/>
          </a:xfrm>
          <a:prstGeom prst="rect">
            <a:avLst/>
          </a:prstGeom>
          <a:noFill/>
          <a:ln w="9525">
            <a:noFill/>
            <a:miter lim="800000"/>
            <a:headEnd/>
            <a:tailEnd/>
          </a:ln>
        </p:spPr>
        <p:txBody>
          <a:bodyPr wrap="none">
            <a:spAutoFit/>
          </a:bodyPr>
          <a:lstStyle/>
          <a:p>
            <a:r>
              <a:rPr lang="uk-UA" b="1"/>
              <a:t>4</a:t>
            </a:r>
            <a:endParaRPr lang="ru-RU" b="1"/>
          </a:p>
        </p:txBody>
      </p:sp>
      <p:sp>
        <p:nvSpPr>
          <p:cNvPr id="9233" name="TextBox 16"/>
          <p:cNvSpPr txBox="1">
            <a:spLocks noChangeArrowheads="1"/>
          </p:cNvSpPr>
          <p:nvPr/>
        </p:nvSpPr>
        <p:spPr bwMode="auto">
          <a:xfrm>
            <a:off x="11256963" y="3752850"/>
            <a:ext cx="314325" cy="368300"/>
          </a:xfrm>
          <a:prstGeom prst="rect">
            <a:avLst/>
          </a:prstGeom>
          <a:noFill/>
          <a:ln w="9525">
            <a:noFill/>
            <a:miter lim="800000"/>
            <a:headEnd/>
            <a:tailEnd/>
          </a:ln>
        </p:spPr>
        <p:txBody>
          <a:bodyPr wrap="none">
            <a:spAutoFit/>
          </a:bodyPr>
          <a:lstStyle/>
          <a:p>
            <a:r>
              <a:rPr lang="uk-UA" b="1">
                <a:solidFill>
                  <a:schemeClr val="bg1"/>
                </a:solidFill>
              </a:rPr>
              <a:t>4</a:t>
            </a:r>
            <a:endParaRPr lang="ru-RU" b="1">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68275" y="111125"/>
            <a:ext cx="11814175" cy="784225"/>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sz="4000" b="1" dirty="0">
                <a:ln w="0"/>
                <a:solidFill>
                  <a:srgbClr val="002060"/>
                </a:solidFill>
                <a:latin typeface="Times New Roman" panose="02020603050405020304" pitchFamily="18" charset="0"/>
                <a:cs typeface="Times New Roman" panose="02020603050405020304" pitchFamily="18" charset="0"/>
              </a:rPr>
              <a:t>Умови повних та кільцевих затемнень на Землі</a:t>
            </a:r>
          </a:p>
        </p:txBody>
      </p:sp>
      <p:pic>
        <p:nvPicPr>
          <p:cNvPr id="10243" name="Picture 2" descr="Орбита луны вокруг земли — Календари нового поколения от PrediApp"/>
          <p:cNvPicPr>
            <a:picLocks noChangeAspect="1" noChangeArrowheads="1"/>
          </p:cNvPicPr>
          <p:nvPr/>
        </p:nvPicPr>
        <p:blipFill>
          <a:blip r:embed="rId2"/>
          <a:srcRect/>
          <a:stretch>
            <a:fillRect/>
          </a:stretch>
        </p:blipFill>
        <p:spPr bwMode="auto">
          <a:xfrm>
            <a:off x="303213" y="1320800"/>
            <a:ext cx="5715000" cy="4286250"/>
          </a:xfrm>
          <a:prstGeom prst="rect">
            <a:avLst/>
          </a:prstGeom>
          <a:noFill/>
          <a:ln w="9525">
            <a:noFill/>
            <a:miter lim="800000"/>
            <a:headEnd/>
            <a:tailEnd/>
          </a:ln>
        </p:spPr>
      </p:pic>
      <p:sp>
        <p:nvSpPr>
          <p:cNvPr id="10244" name="TextBox 4"/>
          <p:cNvSpPr txBox="1">
            <a:spLocks noChangeArrowheads="1"/>
          </p:cNvSpPr>
          <p:nvPr/>
        </p:nvSpPr>
        <p:spPr bwMode="auto">
          <a:xfrm>
            <a:off x="7212013" y="973138"/>
            <a:ext cx="3840162" cy="368300"/>
          </a:xfrm>
          <a:prstGeom prst="rect">
            <a:avLst/>
          </a:prstGeom>
          <a:noFill/>
          <a:ln w="9525">
            <a:noFill/>
            <a:miter lim="800000"/>
            <a:headEnd/>
            <a:tailEnd/>
          </a:ln>
        </p:spPr>
        <p:txBody>
          <a:bodyPr wrap="none">
            <a:spAutoFit/>
          </a:bodyPr>
          <a:lstStyle/>
          <a:p>
            <a:r>
              <a:rPr lang="uk-UA" b="1">
                <a:solidFill>
                  <a:srgbClr val="7030A0"/>
                </a:solidFill>
              </a:rPr>
              <a:t>Земля в афелії, Місяць в апогеї</a:t>
            </a:r>
            <a:endParaRPr lang="ru-RU" b="1">
              <a:solidFill>
                <a:srgbClr val="7030A0"/>
              </a:solidFill>
            </a:endParaRPr>
          </a:p>
        </p:txBody>
      </p:sp>
      <p:sp>
        <p:nvSpPr>
          <p:cNvPr id="10245" name="TextBox 5"/>
          <p:cNvSpPr txBox="1">
            <a:spLocks noChangeArrowheads="1"/>
          </p:cNvSpPr>
          <p:nvPr/>
        </p:nvSpPr>
        <p:spPr bwMode="auto">
          <a:xfrm>
            <a:off x="7058025" y="2443163"/>
            <a:ext cx="3959225" cy="369887"/>
          </a:xfrm>
          <a:prstGeom prst="rect">
            <a:avLst/>
          </a:prstGeom>
          <a:noFill/>
          <a:ln w="9525">
            <a:noFill/>
            <a:miter lim="800000"/>
            <a:headEnd/>
            <a:tailEnd/>
          </a:ln>
        </p:spPr>
        <p:txBody>
          <a:bodyPr wrap="none">
            <a:spAutoFit/>
          </a:bodyPr>
          <a:lstStyle/>
          <a:p>
            <a:r>
              <a:rPr lang="uk-UA" b="1">
                <a:solidFill>
                  <a:srgbClr val="7030A0"/>
                </a:solidFill>
              </a:rPr>
              <a:t>Земля в афелії, Місяць в перигеї</a:t>
            </a:r>
            <a:endParaRPr lang="ru-RU" b="1">
              <a:solidFill>
                <a:srgbClr val="7030A0"/>
              </a:solidFill>
            </a:endParaRPr>
          </a:p>
        </p:txBody>
      </p:sp>
      <p:sp>
        <p:nvSpPr>
          <p:cNvPr id="10246" name="TextBox 6"/>
          <p:cNvSpPr txBox="1">
            <a:spLocks noChangeArrowheads="1"/>
          </p:cNvSpPr>
          <p:nvPr/>
        </p:nvSpPr>
        <p:spPr bwMode="auto">
          <a:xfrm>
            <a:off x="7099300" y="3810000"/>
            <a:ext cx="4105275" cy="369888"/>
          </a:xfrm>
          <a:prstGeom prst="rect">
            <a:avLst/>
          </a:prstGeom>
          <a:noFill/>
          <a:ln w="9525">
            <a:noFill/>
            <a:miter lim="800000"/>
            <a:headEnd/>
            <a:tailEnd/>
          </a:ln>
        </p:spPr>
        <p:txBody>
          <a:bodyPr wrap="none">
            <a:spAutoFit/>
          </a:bodyPr>
          <a:lstStyle/>
          <a:p>
            <a:r>
              <a:rPr lang="uk-UA" b="1">
                <a:solidFill>
                  <a:srgbClr val="7030A0"/>
                </a:solidFill>
              </a:rPr>
              <a:t>Земля в перигелії, Місяць в апогеї</a:t>
            </a:r>
            <a:endParaRPr lang="ru-RU" b="1">
              <a:solidFill>
                <a:srgbClr val="7030A0"/>
              </a:solidFill>
            </a:endParaRPr>
          </a:p>
        </p:txBody>
      </p:sp>
      <p:sp>
        <p:nvSpPr>
          <p:cNvPr id="10247" name="TextBox 7"/>
          <p:cNvSpPr txBox="1">
            <a:spLocks noChangeArrowheads="1"/>
          </p:cNvSpPr>
          <p:nvPr/>
        </p:nvSpPr>
        <p:spPr bwMode="auto">
          <a:xfrm>
            <a:off x="7158038" y="5192713"/>
            <a:ext cx="4243387" cy="368300"/>
          </a:xfrm>
          <a:prstGeom prst="rect">
            <a:avLst/>
          </a:prstGeom>
          <a:noFill/>
          <a:ln w="9525">
            <a:noFill/>
            <a:miter lim="800000"/>
            <a:headEnd/>
            <a:tailEnd/>
          </a:ln>
        </p:spPr>
        <p:txBody>
          <a:bodyPr wrap="none">
            <a:spAutoFit/>
          </a:bodyPr>
          <a:lstStyle/>
          <a:p>
            <a:r>
              <a:rPr lang="uk-UA" b="1">
                <a:solidFill>
                  <a:srgbClr val="7030A0"/>
                </a:solidFill>
              </a:rPr>
              <a:t>Земля в перигелії, Місяць в перигеї</a:t>
            </a:r>
            <a:endParaRPr lang="ru-RU" b="1">
              <a:solidFill>
                <a:srgbClr val="7030A0"/>
              </a:solidFill>
            </a:endParaRPr>
          </a:p>
        </p:txBody>
      </p:sp>
      <p:sp>
        <p:nvSpPr>
          <p:cNvPr id="10248" name="TextBox 8"/>
          <p:cNvSpPr txBox="1">
            <a:spLocks noChangeArrowheads="1"/>
          </p:cNvSpPr>
          <p:nvPr/>
        </p:nvSpPr>
        <p:spPr bwMode="auto">
          <a:xfrm>
            <a:off x="857250" y="938213"/>
            <a:ext cx="4400550" cy="369887"/>
          </a:xfrm>
          <a:prstGeom prst="rect">
            <a:avLst/>
          </a:prstGeom>
          <a:noFill/>
          <a:ln w="9525">
            <a:noFill/>
            <a:miter lim="800000"/>
            <a:headEnd/>
            <a:tailEnd/>
          </a:ln>
        </p:spPr>
        <p:txBody>
          <a:bodyPr wrap="none">
            <a:spAutoFit/>
          </a:bodyPr>
          <a:lstStyle/>
          <a:p>
            <a:r>
              <a:rPr lang="uk-UA" b="1">
                <a:solidFill>
                  <a:srgbClr val="0070C0"/>
                </a:solidFill>
              </a:rPr>
              <a:t>Обчислення довжини тіні від Місяця</a:t>
            </a:r>
            <a:endParaRPr lang="ru-RU" b="1">
              <a:solidFill>
                <a:srgbClr val="0070C0"/>
              </a:solidFill>
            </a:endParaRPr>
          </a:p>
        </p:txBody>
      </p:sp>
      <p:pic>
        <p:nvPicPr>
          <p:cNvPr id="10249"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519863" y="1382713"/>
            <a:ext cx="5429250" cy="571500"/>
          </a:xfrm>
          <a:prstGeom prst="rect">
            <a:avLst/>
          </a:prstGeom>
          <a:noFill/>
          <a:ln w="9525">
            <a:noFill/>
            <a:miter lim="800000"/>
            <a:headEnd/>
            <a:tailEnd/>
          </a:ln>
        </p:spPr>
      </p:pic>
      <p:pic>
        <p:nvPicPr>
          <p:cNvPr id="10250"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326188" y="2024063"/>
            <a:ext cx="2590800" cy="304800"/>
          </a:xfrm>
          <a:prstGeom prst="rect">
            <a:avLst/>
          </a:prstGeom>
          <a:noFill/>
          <a:ln w="9525">
            <a:noFill/>
            <a:miter lim="800000"/>
            <a:headEnd/>
            <a:tailEnd/>
          </a:ln>
        </p:spPr>
      </p:pic>
      <p:sp>
        <p:nvSpPr>
          <p:cNvPr id="10251" name="Rectangle 6"/>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sp>
        <p:nvSpPr>
          <p:cNvPr id="10252" name="Rectangle 7"/>
          <p:cNvSpPr>
            <a:spLocks noChangeArrowheads="1"/>
          </p:cNvSpPr>
          <p:nvPr/>
        </p:nvSpPr>
        <p:spPr bwMode="auto">
          <a:xfrm>
            <a:off x="0" y="1028700"/>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10253" name="Прямоугольник 13"/>
          <p:cNvSpPr>
            <a:spLocks noChangeArrowheads="1"/>
          </p:cNvSpPr>
          <p:nvPr/>
        </p:nvSpPr>
        <p:spPr bwMode="auto">
          <a:xfrm>
            <a:off x="9363075" y="1963738"/>
            <a:ext cx="2652713" cy="369887"/>
          </a:xfrm>
          <a:prstGeom prst="rect">
            <a:avLst/>
          </a:prstGeom>
          <a:noFill/>
          <a:ln w="9525">
            <a:noFill/>
            <a:miter lim="800000"/>
            <a:headEnd/>
            <a:tailEnd/>
          </a:ln>
        </p:spPr>
        <p:txBody>
          <a:bodyPr wrap="none">
            <a:spAutoFit/>
          </a:bodyPr>
          <a:lstStyle/>
          <a:p>
            <a:r>
              <a:rPr lang="uk-UA" b="1">
                <a:solidFill>
                  <a:srgbClr val="FF0000"/>
                </a:solidFill>
              </a:rPr>
              <a:t>Затемнення кільцеве</a:t>
            </a:r>
            <a:endParaRPr lang="ru-RU">
              <a:solidFill>
                <a:srgbClr val="FF0000"/>
              </a:solidFill>
            </a:endParaRPr>
          </a:p>
        </p:txBody>
      </p:sp>
      <p:sp>
        <p:nvSpPr>
          <p:cNvPr id="15" name="Скругленный прямоугольник 14"/>
          <p:cNvSpPr/>
          <p:nvPr/>
        </p:nvSpPr>
        <p:spPr>
          <a:xfrm>
            <a:off x="10701338" y="6399213"/>
            <a:ext cx="1500187" cy="511175"/>
          </a:xfrm>
          <a:prstGeom prst="roundRect">
            <a:avLst/>
          </a:prstGeom>
          <a:noFill/>
          <a:ln>
            <a:noFill/>
          </a:ln>
        </p:spPr>
        <p:txBody>
          <a:bodyPr>
            <a:spAutoFit/>
          </a:bodyPr>
          <a:lstStyle/>
          <a:p>
            <a:pPr algn="ctr" fontAlgn="auto">
              <a:spcBef>
                <a:spcPts val="0"/>
              </a:spcBef>
              <a:spcAft>
                <a:spcPts val="0"/>
              </a:spcAft>
              <a:defRPr/>
            </a:pPr>
            <a:r>
              <a:rPr lang="uk-UA" sz="2400" b="1" i="1" dirty="0">
                <a:ln w="0"/>
                <a:solidFill>
                  <a:schemeClr val="bg2">
                    <a:lumMod val="25000"/>
                  </a:schemeClr>
                </a:solidFill>
                <a:latin typeface="Times New Roman" panose="02020603050405020304" pitchFamily="18" charset="0"/>
                <a:cs typeface="Times New Roman" panose="02020603050405020304" pitchFamily="18" charset="0"/>
              </a:rPr>
              <a:t>Слайд 9</a:t>
            </a:r>
          </a:p>
        </p:txBody>
      </p:sp>
      <p:pic>
        <p:nvPicPr>
          <p:cNvPr id="10255" name="Picture 10"/>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369050" y="2854325"/>
            <a:ext cx="5429250" cy="571500"/>
          </a:xfrm>
          <a:prstGeom prst="rect">
            <a:avLst/>
          </a:prstGeom>
          <a:noFill/>
          <a:ln w="9525">
            <a:noFill/>
            <a:miter lim="800000"/>
            <a:headEnd/>
            <a:tailEnd/>
          </a:ln>
        </p:spPr>
      </p:pic>
      <p:pic>
        <p:nvPicPr>
          <p:cNvPr id="10256" name="Picture 9"/>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6316663" y="3462338"/>
            <a:ext cx="2590800" cy="304800"/>
          </a:xfrm>
          <a:prstGeom prst="rect">
            <a:avLst/>
          </a:prstGeom>
          <a:noFill/>
          <a:ln w="9525">
            <a:noFill/>
            <a:miter lim="800000"/>
            <a:headEnd/>
            <a:tailEnd/>
          </a:ln>
        </p:spPr>
      </p:pic>
      <p:sp>
        <p:nvSpPr>
          <p:cNvPr id="10257" name="Rectangle 11"/>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sp>
        <p:nvSpPr>
          <p:cNvPr id="10258" name="Rectangle 12"/>
          <p:cNvSpPr>
            <a:spLocks noChangeArrowheads="1"/>
          </p:cNvSpPr>
          <p:nvPr/>
        </p:nvSpPr>
        <p:spPr bwMode="auto">
          <a:xfrm>
            <a:off x="0" y="1028700"/>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10259" name="Rectangle 13"/>
          <p:cNvSpPr>
            <a:spLocks noChangeArrowheads="1"/>
          </p:cNvSpPr>
          <p:nvPr/>
        </p:nvSpPr>
        <p:spPr bwMode="auto">
          <a:xfrm>
            <a:off x="0" y="1790700"/>
            <a:ext cx="12192000" cy="457200"/>
          </a:xfrm>
          <a:prstGeom prst="rect">
            <a:avLst/>
          </a:prstGeom>
          <a:noFill/>
          <a:ln w="9525">
            <a:noFill/>
            <a:miter lim="800000"/>
            <a:headEnd/>
            <a:tailEnd/>
          </a:ln>
        </p:spPr>
        <p:txBody>
          <a:bodyPr wrap="none" anchor="ctr">
            <a:spAutoFit/>
          </a:bodyPr>
          <a:lstStyle/>
          <a:p>
            <a:pPr eaLnBrk="0" hangingPunct="0"/>
            <a:r>
              <a:rPr lang="uk-UA" b="1">
                <a:solidFill>
                  <a:srgbClr val="FF0000"/>
                </a:solidFill>
                <a:latin typeface="Calibri" pitchFamily="34" charset="0"/>
                <a:cs typeface="Times New Roman" pitchFamily="18" charset="0"/>
              </a:rPr>
              <a:t>   </a:t>
            </a:r>
            <a:endParaRPr lang="uk-UA"/>
          </a:p>
        </p:txBody>
      </p:sp>
      <p:sp>
        <p:nvSpPr>
          <p:cNvPr id="10260" name="Прямоугольник 20"/>
          <p:cNvSpPr>
            <a:spLocks noChangeArrowheads="1"/>
          </p:cNvSpPr>
          <p:nvPr/>
        </p:nvSpPr>
        <p:spPr bwMode="auto">
          <a:xfrm>
            <a:off x="9251950" y="3409950"/>
            <a:ext cx="2352675" cy="368300"/>
          </a:xfrm>
          <a:prstGeom prst="rect">
            <a:avLst/>
          </a:prstGeom>
          <a:noFill/>
          <a:ln w="9525">
            <a:noFill/>
            <a:miter lim="800000"/>
            <a:headEnd/>
            <a:tailEnd/>
          </a:ln>
        </p:spPr>
        <p:txBody>
          <a:bodyPr wrap="none">
            <a:spAutoFit/>
          </a:bodyPr>
          <a:lstStyle/>
          <a:p>
            <a:r>
              <a:rPr lang="uk-UA" b="1">
                <a:solidFill>
                  <a:srgbClr val="FF0000"/>
                </a:solidFill>
              </a:rPr>
              <a:t>Затемнення повне</a:t>
            </a:r>
            <a:endParaRPr lang="ru-RU">
              <a:solidFill>
                <a:srgbClr val="FF0000"/>
              </a:solidFill>
            </a:endParaRPr>
          </a:p>
        </p:txBody>
      </p:sp>
      <p:pic>
        <p:nvPicPr>
          <p:cNvPr id="10261" name="Picture 15"/>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6464300" y="4146550"/>
            <a:ext cx="5429250" cy="571500"/>
          </a:xfrm>
          <a:prstGeom prst="rect">
            <a:avLst/>
          </a:prstGeom>
          <a:noFill/>
          <a:ln w="9525">
            <a:noFill/>
            <a:miter lim="800000"/>
            <a:headEnd/>
            <a:tailEnd/>
          </a:ln>
        </p:spPr>
      </p:pic>
      <p:pic>
        <p:nvPicPr>
          <p:cNvPr id="10262" name="Picture 14"/>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6369050" y="4775200"/>
            <a:ext cx="2590800" cy="304800"/>
          </a:xfrm>
          <a:prstGeom prst="rect">
            <a:avLst/>
          </a:prstGeom>
          <a:noFill/>
          <a:ln w="9525">
            <a:noFill/>
            <a:miter lim="800000"/>
            <a:headEnd/>
            <a:tailEnd/>
          </a:ln>
        </p:spPr>
      </p:pic>
      <p:sp>
        <p:nvSpPr>
          <p:cNvPr id="10263" name="Rectangle 16"/>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sp>
        <p:nvSpPr>
          <p:cNvPr id="10264" name="Rectangle 17"/>
          <p:cNvSpPr>
            <a:spLocks noChangeArrowheads="1"/>
          </p:cNvSpPr>
          <p:nvPr/>
        </p:nvSpPr>
        <p:spPr bwMode="auto">
          <a:xfrm>
            <a:off x="0" y="1028700"/>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10265" name="Rectangle 18"/>
          <p:cNvSpPr>
            <a:spLocks noChangeArrowheads="1"/>
          </p:cNvSpPr>
          <p:nvPr/>
        </p:nvSpPr>
        <p:spPr bwMode="auto">
          <a:xfrm>
            <a:off x="0" y="1790700"/>
            <a:ext cx="12192000" cy="457200"/>
          </a:xfrm>
          <a:prstGeom prst="rect">
            <a:avLst/>
          </a:prstGeom>
          <a:noFill/>
          <a:ln w="9525">
            <a:noFill/>
            <a:miter lim="800000"/>
            <a:headEnd/>
            <a:tailEnd/>
          </a:ln>
        </p:spPr>
        <p:txBody>
          <a:bodyPr wrap="none" anchor="ctr">
            <a:spAutoFit/>
          </a:bodyPr>
          <a:lstStyle/>
          <a:p>
            <a:pPr eaLnBrk="0" hangingPunct="0"/>
            <a:r>
              <a:rPr lang="uk-UA" b="1">
                <a:solidFill>
                  <a:srgbClr val="FF0000"/>
                </a:solidFill>
                <a:latin typeface="Calibri" pitchFamily="34" charset="0"/>
                <a:cs typeface="Times New Roman" pitchFamily="18" charset="0"/>
              </a:rPr>
              <a:t>   </a:t>
            </a:r>
            <a:endParaRPr lang="uk-UA"/>
          </a:p>
        </p:txBody>
      </p:sp>
      <p:sp>
        <p:nvSpPr>
          <p:cNvPr id="10266" name="Прямоугольник 26"/>
          <p:cNvSpPr>
            <a:spLocks noChangeArrowheads="1"/>
          </p:cNvSpPr>
          <p:nvPr/>
        </p:nvSpPr>
        <p:spPr bwMode="auto">
          <a:xfrm>
            <a:off x="9358313" y="4722813"/>
            <a:ext cx="2652712" cy="369887"/>
          </a:xfrm>
          <a:prstGeom prst="rect">
            <a:avLst/>
          </a:prstGeom>
          <a:noFill/>
          <a:ln w="9525">
            <a:noFill/>
            <a:miter lim="800000"/>
            <a:headEnd/>
            <a:tailEnd/>
          </a:ln>
        </p:spPr>
        <p:txBody>
          <a:bodyPr wrap="none">
            <a:spAutoFit/>
          </a:bodyPr>
          <a:lstStyle/>
          <a:p>
            <a:r>
              <a:rPr lang="uk-UA" b="1">
                <a:solidFill>
                  <a:srgbClr val="FF0000"/>
                </a:solidFill>
              </a:rPr>
              <a:t>Затемнення кільцеве</a:t>
            </a:r>
            <a:endParaRPr lang="ru-RU">
              <a:solidFill>
                <a:srgbClr val="FF0000"/>
              </a:solidFill>
            </a:endParaRPr>
          </a:p>
        </p:txBody>
      </p:sp>
      <p:pic>
        <p:nvPicPr>
          <p:cNvPr id="10267" name="Picture 20"/>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6275388" y="5554663"/>
            <a:ext cx="5429250" cy="571500"/>
          </a:xfrm>
          <a:prstGeom prst="rect">
            <a:avLst/>
          </a:prstGeom>
          <a:noFill/>
          <a:ln w="9525">
            <a:noFill/>
            <a:miter lim="800000"/>
            <a:headEnd/>
            <a:tailEnd/>
          </a:ln>
        </p:spPr>
      </p:pic>
      <p:pic>
        <p:nvPicPr>
          <p:cNvPr id="10268" name="Picture 19"/>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6075363" y="6257925"/>
            <a:ext cx="2590800" cy="304800"/>
          </a:xfrm>
          <a:prstGeom prst="rect">
            <a:avLst/>
          </a:prstGeom>
          <a:noFill/>
          <a:ln w="9525">
            <a:noFill/>
            <a:miter lim="800000"/>
            <a:headEnd/>
            <a:tailEnd/>
          </a:ln>
        </p:spPr>
      </p:pic>
      <p:sp>
        <p:nvSpPr>
          <p:cNvPr id="10269" name="Rectangle 21"/>
          <p:cNvSpPr>
            <a:spLocks noChangeArrowheads="1"/>
          </p:cNvSpPr>
          <p:nvPr/>
        </p:nvSpPr>
        <p:spPr bwMode="auto">
          <a:xfrm>
            <a:off x="0" y="0"/>
            <a:ext cx="12192000" cy="457200"/>
          </a:xfrm>
          <a:prstGeom prst="rect">
            <a:avLst/>
          </a:prstGeom>
          <a:noFill/>
          <a:ln w="9525">
            <a:noFill/>
            <a:miter lim="800000"/>
            <a:headEnd/>
            <a:tailEnd/>
          </a:ln>
        </p:spPr>
        <p:txBody>
          <a:bodyPr wrap="none" anchor="ctr">
            <a:spAutoFit/>
          </a:bodyPr>
          <a:lstStyle/>
          <a:p>
            <a:endParaRPr lang="ru-RU"/>
          </a:p>
        </p:txBody>
      </p:sp>
      <p:sp>
        <p:nvSpPr>
          <p:cNvPr id="10270" name="Rectangle 22"/>
          <p:cNvSpPr>
            <a:spLocks noChangeArrowheads="1"/>
          </p:cNvSpPr>
          <p:nvPr/>
        </p:nvSpPr>
        <p:spPr bwMode="auto">
          <a:xfrm>
            <a:off x="0" y="1028700"/>
            <a:ext cx="12192000" cy="457200"/>
          </a:xfrm>
          <a:prstGeom prst="rect">
            <a:avLst/>
          </a:prstGeom>
          <a:noFill/>
          <a:ln w="9525">
            <a:noFill/>
            <a:miter lim="800000"/>
            <a:headEnd/>
            <a:tailEnd/>
          </a:ln>
        </p:spPr>
        <p:txBody>
          <a:bodyPr wrap="none" anchor="ctr">
            <a:spAutoFit/>
          </a:bodyPr>
          <a:lstStyle/>
          <a:p>
            <a:pPr eaLnBrk="0" hangingPunct="0"/>
            <a:endParaRPr lang="ru-RU"/>
          </a:p>
        </p:txBody>
      </p:sp>
      <p:sp>
        <p:nvSpPr>
          <p:cNvPr id="10271" name="Rectangle 23"/>
          <p:cNvSpPr>
            <a:spLocks noChangeArrowheads="1"/>
          </p:cNvSpPr>
          <p:nvPr/>
        </p:nvSpPr>
        <p:spPr bwMode="auto">
          <a:xfrm>
            <a:off x="0" y="1790700"/>
            <a:ext cx="12192000" cy="457200"/>
          </a:xfrm>
          <a:prstGeom prst="rect">
            <a:avLst/>
          </a:prstGeom>
          <a:noFill/>
          <a:ln w="9525">
            <a:noFill/>
            <a:miter lim="800000"/>
            <a:headEnd/>
            <a:tailEnd/>
          </a:ln>
        </p:spPr>
        <p:txBody>
          <a:bodyPr wrap="none" anchor="ctr">
            <a:spAutoFit/>
          </a:bodyPr>
          <a:lstStyle/>
          <a:p>
            <a:pPr eaLnBrk="0" hangingPunct="0"/>
            <a:r>
              <a:rPr lang="uk-UA" b="1">
                <a:solidFill>
                  <a:srgbClr val="FF0000"/>
                </a:solidFill>
                <a:latin typeface="Calibri" pitchFamily="34" charset="0"/>
                <a:cs typeface="Times New Roman" pitchFamily="18" charset="0"/>
              </a:rPr>
              <a:t>  </a:t>
            </a:r>
            <a:r>
              <a:rPr lang="ru-RU" sz="900"/>
              <a:t> </a:t>
            </a:r>
            <a:endParaRPr lang="ru-RU"/>
          </a:p>
        </p:txBody>
      </p:sp>
      <p:sp>
        <p:nvSpPr>
          <p:cNvPr id="10272" name="Прямоугольник 32"/>
          <p:cNvSpPr>
            <a:spLocks noChangeArrowheads="1"/>
          </p:cNvSpPr>
          <p:nvPr/>
        </p:nvSpPr>
        <p:spPr bwMode="auto">
          <a:xfrm>
            <a:off x="8805863" y="6221413"/>
            <a:ext cx="2352675" cy="368300"/>
          </a:xfrm>
          <a:prstGeom prst="rect">
            <a:avLst/>
          </a:prstGeom>
          <a:noFill/>
          <a:ln w="9525">
            <a:noFill/>
            <a:miter lim="800000"/>
            <a:headEnd/>
            <a:tailEnd/>
          </a:ln>
        </p:spPr>
        <p:txBody>
          <a:bodyPr wrap="none">
            <a:spAutoFit/>
          </a:bodyPr>
          <a:lstStyle/>
          <a:p>
            <a:r>
              <a:rPr lang="uk-UA" b="1">
                <a:solidFill>
                  <a:srgbClr val="FF0000"/>
                </a:solidFill>
              </a:rPr>
              <a:t>Затемнення повне</a:t>
            </a:r>
            <a:endParaRPr lang="ru-RU">
              <a:solidFill>
                <a:srgbClr val="FF0000"/>
              </a:solidFill>
            </a:endParaRPr>
          </a:p>
        </p:txBody>
      </p:sp>
      <p:sp>
        <p:nvSpPr>
          <p:cNvPr id="35" name="Скругленный прямоугольник 34"/>
          <p:cNvSpPr/>
          <p:nvPr/>
        </p:nvSpPr>
        <p:spPr>
          <a:xfrm>
            <a:off x="163513" y="5781675"/>
            <a:ext cx="5543550" cy="1020763"/>
          </a:xfrm>
          <a:prstGeom prst="roundRect">
            <a:avLst/>
          </a:prstGeom>
          <a:solidFill>
            <a:srgbClr val="E0EBF6"/>
          </a:solidFill>
          <a:ln>
            <a:solidFill>
              <a:schemeClr val="bg2">
                <a:lumMod val="50000"/>
              </a:schemeClr>
            </a:solidFill>
          </a:ln>
        </p:spPr>
        <p:txBody>
          <a:bodyPr>
            <a:spAutoFit/>
          </a:bodyPr>
          <a:lstStyle/>
          <a:p>
            <a:pPr algn="ctr" fontAlgn="auto">
              <a:spcBef>
                <a:spcPts val="0"/>
              </a:spcBef>
              <a:spcAft>
                <a:spcPts val="0"/>
              </a:spcAft>
              <a:defRPr/>
            </a:pPr>
            <a:r>
              <a:rPr lang="uk-UA" b="1" dirty="0">
                <a:ln w="0"/>
                <a:solidFill>
                  <a:srgbClr val="002060"/>
                </a:solidFill>
                <a:latin typeface="Times New Roman" panose="02020603050405020304" pitchFamily="18" charset="0"/>
                <a:cs typeface="Times New Roman" panose="02020603050405020304" pitchFamily="18" charset="0"/>
              </a:rPr>
              <a:t>На умови повних та кільцевих затемнень впливає зміна відстані від Місяця до Землі, </a:t>
            </a:r>
            <a:r>
              <a:rPr lang="uk-UA" b="1" dirty="0">
                <a:ln w="0"/>
                <a:solidFill>
                  <a:srgbClr val="002060"/>
                </a:solidFill>
                <a:latin typeface="Times New Roman" panose="02020603050405020304" pitchFamily="18" charset="0"/>
                <a:cs typeface="Times New Roman" panose="02020603050405020304" pitchFamily="18" charset="0"/>
              </a:rPr>
              <a:t> </a:t>
            </a:r>
            <a:r>
              <a:rPr lang="uk-UA" b="1" dirty="0">
                <a:ln w="0"/>
                <a:solidFill>
                  <a:srgbClr val="002060"/>
                </a:solidFill>
                <a:latin typeface="Times New Roman" panose="02020603050405020304" pitchFamily="18" charset="0"/>
                <a:cs typeface="Times New Roman" panose="02020603050405020304" pitchFamily="18" charset="0"/>
              </a:rPr>
              <a:t>зміна відстані від Землі до Сонця не вносить помітний вплив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2590</TotalTime>
  <Words>741</Words>
  <Application>Microsoft Office PowerPoint</Application>
  <PresentationFormat>Произвольный</PresentationFormat>
  <Paragraphs>159</Paragraphs>
  <Slides>19</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19</vt:i4>
      </vt:variant>
    </vt:vector>
  </HeadingPairs>
  <TitlesOfParts>
    <vt:vector size="26" baseType="lpstr">
      <vt:lpstr>Century Gothic</vt:lpstr>
      <vt:lpstr>Arial</vt:lpstr>
      <vt:lpstr>Calibri</vt:lpstr>
      <vt:lpstr>Times New Roman</vt:lpstr>
      <vt:lpstr>Wingdings 3</vt:lpstr>
      <vt:lpstr>Arial Black</vt: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Навіщо вивчати затемнення?</vt:lpstr>
      <vt:lpstr>Дякую за увагу!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ИРА</cp:lastModifiedBy>
  <cp:revision>159</cp:revision>
  <dcterms:created xsi:type="dcterms:W3CDTF">2017-02-01T20:39:01Z</dcterms:created>
  <dcterms:modified xsi:type="dcterms:W3CDTF">2021-04-25T22:49:42Z</dcterms:modified>
</cp:coreProperties>
</file>