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88" r:id="rId3"/>
    <p:sldId id="261" r:id="rId4"/>
    <p:sldId id="281" r:id="rId5"/>
    <p:sldId id="282" r:id="rId6"/>
    <p:sldId id="283" r:id="rId7"/>
    <p:sldId id="284" r:id="rId8"/>
    <p:sldId id="286" r:id="rId9"/>
    <p:sldId id="28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  <p14:sldId id="288"/>
          </p14:sldIdLst>
        </p14:section>
        <p14:section name="Обзор и цели" id="{ABA716BF-3A5C-4ADB-94C9-CFEF84EBA240}">
          <p14:sldIdLst>
            <p14:sldId id="261"/>
            <p14:sldId id="281"/>
            <p14:sldId id="282"/>
            <p14:sldId id="283"/>
            <p14:sldId id="284"/>
          </p14:sldIdLst>
        </p14:section>
        <p14:section name="Раздел 1" id="{6D9936A3-3945-4757-BC8B-B5C252D8E036}">
          <p14:sldIdLst>
            <p14:sldId id="286"/>
            <p14:sldId id="289"/>
          </p14:sldIdLst>
        </p14:section>
        <p14:section name="Образцы слайдов для визуальных элементов" id="{BAB3A466-96C9-4230-9978-795378D75699}">
          <p14:sldIdLst/>
        </p14:section>
        <p14:section name="Пример" id="{8C0305C9-B152-4FBA-A789-FE1976D53990}">
          <p14:sldIdLst/>
        </p14:section>
        <p14:section name="Заключение и итог" id="{790CEF5B-569A-4C2F-BED5-750B08C0E5AD}">
          <p14:sldIdLst/>
        </p14:section>
        <p14:section name="Приложение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58" d="100"/>
          <a:sy n="58" d="100"/>
        </p:scale>
        <p:origin x="-18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14.04.2021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81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12/17/2009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909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обзорных слайдов, использующих переходы.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Используйте заголовки разделов для каждой из тем, чтобы переход был понятен для аудитории.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907704" y="332656"/>
            <a:ext cx="6180224" cy="1470025"/>
          </a:xfrm>
        </p:spPr>
        <p:txBody>
          <a:bodyPr>
            <a:noAutofit/>
          </a:bodyPr>
          <a:lstStyle/>
          <a:p>
            <a:r>
              <a:rPr lang="uk-UA" sz="4000" dirty="0"/>
              <a:t>Дослідження ефективності пониження висоти стелі в будинку з метою енергозбереження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447256" y="3038837"/>
            <a:ext cx="6696744" cy="3816424"/>
          </a:xfrm>
        </p:spPr>
        <p:txBody>
          <a:bodyPr>
            <a:normAutofit/>
          </a:bodyPr>
          <a:lstStyle/>
          <a:p>
            <a:pPr algn="l"/>
            <a:r>
              <a:rPr lang="uk-UA" sz="2400" dirty="0"/>
              <a:t>Автор: Шкута Ірина Юріївна учениця 8 класу Трипільського ліцею Української міської ради Обухівського району Київської </a:t>
            </a:r>
            <a:r>
              <a:rPr lang="uk-UA" sz="2400" dirty="0" smtClean="0"/>
              <a:t>області</a:t>
            </a:r>
          </a:p>
          <a:p>
            <a:pPr algn="l"/>
            <a:endParaRPr lang="uk-UA" sz="2400" dirty="0"/>
          </a:p>
          <a:p>
            <a:r>
              <a:rPr lang="uk-UA" sz="2400" dirty="0" smtClean="0"/>
              <a:t>             Науковий </a:t>
            </a:r>
            <a:r>
              <a:rPr lang="uk-UA" sz="2400" dirty="0"/>
              <a:t>керівник: вчитель </a:t>
            </a:r>
            <a:r>
              <a:rPr lang="uk-UA" sz="2400" dirty="0" smtClean="0"/>
              <a:t>       методист </a:t>
            </a:r>
            <a:r>
              <a:rPr lang="uk-UA" sz="2400" dirty="0"/>
              <a:t>Шкута Галина Вікторівна вчитель математики, фізики, інформатики, астрономії Трипільського ліцею</a:t>
            </a:r>
            <a:endParaRPr lang="ru-RU" sz="2400" dirty="0"/>
          </a:p>
          <a:p>
            <a:pPr algn="l"/>
            <a:r>
              <a:rPr lang="ru-RU" sz="2400" dirty="0" smtClean="0">
                <a:latin typeface="+mn-lt"/>
              </a:rPr>
              <a:t> </a:t>
            </a:r>
            <a:endParaRPr lang="ru-RU" sz="24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1840"/>
            <a:ext cx="2641475" cy="178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620688"/>
            <a:ext cx="4343400" cy="1362075"/>
          </a:xfrm>
        </p:spPr>
        <p:txBody>
          <a:bodyPr/>
          <a:lstStyle/>
          <a:p>
            <a:r>
              <a:rPr lang="uk-UA" dirty="0" smtClean="0"/>
              <a:t>Мета дослідження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420888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Підвищення </a:t>
            </a:r>
            <a:r>
              <a:rPr lang="uk-UA" sz="2800" b="1" dirty="0"/>
              <a:t>енергоефективності у побуті з метою економії фінансових витрат сім’ї, що є мотивацією здійснення енергозбереження на планеті: економить витрати джерел електроенергії та частково вирішує проблему глобального потепління.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2428875" cy="23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71275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АКТУАЛЬНІСТЬ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/>
              <a:t>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Впровадження одного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із способів енергоефективності  в побуті, таким чином підтримати державну політику в  напрямку енергозбереження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0100" y="404664"/>
            <a:ext cx="7372300" cy="22896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uk-UA" sz="7200" b="1" dirty="0" smtClean="0"/>
              <a:t>Об</a:t>
            </a:r>
            <a:r>
              <a:rPr lang="en-US" sz="7200" b="1" dirty="0" smtClean="0"/>
              <a:t>’</a:t>
            </a:r>
            <a:r>
              <a:rPr lang="uk-UA" sz="7200" b="1" dirty="0" err="1" smtClean="0"/>
              <a:t>єкт</a:t>
            </a:r>
            <a:r>
              <a:rPr lang="uk-UA" sz="7200" b="1" dirty="0" smtClean="0"/>
              <a:t> дослідження</a:t>
            </a:r>
            <a:endParaRPr lang="ru-RU" sz="7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2924944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Залежність 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використання природного газу для опалення будинку від висоти стелі у будинку, шляхом вимірювання розмірів будинку та результатів опалення за квитанціями.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0193"/>
            <a:ext cx="3192016" cy="217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5656" y="260648"/>
            <a:ext cx="7200800" cy="295232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ru-RU" sz="7200" dirty="0" smtClean="0"/>
              <a:t>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sz="7200" dirty="0" smtClean="0"/>
              <a:t>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48680"/>
            <a:ext cx="7358389" cy="156120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1640" y="2780928"/>
            <a:ext cx="63502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Енергозбереження та способи енергозбереження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67883"/>
            <a:ext cx="7200800" cy="131217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Основні завдання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3238" y="908720"/>
            <a:ext cx="825321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вивчити  способи  </a:t>
            </a:r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підвищення </a:t>
            </a:r>
            <a:r>
              <a:rPr lang="uk-UA" sz="2500" dirty="0" err="1" smtClean="0">
                <a:latin typeface="Times New Roman" pitchFamily="18" charset="0"/>
                <a:cs typeface="Times New Roman" pitchFamily="18" charset="0"/>
              </a:rPr>
              <a:t>енергоконсерваціїї</a:t>
            </a:r>
            <a:endParaRPr lang="uk-UA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вивчити технології для енергозбереження</a:t>
            </a:r>
          </a:p>
          <a:p>
            <a:pPr marL="457200" indent="-457200">
              <a:buFontTx/>
              <a:buChar char="-"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ознайомитися з видами енергозберігаючих матеріалів</a:t>
            </a:r>
          </a:p>
          <a:p>
            <a:pPr marL="457200" indent="-457200">
              <a:buFontTx/>
              <a:buChar char="-"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ознайомитися із способами  </a:t>
            </a:r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підвищення  енергоефективності у комунальній 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сфері </a:t>
            </a:r>
          </a:p>
          <a:p>
            <a:pPr marL="457200" indent="-457200">
              <a:buFontTx/>
              <a:buChar char="-"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ознайомитися із видами енергозбереження </a:t>
            </a:r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побуті</a:t>
            </a:r>
          </a:p>
          <a:p>
            <a:pPr marL="457200" indent="-457200">
              <a:buFontTx/>
              <a:buChar char="-"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 ознайомитися з енергозбереженням </a:t>
            </a:r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під час 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будівництва</a:t>
            </a:r>
          </a:p>
          <a:p>
            <a:pPr marL="457200" indent="-457200">
              <a:buFontTx/>
              <a:buChar char="-"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 дослідити способи утеплення конструкцій</a:t>
            </a:r>
          </a:p>
          <a:p>
            <a:pPr marL="457200" indent="-457200">
              <a:buFontTx/>
              <a:buChar char="-"/>
            </a:pPr>
            <a:r>
              <a:rPr lang="uk-UA" sz="2500" dirty="0" err="1" smtClean="0">
                <a:latin typeface="Times New Roman" pitchFamily="18" charset="0"/>
                <a:cs typeface="Times New Roman" pitchFamily="18" charset="0"/>
              </a:rPr>
              <a:t>Експерементально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 дослідити енергозбереження </a:t>
            </a:r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в побуті за рахунок пониження стелі.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188641"/>
            <a:ext cx="8640960" cy="8640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Залежність оплати за опалення від висоти  стелі в   цегляних будинках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881396"/>
              </p:ext>
            </p:extLst>
          </p:nvPr>
        </p:nvGraphicFramePr>
        <p:xfrm>
          <a:off x="323528" y="1052736"/>
          <a:ext cx="8496943" cy="54746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1684"/>
                <a:gridCol w="794616"/>
                <a:gridCol w="830066"/>
                <a:gridCol w="816232"/>
                <a:gridCol w="731496"/>
                <a:gridCol w="973599"/>
                <a:gridCol w="851684"/>
                <a:gridCol w="861194"/>
                <a:gridCol w="861194"/>
                <a:gridCol w="925178"/>
              </a:tblGrid>
              <a:tr h="228876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№з/п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Висота,м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Довжина,м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Ширина,м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Площа м</a:t>
                      </a:r>
                      <a:r>
                        <a:rPr lang="uk-UA" sz="1400" baseline="30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Об’єм,м</a:t>
                      </a:r>
                      <a:r>
                        <a:rPr lang="uk-UA" sz="1400" baseline="30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Оплата, грн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Грн/м</a:t>
                      </a:r>
                      <a:r>
                        <a:rPr lang="uk-UA" sz="1400" baseline="30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Осінь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Зима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Весна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2,6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9,3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83,7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217,62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331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560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404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5,95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2,5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5,3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31,8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79,5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350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6,7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2,7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9,5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76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205,2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372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845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385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7,8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2,7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94,5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281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5,6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2,5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91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340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5,2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2,6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9,3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83,7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217,62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331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404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404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5,23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2,5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5,3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31,8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79,5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4,15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2,7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9,5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76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205,2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372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385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385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5,57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2,7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94,5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4,02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2,5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91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120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3,15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2,1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7,1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49,7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104,37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85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240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140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4,46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9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6,4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5,6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35,84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71,68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350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250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9,63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84076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Результат дослідження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844824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З таблиці видно, що у будинках з майже однаковими площами, але різними висотами різна сума за опалення. Винятком може слугувати   дванадцятий будинок, де досить низька стеля і велика оплата. Це   пов’язано з тим, що в будинку погано за ізольована вхідна конструкція та  не утеплені вікна. Якщо звернути увагу на  третій та четвертий, восьмий і дев’ятий  будинок, то видно що власник будинку із меншою площею, але  вищими  стелями сплачує більші кошти за кубометр нагрітого повітря. Виходячи з даних досліджень можна стверджувати, що шляхом пониження стелі до мінімально допустимої можна суттєво зекономити на оплаті за  використання природного газу, а саме від 40% до 78%.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052736"/>
            <a:ext cx="4343400" cy="930027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Висновок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492896"/>
            <a:ext cx="72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1.Створити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енергезберігаючий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на рівні об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єднаної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територіальної громади – як шлях до часткової  фінансової незалежності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2.Будівництво здійснювати з врахуванням висоти стелі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3. Чере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засоби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mass media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пропагувати ефективність будівництва з урахуванням висоти стелі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396514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713</Words>
  <Application>Microsoft Office PowerPoint</Application>
  <PresentationFormat>Экран (4:3)</PresentationFormat>
  <Paragraphs>189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Обучение</vt:lpstr>
      <vt:lpstr>Дослідження ефективності пониження висоти стелі в будинку з метою енергозбереження </vt:lpstr>
      <vt:lpstr>Мета дослідження</vt:lpstr>
      <vt:lpstr> АКТУАЛЬНІСТЬ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 дослідження</vt:lpstr>
      <vt:lpstr>Висновок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2021-04-14T18:10:18Z</dcterms:created>
  <dcterms:modified xsi:type="dcterms:W3CDTF">2021-04-14T18:55:15Z</dcterms:modified>
</cp:coreProperties>
</file>