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"/>
  </p:notes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2" d="100"/>
          <a:sy n="72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64559-E2D1-445C-A8C9-E1844F3A059B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E9074-9194-4B76-8E89-9140DCC42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471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7A742BEF-19D0-4E18-838B-601F2D4B730B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3F5D9D3-E9FC-429B-A9B9-8923D22ABDF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742BEF-19D0-4E18-838B-601F2D4B730B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F5D9D3-E9FC-429B-A9B9-8923D22ABD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742BEF-19D0-4E18-838B-601F2D4B730B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F5D9D3-E9FC-429B-A9B9-8923D22ABD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742BEF-19D0-4E18-838B-601F2D4B730B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F5D9D3-E9FC-429B-A9B9-8923D22ABD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7A742BEF-19D0-4E18-838B-601F2D4B730B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3F5D9D3-E9FC-429B-A9B9-8923D22ABDF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742BEF-19D0-4E18-838B-601F2D4B730B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3F5D9D3-E9FC-429B-A9B9-8923D22ABDF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742BEF-19D0-4E18-838B-601F2D4B730B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3F5D9D3-E9FC-429B-A9B9-8923D22ABD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742BEF-19D0-4E18-838B-601F2D4B730B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F5D9D3-E9FC-429B-A9B9-8923D22ABDF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742BEF-19D0-4E18-838B-601F2D4B730B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F5D9D3-E9FC-429B-A9B9-8923D22ABD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7A742BEF-19D0-4E18-838B-601F2D4B730B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3F5D9D3-E9FC-429B-A9B9-8923D22ABDF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7A742BEF-19D0-4E18-838B-601F2D4B730B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3F5D9D3-E9FC-429B-A9B9-8923D22ABDF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7A742BEF-19D0-4E18-838B-601F2D4B730B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93F5D9D3-E9FC-429B-A9B9-8923D22ABDF3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332656"/>
            <a:ext cx="457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Запорізьке територіальне відділення МАН України</a:t>
            </a:r>
            <a:endParaRPr kumimoji="0" lang="uk-UA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3708023"/>
            <a:ext cx="46805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Роботу </a:t>
            </a:r>
            <a:r>
              <a:rPr lang="ru-RU" i="1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викона</a:t>
            </a:r>
            <a:r>
              <a:rPr lang="uk-UA" i="1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ли</a:t>
            </a:r>
            <a:r>
              <a:rPr lang="ru-RU" i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Шкабарня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Ірина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Віталіївна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Шеставіна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Надія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ергіївна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учениці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класу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 «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Пологівська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гімназія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«Основа» ПМР 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Науковий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керівник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Тоцька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Софія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Ігорівна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вчитель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історії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 «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Пологівська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гімназія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«Основа» ПМР 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412776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atin typeface="Calibri" panose="020F0502020204030204" pitchFamily="34" charset="0"/>
                <a:cs typeface="Calibri" panose="020F0502020204030204" pitchFamily="34" charset="0"/>
              </a:rPr>
              <a:t>«ПОЛОГІВСЬКИЙ ОЕЗ: ЕКСКУРСІЯ ПО ПІДПРИЄМСТВУ»</a:t>
            </a:r>
            <a:endParaRPr lang="ru-RU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7" t="9604" r="6522" b="7486"/>
          <a:stretch/>
        </p:blipFill>
        <p:spPr>
          <a:xfrm>
            <a:off x="251520" y="3140968"/>
            <a:ext cx="425602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74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5281" y="223937"/>
            <a:ext cx="918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Наук</a:t>
            </a:r>
            <a:r>
              <a:rPr lang="uk-UA" sz="4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овий</a:t>
            </a:r>
            <a:r>
              <a:rPr lang="uk-UA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апарат дослідження</a:t>
            </a:r>
            <a:endParaRPr lang="ru-RU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72267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Об’єкт дослідження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: історія виникнення та функціонування «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Пологівського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олійноекстракційного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заводу».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988840"/>
            <a:ext cx="87849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 smtClean="0">
                <a:latin typeface="Times New Roman"/>
                <a:ea typeface="Calibri"/>
                <a:cs typeface="Times New Roman"/>
              </a:rPr>
              <a:t>Предмет 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дослідження</a:t>
            </a:r>
            <a:r>
              <a:rPr lang="uk-UA" sz="2000" dirty="0">
                <a:latin typeface="Times New Roman"/>
                <a:ea typeface="Calibri"/>
                <a:cs typeface="Times New Roman"/>
              </a:rPr>
              <a:t>: екскурсійний маршрут сторінками минулого та сьогодення </a:t>
            </a:r>
            <a:r>
              <a:rPr lang="uk-UA" sz="2000" dirty="0" err="1">
                <a:latin typeface="Times New Roman"/>
                <a:ea typeface="Calibri"/>
                <a:cs typeface="Times New Roman"/>
              </a:rPr>
              <a:t>Пологівського</a:t>
            </a:r>
            <a:r>
              <a:rPr lang="uk-U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2000" dirty="0" err="1">
                <a:latin typeface="Times New Roman"/>
                <a:ea typeface="Calibri"/>
                <a:cs typeface="Times New Roman"/>
              </a:rPr>
              <a:t>ОЕЗу</a:t>
            </a:r>
            <a:r>
              <a:rPr lang="uk-UA" sz="2000" dirty="0">
                <a:latin typeface="Times New Roman"/>
                <a:ea typeface="Calibri"/>
                <a:cs typeface="Times New Roman"/>
              </a:rPr>
              <a:t>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0383" y="2852936"/>
            <a:ext cx="87849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Метою дослідження є </a:t>
            </a: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визначити 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значення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Пологівського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о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лійноекстракційн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ого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завод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у для подальшого розвитку міста та суспільства, створення екскурсійного маршруту</a:t>
            </a: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Реалізація мети передбачає розв’язання таких </a:t>
            </a:r>
            <a:r>
              <a:rPr lang="uk-UA" sz="2000" b="1" dirty="0">
                <a:latin typeface="Calibri" panose="020F0502020204030204" pitchFamily="34" charset="0"/>
                <a:cs typeface="Calibri" panose="020F0502020204030204" pitchFamily="34" charset="0"/>
              </a:rPr>
              <a:t>завдань: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Досліджено 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формування «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Пологівського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о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лійноекстракційн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ого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завод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у» на регіональному та загальнодержавному рівні.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Проаналізовано 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значення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Пологівського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ОЕЗу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Створено 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власну екскурсію територією поблизу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Пологівського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ОЕЗу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5733256"/>
            <a:ext cx="87941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b="1" dirty="0">
                <a:latin typeface="Calibri" panose="020F0502020204030204" pitchFamily="34" charset="0"/>
                <a:cs typeface="Calibri" panose="020F0502020204030204" pitchFamily="34" charset="0"/>
              </a:rPr>
              <a:t>Методи дослідження: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описовий, практичний, частково-пошуковий, аналіз та узагальнення.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48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-2164"/>
            <a:ext cx="8784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План побудови </a:t>
            </a:r>
            <a:r>
              <a:rPr lang="uk-UA" sz="4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Пологівського</a:t>
            </a:r>
            <a:r>
              <a:rPr lang="uk-UA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4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ОЕЗу</a:t>
            </a:r>
            <a:endParaRPr lang="ru-RU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246113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4" t="80" r="5758" b="11296"/>
          <a:stretch/>
        </p:blipFill>
        <p:spPr>
          <a:xfrm>
            <a:off x="4499992" y="620688"/>
            <a:ext cx="4392489" cy="2830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13222" r="12188" b="11737"/>
          <a:stretch/>
        </p:blipFill>
        <p:spPr>
          <a:xfrm>
            <a:off x="179512" y="620688"/>
            <a:ext cx="4348209" cy="2830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3" t="6640" r="23081" b="17528"/>
          <a:stretch/>
        </p:blipFill>
        <p:spPr>
          <a:xfrm rot="16200000">
            <a:off x="3263368" y="2073338"/>
            <a:ext cx="2520281" cy="42234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717032"/>
            <a:ext cx="2520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Розбудова заводу працівниками </a:t>
            </a:r>
            <a:r>
              <a:rPr lang="uk-UA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ОЕЗу</a:t>
            </a:r>
            <a:r>
              <a:rPr lang="uk-UA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1974 р, фото.</a:t>
            </a:r>
          </a:p>
          <a:p>
            <a:r>
              <a:rPr lang="uk-UA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Джерело</a:t>
            </a: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uk-UA" sz="2000" dirty="0" smtClean="0">
                <a:latin typeface="Times New Roman"/>
              </a:rPr>
              <a:t>т</a:t>
            </a:r>
            <a:r>
              <a:rPr lang="uk-UA" sz="2000" dirty="0" smtClean="0">
                <a:latin typeface="Times New Roman"/>
                <a:ea typeface="Calibri"/>
              </a:rPr>
              <a:t>ехнічний </a:t>
            </a:r>
            <a:r>
              <a:rPr lang="uk-UA" sz="2000" dirty="0">
                <a:latin typeface="Times New Roman"/>
                <a:ea typeface="Calibri"/>
              </a:rPr>
              <a:t>архів </a:t>
            </a:r>
            <a:r>
              <a:rPr lang="uk-UA" sz="2000" dirty="0" err="1">
                <a:latin typeface="Times New Roman"/>
                <a:ea typeface="Calibri"/>
              </a:rPr>
              <a:t>ПрАТ</a:t>
            </a:r>
            <a:r>
              <a:rPr lang="uk-UA" sz="2000" dirty="0">
                <a:latin typeface="Times New Roman"/>
                <a:ea typeface="Calibri"/>
              </a:rPr>
              <a:t> «</a:t>
            </a:r>
            <a:r>
              <a:rPr lang="uk-UA" sz="2000" dirty="0" err="1">
                <a:latin typeface="Times New Roman"/>
                <a:ea typeface="Calibri"/>
              </a:rPr>
              <a:t>Пологівський</a:t>
            </a:r>
            <a:r>
              <a:rPr lang="uk-UA" sz="2000" dirty="0">
                <a:latin typeface="Times New Roman"/>
                <a:ea typeface="Calibri"/>
              </a:rPr>
              <a:t> </a:t>
            </a:r>
            <a:r>
              <a:rPr lang="uk-UA" sz="2000" dirty="0" smtClean="0">
                <a:latin typeface="Times New Roman"/>
                <a:ea typeface="Calibri"/>
              </a:rPr>
              <a:t>ОЕЗ».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3016" y="3717032"/>
            <a:ext cx="2783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Елеватор насіння, будівництво, 1970 рр., фото.</a:t>
            </a:r>
          </a:p>
          <a:p>
            <a:pPr lvl="0"/>
            <a:r>
              <a:rPr lang="uk-UA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Джерело: </a:t>
            </a:r>
            <a:r>
              <a:rPr lang="uk-UA" sz="2000" dirty="0">
                <a:solidFill>
                  <a:prstClr val="white"/>
                </a:solidFill>
                <a:latin typeface="Times New Roman"/>
              </a:rPr>
              <a:t>т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ехнічний архів </a:t>
            </a:r>
            <a:r>
              <a:rPr lang="uk-UA" sz="2000" dirty="0" err="1">
                <a:solidFill>
                  <a:prstClr val="white"/>
                </a:solidFill>
                <a:latin typeface="Times New Roman"/>
                <a:ea typeface="Calibri"/>
              </a:rPr>
              <a:t>ПрАТ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 «</a:t>
            </a:r>
            <a:r>
              <a:rPr lang="uk-UA" sz="2000" dirty="0" err="1">
                <a:solidFill>
                  <a:prstClr val="white"/>
                </a:solidFill>
                <a:latin typeface="Times New Roman"/>
                <a:ea typeface="Calibri"/>
              </a:rPr>
              <a:t>Пологівський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 ОЕЗ».</a:t>
            </a:r>
            <a:endParaRPr lang="ru-RU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1760" y="5445224"/>
            <a:ext cx="42234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Макет </a:t>
            </a:r>
            <a:r>
              <a:rPr lang="uk-UA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олійноекстракційного</a:t>
            </a:r>
            <a:r>
              <a:rPr lang="uk-UA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заводу, 1974 р., фото. </a:t>
            </a:r>
          </a:p>
          <a:p>
            <a:pPr lvl="0"/>
            <a:r>
              <a:rPr lang="uk-UA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Джерело: </a:t>
            </a:r>
            <a:r>
              <a:rPr lang="uk-UA" sz="2000" dirty="0" smtClean="0">
                <a:solidFill>
                  <a:prstClr val="white"/>
                </a:solidFill>
                <a:latin typeface="Times New Roman"/>
              </a:rPr>
              <a:t>т</a:t>
            </a:r>
            <a:r>
              <a:rPr lang="uk-UA" sz="2000" dirty="0" smtClean="0">
                <a:solidFill>
                  <a:prstClr val="white"/>
                </a:solidFill>
                <a:latin typeface="Times New Roman"/>
                <a:ea typeface="Calibri"/>
              </a:rPr>
              <a:t>ехнічний 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архів </a:t>
            </a:r>
            <a:r>
              <a:rPr lang="uk-UA" sz="2000" dirty="0" err="1">
                <a:solidFill>
                  <a:prstClr val="white"/>
                </a:solidFill>
                <a:latin typeface="Times New Roman"/>
                <a:ea typeface="Calibri"/>
              </a:rPr>
              <a:t>ПрАТ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 «</a:t>
            </a:r>
            <a:r>
              <a:rPr lang="uk-UA" sz="2000" dirty="0" err="1">
                <a:solidFill>
                  <a:prstClr val="white"/>
                </a:solidFill>
                <a:latin typeface="Times New Roman"/>
                <a:ea typeface="Calibri"/>
              </a:rPr>
              <a:t>Пологівський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 ОЕЗ».</a:t>
            </a:r>
            <a:endParaRPr lang="ru-RU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86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3" b="16749"/>
          <a:stretch/>
        </p:blipFill>
        <p:spPr bwMode="auto">
          <a:xfrm>
            <a:off x="0" y="692696"/>
            <a:ext cx="4482280" cy="251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140968"/>
            <a:ext cx="36004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b="1" dirty="0" smtClean="0"/>
              <a:t>Відмітка «о» елеватора шроту, 1974 р., фото. </a:t>
            </a:r>
            <a:r>
              <a:rPr lang="uk-U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Джерело</a:t>
            </a:r>
            <a:r>
              <a:rPr lang="uk-UA" sz="2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uk-UA" sz="2000" dirty="0">
                <a:solidFill>
                  <a:prstClr val="white"/>
                </a:solidFill>
                <a:latin typeface="Times New Roman"/>
              </a:rPr>
              <a:t>т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ехнічний архів </a:t>
            </a:r>
            <a:r>
              <a:rPr lang="uk-UA" sz="2000" dirty="0" err="1">
                <a:solidFill>
                  <a:prstClr val="white"/>
                </a:solidFill>
                <a:latin typeface="Times New Roman"/>
                <a:ea typeface="Calibri"/>
              </a:rPr>
              <a:t>ПрАТ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 «</a:t>
            </a:r>
            <a:r>
              <a:rPr lang="uk-UA" sz="2000" dirty="0" err="1">
                <a:solidFill>
                  <a:prstClr val="white"/>
                </a:solidFill>
                <a:latin typeface="Times New Roman"/>
                <a:ea typeface="Calibri"/>
              </a:rPr>
              <a:t>Пологівський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 ОЕЗ».</a:t>
            </a:r>
            <a:endParaRPr lang="ru-RU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t="42691" r="7177" b="20603"/>
          <a:stretch/>
        </p:blipFill>
        <p:spPr bwMode="auto">
          <a:xfrm>
            <a:off x="971600" y="4365104"/>
            <a:ext cx="707580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6093296"/>
            <a:ext cx="65882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b="1" dirty="0" smtClean="0"/>
              <a:t>Загальний вид будівництва </a:t>
            </a:r>
            <a:r>
              <a:rPr lang="uk-UA" b="1" dirty="0" err="1" smtClean="0"/>
              <a:t>ОЕЗу</a:t>
            </a:r>
            <a:r>
              <a:rPr lang="uk-UA" b="1" dirty="0" smtClean="0"/>
              <a:t>, 1974 р., фото. </a:t>
            </a:r>
            <a:r>
              <a:rPr lang="uk-U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Джерело</a:t>
            </a:r>
            <a:r>
              <a:rPr lang="uk-UA" sz="2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uk-UA" sz="2000" dirty="0">
                <a:solidFill>
                  <a:prstClr val="white"/>
                </a:solidFill>
                <a:latin typeface="Times New Roman"/>
              </a:rPr>
              <a:t>т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ехнічний архів </a:t>
            </a:r>
            <a:r>
              <a:rPr lang="uk-UA" sz="2000" dirty="0" err="1">
                <a:solidFill>
                  <a:prstClr val="white"/>
                </a:solidFill>
                <a:latin typeface="Times New Roman"/>
                <a:ea typeface="Calibri"/>
              </a:rPr>
              <a:t>ПрАТ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 «</a:t>
            </a:r>
            <a:r>
              <a:rPr lang="uk-UA" sz="2000" dirty="0" err="1">
                <a:solidFill>
                  <a:prstClr val="white"/>
                </a:solidFill>
                <a:latin typeface="Times New Roman"/>
                <a:ea typeface="Calibri"/>
              </a:rPr>
              <a:t>Пологівський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 ОЕЗ».</a:t>
            </a:r>
            <a:endParaRPr lang="ru-RU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2" t="9951" r="18560" b="19012"/>
          <a:stretch/>
        </p:blipFill>
        <p:spPr bwMode="auto">
          <a:xfrm>
            <a:off x="4427984" y="692696"/>
            <a:ext cx="4716016" cy="252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3140968"/>
            <a:ext cx="41399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b="1" dirty="0" smtClean="0"/>
              <a:t>Будівлі головного та допоміжного виробничих корпусів </a:t>
            </a:r>
            <a:r>
              <a:rPr lang="uk-UA" b="1" dirty="0" err="1" smtClean="0"/>
              <a:t>ОЕЗу</a:t>
            </a:r>
            <a:r>
              <a:rPr lang="uk-UA" b="1" dirty="0" smtClean="0"/>
              <a:t>, 1970 рр., фото.</a:t>
            </a:r>
            <a:r>
              <a:rPr lang="uk-UA" dirty="0" smtClean="0"/>
              <a:t> </a:t>
            </a:r>
            <a:r>
              <a:rPr lang="uk-U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Джерело</a:t>
            </a:r>
            <a:r>
              <a:rPr lang="uk-UA" sz="2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uk-UA" sz="2000" dirty="0">
                <a:solidFill>
                  <a:prstClr val="white"/>
                </a:solidFill>
                <a:latin typeface="Times New Roman"/>
              </a:rPr>
              <a:t>т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ехнічний архів </a:t>
            </a:r>
            <a:r>
              <a:rPr lang="uk-UA" sz="2000" dirty="0" err="1">
                <a:solidFill>
                  <a:prstClr val="white"/>
                </a:solidFill>
                <a:latin typeface="Times New Roman"/>
                <a:ea typeface="Calibri"/>
              </a:rPr>
              <a:t>ПрАТ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 «</a:t>
            </a:r>
            <a:r>
              <a:rPr lang="uk-UA" sz="2000" dirty="0" err="1">
                <a:solidFill>
                  <a:prstClr val="white"/>
                </a:solidFill>
                <a:latin typeface="Times New Roman"/>
                <a:ea typeface="Calibri"/>
              </a:rPr>
              <a:t>Пологівський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 ОЕЗ».</a:t>
            </a:r>
            <a:endParaRPr lang="ru-RU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 fontScale="90000"/>
          </a:bodyPr>
          <a:lstStyle/>
          <a:p>
            <a:pPr marL="0" lvl="0">
              <a:spcBef>
                <a:spcPts val="0"/>
              </a:spcBef>
            </a:pPr>
            <a:r>
              <a:rPr lang="uk-UA" sz="44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Будівництво </a:t>
            </a:r>
            <a:r>
              <a:rPr lang="uk-UA" sz="4400" b="1" dirty="0" err="1">
                <a:solidFill>
                  <a:prstClr val="white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Пологівського</a:t>
            </a:r>
            <a:r>
              <a:rPr lang="uk-UA" sz="44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uk-UA" sz="4400" b="1" dirty="0" err="1">
                <a:solidFill>
                  <a:prstClr val="white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ОЕЗу</a:t>
            </a:r>
            <a:r>
              <a:rPr lang="ru-RU" sz="44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lang="ru-RU" sz="44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88331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4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uk-UA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лійноекстракціний</a:t>
            </a:r>
            <a:r>
              <a:rPr lang="uk-UA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завод сьогодні</a:t>
            </a:r>
            <a:endParaRPr lang="ru-R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8333" r="9479" b="8889"/>
          <a:stretch/>
        </p:blipFill>
        <p:spPr>
          <a:xfrm>
            <a:off x="4590864" y="620688"/>
            <a:ext cx="4553136" cy="2835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9630" r="23316" b="10186"/>
          <a:stretch/>
        </p:blipFill>
        <p:spPr>
          <a:xfrm>
            <a:off x="0" y="620688"/>
            <a:ext cx="4572610" cy="2815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" t="13333" r="8021" b="17407"/>
          <a:stretch/>
        </p:blipFill>
        <p:spPr>
          <a:xfrm>
            <a:off x="2123728" y="3356992"/>
            <a:ext cx="4814143" cy="2697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6021288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Різнопрофільні працівники підприємства, фото. </a:t>
            </a:r>
          </a:p>
          <a:p>
            <a:r>
              <a:rPr lang="uk-UA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Джерело: </a:t>
            </a: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з особистого архіву </a:t>
            </a:r>
            <a:r>
              <a:rPr lang="uk-UA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Шкабарні</a:t>
            </a: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І. В. 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11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t="9213" r="54317" b="13445"/>
          <a:stretch/>
        </p:blipFill>
        <p:spPr bwMode="auto">
          <a:xfrm>
            <a:off x="179511" y="1124744"/>
            <a:ext cx="3043677" cy="402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494" y="1124744"/>
            <a:ext cx="5300086" cy="374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157192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Очищення води, фото. Джерело: </a:t>
            </a:r>
            <a:r>
              <a:rPr lang="ru-RU" dirty="0"/>
              <a:t>з </a:t>
            </a:r>
            <a:r>
              <a:rPr lang="ru-RU" dirty="0" err="1"/>
              <a:t>особистого</a:t>
            </a:r>
            <a:r>
              <a:rPr lang="ru-RU" dirty="0"/>
              <a:t> </a:t>
            </a:r>
            <a:r>
              <a:rPr lang="ru-RU" dirty="0" err="1"/>
              <a:t>архіву</a:t>
            </a:r>
            <a:r>
              <a:rPr lang="ru-RU" dirty="0"/>
              <a:t> </a:t>
            </a:r>
            <a:r>
              <a:rPr lang="ru-RU" dirty="0" err="1"/>
              <a:t>Шкабарні</a:t>
            </a:r>
            <a:r>
              <a:rPr lang="ru-RU" dirty="0"/>
              <a:t> І. В.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799518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Продукція </a:t>
            </a:r>
            <a:r>
              <a:rPr lang="uk-UA" b="1" dirty="0" err="1" smtClean="0">
                <a:solidFill>
                  <a:schemeClr val="tx1"/>
                </a:solidFill>
              </a:rPr>
              <a:t>ОЕЗу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2536" y="20824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Висновки</a:t>
            </a:r>
            <a:endParaRPr lang="ru-RU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692696"/>
            <a:ext cx="5364087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Пологівський</a:t>
            </a:r>
            <a:r>
              <a:rPr lang="uk-UA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олійноекстракційний</a:t>
            </a:r>
            <a:r>
              <a:rPr lang="uk-UA" sz="1700" dirty="0">
                <a:latin typeface="Calibri" panose="020F0502020204030204" pitchFamily="34" charset="0"/>
                <a:cs typeface="Calibri" panose="020F0502020204030204" pitchFamily="34" charset="0"/>
              </a:rPr>
              <a:t> завод введено в </a:t>
            </a:r>
            <a:r>
              <a:rPr lang="uk-UA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експлу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uk-UA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тацію</a:t>
            </a:r>
            <a:r>
              <a:rPr lang="uk-UA" sz="1700" dirty="0">
                <a:latin typeface="Calibri" panose="020F0502020204030204" pitchFamily="34" charset="0"/>
                <a:cs typeface="Calibri" panose="020F0502020204030204" pitchFamily="34" charset="0"/>
              </a:rPr>
              <a:t> у грудні 1974 р</a:t>
            </a:r>
            <a:r>
              <a:rPr lang="uk-UA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uk-UA" sz="1700" dirty="0">
                <a:latin typeface="Calibri" panose="020F0502020204030204" pitchFamily="34" charset="0"/>
                <a:cs typeface="Calibri" panose="020F0502020204030204" pitchFamily="34" charset="0"/>
              </a:rPr>
              <a:t>Майданчик під будівництво </a:t>
            </a:r>
            <a:r>
              <a:rPr lang="uk-UA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ОЕЗу</a:t>
            </a:r>
            <a:r>
              <a:rPr lang="uk-UA" sz="1700" dirty="0">
                <a:latin typeface="Calibri" panose="020F0502020204030204" pitchFamily="34" charset="0"/>
                <a:cs typeface="Calibri" panose="020F0502020204030204" pitchFamily="34" charset="0"/>
              </a:rPr>
              <a:t> обраний в 0.9 км від забудови міста</a:t>
            </a:r>
            <a:r>
              <a:rPr lang="uk-UA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700" dirty="0">
                <a:latin typeface="Calibri" panose="020F0502020204030204" pitchFamily="34" charset="0"/>
                <a:cs typeface="Calibri" panose="020F0502020204030204" pitchFamily="34" charset="0"/>
              </a:rPr>
              <a:t>Проектним завданням передбачена  наступна структура виробничих та допоміжних підрозділів: адміністративно-побутовий корпус </a:t>
            </a:r>
            <a:r>
              <a:rPr lang="uk-UA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, допоміжний корпус, ремонтні майстерні, </a:t>
            </a:r>
            <a:r>
              <a:rPr lang="uk-UA" sz="1700" dirty="0">
                <a:latin typeface="Calibri" panose="020F0502020204030204" pitchFamily="34" charset="0"/>
                <a:cs typeface="Calibri" panose="020F0502020204030204" pitchFamily="34" charset="0"/>
              </a:rPr>
              <a:t>складське </a:t>
            </a:r>
            <a:r>
              <a:rPr lang="uk-UA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господарство, інженерна </a:t>
            </a:r>
            <a:r>
              <a:rPr lang="uk-UA" sz="1700" dirty="0">
                <a:latin typeface="Calibri" panose="020F0502020204030204" pitchFamily="34" charset="0"/>
                <a:cs typeface="Calibri" panose="020F0502020204030204" pitchFamily="34" charset="0"/>
              </a:rPr>
              <a:t>комунікація </a:t>
            </a:r>
            <a:r>
              <a:rPr lang="uk-UA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, зв'язок </a:t>
            </a:r>
            <a:r>
              <a:rPr lang="uk-UA" sz="1700" dirty="0">
                <a:latin typeface="Calibri" panose="020F0502020204030204" pitchFamily="34" charset="0"/>
                <a:cs typeface="Calibri" panose="020F0502020204030204" pitchFamily="34" charset="0"/>
              </a:rPr>
              <a:t>і радіофікація</a:t>
            </a:r>
            <a:r>
              <a:rPr lang="uk-UA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700" dirty="0">
                <a:latin typeface="Calibri" panose="020F0502020204030204" pitchFamily="34" charset="0"/>
                <a:cs typeface="Calibri" panose="020F0502020204030204" pitchFamily="34" charset="0"/>
              </a:rPr>
              <a:t>Побудовано елеватор для зберігання насіння, який був та є найбільшим на території всієї України</a:t>
            </a:r>
            <a:r>
              <a:rPr lang="uk-UA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..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700" dirty="0">
                <a:latin typeface="Calibri" panose="020F0502020204030204" pitchFamily="34" charset="0"/>
                <a:cs typeface="Calibri" panose="020F0502020204030204" pitchFamily="34" charset="0"/>
              </a:rPr>
              <a:t>Зараз виробничі потужності заводу забезпечують стабільну і якісну переробку олійного насіння в будь-якій кількості і при збереженні технічних вимог до виробничого процесу. Підприємство прийняло акціонерну форму власності, яка створює матеріальну зацікавленість у результатах </a:t>
            </a:r>
            <a:r>
              <a:rPr lang="uk-UA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праці, окрім цього, розроблено </a:t>
            </a:r>
            <a:r>
              <a:rPr lang="uk-UA" sz="1700" dirty="0">
                <a:latin typeface="Calibri" panose="020F0502020204030204" pitchFamily="34" charset="0"/>
                <a:cs typeface="Calibri" panose="020F0502020204030204" pitchFamily="34" charset="0"/>
              </a:rPr>
              <a:t>та впроваджено цільову програму направлену на покращання технічно-екологічних показників продукції, що підіймає авторитет м. Пологи. </a:t>
            </a:r>
            <a:endParaRPr lang="ru-RU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001" r="15730" b="10556"/>
          <a:stretch/>
        </p:blipFill>
        <p:spPr>
          <a:xfrm>
            <a:off x="5508104" y="22582"/>
            <a:ext cx="3454946" cy="2370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10013" r="10625" b="16126"/>
          <a:stretch/>
        </p:blipFill>
        <p:spPr>
          <a:xfrm>
            <a:off x="5508104" y="3429000"/>
            <a:ext cx="3456384" cy="2173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0518" y="2276872"/>
            <a:ext cx="39604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b="1" dirty="0" smtClean="0"/>
              <a:t>Перший склад працівників </a:t>
            </a:r>
            <a:r>
              <a:rPr lang="uk-UA" b="1" dirty="0" err="1" smtClean="0"/>
              <a:t>Пологівського</a:t>
            </a:r>
            <a:r>
              <a:rPr lang="uk-UA" b="1" dirty="0" smtClean="0"/>
              <a:t> </a:t>
            </a:r>
            <a:r>
              <a:rPr lang="uk-UA" b="1" dirty="0" err="1" smtClean="0"/>
              <a:t>ОЕЗу</a:t>
            </a:r>
            <a:r>
              <a:rPr lang="uk-UA" b="1" dirty="0" smtClean="0"/>
              <a:t>, 1974 р., фото. </a:t>
            </a:r>
            <a:r>
              <a:rPr lang="uk-U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Джерело: </a:t>
            </a:r>
            <a:r>
              <a:rPr lang="uk-UA" sz="2000" dirty="0">
                <a:solidFill>
                  <a:prstClr val="white"/>
                </a:solidFill>
                <a:latin typeface="Times New Roman"/>
              </a:rPr>
              <a:t>т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ехнічний архів </a:t>
            </a:r>
            <a:r>
              <a:rPr lang="uk-UA" sz="2000" dirty="0" err="1">
                <a:solidFill>
                  <a:prstClr val="white"/>
                </a:solidFill>
                <a:latin typeface="Times New Roman"/>
                <a:ea typeface="Calibri"/>
              </a:rPr>
              <a:t>ПрАТ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 «</a:t>
            </a:r>
            <a:r>
              <a:rPr lang="uk-UA" sz="2000" dirty="0" err="1">
                <a:solidFill>
                  <a:prstClr val="white"/>
                </a:solidFill>
                <a:latin typeface="Times New Roman"/>
                <a:ea typeface="Calibri"/>
              </a:rPr>
              <a:t>Пологівський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 ОЕЗ».</a:t>
            </a:r>
            <a:endParaRPr lang="ru-RU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220072" y="5517232"/>
            <a:ext cx="4283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b="1" dirty="0" smtClean="0"/>
              <a:t>Працівники цеху залізничного транспорту </a:t>
            </a:r>
            <a:r>
              <a:rPr lang="uk-UA" b="1" dirty="0" err="1" smtClean="0"/>
              <a:t>Пологівського</a:t>
            </a:r>
            <a:r>
              <a:rPr lang="uk-UA" b="1" dirty="0" smtClean="0"/>
              <a:t> </a:t>
            </a:r>
            <a:r>
              <a:rPr lang="uk-UA" b="1" dirty="0" err="1" smtClean="0"/>
              <a:t>ОЕЗу</a:t>
            </a:r>
            <a:r>
              <a:rPr lang="uk-UA" dirty="0" smtClean="0"/>
              <a:t>, </a:t>
            </a:r>
            <a:r>
              <a:rPr lang="uk-UA" b="1" dirty="0" smtClean="0"/>
              <a:t>фото.</a:t>
            </a:r>
            <a:r>
              <a:rPr lang="uk-UA" sz="20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Джерело: </a:t>
            </a:r>
            <a:r>
              <a:rPr lang="uk-UA" sz="2000" dirty="0">
                <a:solidFill>
                  <a:prstClr val="white"/>
                </a:solidFill>
                <a:latin typeface="Times New Roman"/>
              </a:rPr>
              <a:t>т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ехнічний архів </a:t>
            </a:r>
            <a:r>
              <a:rPr lang="uk-UA" sz="2000" dirty="0" err="1">
                <a:solidFill>
                  <a:prstClr val="white"/>
                </a:solidFill>
                <a:latin typeface="Times New Roman"/>
                <a:ea typeface="Calibri"/>
              </a:rPr>
              <a:t>ПрАТ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 «</a:t>
            </a:r>
            <a:r>
              <a:rPr lang="uk-UA" sz="2000" dirty="0" err="1">
                <a:solidFill>
                  <a:prstClr val="white"/>
                </a:solidFill>
                <a:latin typeface="Times New Roman"/>
                <a:ea typeface="Calibri"/>
              </a:rPr>
              <a:t>Пологівський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 ОЕЗ».</a:t>
            </a:r>
            <a:endParaRPr lang="ru-RU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41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Список використаних джерел:</a:t>
            </a:r>
            <a:endParaRPr lang="ru-R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87849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uk-UA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Проектное</a:t>
            </a: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задание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Маслокстракционн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ы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й завод в г. Пологи, АМП СССР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проектный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институт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«ГИПРОЖИР» т.,1996». Технічний архів ПрАТ «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Пологівський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ОЕЗ</a:t>
            </a: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lvl="0"/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Білий 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І.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Поогівський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ОЕЗ. Перспективи розвитку. </a:t>
            </a:r>
            <a:r>
              <a:rPr lang="uk-UA" sz="2000" i="1" dirty="0">
                <a:latin typeface="Calibri" panose="020F0502020204030204" pitchFamily="34" charset="0"/>
                <a:cs typeface="Calibri" panose="020F0502020204030204" pitchFamily="34" charset="0"/>
              </a:rPr>
              <a:t>Радянське село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. 1975 р. 16 травня. С. </a:t>
            </a: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7-8</a:t>
            </a:r>
            <a:endParaRPr lang="ru-RU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3. Личко 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В. Чи буде на території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Поліг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новий завод? </a:t>
            </a:r>
            <a:r>
              <a:rPr lang="uk-UA" sz="2000" i="1" dirty="0">
                <a:latin typeface="Calibri" panose="020F0502020204030204" pitchFamily="34" charset="0"/>
                <a:cs typeface="Calibri" panose="020F0502020204030204" pitchFamily="34" charset="0"/>
              </a:rPr>
              <a:t>Радянське село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. 1974 р. 20 жовтня. С. 3-4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t="10800" r="14375" b="16481"/>
          <a:stretch/>
        </p:blipFill>
        <p:spPr>
          <a:xfrm>
            <a:off x="179512" y="3140968"/>
            <a:ext cx="4392488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 t="10800" r="13078" b="10370"/>
          <a:stretch/>
        </p:blipFill>
        <p:spPr>
          <a:xfrm>
            <a:off x="4572000" y="3140968"/>
            <a:ext cx="4339530" cy="2952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6093296"/>
            <a:ext cx="65527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b="1" dirty="0" smtClean="0"/>
              <a:t>Перші фото побудови </a:t>
            </a:r>
            <a:r>
              <a:rPr lang="uk-UA" b="1" dirty="0" err="1" smtClean="0"/>
              <a:t>Пологівського</a:t>
            </a:r>
            <a:r>
              <a:rPr lang="uk-UA" b="1" dirty="0" smtClean="0"/>
              <a:t> </a:t>
            </a:r>
            <a:r>
              <a:rPr lang="uk-UA" b="1" dirty="0" err="1" smtClean="0"/>
              <a:t>ОЕЗу</a:t>
            </a:r>
            <a:r>
              <a:rPr lang="uk-UA" b="1" dirty="0" smtClean="0"/>
              <a:t>, 1970 рр., фото</a:t>
            </a:r>
            <a:r>
              <a:rPr lang="uk-UA" dirty="0" smtClean="0"/>
              <a:t>.</a:t>
            </a:r>
            <a:r>
              <a:rPr lang="uk-U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Джерело: </a:t>
            </a:r>
            <a:r>
              <a:rPr lang="uk-UA" sz="2000" dirty="0">
                <a:solidFill>
                  <a:prstClr val="white"/>
                </a:solidFill>
                <a:latin typeface="Times New Roman"/>
              </a:rPr>
              <a:t>т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ехнічний архів </a:t>
            </a:r>
            <a:r>
              <a:rPr lang="uk-UA" sz="2000" dirty="0" err="1">
                <a:solidFill>
                  <a:prstClr val="white"/>
                </a:solidFill>
                <a:latin typeface="Times New Roman"/>
                <a:ea typeface="Calibri"/>
              </a:rPr>
              <a:t>ПрАТ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 «</a:t>
            </a:r>
            <a:r>
              <a:rPr lang="uk-UA" sz="2000" dirty="0" err="1">
                <a:solidFill>
                  <a:prstClr val="white"/>
                </a:solidFill>
                <a:latin typeface="Times New Roman"/>
                <a:ea typeface="Calibri"/>
              </a:rPr>
              <a:t>Пологівський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Calibri"/>
              </a:rPr>
              <a:t> ОЕЗ».</a:t>
            </a:r>
            <a:endParaRPr lang="ru-RU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90255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327</TotalTime>
  <Words>576</Words>
  <Application>Microsoft Office PowerPoint</Application>
  <PresentationFormat>Экран (4:3)</PresentationFormat>
  <Paragraphs>51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Литейная</vt:lpstr>
      <vt:lpstr>Презентация PowerPoint</vt:lpstr>
      <vt:lpstr>Презентация PowerPoint</vt:lpstr>
      <vt:lpstr>Презентация PowerPoint</vt:lpstr>
      <vt:lpstr>Будівництво Пологівського ОЕЗу </vt:lpstr>
      <vt:lpstr>Презентация PowerPoint</vt:lpstr>
      <vt:lpstr>Продукція ОЕЗу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Надя</dc:creator>
  <cp:lastModifiedBy>Admin</cp:lastModifiedBy>
  <cp:revision>27</cp:revision>
  <dcterms:created xsi:type="dcterms:W3CDTF">2021-04-06T18:50:10Z</dcterms:created>
  <dcterms:modified xsi:type="dcterms:W3CDTF">2021-04-13T09:34:00Z</dcterms:modified>
</cp:coreProperties>
</file>