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9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«Вплив відпрацьованих батарейок на навколишнє середовище»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000372"/>
            <a:ext cx="6012160" cy="3857628"/>
          </a:xfrm>
        </p:spPr>
        <p:txBody>
          <a:bodyPr>
            <a:normAutofit fontScale="62500" lnSpcReduction="20000"/>
          </a:bodyPr>
          <a:lstStyle/>
          <a:p>
            <a:pPr lvl="1" algn="l"/>
            <a:r>
              <a:rPr lang="uk-UA" sz="4400" b="1" i="1" u="sng" dirty="0">
                <a:solidFill>
                  <a:schemeClr val="bg1"/>
                </a:solidFill>
              </a:rPr>
              <a:t>Шевченко Вікторія Андріївна, </a:t>
            </a:r>
            <a:endParaRPr lang="uk-UA" sz="4400" b="1" i="1" u="sng" dirty="0" smtClean="0">
              <a:solidFill>
                <a:schemeClr val="bg1"/>
              </a:solidFill>
            </a:endParaRPr>
          </a:p>
          <a:p>
            <a:pPr lvl="1" algn="l"/>
            <a:r>
              <a:rPr lang="uk-UA" sz="3600" i="1" dirty="0" smtClean="0">
                <a:solidFill>
                  <a:schemeClr val="bg1"/>
                </a:solidFill>
              </a:rPr>
              <a:t>учениця </a:t>
            </a:r>
            <a:r>
              <a:rPr lang="uk-UA" sz="3600" i="1" dirty="0">
                <a:solidFill>
                  <a:schemeClr val="bg1"/>
                </a:solidFill>
              </a:rPr>
              <a:t>7 класу Комунального закладу «Плетеноташлицька  загальноосвітня  школа І-ІІІ ступенів» </a:t>
            </a:r>
            <a:r>
              <a:rPr lang="uk-UA" sz="3600" i="1" dirty="0" err="1">
                <a:solidFill>
                  <a:schemeClr val="bg1"/>
                </a:solidFill>
              </a:rPr>
              <a:t>Злинської</a:t>
            </a:r>
            <a:r>
              <a:rPr lang="uk-UA" sz="3600" i="1" dirty="0">
                <a:solidFill>
                  <a:schemeClr val="bg1"/>
                </a:solidFill>
              </a:rPr>
              <a:t> сільської ради </a:t>
            </a:r>
            <a:r>
              <a:rPr lang="uk-UA" sz="3600" i="1" dirty="0" err="1">
                <a:solidFill>
                  <a:schemeClr val="bg1"/>
                </a:solidFill>
              </a:rPr>
              <a:t>Новоукраїнського</a:t>
            </a:r>
            <a:r>
              <a:rPr lang="uk-UA" sz="3600" i="1" dirty="0">
                <a:solidFill>
                  <a:schemeClr val="bg1"/>
                </a:solidFill>
              </a:rPr>
              <a:t> району Кіровоградської області</a:t>
            </a:r>
            <a:r>
              <a:rPr lang="uk-UA" sz="3600" i="1" dirty="0" smtClean="0">
                <a:solidFill>
                  <a:schemeClr val="bg1"/>
                </a:solidFill>
              </a:rPr>
              <a:t>.</a:t>
            </a:r>
          </a:p>
          <a:p>
            <a:pPr lvl="1" algn="l"/>
            <a:r>
              <a:rPr lang="uk-UA" sz="3600" i="1" dirty="0" smtClean="0">
                <a:solidFill>
                  <a:schemeClr val="bg1"/>
                </a:solidFill>
              </a:rPr>
              <a:t>Науковий керівник:  </a:t>
            </a:r>
          </a:p>
          <a:p>
            <a:pPr lvl="1" algn="l"/>
            <a:r>
              <a:rPr lang="uk-UA" sz="3600" i="1" dirty="0" err="1" smtClean="0">
                <a:solidFill>
                  <a:schemeClr val="bg1"/>
                </a:solidFill>
              </a:rPr>
              <a:t>Шабанова</a:t>
            </a:r>
            <a:r>
              <a:rPr lang="uk-UA" sz="3600" i="1" dirty="0" smtClean="0">
                <a:solidFill>
                  <a:schemeClr val="bg1"/>
                </a:solidFill>
              </a:rPr>
              <a:t> Лілія Сергіївна, </a:t>
            </a:r>
          </a:p>
          <a:p>
            <a:pPr lvl="1" algn="l"/>
            <a:r>
              <a:rPr lang="uk-UA" sz="3600" i="1" dirty="0" smtClean="0">
                <a:solidFill>
                  <a:schemeClr val="bg1"/>
                </a:solidFill>
              </a:rPr>
              <a:t>керівник секції </a:t>
            </a:r>
            <a:r>
              <a:rPr lang="uk-UA" sz="3600" i="1" dirty="0" err="1" smtClean="0">
                <a:solidFill>
                  <a:schemeClr val="bg1"/>
                </a:solidFill>
              </a:rPr>
              <a:t>“Гідрологія”</a:t>
            </a:r>
            <a:r>
              <a:rPr lang="uk-UA" sz="3600" i="1" dirty="0" smtClean="0">
                <a:solidFill>
                  <a:schemeClr val="bg1"/>
                </a:solidFill>
              </a:rPr>
              <a:t> Кіровоградської МАНУМ</a:t>
            </a:r>
            <a:r>
              <a:rPr lang="uk-UA" sz="3600" i="1" smtClean="0">
                <a:solidFill>
                  <a:schemeClr val="bg1"/>
                </a:solidFill>
              </a:rPr>
              <a:t>, вчитель </a:t>
            </a:r>
            <a:r>
              <a:rPr lang="uk-UA" sz="3600" i="1" dirty="0" smtClean="0">
                <a:solidFill>
                  <a:schemeClr val="bg1"/>
                </a:solidFill>
              </a:rPr>
              <a:t>географії </a:t>
            </a:r>
            <a:r>
              <a:rPr lang="uk-UA" sz="3600" i="1" dirty="0" err="1" smtClean="0">
                <a:solidFill>
                  <a:schemeClr val="bg1"/>
                </a:solidFill>
              </a:rPr>
              <a:t>КЗ</a:t>
            </a:r>
            <a:r>
              <a:rPr lang="uk-UA" sz="3600" i="1" dirty="0" smtClean="0">
                <a:solidFill>
                  <a:schemeClr val="bg1"/>
                </a:solidFill>
              </a:rPr>
              <a:t> </a:t>
            </a:r>
            <a:r>
              <a:rPr lang="uk-UA" sz="3600" i="1" dirty="0" err="1" smtClean="0">
                <a:solidFill>
                  <a:schemeClr val="bg1"/>
                </a:solidFill>
              </a:rPr>
              <a:t>“Плетеноташлицька</a:t>
            </a:r>
            <a:r>
              <a:rPr lang="uk-UA" sz="3600" i="1" dirty="0" smtClean="0">
                <a:solidFill>
                  <a:schemeClr val="bg1"/>
                </a:solidFill>
              </a:rPr>
              <a:t> ЗШ І-ІІІ </a:t>
            </a:r>
            <a:r>
              <a:rPr lang="uk-UA" sz="3600" i="1" dirty="0" err="1" smtClean="0">
                <a:solidFill>
                  <a:schemeClr val="bg1"/>
                </a:solidFill>
              </a:rPr>
              <a:t>ст.”</a:t>
            </a:r>
            <a:r>
              <a:rPr lang="uk-UA" sz="3600" i="1" dirty="0" smtClean="0">
                <a:solidFill>
                  <a:schemeClr val="bg1"/>
                </a:solidFill>
              </a:rPr>
              <a:t> </a:t>
            </a:r>
          </a:p>
          <a:p>
            <a:pPr lvl="5" algn="l"/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21" y="3143248"/>
            <a:ext cx="3301799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768752" cy="1772816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№4: Дослідження впливу забрудненої батарейками води на проростання насіння рослин у порівнянні з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контрольним зразком.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3345235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Для досліду було використано насіння крес-салату. </a:t>
            </a:r>
          </a:p>
          <a:p>
            <a:pPr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Насіння у однаковій кількості було поміщено у дві ємності: 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Ємність №1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оприскувалася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чистою водою;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Ємність №2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оприскувалася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водою, де знаходилися  31 день 2 батарейки.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 результаті можна зробити висновок, що у контрольному зразку проросли 100% усе насіння.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другому досліджуваному зразку пророщення відбулося близько 50% та рослини відставали у розвитку та рості у порівнянні з контрольним.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_20210417_120651.jpg"/>
          <p:cNvPicPr>
            <a:picLocks noChangeAspect="1" noChangeArrowheads="1"/>
          </p:cNvPicPr>
          <p:nvPr/>
        </p:nvPicPr>
        <p:blipFill>
          <a:blip r:embed="rId2" cstate="print"/>
          <a:srcRect l="17131" r="15197"/>
          <a:stretch>
            <a:fillRect/>
          </a:stretch>
        </p:blipFill>
        <p:spPr bwMode="auto">
          <a:xfrm rot="16200000">
            <a:off x="7547608" y="-194680"/>
            <a:ext cx="936104" cy="1846761"/>
          </a:xfrm>
          <a:prstGeom prst="rect">
            <a:avLst/>
          </a:prstGeom>
          <a:noFill/>
        </p:spPr>
      </p:pic>
      <p:pic>
        <p:nvPicPr>
          <p:cNvPr id="1028" name="Picture 4" descr="C:\Users\user\Downloads\IMG_20210423_190406.jpg"/>
          <p:cNvPicPr>
            <a:picLocks noChangeAspect="1" noChangeArrowheads="1"/>
          </p:cNvPicPr>
          <p:nvPr/>
        </p:nvPicPr>
        <p:blipFill>
          <a:blip r:embed="rId3" cstate="print"/>
          <a:srcRect t="24012" b="3952"/>
          <a:stretch>
            <a:fillRect/>
          </a:stretch>
        </p:blipFill>
        <p:spPr bwMode="auto">
          <a:xfrm>
            <a:off x="7092280" y="1340768"/>
            <a:ext cx="1872206" cy="1008112"/>
          </a:xfrm>
          <a:prstGeom prst="rect">
            <a:avLst/>
          </a:prstGeom>
          <a:noFill/>
        </p:spPr>
      </p:pic>
      <p:pic>
        <p:nvPicPr>
          <p:cNvPr id="8" name="Picture 2" descr="C:\Users\user\Downloads\IMG_20210423_190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695033" cy="2764904"/>
          </a:xfrm>
          <a:prstGeom prst="rect">
            <a:avLst/>
          </a:prstGeom>
          <a:noFill/>
        </p:spPr>
      </p:pic>
      <p:pic>
        <p:nvPicPr>
          <p:cNvPr id="9" name="Picture 3" descr="C:\Users\user\Downloads\IMG_20210423_190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647913" cy="2729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№5: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допомогою лакмусового паперу було перевірено чи змінився  РН ґрунту під дією батарейки. 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19008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У контрольному горщику №1 – РН становить 6.5, у горщику №2, де були батарейки – 5,5, тобто ґрунт став більш кислим.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39952" y="3212976"/>
            <a:ext cx="4530080" cy="33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140968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 кислих ґрунтах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pH 4,0-5,5)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залізо, алюміній і марганець  досягають токсичного рівня концентрацій. При цьому надходження у рослини фосфору, калію, сірки, кальцію та магнію значно ускладнюється.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858280" cy="63579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 усіх проведених дослідів можна зробити спільний висновок, що підтверджує світові дослідження, що відпрацьовані батарейки 100% негативно впливають на навколишнє середовище,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забруднюючи його, їх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розкладання призводить до загибелі живих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організмів.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Загалом варто зменшити кількість використаних батарейок, тому краще купувати акумулятори, що можна використовувати досить довгий час.  Якщо вже батарейка все-таки перетворилася у сміття, то  її потрібно загорнути в папір та покласти в пакет. Назбиравши  велику кількість батарейок, варто знайти пункт прийому і неодмінно відвозити їх туди. Сьогодні інших варіантів в Україні, особливо в сільських населених пунктах, фактично немає,тому тільки екологічна самосвідомість населення може допомогти зменшити кількість батарейок, що потрапляють у навколишнє середовище.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random-141206105738-conversion-gate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</a:t>
            </a:r>
          </a:p>
          <a:p>
            <a:pPr>
              <a:buNone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643998" cy="38576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Людство вигадало собі багато маленьких помічників, серед яких і звичайні батарейки, які роблять наше життя більш комфортним, але прийшов час усвідомити і іншу сторону медалі.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яке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побуті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коли приходить час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змінюємо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батарейку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замислюється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акумуляторів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 навіть найменша батарейка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забруднити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токсичними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16 м²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400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Викинути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батарейку 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сміття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декільком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поколінням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46561079_140130557860014_63558695186334941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929066"/>
            <a:ext cx="3571900" cy="2678925"/>
          </a:xfrm>
          <a:prstGeom prst="rect">
            <a:avLst/>
          </a:prstGeom>
        </p:spPr>
      </p:pic>
      <p:pic>
        <p:nvPicPr>
          <p:cNvPr id="5" name="Рисунок 4" descr="57433570_868256946875314_282463091489662566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510" y="3929066"/>
            <a:ext cx="4343016" cy="2709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 дослідження: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дослідити вплив відпрацьованих батарейок на навколишнє середовище.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дослідження: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відпрацьовані батарейки.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дослідження: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 батарейок на навколишнє середовище.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ознайомитися зі складом батарейок; експериментально перевірити вплив відпрацьованих батарейок на живі організми; експериментально перевірити вплив відпрацьованих батарейок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воду; розробити рекомендації правил поведінки поводження з відпрацьованими батарейками.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 дослідження: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літературний, описовий, експеримент.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6858000"/>
          </a:xfrm>
          <a:solidFill>
            <a:schemeClr val="accent4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  батарейки і батареї забезпечують роботу багатьох дрібних побутових приладів, різноманітних дитячих іграшок, мобільних телефонів, планшетів, ноутбуків, нових сучасних додаткових 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гаджетів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тощо 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Батарейки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сухими,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літієвими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лужними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удавану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простоту,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автономні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влаштовані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складно.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металевим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корпусом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ховаються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пастоподібний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електроліт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графітовий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стрижень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підрахували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одна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батарейка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забруднити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середньому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 м²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води!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от якщо батарейки потрапляють до сміття, що в результаті спалюється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у даному випадку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батарейки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діоксин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отруюють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можуть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переміщатися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ька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кілометрів.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317" y="3429000"/>
            <a:ext cx="3810025" cy="2857520"/>
          </a:xfrm>
          <a:prstGeom prst="rect">
            <a:avLst/>
          </a:prstGeom>
        </p:spPr>
      </p:pic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25170"/>
            <a:ext cx="3857652" cy="2889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643570" cy="64294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склад відпрацьованих батарейок входять свинець, олово, магній, ртуть, нікель, цинк і кадмій. Всі ці токсичні елементи завдають непоправної шкоди як здоров'ю людини, так і навколишнього середовища.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Вчені називають батарейки  зброєю масового ураження: один такий пристрій може стати причиною того, що не виростуть два дерева, не виживуть кілька тисяч дощових черв’яків, які роблять ґрунт родючим, загине кілька сімей їжачків і кротів!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батарейки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токсичних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42852"/>
            <a:ext cx="3214710" cy="2497361"/>
          </a:xfrm>
          <a:prstGeom prst="rect">
            <a:avLst/>
          </a:prstGeom>
        </p:spPr>
      </p:pic>
      <p:pic>
        <p:nvPicPr>
          <p:cNvPr id="5" name="Рисунок 4" descr="726a7c5f5b2c46b8483aca65e2d274cb.jpg"/>
          <p:cNvPicPr>
            <a:picLocks noChangeAspect="1"/>
          </p:cNvPicPr>
          <p:nvPr/>
        </p:nvPicPr>
        <p:blipFill>
          <a:blip r:embed="rId3" cstate="print"/>
          <a:srcRect b="13595"/>
          <a:stretch>
            <a:fillRect/>
          </a:stretch>
        </p:blipFill>
        <p:spPr>
          <a:xfrm>
            <a:off x="5786446" y="2714619"/>
            <a:ext cx="3214710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857519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Експериментально було перевірено вплив відпрацьованих батарейок на навколишнє середовище.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562940"/>
            <a:ext cx="5857884" cy="3295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6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№1: дослідження впливу на рослини.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Для експерименту було використано кімнатну квітку герань. Два однакових відростки герані було висаджено в однаковий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але в один із горщиків було занурено відпрацьовані батарейки. А квітами доглядала традиційно і в однакових умовах. На 4 день досліду стало помітним окислення батарейки у горщику №1. На 5 день досліду стало помітно, що листя на квітці почало вкриватися темними плямами і сохнути нижні листки.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Через 10 днів досліду рослина у горщику №1 загинула.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46684080_2876008222665484_5258513506616766916_n.jpg"/>
          <p:cNvPicPr>
            <a:picLocks noChangeAspect="1"/>
          </p:cNvPicPr>
          <p:nvPr/>
        </p:nvPicPr>
        <p:blipFill>
          <a:blip r:embed="rId2" cstate="print"/>
          <a:srcRect b="12288"/>
          <a:stretch>
            <a:fillRect/>
          </a:stretch>
        </p:blipFill>
        <p:spPr>
          <a:xfrm rot="16200000">
            <a:off x="4798231" y="2631265"/>
            <a:ext cx="3048000" cy="4929222"/>
          </a:xfrm>
          <a:prstGeom prst="rect">
            <a:avLst/>
          </a:prstGeom>
        </p:spPr>
      </p:pic>
      <p:pic>
        <p:nvPicPr>
          <p:cNvPr id="5" name="Рисунок 4" descr="147486355_113329757406230_1809039052324186452_n.jpg"/>
          <p:cNvPicPr>
            <a:picLocks noChangeAspect="1"/>
          </p:cNvPicPr>
          <p:nvPr/>
        </p:nvPicPr>
        <p:blipFill>
          <a:blip r:embed="rId3" cstate="print"/>
          <a:srcRect l="14973" r="2955"/>
          <a:stretch>
            <a:fillRect/>
          </a:stretch>
        </p:blipFill>
        <p:spPr>
          <a:xfrm>
            <a:off x="357158" y="3571876"/>
            <a:ext cx="3214710" cy="3100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500694" cy="64294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 №2: дослідження впливу відпрацьованих батарейок на тварин.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Для експерименту як піддослідну тварину було використано дощових черв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яків. За однакових умов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два горщики було поміщено однакову кількість черв’яків, але в один із них додано батарейки. Горщики регулярно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оприскувалися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 тварини отримували їжу (шкурки від бананів та яблук, сухе листя, відмерлі частинки рослин). Вже на  4 день досліду у горщику з батарейками черв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 почали дуже повільно переробляти їжу у органічні речовини - це було помітно. На 7 день досліду у даному горщику в черв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яків майже припинився активний рух, їжа залишилася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нечепаною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коли в іншому горщику з тваринами було все добре.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8 день досліду ситуація була аналогічною, тому  черв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яків було переміщено у чистий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щоб уникнути їх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загиблелі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46436622_898956980854806_619398991085901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25325" y="-538902"/>
            <a:ext cx="1785344" cy="3291729"/>
          </a:xfrm>
          <a:prstGeom prst="rect">
            <a:avLst/>
          </a:prstGeom>
        </p:spPr>
      </p:pic>
      <p:pic>
        <p:nvPicPr>
          <p:cNvPr id="5" name="Рисунок 4" descr="146453926_424433258793771_82471210154689141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071678"/>
            <a:ext cx="3286148" cy="45526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№3: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допомогою тест-смужок контролю якості води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квітів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перевірено вплив відпрацьованих батарейок на воду, у якій вони перебували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і 10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днів та порівняно їх з контрольним зразком.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результаті отримали погіршення показників, а саме збільшення кислотності, солоності, нітратів,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тощо. Нажаль, тест не показує вміст важких металів.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284985"/>
            <a:ext cx="4430296" cy="316835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батарейка,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забруднити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води. Коли ртуть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перетворюють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метилртуть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ртуті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дозах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токсичніші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звичайну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ртуть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Метилртуть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ланцюгів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869160"/>
            <a:ext cx="3810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810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1035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«Вплив відпрацьованих батарейок на навколишнє середовище» </vt:lpstr>
      <vt:lpstr>Слайд 2</vt:lpstr>
      <vt:lpstr>Слайд 3</vt:lpstr>
      <vt:lpstr>Слайд 4</vt:lpstr>
      <vt:lpstr>Слайд 5</vt:lpstr>
      <vt:lpstr>Експериментально було перевірено вплив відпрацьованих батарейок на навколишнє середовище.</vt:lpstr>
      <vt:lpstr> </vt:lpstr>
      <vt:lpstr>Слайд 8</vt:lpstr>
      <vt:lpstr>Слайд 9</vt:lpstr>
      <vt:lpstr>Дослід №4: Дослідження впливу забрудненої батарейками води на проростання насіння рослин у порівнянні з контрольним зразком. </vt:lpstr>
      <vt:lpstr>Дослід №5: За допомогою лакмусового паперу було перевірено чи змінився  РН ґрунту під дією батарейки.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«Вплив відпрацьованих батарейок на навколишнє середовище»</dc:title>
  <dc:creator>новый</dc:creator>
  <cp:lastModifiedBy>user</cp:lastModifiedBy>
  <cp:revision>11</cp:revision>
  <dcterms:created xsi:type="dcterms:W3CDTF">2021-02-08T00:36:48Z</dcterms:created>
  <dcterms:modified xsi:type="dcterms:W3CDTF">2021-04-24T18:57:27Z</dcterms:modified>
</cp:coreProperties>
</file>