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3" r:id="rId6"/>
    <p:sldId id="271" r:id="rId7"/>
    <p:sldId id="262" r:id="rId8"/>
    <p:sldId id="274" r:id="rId9"/>
    <p:sldId id="275" r:id="rId10"/>
    <p:sldId id="278" r:id="rId11"/>
    <p:sldId id="265" r:id="rId12"/>
    <p:sldId id="266" r:id="rId13"/>
    <p:sldId id="261" r:id="rId14"/>
    <p:sldId id="272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1277F-2FD2-4C1C-BC7C-CC0B3B3D4C31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F8F7F-5F89-461F-9EE5-CC1F8C690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F8F7F-5F89-461F-9EE5-CC1F8C690CB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7999">
              <a:schemeClr val="accent3">
                <a:lumMod val="60000"/>
                <a:lumOff val="40000"/>
              </a:schemeClr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64704"/>
            <a:ext cx="9144000" cy="2500330"/>
          </a:xfrm>
        </p:spPr>
        <p:txBody>
          <a:bodyPr>
            <a:normAutofit fontScale="90000"/>
          </a:bodyPr>
          <a:lstStyle/>
          <a:p>
            <a:r>
              <a:rPr lang="uk-UA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ЗАРОСТІ ОЧЕРЕТУ ЗВИЧАЙНОГО НА МАЛИХ РІЧКАХ УКРАЇНИ:</a:t>
            </a:r>
            <a:br>
              <a:rPr lang="uk-UA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</a:br>
            <a:r>
              <a:rPr lang="uk-UA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НЕГАТИВНІ ТА ПОЗИТИВНІ НАСЛІДКИ</a:t>
            </a:r>
            <a:r>
              <a:rPr lang="uk-UA" sz="4800" dirty="0" smtClean="0"/>
              <a:t/>
            </a:r>
            <a:br>
              <a:rPr lang="uk-UA" sz="4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2643182"/>
            <a:ext cx="5655572" cy="4214818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Роботу виконала:</a:t>
            </a: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Шабанова Вероніка</a:t>
            </a:r>
            <a:r>
              <a:rPr lang="uk-UA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r"/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учениця  6 класу </a:t>
            </a: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“Плетеноташлицька</a:t>
            </a:r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ЗШ І-ІІІ </a:t>
            </a:r>
            <a:r>
              <a:rPr lang="uk-UA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ст.”</a:t>
            </a: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Злинської</a:t>
            </a:r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сільської ради </a:t>
            </a:r>
          </a:p>
          <a:p>
            <a:pPr algn="r"/>
            <a:r>
              <a:rPr lang="uk-UA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Новоукраїнського</a:t>
            </a:r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району</a:t>
            </a: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Кіровоградської області</a:t>
            </a: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Науковий керівник:  </a:t>
            </a:r>
            <a:r>
              <a:rPr lang="uk-UA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Шабанова</a:t>
            </a:r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Лілія Сергіївна, </a:t>
            </a:r>
          </a:p>
          <a:p>
            <a:pPr algn="r"/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керівник секції </a:t>
            </a:r>
            <a:r>
              <a:rPr lang="uk-UA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“Гідрологія”</a:t>
            </a:r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Кіровоградської МАНУМ, </a:t>
            </a:r>
          </a:p>
          <a:p>
            <a:pPr algn="r"/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Вчитель географії </a:t>
            </a:r>
          </a:p>
          <a:p>
            <a:pPr algn="r"/>
            <a:r>
              <a:rPr lang="uk-UA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“Плетеноташлицька</a:t>
            </a:r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ЗШ І-ІІІ </a:t>
            </a:r>
            <a:r>
              <a:rPr lang="uk-UA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ст.”</a:t>
            </a:r>
            <a:r>
              <a:rPr lang="uk-UA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/>
          </a:p>
        </p:txBody>
      </p:sp>
      <p:pic>
        <p:nvPicPr>
          <p:cNvPr id="4" name="Picture 6" descr="E:\фотографії\З телефону фото\фото семінар\IMG_20180615_131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71744"/>
            <a:ext cx="3143272" cy="4095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-252536" y="0"/>
            <a:ext cx="4824536" cy="5157192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 smtClean="0"/>
              <a:t>Виникає питання, а що ж робити з очеретом? </a:t>
            </a:r>
          </a:p>
          <a:p>
            <a:pPr algn="just"/>
            <a:r>
              <a:rPr lang="uk-UA" sz="2000" b="1" dirty="0" smtClean="0"/>
              <a:t>100% зовсім знищувати його не потрібно, оскільки як зазначалося – очерет звичайний є чудовим природнім інфільтратом води, про що говорять нам і результати досліджень та світовий досвід використання його для </a:t>
            </a:r>
            <a:r>
              <a:rPr lang="uk-UA" sz="2000" b="1" dirty="0" err="1" smtClean="0"/>
              <a:t>біоплато</a:t>
            </a:r>
            <a:r>
              <a:rPr lang="uk-UA" sz="2000" b="1" dirty="0" smtClean="0"/>
              <a:t>. Невелика кількість очерету на берегах водойми сприяють очищенню стічних вод, особливо із сільськогосподарських земель, але за його кількістю та поширенням варто слідкувати. А крім того очерет служить домівкою для багатьох представників фауни.  </a:t>
            </a:r>
          </a:p>
        </p:txBody>
      </p:sp>
      <p:pic>
        <p:nvPicPr>
          <p:cNvPr id="4098" name="Picture 2" descr="C:\Users\user\Pictures\111___09\IMG_38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7" y="188640"/>
            <a:ext cx="4320481" cy="3240361"/>
          </a:xfrm>
          <a:prstGeom prst="rect">
            <a:avLst/>
          </a:prstGeom>
          <a:noFill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4008" y="3501008"/>
            <a:ext cx="2278184" cy="3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19869" r="31990"/>
          <a:stretch>
            <a:fillRect/>
          </a:stretch>
        </p:blipFill>
        <p:spPr bwMode="auto">
          <a:xfrm>
            <a:off x="7020272" y="3501008"/>
            <a:ext cx="194421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E:\фотографії\З телефону фото\фото семінар\IMG_20180615_13103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31840" y="4797152"/>
            <a:ext cx="1392382" cy="185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8" descr="C:\Users\user\Music\Yaxley-640x400.jpg"/>
          <p:cNvPicPr>
            <a:picLocks noChangeAspect="1" noChangeArrowheads="1"/>
          </p:cNvPicPr>
          <p:nvPr/>
        </p:nvPicPr>
        <p:blipFill>
          <a:blip r:embed="rId6" cstate="print"/>
          <a:srcRect t="21581"/>
          <a:stretch>
            <a:fillRect/>
          </a:stretch>
        </p:blipFill>
        <p:spPr bwMode="auto">
          <a:xfrm>
            <a:off x="107504" y="5157192"/>
            <a:ext cx="2952328" cy="1480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1268760"/>
            <a:ext cx="3779912" cy="1196752"/>
          </a:xfrm>
        </p:spPr>
        <p:txBody>
          <a:bodyPr>
            <a:noAutofit/>
          </a:bodyPr>
          <a:lstStyle/>
          <a:p>
            <a:pPr algn="r"/>
            <a:r>
              <a:rPr lang="uk-UA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ВИКОРИСТАННЯ ОЧЕРЕТУ ЗВИЧАЙНОГО ДЛЯ ВИРОБНИЦТВА ПАЛЕТІВ ЯК АЛЬТЕРНАТИВНОГО ДЖЕРЕЛА ПАЛИВА</a:t>
            </a:r>
            <a:br>
              <a:rPr lang="uk-UA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ПРИВАТНИХ </a:t>
            </a:r>
            <a:br>
              <a:rPr lang="uk-UA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ДОМОГОСПОДАРСТВАХ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0" y="404664"/>
            <a:ext cx="8964488" cy="1368152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визначено перспективи використання очерету звичайного в корисних цілях. </a:t>
            </a:r>
            <a:r>
              <a:rPr lang="uk-UA" dirty="0" smtClean="0"/>
              <a:t>Оскільки єдиним способом взаємодії місцевого населення із  рослиною є спалювання, це наштовхнуло на думку використати рослину як енергетичну.</a:t>
            </a:r>
          </a:p>
          <a:p>
            <a:endParaRPr lang="ru-RU" dirty="0"/>
          </a:p>
        </p:txBody>
      </p:sp>
      <p:pic>
        <p:nvPicPr>
          <p:cNvPr id="1026" name="Picture 2" descr="E:\фотографії\січень 2020\IMG_20200103_1254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21433"/>
          <a:stretch>
            <a:fillRect/>
          </a:stretch>
        </p:blipFill>
        <p:spPr bwMode="auto">
          <a:xfrm>
            <a:off x="0" y="1484784"/>
            <a:ext cx="2267744" cy="2375587"/>
          </a:xfrm>
          <a:prstGeom prst="rect">
            <a:avLst/>
          </a:prstGeom>
          <a:noFill/>
        </p:spPr>
      </p:pic>
      <p:pic>
        <p:nvPicPr>
          <p:cNvPr id="1027" name="Picture 3" descr="E:\фотографії\січень 2020\IMG_20200106_15120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t="16406"/>
          <a:stretch>
            <a:fillRect/>
          </a:stretch>
        </p:blipFill>
        <p:spPr bwMode="auto">
          <a:xfrm>
            <a:off x="2267744" y="1772816"/>
            <a:ext cx="2304256" cy="2568285"/>
          </a:xfrm>
          <a:prstGeom prst="rect">
            <a:avLst/>
          </a:prstGeom>
          <a:noFill/>
        </p:spPr>
      </p:pic>
      <p:pic>
        <p:nvPicPr>
          <p:cNvPr id="10" name="Picture 2" descr="E:\фотографії\січень 2020\IMG_20200106_152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32856"/>
            <a:ext cx="2214246" cy="2952328"/>
          </a:xfrm>
          <a:prstGeom prst="rect">
            <a:avLst/>
          </a:prstGeom>
          <a:noFill/>
        </p:spPr>
      </p:pic>
      <p:pic>
        <p:nvPicPr>
          <p:cNvPr id="8" name="Picture 2" descr="E:\фотографії\січень 2020\IMG_20200106_1534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2636912"/>
            <a:ext cx="2195009" cy="2926678"/>
          </a:xfrm>
          <a:prstGeom prst="rect">
            <a:avLst/>
          </a:prstGeom>
          <a:noFill/>
        </p:spPr>
      </p:pic>
      <p:pic>
        <p:nvPicPr>
          <p:cNvPr id="9" name="Picture 3" descr="E:\фотографії\січень 2020\IMG_20200106_1538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05064"/>
            <a:ext cx="2139702" cy="2852936"/>
          </a:xfrm>
          <a:prstGeom prst="rect">
            <a:avLst/>
          </a:prstGeom>
          <a:noFill/>
        </p:spPr>
      </p:pic>
      <p:pic>
        <p:nvPicPr>
          <p:cNvPr id="11" name="Picture 3" descr="E:\фотографії\січень 2020\IMG_20200106_154547.jpg"/>
          <p:cNvPicPr>
            <a:picLocks noChangeAspect="1" noChangeArrowheads="1"/>
          </p:cNvPicPr>
          <p:nvPr/>
        </p:nvPicPr>
        <p:blipFill>
          <a:blip r:embed="rId7" cstate="print"/>
          <a:srcRect t="9753"/>
          <a:stretch>
            <a:fillRect/>
          </a:stretch>
        </p:blipFill>
        <p:spPr bwMode="auto">
          <a:xfrm>
            <a:off x="2123728" y="4437112"/>
            <a:ext cx="2011896" cy="2420888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 l="4235" t="6225" r="13191" b="50037"/>
          <a:stretch>
            <a:fillRect/>
          </a:stretch>
        </p:blipFill>
        <p:spPr bwMode="auto">
          <a:xfrm>
            <a:off x="4139952" y="5218433"/>
            <a:ext cx="2664296" cy="16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6804248" y="5517232"/>
            <a:ext cx="233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 smtClean="0"/>
              <a:t>В домашніх умовах було виготовлено </a:t>
            </a:r>
            <a:r>
              <a:rPr lang="uk-UA" sz="1400" b="1" dirty="0" err="1" smtClean="0"/>
              <a:t>палети</a:t>
            </a:r>
            <a:r>
              <a:rPr lang="uk-UA" sz="1400" b="1" dirty="0" smtClean="0"/>
              <a:t> з очерету звичайного як альтернативного джерела палива для приватних домогосподарств</a:t>
            </a:r>
            <a:endParaRPr lang="uk-UA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660232" cy="2132856"/>
          </a:xfrm>
        </p:spPr>
        <p:txBody>
          <a:bodyPr>
            <a:noAutofit/>
          </a:bodyPr>
          <a:lstStyle/>
          <a:p>
            <a:r>
              <a:rPr lang="uk-UA" sz="2400" b="1" dirty="0" smtClean="0"/>
              <a:t>Була використана сировина у </a:t>
            </a:r>
            <a:r>
              <a:rPr lang="uk-UA" sz="2400" b="1" dirty="0" err="1" smtClean="0"/>
              <a:t>співвідношені</a:t>
            </a:r>
            <a:r>
              <a:rPr lang="uk-UA" sz="2400" b="1" dirty="0" smtClean="0"/>
              <a:t> 80% - очерету та 20% - вологого паперу для скріплення суміші. В якості експерименту кілька були спалені. </a:t>
            </a:r>
            <a:r>
              <a:rPr lang="uk-UA" sz="2400" b="1" dirty="0" err="1" smtClean="0"/>
              <a:t>Палети</a:t>
            </a:r>
            <a:r>
              <a:rPr lang="uk-UA" sz="2400" b="1" dirty="0" smtClean="0"/>
              <a:t> виділяли велику кількість тепла та за якісними показниками не відрізнялись від звичайних промислових</a:t>
            </a:r>
            <a:endParaRPr lang="ru-RU" sz="2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72264" y="0"/>
            <a:ext cx="2286016" cy="642918"/>
          </a:xfrm>
        </p:spPr>
        <p:txBody>
          <a:bodyPr>
            <a:noAutofit/>
          </a:bodyPr>
          <a:lstStyle/>
          <a:p>
            <a:pPr algn="ctr"/>
            <a:r>
              <a:rPr lang="uk-UA" sz="1800" b="0" i="1" dirty="0" smtClean="0">
                <a:solidFill>
                  <a:srgbClr val="002060"/>
                </a:solidFill>
              </a:rPr>
              <a:t>Промисловий брикет</a:t>
            </a:r>
            <a:endParaRPr lang="ru-RU" sz="1800" b="0" i="1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43702" y="3214686"/>
            <a:ext cx="2214578" cy="568324"/>
          </a:xfrm>
        </p:spPr>
        <p:txBody>
          <a:bodyPr>
            <a:normAutofit/>
          </a:bodyPr>
          <a:lstStyle/>
          <a:p>
            <a:pPr algn="ctr"/>
            <a:r>
              <a:rPr lang="uk-UA" sz="1800" b="0" i="1" dirty="0" err="1" smtClean="0"/>
              <a:t>Палет</a:t>
            </a:r>
            <a:r>
              <a:rPr lang="uk-UA" sz="1800" b="0" i="1" dirty="0" smtClean="0"/>
              <a:t> із очерету</a:t>
            </a:r>
            <a:endParaRPr lang="ru-RU" sz="1800" b="0" i="1" dirty="0"/>
          </a:p>
        </p:txBody>
      </p:sp>
      <p:pic>
        <p:nvPicPr>
          <p:cNvPr id="2052" name="Picture 4" descr="E:\фотографії\січень 2020\IMG_20200107_1704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714356"/>
            <a:ext cx="2214546" cy="2713030"/>
          </a:xfrm>
          <a:prstGeom prst="rect">
            <a:avLst/>
          </a:prstGeom>
          <a:noFill/>
        </p:spPr>
      </p:pic>
      <p:pic>
        <p:nvPicPr>
          <p:cNvPr id="2053" name="Picture 5" descr="E:\фотографії\січень 2020\IMG_20200107_1800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810021"/>
            <a:ext cx="2285984" cy="304797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t="8439" b="9272"/>
          <a:stretch>
            <a:fillRect/>
          </a:stretch>
        </p:blipFill>
        <p:spPr bwMode="auto">
          <a:xfrm>
            <a:off x="827584" y="2171004"/>
            <a:ext cx="4968552" cy="457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785794"/>
            <a:ext cx="4932040" cy="595557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43998" cy="785794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Практичне використання </a:t>
            </a:r>
            <a:endParaRPr lang="ru-RU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908720"/>
            <a:ext cx="4106166" cy="3384376"/>
          </a:xfrm>
          <a:solidFill>
            <a:srgbClr val="FFFF00"/>
          </a:solidFill>
        </p:spPr>
        <p:txBody>
          <a:bodyPr>
            <a:normAutofit fontScale="77500" lnSpcReduction="20000"/>
          </a:bodyPr>
          <a:lstStyle/>
          <a:p>
            <a:pPr algn="just"/>
            <a:r>
              <a:rPr lang="uk-UA" b="1" dirty="0" smtClean="0"/>
              <a:t>Очерет звичайний містить велику кількість целюлози.  В домашніх умовах було перевірено дану версію експериментально і власноруч виготовлено папір, що більше нагадує картон. Але експеримент показав, що якби зробити це на професійному обладнанні, то можна було б отримати якісний папір.</a:t>
            </a:r>
          </a:p>
          <a:p>
            <a:endParaRPr lang="ru-RU" b="1" dirty="0"/>
          </a:p>
        </p:txBody>
      </p:sp>
      <p:pic>
        <p:nvPicPr>
          <p:cNvPr id="5122" name="Picture 2" descr="E:\фотографії\січень 2020\IMG_20200211_2025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57232"/>
            <a:ext cx="1214447" cy="1500198"/>
          </a:xfrm>
          <a:prstGeom prst="rect">
            <a:avLst/>
          </a:prstGeom>
          <a:noFill/>
        </p:spPr>
      </p:pic>
      <p:pic>
        <p:nvPicPr>
          <p:cNvPr id="7" name="Picture 2" descr="E:\фотографії\січень 2020\IMG_20200211_220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836712"/>
            <a:ext cx="2071702" cy="1500198"/>
          </a:xfrm>
          <a:prstGeom prst="rect">
            <a:avLst/>
          </a:prstGeom>
          <a:noFill/>
        </p:spPr>
      </p:pic>
      <p:pic>
        <p:nvPicPr>
          <p:cNvPr id="8" name="Picture 3" descr="E:\фотографії\січень 2020\IMG_20200211_2234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857232"/>
            <a:ext cx="1254974" cy="1500198"/>
          </a:xfrm>
          <a:prstGeom prst="rect">
            <a:avLst/>
          </a:prstGeom>
          <a:noFill/>
        </p:spPr>
      </p:pic>
      <p:pic>
        <p:nvPicPr>
          <p:cNvPr id="9" name="Picture 4" descr="E:\фотографії\січень 2020\IMG_20200211_2255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62877" y="2208838"/>
            <a:ext cx="1560204" cy="200026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214546" y="2428868"/>
            <a:ext cx="2571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ПРОЦЕС САМОСТІЙНОГО ВИРОБНИЦТВА ПАПЕРУ (КАРТОНУ) З ОЧЕРЕТУ ЗВИЧАЙНОГО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125875" y="3130709"/>
            <a:ext cx="2571770" cy="460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5004048" y="4365104"/>
            <a:ext cx="2088232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Екологічно чисті трубочки із очерету можуть бути альтернативою пластиковим </a:t>
            </a:r>
            <a:r>
              <a:rPr lang="uk-UA" b="1" dirty="0" err="1" smtClean="0"/>
              <a:t>коктейльним</a:t>
            </a:r>
            <a:r>
              <a:rPr lang="uk-UA" b="1" dirty="0" smtClean="0"/>
              <a:t> трубочкам. </a:t>
            </a:r>
          </a:p>
        </p:txBody>
      </p:sp>
      <p:pic>
        <p:nvPicPr>
          <p:cNvPr id="12" name="Picture 5" descr="E:\фотографії\січень 2020\IMG_20200226_1639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 flipV="1">
            <a:off x="6853441" y="4585299"/>
            <a:ext cx="2331242" cy="1746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21288"/>
            <a:ext cx="8784976" cy="642942"/>
          </a:xfrm>
        </p:spPr>
        <p:txBody>
          <a:bodyPr>
            <a:noAutofit/>
          </a:bodyPr>
          <a:lstStyle/>
          <a:p>
            <a:r>
              <a:rPr lang="uk-UA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Вироби з очерету звичайного виготовленні власноруч</a:t>
            </a:r>
            <a:endParaRPr lang="ru-RU" sz="2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57224" y="3929066"/>
            <a:ext cx="1928826" cy="46038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42910" y="1000108"/>
            <a:ext cx="2571768" cy="357190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dirty="0"/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3714744" y="1285860"/>
            <a:ext cx="2500330" cy="5000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Текст 7"/>
          <p:cNvSpPr txBox="1">
            <a:spLocks/>
          </p:cNvSpPr>
          <p:nvPr/>
        </p:nvSpPr>
        <p:spPr>
          <a:xfrm>
            <a:off x="6643702" y="4071942"/>
            <a:ext cx="2285984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 descr="E:\фотографії\січень 2020\IMG_20200226_162732.jpg"/>
          <p:cNvPicPr>
            <a:picLocks noChangeAspect="1" noChangeArrowheads="1"/>
          </p:cNvPicPr>
          <p:nvPr/>
        </p:nvPicPr>
        <p:blipFill>
          <a:blip r:embed="rId2" cstate="print"/>
          <a:srcRect t="6993" r="14534" b="10334"/>
          <a:stretch>
            <a:fillRect/>
          </a:stretch>
        </p:blipFill>
        <p:spPr bwMode="auto">
          <a:xfrm>
            <a:off x="107504" y="3068960"/>
            <a:ext cx="2185553" cy="2779812"/>
          </a:xfrm>
          <a:prstGeom prst="rect">
            <a:avLst/>
          </a:prstGeom>
          <a:noFill/>
        </p:spPr>
      </p:pic>
      <p:pic>
        <p:nvPicPr>
          <p:cNvPr id="14" name="Picture 3" descr="E:\фотографії\січень 2020\IMG_20200226_19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068960"/>
            <a:ext cx="2120563" cy="2808312"/>
          </a:xfrm>
          <a:prstGeom prst="rect">
            <a:avLst/>
          </a:prstGeom>
          <a:noFill/>
        </p:spPr>
      </p:pic>
      <p:sp>
        <p:nvSpPr>
          <p:cNvPr id="17" name="Содержимое 16"/>
          <p:cNvSpPr>
            <a:spLocks noGrp="1"/>
          </p:cNvSpPr>
          <p:nvPr>
            <p:ph sz="quarter" idx="4"/>
          </p:nvPr>
        </p:nvSpPr>
        <p:spPr>
          <a:xfrm>
            <a:off x="4645025" y="5373215"/>
            <a:ext cx="2015207" cy="752947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>
            <a:off x="2267744" y="260648"/>
            <a:ext cx="4427984" cy="270892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000" b="1" dirty="0" smtClean="0"/>
              <a:t>      </a:t>
            </a:r>
            <a:r>
              <a:rPr lang="uk-UA" b="1" dirty="0" smtClean="0"/>
              <a:t>Очерет звичайний можна використовувати як матеріал для декоративно-прикладного та декоративно-ужиткового мистецтва</a:t>
            </a:r>
            <a:endParaRPr lang="uk-UA" sz="2000" b="1" dirty="0"/>
          </a:p>
        </p:txBody>
      </p:sp>
      <p:pic>
        <p:nvPicPr>
          <p:cNvPr id="11" name="Picture 2" descr="C:\Users\user\Documents\IMG_20200910_102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068960"/>
            <a:ext cx="2099370" cy="2799160"/>
          </a:xfrm>
          <a:prstGeom prst="rect">
            <a:avLst/>
          </a:prstGeom>
          <a:noFill/>
        </p:spPr>
      </p:pic>
      <p:pic>
        <p:nvPicPr>
          <p:cNvPr id="15" name="Picture 3" descr="C:\Users\user\Documents\IMG_20200909_2339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068960"/>
            <a:ext cx="2076878" cy="2769171"/>
          </a:xfrm>
          <a:prstGeom prst="rect">
            <a:avLst/>
          </a:prstGeom>
          <a:noFill/>
        </p:spPr>
      </p:pic>
      <p:pic>
        <p:nvPicPr>
          <p:cNvPr id="16" name="Picture 4" descr="C:\Users\user\Pictures\IMG_20201116_220925_HH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88640"/>
            <a:ext cx="2097416" cy="2796555"/>
          </a:xfrm>
          <a:prstGeom prst="rect">
            <a:avLst/>
          </a:prstGeom>
          <a:noFill/>
        </p:spPr>
      </p:pic>
      <p:pic>
        <p:nvPicPr>
          <p:cNvPr id="18" name="Picture 5" descr="C:\Users\user\Pictures\IMG_20201116_2214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88640"/>
            <a:ext cx="2106234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179512" y="188640"/>
            <a:ext cx="8424936" cy="6669360"/>
          </a:xfrm>
        </p:spPr>
        <p:txBody>
          <a:bodyPr>
            <a:noAutofit/>
          </a:bodyPr>
          <a:lstStyle/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 цього усього можна зробити висновок, що рослина є досить корисною і просто спалювати її не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варто, оскільки рослина виступає чудовим фільтром для стічних забруднених вод. Цю особливість можна використовувати як біотехнологію для очищення водойми, а площу заростання потрібно контролювати.  Звісно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очерет важко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збирати, заготовлювати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але збереження довкілля має бути сьогодні на першому місці. Завдяки очерету  можна вирішити ряд екологічних проблем і в результаті обернути його із розряду ворога малих річок у союзники. 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11960" y="5517232"/>
            <a:ext cx="4474840" cy="608931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5733256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ДЯКУЮ</a:t>
            </a: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УВАГУ!</a:t>
            </a:r>
            <a:endParaRPr lang="uk-UA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04664"/>
            <a:ext cx="8676456" cy="6453336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uk-UA" sz="5700" b="1" dirty="0" smtClean="0">
                <a:latin typeface="Times New Roman" pitchFamily="18" charset="0"/>
                <a:cs typeface="Times New Roman" pitchFamily="18" charset="0"/>
              </a:rPr>
              <a:t>Щороку  в Україні  масово зникають з карт і територій малі річки, залишаючи за собою падіння рівня води у підземних водах та зарості з очерету. Очерет звичайний швидко забирає все більші території навколо, водотік припиняється і на так стоячих мілководних річках, а за умови кліматичних змін – річка повністю висихає,  чим вимагає від людей певних дій у свій бік. Найчастіше очерет навесні спалюють, що призводить до ряду негативних факторів для природи та людей зокрема, навіть введення штрафів не зупиняють паліїв.  Однак ще у давні часи люди досить активно використовували очерет у власних корисних цілях, то чому ж зараз рослина стала ворогом з яким люди активно воюють? Варто розібратись в усіх позитивних та негативних факторах впливу очерету на водойми, а також знайти альтернативні способи вирішити дану проблему на малих річках, на прикладі Плетеного </a:t>
            </a:r>
            <a:r>
              <a:rPr lang="uk-UA" sz="5700" b="1" dirty="0" err="1" smtClean="0">
                <a:latin typeface="Times New Roman" pitchFamily="18" charset="0"/>
                <a:cs typeface="Times New Roman" pitchFamily="18" charset="0"/>
              </a:rPr>
              <a:t>Ташлика</a:t>
            </a:r>
            <a:r>
              <a:rPr lang="uk-UA" sz="57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6672"/>
            <a:ext cx="8676456" cy="616703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uk-UA" sz="3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дослідження: </a:t>
            </a: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Виявити, дослідити вплив очерету звичайного на малі річки та визначити  шляхи використання очерету звичайного в корисних цілях на місцевому рівні. </a:t>
            </a:r>
            <a:endParaRPr lang="ru-RU" sz="3400" b="1" dirty="0" smtClean="0"/>
          </a:p>
          <a:p>
            <a:pPr algn="just"/>
            <a:r>
              <a:rPr lang="uk-UA" sz="3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</a:t>
            </a:r>
            <a:r>
              <a:rPr lang="ru-RU" sz="3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34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єкт</a:t>
            </a:r>
            <a:r>
              <a:rPr lang="uk-UA" sz="3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дослідження: </a:t>
            </a: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осередки заростей очерету звичайного на річці Плетений </a:t>
            </a:r>
            <a:r>
              <a:rPr lang="uk-UA" sz="3400" b="1" dirty="0" err="1" smtClean="0">
                <a:latin typeface="Times New Roman" pitchFamily="18" charset="0"/>
                <a:cs typeface="Times New Roman" pitchFamily="18" charset="0"/>
              </a:rPr>
              <a:t>Ташлик</a:t>
            </a: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3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 дослідження</a:t>
            </a:r>
            <a:r>
              <a:rPr lang="uk-UA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виявлення та дослідження негативного та позитивного впливу на водойму. </a:t>
            </a:r>
            <a:endParaRPr lang="ru-RU" sz="3400" b="1" dirty="0" smtClean="0"/>
          </a:p>
          <a:p>
            <a:pPr algn="just"/>
            <a:r>
              <a:rPr lang="uk-UA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поставлено такі завдання: </a:t>
            </a:r>
            <a:endParaRPr lang="ru-RU" sz="40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Шляхом опрацювання інформаційних джерел, методом опитування дізнатись про біологічні особливості очерету звичайного та досвід використання його у корисних цілях у світі, місцевими жителями;</a:t>
            </a:r>
          </a:p>
          <a:p>
            <a:pPr lvl="0" algn="just"/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ясувати причину виникнення заростей очерету,  позитивні та негативні фактори впливу очерету на водойму, а також  його спалювання  на навколишнє середовище;</a:t>
            </a:r>
          </a:p>
          <a:p>
            <a:pPr lvl="0" algn="just"/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визначити, дослідити, перевірити експериментально способи та шляхи  практичного використання очерету звичайного на місцевому рівні.</a:t>
            </a:r>
          </a:p>
          <a:p>
            <a:pPr lvl="0" algn="just"/>
            <a:r>
              <a:rPr lang="uk-UA" sz="3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 дослідження: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Шляхом опрацювання літературних та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інтернет-джерел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методом опитування старожилів, польових досліджень, методу експерименту усі завдання було виконано.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6672"/>
            <a:ext cx="8676456" cy="288032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Було визначено причини виникнення заростей очерету, що  стали результатом  зниження рівня води у річці Плетений </a:t>
            </a:r>
            <a:r>
              <a:rPr lang="uk-UA" sz="3400" b="1" dirty="0" err="1" smtClean="0">
                <a:latin typeface="Times New Roman" pitchFamily="18" charset="0"/>
                <a:cs typeface="Times New Roman" pitchFamily="18" charset="0"/>
              </a:rPr>
              <a:t>Ташлик</a:t>
            </a: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 викликані рядом  причин: активне відкачування підземних вод у великих об’ємах </a:t>
            </a:r>
            <a:r>
              <a:rPr lang="uk-UA" sz="3400" b="1" dirty="0" err="1" smtClean="0">
                <a:latin typeface="Times New Roman" pitchFamily="18" charset="0"/>
                <a:cs typeface="Times New Roman" pitchFamily="18" charset="0"/>
              </a:rPr>
              <a:t>Новокостянтинівською</a:t>
            </a: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 урановою шахтою, що призвело до падіння їх рівня на усій навколишній території; кліматичні умови (літня засуха, відсутність снігового покриву взимку та весняних повеней); ставки, на яких відсутній стік,  розорювання земель до </a:t>
            </a:r>
            <a:r>
              <a:rPr lang="uk-UA" sz="3400" b="1" dirty="0" err="1" smtClean="0">
                <a:latin typeface="Times New Roman" pitchFamily="18" charset="0"/>
                <a:cs typeface="Times New Roman" pitchFamily="18" charset="0"/>
              </a:rPr>
              <a:t>урізу</a:t>
            </a: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 води призвело до того, що місцеві річки у межах села є замуленими і фактично повністю вкриті очеретом.</a:t>
            </a:r>
          </a:p>
          <a:p>
            <a:endParaRPr lang="ru-RU" dirty="0"/>
          </a:p>
        </p:txBody>
      </p:sp>
      <p:pic>
        <p:nvPicPr>
          <p:cNvPr id="5" name="Picture 2" descr="E:\фотографії\січень 2020\IMG_20200103_125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786322"/>
            <a:ext cx="2428860" cy="1821645"/>
          </a:xfrm>
          <a:prstGeom prst="rect">
            <a:avLst/>
          </a:prstGeom>
          <a:noFill/>
        </p:spPr>
      </p:pic>
      <p:pic>
        <p:nvPicPr>
          <p:cNvPr id="7" name="Picture 4" descr="E:\фотографії\січень 2020\IMG_20200103_130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176179"/>
            <a:ext cx="2533960" cy="3378612"/>
          </a:xfrm>
          <a:prstGeom prst="rect">
            <a:avLst/>
          </a:prstGeom>
          <a:noFill/>
        </p:spPr>
      </p:pic>
      <p:pic>
        <p:nvPicPr>
          <p:cNvPr id="8" name="Picture 5" descr="E:\фотографії\січень 2020\IMG_20200103_130709.jpg"/>
          <p:cNvPicPr>
            <a:picLocks noChangeAspect="1" noChangeArrowheads="1"/>
          </p:cNvPicPr>
          <p:nvPr/>
        </p:nvPicPr>
        <p:blipFill>
          <a:blip r:embed="rId4" cstate="print"/>
          <a:srcRect t="31424"/>
          <a:stretch>
            <a:fillRect/>
          </a:stretch>
        </p:blipFill>
        <p:spPr bwMode="auto">
          <a:xfrm>
            <a:off x="2786050" y="3214686"/>
            <a:ext cx="3334278" cy="1714891"/>
          </a:xfrm>
          <a:prstGeom prst="rect">
            <a:avLst/>
          </a:prstGeom>
          <a:noFill/>
        </p:spPr>
      </p:pic>
      <p:pic>
        <p:nvPicPr>
          <p:cNvPr id="9" name="Picture 6" descr="E:\фотографії\З телефону фото\фото семінар\IMG_20180415_105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214686"/>
            <a:ext cx="2428892" cy="1500198"/>
          </a:xfrm>
          <a:prstGeom prst="rect">
            <a:avLst/>
          </a:prstGeom>
          <a:noFill/>
        </p:spPr>
      </p:pic>
      <p:pic>
        <p:nvPicPr>
          <p:cNvPr id="10" name="Picture 9" descr="E:\фотографії\viber\media\Viber Images\IMG-f6b6715fbcb27f059aa6e9255cb007bb-V.jpg"/>
          <p:cNvPicPr>
            <a:picLocks noChangeAspect="1" noChangeArrowheads="1"/>
          </p:cNvPicPr>
          <p:nvPr/>
        </p:nvPicPr>
        <p:blipFill>
          <a:blip r:embed="rId6" cstate="print"/>
          <a:srcRect t="21975"/>
          <a:stretch>
            <a:fillRect/>
          </a:stretch>
        </p:blipFill>
        <p:spPr bwMode="auto">
          <a:xfrm>
            <a:off x="2786050" y="5000636"/>
            <a:ext cx="3286148" cy="15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764704"/>
            <a:ext cx="4211960" cy="206714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43998" cy="785794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Практичне використання </a:t>
            </a:r>
            <a:endParaRPr lang="ru-RU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1214422"/>
            <a:ext cx="4357686" cy="5643578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 smtClean="0"/>
              <a:t>для будівництва;</a:t>
            </a:r>
          </a:p>
          <a:p>
            <a:r>
              <a:rPr lang="uk-UA" b="1" dirty="0" smtClean="0"/>
              <a:t>плетіння альтанок, перегородок, тинів та інших виробів,</a:t>
            </a:r>
          </a:p>
          <a:p>
            <a:r>
              <a:rPr lang="uk-UA" b="1" dirty="0" smtClean="0"/>
              <a:t>для дизайнерського оформлення території; </a:t>
            </a:r>
            <a:endParaRPr lang="ru-RU" b="1" dirty="0" smtClean="0"/>
          </a:p>
          <a:p>
            <a:r>
              <a:rPr lang="uk-UA" b="1" dirty="0" smtClean="0"/>
              <a:t>циновки для вигодовування черв’яків шовкопряда; </a:t>
            </a:r>
          </a:p>
          <a:p>
            <a:r>
              <a:rPr lang="uk-UA" b="1" dirty="0" smtClean="0"/>
              <a:t>мати для парників; </a:t>
            </a:r>
          </a:p>
          <a:p>
            <a:r>
              <a:rPr lang="uk-UA" b="1" dirty="0" smtClean="0"/>
              <a:t>з кореневищ роблять борошно та каву;</a:t>
            </a:r>
            <a:endParaRPr lang="ru-RU" b="1" dirty="0" smtClean="0"/>
          </a:p>
          <a:p>
            <a:r>
              <a:rPr lang="uk-UA" b="1" dirty="0" smtClean="0"/>
              <a:t>з рослини можна одержувати високоякісні сорти паперу;</a:t>
            </a:r>
          </a:p>
          <a:p>
            <a:r>
              <a:rPr lang="uk-UA" b="1" dirty="0" smtClean="0"/>
              <a:t> текстильну віскозу; </a:t>
            </a:r>
          </a:p>
          <a:p>
            <a:r>
              <a:rPr lang="uk-UA" b="1" dirty="0" smtClean="0"/>
              <a:t>кормові білкові дріжджі, </a:t>
            </a:r>
          </a:p>
          <a:p>
            <a:r>
              <a:rPr lang="uk-UA" b="1" dirty="0" smtClean="0"/>
              <a:t>спирт; </a:t>
            </a:r>
          </a:p>
          <a:p>
            <a:r>
              <a:rPr lang="uk-UA" b="1" dirty="0" smtClean="0"/>
              <a:t>глюкозу та інше. </a:t>
            </a:r>
            <a:endParaRPr lang="ru-RU" b="1" dirty="0"/>
          </a:p>
        </p:txBody>
      </p:sp>
      <p:pic>
        <p:nvPicPr>
          <p:cNvPr id="11" name="Picture 3" descr="C:\Users\новый\Downloads\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653136"/>
            <a:ext cx="2134868" cy="1440160"/>
          </a:xfrm>
          <a:prstGeom prst="rect">
            <a:avLst/>
          </a:prstGeom>
          <a:noFill/>
        </p:spPr>
      </p:pic>
      <p:pic>
        <p:nvPicPr>
          <p:cNvPr id="12" name="Picture 4" descr="C:\Users\новый\Downloads\250px-Riet_(dakdekkersriet)_Phragmites_austral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5013176"/>
            <a:ext cx="2357454" cy="1584176"/>
          </a:xfrm>
          <a:prstGeom prst="rect">
            <a:avLst/>
          </a:prstGeom>
          <a:noFill/>
        </p:spPr>
      </p:pic>
      <p:sp>
        <p:nvSpPr>
          <p:cNvPr id="16" name="Содержимое 15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3744416" cy="187220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Вивчено та досліджено варіанти практичного використання очерету звичайного у корисних цілях у світі та Україні.</a:t>
            </a:r>
            <a:endParaRPr lang="uk-UA" dirty="0"/>
          </a:p>
        </p:txBody>
      </p:sp>
      <p:pic>
        <p:nvPicPr>
          <p:cNvPr id="14" name="Picture 2" descr="C:\Users\user\Pictures\IMG_39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140968"/>
            <a:ext cx="2314600" cy="1735950"/>
          </a:xfrm>
          <a:prstGeom prst="rect">
            <a:avLst/>
          </a:prstGeom>
          <a:noFill/>
        </p:spPr>
      </p:pic>
      <p:pic>
        <p:nvPicPr>
          <p:cNvPr id="17" name="Picture 3" descr="C:\Users\user\Pictures\IMG_39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924944"/>
            <a:ext cx="2112235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5472608" cy="2276872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 результаті опрацювання  джерел інформації  увагу привернула особливість рослини як фільтру, що призводить до  самоочищення водойми і дає можливість використовувати  її як біотехнологію для покращення якості стічних води, що активно використовується багатьма країнами. 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6667"/>
          <a:stretch>
            <a:fillRect/>
          </a:stretch>
        </p:blipFill>
        <p:spPr bwMode="auto">
          <a:xfrm>
            <a:off x="323528" y="2204864"/>
            <a:ext cx="4320480" cy="211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C:\Users\user\Music\19222788_1402147679821038_6159653655973806243_o.jpg"/>
          <p:cNvPicPr>
            <a:picLocks noChangeAspect="1" noChangeArrowheads="1"/>
          </p:cNvPicPr>
          <p:nvPr/>
        </p:nvPicPr>
        <p:blipFill>
          <a:blip r:embed="rId3" cstate="print"/>
          <a:srcRect t="9144"/>
          <a:stretch>
            <a:fillRect/>
          </a:stretch>
        </p:blipFill>
        <p:spPr bwMode="auto">
          <a:xfrm>
            <a:off x="323528" y="4581128"/>
            <a:ext cx="4320480" cy="2146552"/>
          </a:xfrm>
          <a:prstGeom prst="rect">
            <a:avLst/>
          </a:prstGeom>
          <a:noFill/>
        </p:spPr>
      </p:pic>
      <p:pic>
        <p:nvPicPr>
          <p:cNvPr id="6150" name="Picture 6" descr="C:\Users\user\Music\20150831-STRB-and-Phragmit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b="11079"/>
          <a:stretch>
            <a:fillRect/>
          </a:stretch>
        </p:blipFill>
        <p:spPr bwMode="auto">
          <a:xfrm>
            <a:off x="4851734" y="2204864"/>
            <a:ext cx="396873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1" name="Picture 7" descr="C:\Users\user\Music\csm_2018-03-21_wetland_Aquatic_biologi_2_afa91560d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t="15293"/>
          <a:stretch>
            <a:fillRect/>
          </a:stretch>
        </p:blipFill>
        <p:spPr bwMode="auto">
          <a:xfrm>
            <a:off x="4860032" y="4725144"/>
            <a:ext cx="3960440" cy="199419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860032" y="4293096"/>
            <a:ext cx="3960440" cy="52835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lnSpc>
                <a:spcPts val="1680"/>
              </a:lnSpc>
            </a:pPr>
            <a:r>
              <a:rPr lang="ru-RU" sz="1400" b="1" i="1" dirty="0" smtClean="0"/>
              <a:t>Схема </a:t>
            </a:r>
            <a:r>
              <a:rPr lang="ru-RU" sz="1400" b="1" i="1" dirty="0" err="1" smtClean="0"/>
              <a:t>біоплата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з</a:t>
            </a:r>
            <a:r>
              <a:rPr lang="ru-RU" sz="1400" b="1" i="1" dirty="0" smtClean="0"/>
              <a:t> горизонтальною </a:t>
            </a:r>
          </a:p>
          <a:p>
            <a:pPr algn="ctr">
              <a:lnSpc>
                <a:spcPts val="1680"/>
              </a:lnSpc>
            </a:pPr>
            <a:r>
              <a:rPr lang="ru-RU" sz="1400" b="1" i="1" dirty="0" err="1" smtClean="0"/>
              <a:t>фільтрацією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стічних</a:t>
            </a:r>
            <a:r>
              <a:rPr lang="ru-RU" sz="1400" b="1" i="1" dirty="0" smtClean="0"/>
              <a:t> вод</a:t>
            </a:r>
            <a:endParaRPr lang="uk-UA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4293096"/>
            <a:ext cx="4392488" cy="30777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/>
              <a:t>Приклад </a:t>
            </a:r>
            <a:r>
              <a:rPr lang="ru-RU" sz="1400" b="1" i="1" dirty="0" err="1" smtClean="0"/>
              <a:t>біоплата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з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відкритою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водневою</a:t>
            </a:r>
            <a:r>
              <a:rPr lang="ru-RU" sz="1400" b="1" i="1" dirty="0" smtClean="0"/>
              <a:t> </a:t>
            </a:r>
            <a:r>
              <a:rPr lang="ru-RU" sz="1400" b="1" i="1" dirty="0" err="1" smtClean="0"/>
              <a:t>поверхнею</a:t>
            </a:r>
            <a:endParaRPr lang="uk-UA" sz="1400" b="1" dirty="0"/>
          </a:p>
        </p:txBody>
      </p:sp>
      <p:pic>
        <p:nvPicPr>
          <p:cNvPr id="6153" name="Picture 9" descr="C:\Users\user\Music\unnamed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1800200" cy="2016224"/>
          </a:xfrm>
          <a:prstGeom prst="rect">
            <a:avLst/>
          </a:prstGeom>
          <a:noFill/>
        </p:spPr>
      </p:pic>
      <p:pic>
        <p:nvPicPr>
          <p:cNvPr id="6155" name="Picture 11" descr="C:\Users\user\Music\maxresdefault.jpg"/>
          <p:cNvPicPr>
            <a:picLocks noChangeAspect="1" noChangeArrowheads="1"/>
          </p:cNvPicPr>
          <p:nvPr/>
        </p:nvPicPr>
        <p:blipFill>
          <a:blip r:embed="rId7" cstate="print"/>
          <a:srcRect l="48228" t="13775" r="3932" b="13776"/>
          <a:stretch>
            <a:fillRect/>
          </a:stretch>
        </p:blipFill>
        <p:spPr bwMode="auto">
          <a:xfrm>
            <a:off x="7236296" y="116632"/>
            <a:ext cx="1768892" cy="201622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07504" y="1988840"/>
            <a:ext cx="2016224" cy="26930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uk-UA" sz="1150" b="1" i="1" dirty="0" err="1" smtClean="0"/>
              <a:t>Біоплато</a:t>
            </a:r>
            <a:r>
              <a:rPr lang="uk-UA" sz="1150" b="1" i="1" dirty="0" smtClean="0"/>
              <a:t> штучних водойм</a:t>
            </a:r>
            <a:endParaRPr lang="uk-UA" sz="1150" b="1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948264" y="1916832"/>
            <a:ext cx="2088232" cy="27699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uk-UA" sz="1200" b="1" i="1" dirty="0" err="1" smtClean="0"/>
              <a:t>Біоплато</a:t>
            </a:r>
            <a:r>
              <a:rPr lang="uk-UA" sz="1200" b="1" i="1" dirty="0" smtClean="0"/>
              <a:t> штучних водойм</a:t>
            </a:r>
            <a:endParaRPr lang="uk-UA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2214554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фотографії\січень 2020\IMG_20200103_1309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60648"/>
            <a:ext cx="2857520" cy="3591093"/>
          </a:xfrm>
          <a:prstGeom prst="rect">
            <a:avLst/>
          </a:prstGeom>
          <a:noFill/>
        </p:spPr>
      </p:pic>
      <p:pic>
        <p:nvPicPr>
          <p:cNvPr id="1027" name="Picture 3" descr="E:\фотографії\січень 2020\IMG_20200128_1426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63840"/>
          <a:stretch>
            <a:fillRect/>
          </a:stretch>
        </p:blipFill>
        <p:spPr bwMode="auto">
          <a:xfrm>
            <a:off x="179512" y="260648"/>
            <a:ext cx="3292157" cy="1512168"/>
          </a:xfrm>
          <a:prstGeom prst="rect">
            <a:avLst/>
          </a:prstGeom>
          <a:noFill/>
        </p:spPr>
      </p:pic>
      <p:pic>
        <p:nvPicPr>
          <p:cNvPr id="8" name="Picture 2" descr="E:\фотографії\січень 2020\IMG_20200128_1427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60648"/>
            <a:ext cx="2358024" cy="309634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4282" y="4286256"/>
            <a:ext cx="871543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Було перевірено дану теорію експериментально та зроблено висновок, що очерет звичайний справді сприяв покращенню показників якості води, а саме менший вміст нітратів та твердість води.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2" y="1916832"/>
          <a:ext cx="3240360" cy="220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6184"/>
                <a:gridCol w="792088"/>
                <a:gridCol w="792088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100" b="0" i="1" dirty="0" smtClean="0">
                          <a:solidFill>
                            <a:schemeClr val="tx1"/>
                          </a:solidFill>
                        </a:rPr>
                        <a:t>Показник/</a:t>
                      </a:r>
                      <a:r>
                        <a:rPr lang="uk-UA" sz="1100" b="0" i="1" baseline="0" dirty="0" smtClean="0">
                          <a:solidFill>
                            <a:schemeClr val="tx1"/>
                          </a:solidFill>
                        </a:rPr>
                        <a:t> Проби води</a:t>
                      </a:r>
                      <a:endParaRPr lang="uk-UA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100" b="0" i="1" dirty="0" smtClean="0">
                          <a:solidFill>
                            <a:schemeClr val="tx1"/>
                          </a:solidFill>
                        </a:rPr>
                        <a:t>Відкрита ділянка</a:t>
                      </a:r>
                      <a:endParaRPr lang="uk-UA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100" b="0" i="1" dirty="0" smtClean="0">
                          <a:solidFill>
                            <a:schemeClr val="tx1"/>
                          </a:solidFill>
                        </a:rPr>
                        <a:t>Зарості очерету</a:t>
                      </a:r>
                      <a:endParaRPr lang="uk-UA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0" i="1" smtClean="0">
                          <a:solidFill>
                            <a:schemeClr val="tx1"/>
                          </a:solidFill>
                        </a:rPr>
                        <a:t>Нітрати (мг/л)</a:t>
                      </a:r>
                      <a:endParaRPr lang="uk-UA" sz="1100" b="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100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50</a:t>
                      </a:r>
                      <a:endParaRPr lang="uk-U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0" i="1" smtClean="0">
                          <a:solidFill>
                            <a:schemeClr val="tx1"/>
                          </a:solidFill>
                        </a:rPr>
                        <a:t>Твердість (</a:t>
                      </a:r>
                      <a:r>
                        <a:rPr lang="uk-UA" sz="11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ммоль/дм³)</a:t>
                      </a:r>
                      <a:endParaRPr lang="uk-UA" sz="110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100" b="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понад 21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</a:t>
                      </a:r>
                      <a:endParaRPr lang="uk-U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0" i="1" dirty="0" smtClean="0">
                          <a:solidFill>
                            <a:schemeClr val="tx1"/>
                          </a:solidFill>
                        </a:rPr>
                        <a:t>Карбонатна </a:t>
                      </a:r>
                      <a:r>
                        <a:rPr lang="uk-UA" sz="1100" b="0" i="1" baseline="0" dirty="0" smtClean="0">
                          <a:solidFill>
                            <a:schemeClr val="tx1"/>
                          </a:solidFill>
                        </a:rPr>
                        <a:t> твердість </a:t>
                      </a:r>
                      <a:r>
                        <a:rPr lang="uk-UA" sz="1100" b="0" i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uk-UA" sz="11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ммоль</a:t>
                      </a:r>
                      <a:r>
                        <a:rPr lang="uk-UA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uk-UA" sz="11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дм³</a:t>
                      </a:r>
                      <a:r>
                        <a:rPr lang="uk-UA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uk-UA" sz="1100" b="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понад 21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</a:t>
                      </a:r>
                      <a:endParaRPr lang="uk-U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0" i="1" dirty="0" smtClean="0">
                          <a:solidFill>
                            <a:schemeClr val="tx1"/>
                          </a:solidFill>
                        </a:rPr>
                        <a:t>Кислотність (РН)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8,5</a:t>
                      </a:r>
                      <a:endParaRPr lang="uk-U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7,5</a:t>
                      </a:r>
                      <a:endParaRPr lang="uk-UA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0" y="0"/>
            <a:ext cx="3995936" cy="66693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000" b="1" dirty="0" smtClean="0">
                <a:solidFill>
                  <a:srgbClr val="FF0000"/>
                </a:solidFill>
              </a:rPr>
              <a:t>    </a:t>
            </a:r>
            <a:r>
              <a:rPr lang="uk-UA" sz="2400" b="1" u="sng" dirty="0" smtClean="0">
                <a:solidFill>
                  <a:srgbClr val="FF0000"/>
                </a:solidFill>
              </a:rPr>
              <a:t>Було визначено шляхи вирішення проблеми заростання водойми очеретом звичайним </a:t>
            </a:r>
            <a:endParaRPr lang="uk-UA" sz="2000" b="1" u="sng" dirty="0" smtClean="0">
              <a:solidFill>
                <a:srgbClr val="FF0000"/>
              </a:solidFill>
            </a:endParaRPr>
          </a:p>
          <a:p>
            <a:pPr algn="just"/>
            <a:r>
              <a:rPr lang="uk-UA" sz="2000" b="1" dirty="0" smtClean="0"/>
              <a:t>З проведених польових досліджень було зроблено висновок, що русло є занадто замуленим і ґрунтові води, що залягають досить близько не можуть наповнити  річку, а через відсутність снігу та дощів вона не </a:t>
            </a:r>
            <a:r>
              <a:rPr lang="uk-UA" sz="2000" b="1" dirty="0" err="1" smtClean="0"/>
              <a:t>доотримала</a:t>
            </a:r>
            <a:r>
              <a:rPr lang="uk-UA" sz="2000" b="1" dirty="0" smtClean="0"/>
              <a:t> вологи ще й зовні. Річку ще можна оновити прочистивши русло, для цього потрібно поглибити її приблизно на два метри, попередньо звільнивши від заростей очерету.  Крім того варто відрегулювати стік води з греблі для нормального режиму річки. </a:t>
            </a:r>
          </a:p>
          <a:p>
            <a:pPr algn="just"/>
            <a:endParaRPr lang="uk-UA" sz="2000" b="1" dirty="0"/>
          </a:p>
        </p:txBody>
      </p:sp>
      <p:pic>
        <p:nvPicPr>
          <p:cNvPr id="15" name="Picture 4" descr="C:\Users\user\Pictures\111___09\IMG_3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356992"/>
            <a:ext cx="2160240" cy="1620180"/>
          </a:xfrm>
          <a:prstGeom prst="rect">
            <a:avLst/>
          </a:prstGeom>
          <a:noFill/>
        </p:spPr>
      </p:pic>
      <p:pic>
        <p:nvPicPr>
          <p:cNvPr id="16" name="Picture 5" descr="C:\Users\user\Pictures\111___09\IMG_37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5085184"/>
            <a:ext cx="2208246" cy="1656184"/>
          </a:xfrm>
          <a:prstGeom prst="rect">
            <a:avLst/>
          </a:prstGeom>
          <a:noFill/>
        </p:spPr>
      </p:pic>
      <p:pic>
        <p:nvPicPr>
          <p:cNvPr id="10" name="Picture 3" descr="C:\Users\user\Music\120076496_1274510672910535_162079733582187241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32656"/>
            <a:ext cx="2818656" cy="2113992"/>
          </a:xfrm>
          <a:prstGeom prst="rect">
            <a:avLst/>
          </a:prstGeom>
          <a:noFill/>
        </p:spPr>
      </p:pic>
      <p:pic>
        <p:nvPicPr>
          <p:cNvPr id="11" name="Picture 2" descr="C:\Users\user\Music\120189604_1274510736243862_812702401019994340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492896"/>
            <a:ext cx="2808312" cy="2106234"/>
          </a:xfrm>
          <a:prstGeom prst="rect">
            <a:avLst/>
          </a:prstGeom>
          <a:noFill/>
        </p:spPr>
      </p:pic>
      <p:pic>
        <p:nvPicPr>
          <p:cNvPr id="12" name="Picture 4" descr="C:\Users\user\Music\119985166_1274510789577190_8568562411067105767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653136"/>
            <a:ext cx="2784310" cy="2088232"/>
          </a:xfrm>
          <a:prstGeom prst="rect">
            <a:avLst/>
          </a:prstGeom>
          <a:noFill/>
        </p:spPr>
      </p:pic>
      <p:pic>
        <p:nvPicPr>
          <p:cNvPr id="1027" name="Picture 3" descr="C:\Users\user\Music\120202955_1274510599577209_1044024234055014954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332656"/>
            <a:ext cx="2160240" cy="288032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139952" y="0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 smtClean="0">
                <a:solidFill>
                  <a:srgbClr val="002060"/>
                </a:solidFill>
              </a:rPr>
              <a:t>Річка Плетений </a:t>
            </a:r>
            <a:r>
              <a:rPr lang="uk-UA" sz="1600" i="1" dirty="0" err="1" smtClean="0">
                <a:solidFill>
                  <a:srgbClr val="002060"/>
                </a:solidFill>
              </a:rPr>
              <a:t>Ташлик</a:t>
            </a:r>
            <a:r>
              <a:rPr lang="uk-UA" sz="1600" i="1" dirty="0" smtClean="0">
                <a:solidFill>
                  <a:srgbClr val="002060"/>
                </a:solidFill>
              </a:rPr>
              <a:t> (березень, вересень 2020)</a:t>
            </a:r>
            <a:endParaRPr lang="uk-UA" sz="16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3968" y="332656"/>
            <a:ext cx="4752528" cy="633670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b="1" dirty="0" smtClean="0"/>
              <a:t>Було підмічено, що одним дрібним фермером на прилеглій заплаві до його сільськогосподарських земель було прочищено зарості очерету та поглиблено замулене русло на 1-1,5м. На сьогодні ця прочищена частина русла річки є  заповнена водою, що доводить нашу версію про порятунок річки через її чистку і поглиблення. Можливо досить було зробити кілька подібних копанок вздовж усього відрізку між ставками, щоб врегулювати рівень води і принаймні заповнити русло.   </a:t>
            </a:r>
          </a:p>
          <a:p>
            <a:pPr algn="just"/>
            <a:endParaRPr lang="uk-UA" b="1" dirty="0"/>
          </a:p>
        </p:txBody>
      </p:sp>
      <p:pic>
        <p:nvPicPr>
          <p:cNvPr id="1026" name="Picture 2" descr="C:\Users\user\Documents\Нова папка\IMG_20191022_1418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4038600" cy="331236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2094" t="19019" b="14416"/>
          <a:stretch>
            <a:fillRect/>
          </a:stretch>
        </p:blipFill>
        <p:spPr bwMode="auto">
          <a:xfrm>
            <a:off x="467544" y="3573016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1151</Words>
  <Application>Microsoft Office PowerPoint</Application>
  <PresentationFormat>Экран (4:3)</PresentationFormat>
  <Paragraphs>80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ЗАРОСТІ ОЧЕРЕТУ ЗВИЧАЙНОГО НА МАЛИХ РІЧКАХ УКРАЇНИ: НЕГАТИВНІ ТА ПОЗИТИВНІ НАСЛІДКИ  </vt:lpstr>
      <vt:lpstr>Слайд 2</vt:lpstr>
      <vt:lpstr>Слайд 3</vt:lpstr>
      <vt:lpstr>Слайд 4</vt:lpstr>
      <vt:lpstr>Практичне використання </vt:lpstr>
      <vt:lpstr>В результаті опрацювання  джерел інформації  увагу привернула особливість рослини як фільтру, що призводить до  самоочищення водойми і дає можливість використовувати  її як біотехнологію для покращення якості стічних води, що активно використовується багатьма країнами. </vt:lpstr>
      <vt:lpstr> </vt:lpstr>
      <vt:lpstr>Слайд 8</vt:lpstr>
      <vt:lpstr>Слайд 9</vt:lpstr>
      <vt:lpstr>Слайд 10</vt:lpstr>
      <vt:lpstr>ВИКОРИСТАННЯ ОЧЕРЕТУ ЗВИЧАЙНОГО ДЛЯ ВИРОБНИЦТВА ПАЛЕТІВ ЯК АЛЬТЕРНАТИВНОГО ДЖЕРЕЛА ПАЛИВА У ПРИВАТНИХ  ДОМОГОСПОДАРСТВАХ </vt:lpstr>
      <vt:lpstr>Була використана сировина у співвідношені 80% - очерету та 20% - вологого паперу для скріплення суміші. В якості експерименту кілька були спалені. Палети виділяли велику кількість тепла та за якісними показниками не відрізнялись від звичайних промислових</vt:lpstr>
      <vt:lpstr>Практичне використання </vt:lpstr>
      <vt:lpstr>Вироби з очерету звичайного виготовленні власноруч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ОЧЕРЕТ ЗВИЧАЙНИЙ:  ЗНАЧЕННЯ ТА ПЕРСПЕКТИВИ ВИКОРИСТАННЯ </dc:title>
  <dc:creator>новый</dc:creator>
  <cp:lastModifiedBy>user</cp:lastModifiedBy>
  <cp:revision>64</cp:revision>
  <dcterms:created xsi:type="dcterms:W3CDTF">2020-02-12T21:39:31Z</dcterms:created>
  <dcterms:modified xsi:type="dcterms:W3CDTF">2021-04-20T08:16:07Z</dcterms:modified>
</cp:coreProperties>
</file>