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3" r:id="rId4"/>
    <p:sldId id="285" r:id="rId5"/>
    <p:sldId id="284" r:id="rId6"/>
    <p:sldId id="256" r:id="rId7"/>
    <p:sldId id="257" r:id="rId8"/>
    <p:sldId id="266" r:id="rId9"/>
    <p:sldId id="259" r:id="rId10"/>
    <p:sldId id="261" r:id="rId11"/>
    <p:sldId id="262" r:id="rId12"/>
    <p:sldId id="263" r:id="rId13"/>
    <p:sldId id="258" r:id="rId14"/>
    <p:sldId id="264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7" r:id="rId28"/>
    <p:sldId id="279" r:id="rId29"/>
    <p:sldId id="286" r:id="rId30"/>
    <p:sldId id="287" r:id="rId31"/>
    <p:sldId id="282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48004D-014B-4CFE-86D6-CCBB84F9E8AA}" type="datetimeFigureOut">
              <a:rPr lang="uk-UA" smtClean="0"/>
              <a:pPr/>
              <a:t>07.04.2021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C22D3C-C302-46CA-9F50-7FC2F6576A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33265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err="1"/>
              <a:t>Всеукраїнський</a:t>
            </a:r>
            <a:r>
              <a:rPr lang="ru-RU" sz="2800" dirty="0"/>
              <a:t> </a:t>
            </a:r>
            <a:r>
              <a:rPr lang="ru-RU" sz="2800" dirty="0" err="1"/>
              <a:t>інтерактивний</a:t>
            </a:r>
            <a:r>
              <a:rPr lang="ru-RU" sz="2800" dirty="0"/>
              <a:t> конкурс </a:t>
            </a:r>
            <a:endParaRPr lang="ru-RU" sz="2800" dirty="0" smtClean="0"/>
          </a:p>
          <a:p>
            <a:pPr algn="ctr" fontAlgn="base"/>
            <a:r>
              <a:rPr lang="ru-RU" sz="2800" dirty="0" smtClean="0"/>
              <a:t>«</a:t>
            </a:r>
            <a:r>
              <a:rPr lang="ru-RU" sz="2800" dirty="0" err="1"/>
              <a:t>МАН-Юніор</a:t>
            </a:r>
            <a:r>
              <a:rPr lang="ru-RU" sz="2800" dirty="0"/>
              <a:t> </a:t>
            </a:r>
            <a:r>
              <a:rPr lang="ru-RU" sz="2800" dirty="0" err="1"/>
              <a:t>Дослідник</a:t>
            </a:r>
            <a:r>
              <a:rPr lang="ru-RU" sz="2800" dirty="0"/>
              <a:t>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564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x-none" sz="2800" smtClean="0">
                <a:ea typeface="Times New Roman" charset="0"/>
                <a:cs typeface="Times New Roman" charset="0"/>
              </a:rPr>
              <a:t>Номінація «Історик-Юніор»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.</a:t>
            </a:r>
          </a:p>
          <a:p>
            <a:pPr lvl="0" algn="ctr"/>
            <a:r>
              <a:rPr lang="uk-UA" sz="2800" dirty="0" smtClean="0">
                <a:ea typeface="Times New Roman" charset="0"/>
                <a:cs typeface="Times New Roman" charset="0"/>
              </a:rPr>
              <a:t>Т</a:t>
            </a:r>
            <a:r>
              <a:rPr lang="x-none" sz="2800" smtClean="0">
                <a:ea typeface="Times New Roman" charset="0"/>
                <a:cs typeface="Times New Roman" charset="0"/>
              </a:rPr>
              <a:t>ема</a:t>
            </a:r>
            <a:r>
              <a:rPr lang="uk-UA" sz="2800" dirty="0" smtClean="0">
                <a:ea typeface="Times New Roman" charset="0"/>
                <a:cs typeface="Times New Roman" charset="0"/>
              </a:rPr>
              <a:t>:</a:t>
            </a:r>
            <a:r>
              <a:rPr lang="x-none" sz="2800" smtClean="0">
                <a:ea typeface="Times New Roman" charset="0"/>
                <a:cs typeface="Times New Roman" charset="0"/>
              </a:rPr>
              <a:t> «Короткий екскурсійний маршрут з елементами власного дослідження   на місцевому матеріалі»</a:t>
            </a:r>
            <a:endParaRPr lang="x-none" sz="2800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Маршрут до місця пролягає від станції метро "Червоний хутір", далі автобусом до </a:t>
            </a:r>
            <a:r>
              <a:rPr lang="uk-UA" sz="2800" dirty="0" err="1" smtClean="0"/>
              <a:t>вул.Бориспільська</a:t>
            </a:r>
            <a:r>
              <a:rPr lang="uk-UA" sz="2800" dirty="0" smtClean="0"/>
              <a:t>. 500 метрів пішки вздовж місцевої  промислової зони, перехід через залізничні колії, і ось перед нами знак: "До </a:t>
            </a:r>
            <a:r>
              <a:rPr lang="uk-UA" sz="2800" dirty="0" err="1" smtClean="0"/>
              <a:t>пам'ятника”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2033" cy="61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2088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Через 15 хвилин прогулянки  асфальтною дорогою,  ми виходимо на майданчик з каменем. Це і є меморіальний комплекс. </a:t>
            </a:r>
            <a:endParaRPr lang="uk-U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egodnya.ua/longread/%D0%94%D0%B0%D1%80%D0%BD%D0%B8%D1%86%D0%BA%D0%B8%D0%B9%20%D0%BB%D0%B0%D0%B3%D0%B5%D1%80%D1%8C%20%D1%81%D0%BC%D0%B5%D1%80%D1%82%D0%B8/images/tild3335-6462-4165-a431-393439613665__img_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07896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7524"/>
            <a:ext cx="8712968" cy="65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Напис на камені знайомить нас з комплексом:</a:t>
            </a:r>
          </a:p>
          <a:p>
            <a:pPr algn="just"/>
            <a:r>
              <a:rPr lang="uk-UA" sz="2800" dirty="0" smtClean="0"/>
              <a:t>"У цьому лісі восени 1941 року гітлерівцями було організовано концентраційний табір. Жорстокий режим, голод, холод, хвороби, постійні розстріли привели до масової загибелі в'язнів. В Дарницькій землі ще й досі лежать сотні тисяч жертв фашизму. Вам, невідомим полеглим, вічне безсмертя. .. ", - йдеться в тексті на гранітній плиті.</a:t>
            </a:r>
            <a:endParaRPr lang="uk-U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1" y="116632"/>
            <a:ext cx="86506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Поруч з плитою - чотириметровий стовп з двох зварених металевих швелерів з колючим дротом вгорі. Це символічна загороджувальна опора. Насправді, в створенні загородження з колючого дроту використовувалися високі дерева густого Дарницького лісу.</a:t>
            </a:r>
            <a:endParaRPr lang="uk-UA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www.segodnya.ua/longread/%D0%94%D0%B0%D1%80%D0%BD%D0%B8%D1%86%D0%BA%D0%B8%D0%B9%20%D0%BB%D0%B0%D0%B3%D0%B5%D1%80%D1%8C%20%D1%81%D0%BC%D0%B5%D1%80%D1%82%D0%B8/images/tild3030-3734-4232-b332-303737303762__img_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3193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Трохи далі - мармуровий хрест. Він виглядає новим у порівнянні з іншими елементами комплексу, і, як повідомляється на плиті, встановлений в 2006-му році. Сам комплекс  існує з 1968-го.</a:t>
            </a:r>
            <a:endParaRPr lang="uk-UA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129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/>
              <a:t>“Дослідження</a:t>
            </a:r>
            <a:r>
              <a:rPr lang="uk-UA" sz="2800" dirty="0" smtClean="0"/>
              <a:t> Дарницького </a:t>
            </a:r>
            <a:r>
              <a:rPr lang="uk-UA" sz="2800" dirty="0" err="1" smtClean="0"/>
              <a:t>концтабору.”</a:t>
            </a:r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Виконав</a:t>
            </a:r>
            <a:r>
              <a:rPr lang="uk-UA" sz="2000" dirty="0" smtClean="0"/>
              <a:t>:</a:t>
            </a:r>
          </a:p>
          <a:p>
            <a:r>
              <a:rPr lang="uk-UA" sz="2000" dirty="0" smtClean="0"/>
              <a:t>Учень 10 – Б класу</a:t>
            </a:r>
          </a:p>
          <a:p>
            <a:r>
              <a:rPr lang="uk-UA" sz="2000" dirty="0" smtClean="0"/>
              <a:t>Спеціалізованої</a:t>
            </a:r>
            <a:r>
              <a:rPr lang="uk-UA" sz="2000" dirty="0"/>
              <a:t> </a:t>
            </a:r>
            <a:r>
              <a:rPr lang="uk-UA" sz="2000" dirty="0" smtClean="0"/>
              <a:t>загальноосвітньої</a:t>
            </a:r>
            <a:r>
              <a:rPr lang="uk-UA" sz="2000" dirty="0"/>
              <a:t> </a:t>
            </a:r>
            <a:r>
              <a:rPr lang="uk-UA" sz="2000" dirty="0" smtClean="0"/>
              <a:t>школи </a:t>
            </a:r>
            <a:r>
              <a:rPr lang="en-US" sz="2000" dirty="0"/>
              <a:t>I-III </a:t>
            </a:r>
            <a:r>
              <a:rPr lang="uk-UA" sz="2000" dirty="0"/>
              <a:t>ступенів №</a:t>
            </a:r>
            <a:r>
              <a:rPr lang="uk-UA" sz="2000" dirty="0" smtClean="0"/>
              <a:t>316</a:t>
            </a:r>
          </a:p>
          <a:p>
            <a:r>
              <a:rPr lang="uk-UA" sz="2000" dirty="0" smtClean="0"/>
              <a:t> </a:t>
            </a:r>
            <a:r>
              <a:rPr lang="uk-UA" sz="2000" dirty="0"/>
              <a:t>з поглибленим вивченням української мови. Дарницького району м. Києва.</a:t>
            </a:r>
            <a:endParaRPr lang="uk-UA" sz="2000" dirty="0" smtClean="0"/>
          </a:p>
          <a:p>
            <a:r>
              <a:rPr lang="uk-UA" sz="2000" dirty="0" err="1" smtClean="0"/>
              <a:t>Чигрин</a:t>
            </a:r>
            <a:r>
              <a:rPr lang="uk-UA" sz="2000" dirty="0" smtClean="0"/>
              <a:t> Віталій </a:t>
            </a:r>
            <a:r>
              <a:rPr lang="uk-UA" sz="2000" dirty="0" smtClean="0"/>
              <a:t>Сергійович</a:t>
            </a:r>
          </a:p>
          <a:p>
            <a:r>
              <a:rPr lang="ru-RU" sz="2000" dirty="0" err="1" smtClean="0"/>
              <a:t>Керівник</a:t>
            </a:r>
            <a:r>
              <a:rPr lang="ru-RU" sz="2000" dirty="0" smtClean="0"/>
              <a:t>:</a:t>
            </a:r>
          </a:p>
          <a:p>
            <a:r>
              <a:rPr lang="ru-RU" sz="2000" dirty="0" err="1" smtClean="0"/>
              <a:t>Вчитель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uk-UA" sz="2000" dirty="0" smtClean="0"/>
              <a:t>Спеціалізованої загальноосвітньої школи </a:t>
            </a:r>
            <a:r>
              <a:rPr lang="en-US" sz="2000" dirty="0" smtClean="0"/>
              <a:t>I-III </a:t>
            </a:r>
            <a:r>
              <a:rPr lang="uk-UA" sz="2000" dirty="0" smtClean="0"/>
              <a:t>ступенів №</a:t>
            </a:r>
            <a:r>
              <a:rPr lang="uk-UA" sz="2000" dirty="0" smtClean="0"/>
              <a:t>316 з </a:t>
            </a:r>
            <a:r>
              <a:rPr lang="uk-UA" sz="2000" dirty="0" smtClean="0"/>
              <a:t>поглибленим вивченням української мови. Дарницького району м. Києва</a:t>
            </a:r>
            <a:r>
              <a:rPr lang="uk-UA" sz="2000" dirty="0" smtClean="0"/>
              <a:t>.</a:t>
            </a:r>
          </a:p>
          <a:p>
            <a:r>
              <a:rPr lang="uk-UA" sz="2000" dirty="0" err="1" smtClean="0"/>
              <a:t>Попельнюк</a:t>
            </a:r>
            <a:r>
              <a:rPr lang="uk-UA" sz="2000" dirty="0" smtClean="0"/>
              <a:t> Борис Володимирович</a:t>
            </a:r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</p:txBody>
      </p:sp>
      <p:pic>
        <p:nvPicPr>
          <p:cNvPr id="36866" name="Picture 2" descr="Файл:Пам'ятник жертвам Дарницького концтабору Київ.JP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www.segodnya.ua/longread/%D0%94%D0%B0%D1%80%D0%BD%D0%B8%D1%86%D0%BA%D0%B8%D0%B9%20%D0%BB%D0%B0%D0%B3%D0%B5%D1%80%D1%8C%20%D1%81%D0%BC%D0%B5%D1%80%D1%82%D0%B8/images/tild3737-3365-4735-b463-623963666439__img_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1239" cy="570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segodnya.ua/longread/%D0%94%D0%B0%D1%80%D0%BD%D0%B8%D1%86%D0%BA%D0%B8%D0%B9%20%D0%BB%D0%B0%D0%B3%D0%B5%D1%80%D1%8C%20%D1%81%D0%BC%D0%B5%D1%80%D1%82%D0%B8/images/tild3434-3431-4264-b261-366335613566__img_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260648"/>
            <a:ext cx="9139943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segodnya.ua/longread/%D0%94%D0%B0%D1%80%D0%BD%D0%B8%D1%86%D0%BA%D0%B8%D0%B9%20%D0%BB%D0%B0%D0%B3%D0%B5%D1%80%D1%8C%20%D1%81%D0%BC%D0%B5%D1%80%D1%82%D0%B8/images/tild6633-6639-4532-b465-363330363035__img_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5928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"Тут в 1941-1943 роках у </a:t>
            </a:r>
            <a:r>
              <a:rPr lang="ru-RU" sz="2800" dirty="0" err="1" smtClean="0"/>
              <a:t>фашистському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таборі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закатовано</a:t>
            </a:r>
            <a:r>
              <a:rPr lang="ru-RU" sz="2800" dirty="0" smtClean="0"/>
              <a:t> 68 </a:t>
            </a:r>
            <a:r>
              <a:rPr lang="ru-RU" sz="2800" dirty="0" err="1" smtClean="0"/>
              <a:t>тисяч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воїнів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віддали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за тебе, за свободу… </a:t>
            </a:r>
            <a:r>
              <a:rPr lang="ru-RU" sz="2800" dirty="0" err="1" smtClean="0"/>
              <a:t>батьківщини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Пам'ятай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здобутий</a:t>
            </a:r>
            <a:r>
              <a:rPr lang="ru-RU" sz="2800" dirty="0" smtClean="0"/>
              <a:t> мир", - великими </a:t>
            </a:r>
            <a:r>
              <a:rPr lang="ru-RU" sz="2800" dirty="0" err="1" smtClean="0"/>
              <a:t>літерами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викарбовано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плиті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поруч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хрестом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0771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"</a:t>
            </a:r>
            <a:r>
              <a:rPr lang="ru-RU" sz="2800" dirty="0" err="1" smtClean="0"/>
              <a:t>Тисячі</a:t>
            </a:r>
            <a:r>
              <a:rPr lang="ru-RU" sz="2800" dirty="0" smtClean="0"/>
              <a:t> людей, </a:t>
            </a:r>
            <a:r>
              <a:rPr lang="ru-RU" sz="2800" dirty="0" err="1" smtClean="0"/>
              <a:t>позбавлені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зброї</a:t>
            </a:r>
            <a:r>
              <a:rPr lang="ru-RU" sz="2800" dirty="0" smtClean="0"/>
              <a:t> і закону, </a:t>
            </a:r>
            <a:r>
              <a:rPr lang="ru-RU" sz="2800" dirty="0"/>
              <a:t>у</a:t>
            </a:r>
            <a:r>
              <a:rPr lang="ru-RU" sz="2800" dirty="0" smtClean="0"/>
              <a:t>мирали в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таборі</a:t>
            </a:r>
            <a:r>
              <a:rPr lang="ru-RU" sz="2800" dirty="0" smtClean="0"/>
              <a:t> невольниками на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передаючи</a:t>
            </a:r>
            <a:r>
              <a:rPr lang="ru-RU" sz="2800" dirty="0" smtClean="0"/>
              <a:t> живим </a:t>
            </a:r>
            <a:r>
              <a:rPr lang="ru-RU" sz="2800" dirty="0" err="1" smtClean="0"/>
              <a:t>останні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поклони</a:t>
            </a:r>
            <a:r>
              <a:rPr lang="ru-RU" sz="2800" dirty="0" smtClean="0"/>
              <a:t> і </a:t>
            </a:r>
            <a:r>
              <a:rPr lang="ru-RU" sz="2800" dirty="0" err="1" smtClean="0"/>
              <a:t>прощання</a:t>
            </a:r>
            <a:r>
              <a:rPr lang="ru-RU" sz="2800" dirty="0" smtClean="0"/>
              <a:t>", - </a:t>
            </a:r>
            <a:r>
              <a:rPr lang="ru-RU" sz="2800" dirty="0" err="1" smtClean="0"/>
              <a:t>описує</a:t>
            </a:r>
            <a:r>
              <a:rPr lang="ru-RU" sz="2800" dirty="0" smtClean="0"/>
              <a:t> те, що </a:t>
            </a:r>
            <a:r>
              <a:rPr lang="ru-RU" sz="2800" dirty="0" err="1" smtClean="0"/>
              <a:t>відбувалося</a:t>
            </a:r>
            <a:r>
              <a:rPr lang="ru-RU" sz="2800" dirty="0" smtClean="0"/>
              <a:t> тут цитата </a:t>
            </a:r>
            <a:r>
              <a:rPr lang="ru-RU" sz="2800" dirty="0" err="1" smtClean="0"/>
              <a:t>Олександра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Довженка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6850269" cy="390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Центральна </a:t>
            </a:r>
            <a:r>
              <a:rPr lang="ru-RU" sz="2800" dirty="0" err="1" smtClean="0"/>
              <a:t>фігура</a:t>
            </a:r>
            <a:r>
              <a:rPr lang="ru-RU" sz="2800" dirty="0" smtClean="0"/>
              <a:t> </a:t>
            </a:r>
            <a:r>
              <a:rPr lang="ru-RU" sz="2800" dirty="0" err="1" smtClean="0"/>
              <a:t>меморіального</a:t>
            </a:r>
            <a:r>
              <a:rPr lang="ru-RU" sz="2800" dirty="0" smtClean="0"/>
              <a:t> комплексу  - </a:t>
            </a:r>
            <a:r>
              <a:rPr lang="ru-RU" sz="2800" dirty="0" err="1" smtClean="0"/>
              <a:t>пам'ятник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закатованих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в'язнів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концтабору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Автор </a:t>
            </a:r>
            <a:r>
              <a:rPr lang="ru-RU" sz="2800" dirty="0" err="1" smtClean="0"/>
              <a:t>пам'ятника</a:t>
            </a:r>
            <a:r>
              <a:rPr lang="ru-RU" sz="2800" dirty="0" smtClean="0"/>
              <a:t> - скульптор Валентин </a:t>
            </a:r>
            <a:r>
              <a:rPr lang="ru-RU" sz="2800" dirty="0" err="1" smtClean="0"/>
              <a:t>Зноба</a:t>
            </a:r>
            <a:r>
              <a:rPr lang="ru-RU" sz="2800" dirty="0" smtClean="0"/>
              <a:t>. 1969 </a:t>
            </a:r>
            <a:r>
              <a:rPr lang="ru-RU" sz="2800" dirty="0" err="1" smtClean="0"/>
              <a:t>рік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35842" name="Picture 2" descr="https://www.segodnya.ua/longread/%D0%94%D0%B0%D1%80%D0%BD%D0%B8%D1%86%D0%BA%D0%B8%D0%B9%20%D0%BB%D0%B0%D0%B3%D0%B5%D1%80%D1%8C%20%D1%81%D0%BC%D0%B5%D1%80%D1%82%D0%B8/images/tild6336-6463-4535-b031-353435326239__img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763679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www.segodnya.ua/longread/%D0%94%D0%B0%D1%80%D0%BD%D0%B8%D1%86%D0%BA%D0%B8%D0%B9%20%D0%BB%D0%B0%D0%B3%D0%B5%D1%80%D1%8C%20%D1%81%D0%BC%D0%B5%D1%80%D1%82%D0%B8/images/tild6638-6630-4164-b061-303433613764__img_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3"/>
            <a:ext cx="9036496" cy="6024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Незважаючи на запустіння, тиша тут не відчувається. Поруч чути шум </a:t>
            </a:r>
            <a:r>
              <a:rPr lang="uk-UA" sz="2800" dirty="0" err="1" smtClean="0"/>
              <a:t>промзони</a:t>
            </a:r>
            <a:r>
              <a:rPr lang="uk-UA" sz="2800" dirty="0" smtClean="0"/>
              <a:t>, зверху постійно чути ревіння літаків, що йдуть на посадку в Бориспіль. Про те, що тут був табір, нагадує тільки меморіальний комплекс. Немає  позначень та відокремленності території . Про масштаби табору ми знаємо лише завдяки рідкісним фото і свідченнями очевидців.</a:t>
            </a:r>
            <a:endParaRPr lang="uk-UA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692696"/>
            <a:ext cx="871296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Визначено, що під час радянсько-німецької війни 1941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існував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Да́рницький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концта́бір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 німецьких джерелах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Київ-Схід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нім. Kiew-Ost (з вересня 1941);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Шталаг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339 Київ-Дарниця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нім.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Stalag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339 Kiew-Darniza (із січня 1942);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Шталаг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384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Дарницький концентраційний табір, один з найбільших на теренах України, створений німецькою окупаційною владою в Дарницькому лісі Києва в період Другої світової війни (1941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1943 роки). Був призначений для перебування в ньому військовополонених Червоної армії. За німецькими джерелами мав № 339. Через табір пройшло до 300 тис. людей, з них загинуло у ньому, за різними оцінками, від 68 до 75тис.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ясовано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аршрут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безліч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подальше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законодавчо-нормативної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методичного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галізу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Доведено, що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Дарницький концентраційний табір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багатьма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критеріями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еталонним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мережі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40768"/>
            <a:ext cx="849694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теоретично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обґрунтувати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самоврядуванню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поради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рекомендації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маршруту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територією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Дарницького району м.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знаходився Дарницький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концтабор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 час радянсько-німецької війни 1941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засадах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злагодженої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інтегрованої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25480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найголовнішою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маршруту 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закатованих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в'язнів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концтабору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Авторства скульптора Валентина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Зноби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1969 рік.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Визначено, що 100% населення зацікавлені у питанні збереженні історичних маршрутів та відповідають згідно з власного історичного виховання, що вказує на високу історичну освіту нації.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відновлювати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сторичн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ясовано, що розроблений екскурсійний маршрут на території історичної пам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ятки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Дарницкого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концтабору матиме історичний ефект у збережені унікальності.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Доведено, лише за комплексного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і самих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фонду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вирішено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mtClean="0">
                <a:latin typeface="Times New Roman" charset="0"/>
                <a:ea typeface="Times New Roman" charset="0"/>
                <a:cs typeface="Times New Roman" charset="0"/>
              </a:rPr>
              <a:t>Список використаної літератури:</a:t>
            </a:r>
            <a:endParaRPr lang="uk-UA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uk-UA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М. В. Коваль. Дарницький табір військовополонених // Енциклопедія історії України : у 10 т. /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редкол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. : В. А. Смолій (голова) та ін. ; Інститут історії України НАН України. — К. : Наук. думка, 2004. — Т. 2 : Г — Д. — С. 292. — 518 с. : іл. —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ISBN 966-00-0405-2.</a:t>
            </a:r>
            <a:endParaRPr lang="uk-UA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2)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Украинская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ССР в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Великой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Отечественной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войне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Советского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uk-UA" dirty="0" err="1" smtClean="0">
                <a:latin typeface="Times New Roman" charset="0"/>
                <a:ea typeface="Times New Roman" charset="0"/>
                <a:cs typeface="Times New Roman" charset="0"/>
              </a:rPr>
              <a:t>Союза</a:t>
            </a:r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 1941—1945 гг.», Т. 1. Київ, 1975 рік (рос.).</a:t>
            </a:r>
          </a:p>
          <a:p>
            <a:endParaRPr lang="uk-UA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uk-UA" dirty="0" smtClean="0">
                <a:latin typeface="Times New Roman" charset="0"/>
                <a:ea typeface="Times New Roman" charset="0"/>
                <a:cs typeface="Times New Roman" charset="0"/>
              </a:rPr>
              <a:t>3) Коваль М. В., «Шлак війни. Наші військовополонені у 1941—1944 роках». «Політика і час», 1999 рік, № 2–3.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lang="ru-RU" sz="3200" b="1" dirty="0" err="1" smtClean="0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маршруту, як основа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історик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о-культурного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3200" dirty="0" err="1" smtClean="0"/>
              <a:t>підвищення</a:t>
            </a:r>
            <a:r>
              <a:rPr lang="uk-UA" sz="3200" dirty="0" smtClean="0"/>
              <a:t> історичної культури населення </a:t>
            </a:r>
            <a:r>
              <a:rPr lang="uk-UA" sz="3200" dirty="0" smtClean="0"/>
              <a:t> через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авторського екскурсійного маршруту територією де знаходився Дарницький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концтабор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 час радянсько-німецької війни 1941 </a:t>
            </a:r>
            <a:r>
              <a:rPr lang="uk-UA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 основі аналізу наукової літератури розкрити особливості історичного розвитку  території Дарницького району м. </a:t>
            </a:r>
            <a:r>
              <a:rPr lang="uk-UA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Київа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знаходився Дарницький концтабір під час радянсько-німецької війни 1941 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Дослідити стан  території та історичних пам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яток території Дарницького району м. </a:t>
            </a:r>
            <a:r>
              <a:rPr lang="uk-UA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Київа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знаходився Дарницький концтабір під час радянсько-німецької війни 1941 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Проаналізувати ставлення громади Дарницького району до території де знаходився Дарницький концтабір під час радянсько-німецької війни 1941 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рр.   та запропонувати методи підвищення історичної свідомості населення. </a:t>
            </a:r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032" y="1556792"/>
            <a:ext cx="8461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22 червня 1941 </a:t>
            </a:r>
            <a:r>
              <a:rPr lang="ru-RU" sz="2400" dirty="0" smtClean="0"/>
              <a:t>роз</a:t>
            </a:r>
            <a:r>
              <a:rPr lang="uk-UA" sz="2400" dirty="0" smtClean="0"/>
              <a:t>почалася радянсько-німецька війна.</a:t>
            </a:r>
          </a:p>
          <a:p>
            <a:pPr algn="just"/>
            <a:r>
              <a:rPr lang="uk-UA" sz="2400" dirty="0" smtClean="0"/>
              <a:t>На територію СРСР удар був здійснений трьома групами армій - "Північ", "Центр" і "Південь". </a:t>
            </a:r>
          </a:p>
          <a:p>
            <a:pPr algn="just"/>
            <a:r>
              <a:rPr lang="uk-UA" sz="2400" dirty="0" smtClean="0"/>
              <a:t>Група армій "Південь" рухалася на Київ. В ході Київської операції сотні тисяч радянських військових потрапило в полон. У Києві для їх утримання окупанти побудували два концентраційних табори </a:t>
            </a:r>
            <a:r>
              <a:rPr lang="uk-UA" sz="2400" dirty="0" err="1" smtClean="0"/>
              <a:t>Сірецький</a:t>
            </a:r>
            <a:r>
              <a:rPr lang="uk-UA" sz="2400" dirty="0" smtClean="0"/>
              <a:t> та Дарницький (пересильний), який забрав життя до 70 тисяч людей. Тіла десятків тисяч залишаються похованими в Дарницькому лісі.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7528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6005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52928" cy="63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5048" y="638132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Територія Дарницького концтабору на перший погляд - сосновий ліс. 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0689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 те, що тут відбулася жахлива трагедія - розстріл десятків тисяч солдатів, нагадує лише Меморіальний комплекс. Давайте разом подивимося, як він виглядає.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1127</Words>
  <Application>Microsoft Office PowerPoint</Application>
  <PresentationFormat>Экран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Борман</dc:creator>
  <cp:lastModifiedBy>Борман</cp:lastModifiedBy>
  <cp:revision>14</cp:revision>
  <dcterms:created xsi:type="dcterms:W3CDTF">2021-04-03T04:58:14Z</dcterms:created>
  <dcterms:modified xsi:type="dcterms:W3CDTF">2021-04-07T11:32:53Z</dcterms:modified>
</cp:coreProperties>
</file>