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77" r:id="rId3"/>
    <p:sldId id="258" r:id="rId4"/>
    <p:sldId id="260" r:id="rId5"/>
    <p:sldId id="278" r:id="rId6"/>
    <p:sldId id="280" r:id="rId7"/>
    <p:sldId id="281" r:id="rId8"/>
    <p:sldId id="282" r:id="rId9"/>
    <p:sldId id="285" r:id="rId10"/>
    <p:sldId id="265" r:id="rId11"/>
    <p:sldId id="287" r:id="rId12"/>
    <p:sldId id="28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F0337-8431-47E9-9CE1-E524E07F71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41A12-219B-4BBB-8B6F-829901EDDE3F}">
      <dgm:prSet/>
      <dgm:spPr>
        <a:solidFill>
          <a:schemeClr val="bg1"/>
        </a:solidFill>
      </dgm:spPr>
      <dgm:t>
        <a:bodyPr/>
        <a:lstStyle/>
        <a:p>
          <a:pPr algn="ctr" rtl="0"/>
          <a:r>
            <a:rPr lang="uk-UA" b="1" dirty="0" smtClean="0">
              <a:solidFill>
                <a:srgbClr val="000000"/>
              </a:solidFill>
              <a:latin typeface="Miama Nueva" panose="02000603000000000000" pitchFamily="2" charset="-52"/>
            </a:rPr>
            <a:t>«Оцінка екологічного стану ґрунтів м. Павлоград, </a:t>
          </a:r>
          <a:r>
            <a:rPr lang="uk-UA" b="1" dirty="0" smtClean="0">
              <a:solidFill>
                <a:srgbClr val="000000"/>
              </a:solidFill>
              <a:latin typeface="Miama Nueva" panose="02000603000000000000" pitchFamily="2" charset="-52"/>
            </a:rPr>
            <a:t>методом </a:t>
          </a:r>
          <a:r>
            <a:rPr lang="uk-UA" b="1" dirty="0" err="1" smtClean="0">
              <a:solidFill>
                <a:srgbClr val="000000"/>
              </a:solidFill>
              <a:latin typeface="Miama Nueva" panose="02000603000000000000" pitchFamily="2" charset="-52"/>
            </a:rPr>
            <a:t>біоіндикації</a:t>
          </a:r>
          <a:r>
            <a:rPr lang="uk-UA" b="1" dirty="0" smtClean="0">
              <a:solidFill>
                <a:srgbClr val="000000"/>
              </a:solidFill>
              <a:latin typeface="Miama Nueva" panose="02000603000000000000" pitchFamily="2" charset="-52"/>
            </a:rPr>
            <a:t>, </a:t>
          </a:r>
          <a:r>
            <a:rPr lang="uk-UA" b="1" dirty="0" smtClean="0">
              <a:solidFill>
                <a:srgbClr val="000000"/>
              </a:solidFill>
              <a:latin typeface="Miama Nueva" panose="02000603000000000000" pitchFamily="2" charset="-52"/>
            </a:rPr>
            <a:t>за змінами видового </a:t>
          </a:r>
          <a:r>
            <a:rPr lang="uk-UA" b="1" dirty="0" err="1" smtClean="0">
              <a:solidFill>
                <a:srgbClr val="000000"/>
              </a:solidFill>
              <a:latin typeface="Miama Nueva" panose="02000603000000000000" pitchFamily="2" charset="-52"/>
            </a:rPr>
            <a:t>біорізнаманіття</a:t>
          </a:r>
          <a:r>
            <a:rPr lang="uk-UA" b="1" dirty="0" smtClean="0">
              <a:solidFill>
                <a:srgbClr val="000000"/>
              </a:solidFill>
              <a:latin typeface="Miama Nueva" panose="02000603000000000000" pitchFamily="2" charset="-52"/>
            </a:rPr>
            <a:t> ґрунтових безхребетних тварин»</a:t>
          </a:r>
          <a:endParaRPr lang="ru-RU" dirty="0">
            <a:solidFill>
              <a:srgbClr val="000000"/>
            </a:solidFill>
            <a:latin typeface="Miama Nueva" panose="02000603000000000000" pitchFamily="2" charset="-52"/>
          </a:endParaRPr>
        </a:p>
      </dgm:t>
    </dgm:pt>
    <dgm:pt modelId="{9B002D57-BAF4-414A-83F0-D39918D47EB9}" type="parTrans" cxnId="{E62127CD-89FC-4E44-835E-E9A34FA4813A}">
      <dgm:prSet/>
      <dgm:spPr/>
      <dgm:t>
        <a:bodyPr/>
        <a:lstStyle/>
        <a:p>
          <a:endParaRPr lang="ru-RU"/>
        </a:p>
      </dgm:t>
    </dgm:pt>
    <dgm:pt modelId="{90C01E4F-533C-4E07-921D-A0EF537DED12}" type="sibTrans" cxnId="{E62127CD-89FC-4E44-835E-E9A34FA4813A}">
      <dgm:prSet/>
      <dgm:spPr/>
      <dgm:t>
        <a:bodyPr/>
        <a:lstStyle/>
        <a:p>
          <a:endParaRPr lang="ru-RU"/>
        </a:p>
      </dgm:t>
    </dgm:pt>
    <dgm:pt modelId="{631F8B9D-3EED-4F34-A12E-0E6CDF5B045A}" type="pres">
      <dgm:prSet presAssocID="{154F0337-8431-47E9-9CE1-E524E07F7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068A0-E5D1-4453-A187-D3DEF46FD3AE}" type="pres">
      <dgm:prSet presAssocID="{BB941A12-219B-4BBB-8B6F-829901EDDE3F}" presName="parentText" presStyleLbl="node1" presStyleIdx="0" presStyleCnt="1" custLinFactNeighborY="-10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D0841-8B55-4184-A0E7-CD3CABA52CD0}" type="presOf" srcId="{BB941A12-219B-4BBB-8B6F-829901EDDE3F}" destId="{5E7068A0-E5D1-4453-A187-D3DEF46FD3AE}" srcOrd="0" destOrd="0" presId="urn:microsoft.com/office/officeart/2005/8/layout/vList2"/>
    <dgm:cxn modelId="{A0A9D306-2A8B-46D8-8669-73403F35E589}" type="presOf" srcId="{154F0337-8431-47E9-9CE1-E524E07F71EF}" destId="{631F8B9D-3EED-4F34-A12E-0E6CDF5B045A}" srcOrd="0" destOrd="0" presId="urn:microsoft.com/office/officeart/2005/8/layout/vList2"/>
    <dgm:cxn modelId="{E62127CD-89FC-4E44-835E-E9A34FA4813A}" srcId="{154F0337-8431-47E9-9CE1-E524E07F71EF}" destId="{BB941A12-219B-4BBB-8B6F-829901EDDE3F}" srcOrd="0" destOrd="0" parTransId="{9B002D57-BAF4-414A-83F0-D39918D47EB9}" sibTransId="{90C01E4F-533C-4E07-921D-A0EF537DED12}"/>
    <dgm:cxn modelId="{C58D4681-56B4-4E4F-9E00-62AA85FF1869}" type="presParOf" srcId="{631F8B9D-3EED-4F34-A12E-0E6CDF5B045A}" destId="{5E7068A0-E5D1-4453-A187-D3DEF46FD3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FE6D2-DB16-431A-8D93-9305EF8C53F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85037-01BF-481A-92BB-5EE24C9C9486}">
      <dgm:prSet custT="1"/>
      <dgm:spPr/>
      <dgm:t>
        <a:bodyPr/>
        <a:lstStyle/>
        <a:p>
          <a:r>
            <a:rPr lang="ru-RU" sz="1400" b="1" dirty="0" err="1" smtClean="0">
              <a:solidFill>
                <a:srgbClr val="000000"/>
              </a:solidFill>
            </a:rPr>
            <a:t>Забезпечення</a:t>
          </a:r>
          <a:r>
            <a:rPr lang="ru-RU" sz="1400" b="1" dirty="0" smtClean="0">
              <a:solidFill>
                <a:srgbClr val="000000"/>
              </a:solidFill>
            </a:rPr>
            <a:t> </a:t>
          </a:r>
          <a:r>
            <a:rPr lang="ru-RU" sz="1400" b="1" dirty="0" err="1">
              <a:solidFill>
                <a:srgbClr val="000000"/>
              </a:solidFill>
            </a:rPr>
            <a:t>раціонального</a:t>
          </a:r>
          <a:r>
            <a:rPr lang="ru-RU" sz="1400" b="1" dirty="0">
              <a:solidFill>
                <a:srgbClr val="000000"/>
              </a:solidFill>
            </a:rPr>
            <a:t> </a:t>
          </a:r>
          <a:r>
            <a:rPr lang="ru-RU" sz="1400" b="1" dirty="0" err="1">
              <a:solidFill>
                <a:srgbClr val="000000"/>
              </a:solidFill>
            </a:rPr>
            <a:t>використання</a:t>
          </a:r>
          <a:r>
            <a:rPr lang="ru-RU" sz="1400" b="1" dirty="0">
              <a:solidFill>
                <a:srgbClr val="000000"/>
              </a:solidFill>
            </a:rPr>
            <a:t> та </a:t>
          </a:r>
          <a:r>
            <a:rPr lang="ru-RU" sz="1400" b="1" dirty="0" err="1">
              <a:solidFill>
                <a:srgbClr val="000000"/>
              </a:solidFill>
            </a:rPr>
            <a:t>збереження</a:t>
          </a:r>
          <a:r>
            <a:rPr lang="ru-RU" sz="1400" b="1" dirty="0">
              <a:solidFill>
                <a:srgbClr val="000000"/>
              </a:solidFill>
            </a:rPr>
            <a:t> </a:t>
          </a:r>
          <a:r>
            <a:rPr lang="ru-RU" sz="1400" b="1" dirty="0" err="1">
              <a:solidFill>
                <a:srgbClr val="000000"/>
              </a:solidFill>
            </a:rPr>
            <a:t>ґрунтів</a:t>
          </a:r>
          <a:r>
            <a:rPr lang="ru-RU" sz="1400" b="1" dirty="0">
              <a:solidFill>
                <a:srgbClr val="000000"/>
              </a:solidFill>
            </a:rPr>
            <a:t> як одного з </a:t>
          </a:r>
          <a:r>
            <a:rPr lang="ru-RU" sz="1400" b="1" dirty="0" err="1">
              <a:solidFill>
                <a:srgbClr val="000000"/>
              </a:solidFill>
            </a:rPr>
            <a:t>найважливіших</a:t>
          </a:r>
          <a:r>
            <a:rPr lang="ru-RU" sz="1400" b="1" dirty="0">
              <a:solidFill>
                <a:srgbClr val="000000"/>
              </a:solidFill>
            </a:rPr>
            <a:t> </a:t>
          </a:r>
          <a:r>
            <a:rPr lang="ru-RU" sz="1400" b="1" dirty="0" err="1">
              <a:solidFill>
                <a:srgbClr val="000000"/>
              </a:solidFill>
            </a:rPr>
            <a:t>компонентів</a:t>
          </a:r>
          <a:r>
            <a:rPr lang="ru-RU" sz="1400" b="1" dirty="0">
              <a:solidFill>
                <a:srgbClr val="000000"/>
              </a:solidFill>
            </a:rPr>
            <a:t> природного </a:t>
          </a:r>
          <a:r>
            <a:rPr lang="ru-RU" sz="1400" b="1" dirty="0" err="1">
              <a:solidFill>
                <a:srgbClr val="000000"/>
              </a:solidFill>
            </a:rPr>
            <a:t>середовища</a:t>
          </a:r>
          <a:r>
            <a:rPr lang="ru-RU" sz="1400" b="1" dirty="0">
              <a:solidFill>
                <a:srgbClr val="000000"/>
              </a:solidFill>
            </a:rPr>
            <a:t>;</a:t>
          </a:r>
          <a:endParaRPr lang="ru-RU" sz="1400" b="1" dirty="0">
            <a:solidFill>
              <a:srgbClr val="000000"/>
            </a:solidFill>
          </a:endParaRPr>
        </a:p>
      </dgm:t>
    </dgm:pt>
    <dgm:pt modelId="{0396842F-BC84-4C2B-881A-7CDDCA7F6178}" type="parTrans" cxnId="{C2F412D7-4FEC-4A0A-A23A-32C50780ABA6}">
      <dgm:prSet/>
      <dgm:spPr/>
      <dgm:t>
        <a:bodyPr/>
        <a:lstStyle/>
        <a:p>
          <a:endParaRPr lang="ru-RU"/>
        </a:p>
      </dgm:t>
    </dgm:pt>
    <dgm:pt modelId="{EA57237C-68F2-417C-AD54-7F15BBE422F4}" type="sibTrans" cxnId="{C2F412D7-4FEC-4A0A-A23A-32C50780ABA6}">
      <dgm:prSet/>
      <dgm:spPr/>
      <dgm:t>
        <a:bodyPr/>
        <a:lstStyle/>
        <a:p>
          <a:endParaRPr lang="ru-RU"/>
        </a:p>
      </dgm:t>
    </dgm:pt>
    <dgm:pt modelId="{033D99CB-1D05-4A3B-82FC-11E7F8A268EB}">
      <dgm:prSet/>
      <dgm:spPr/>
      <dgm:t>
        <a:bodyPr/>
        <a:lstStyle/>
        <a:p>
          <a:endParaRPr lang="ru-RU"/>
        </a:p>
      </dgm:t>
    </dgm:pt>
    <dgm:pt modelId="{B7B31A84-467A-4219-B489-5657CB000992}" type="parTrans" cxnId="{35906698-2472-45DF-9BA7-9970E1FD7533}">
      <dgm:prSet/>
      <dgm:spPr/>
      <dgm:t>
        <a:bodyPr/>
        <a:lstStyle/>
        <a:p>
          <a:endParaRPr lang="ru-RU"/>
        </a:p>
      </dgm:t>
    </dgm:pt>
    <dgm:pt modelId="{C6D99525-329B-42C9-AA3B-30469EC67A16}" type="sibTrans" cxnId="{35906698-2472-45DF-9BA7-9970E1FD7533}">
      <dgm:prSet/>
      <dgm:spPr/>
      <dgm:t>
        <a:bodyPr/>
        <a:lstStyle/>
        <a:p>
          <a:endParaRPr lang="ru-RU"/>
        </a:p>
      </dgm:t>
    </dgm:pt>
    <dgm:pt modelId="{C8E393D3-716B-4AF8-BA99-1DA9860C3BDC}">
      <dgm:prSet/>
      <dgm:spPr/>
    </dgm:pt>
    <dgm:pt modelId="{D902EC44-739B-4E0C-8D40-F3F39BE51A4B}" type="parTrans" cxnId="{CB5AD8EA-611D-43DB-BBBE-09F9D274FFD9}">
      <dgm:prSet/>
      <dgm:spPr/>
      <dgm:t>
        <a:bodyPr/>
        <a:lstStyle/>
        <a:p>
          <a:endParaRPr lang="ru-RU"/>
        </a:p>
      </dgm:t>
    </dgm:pt>
    <dgm:pt modelId="{F5475565-B01E-4B37-AD7E-97656C455033}" type="sibTrans" cxnId="{CB5AD8EA-611D-43DB-BBBE-09F9D274FFD9}">
      <dgm:prSet/>
      <dgm:spPr/>
      <dgm:t>
        <a:bodyPr/>
        <a:lstStyle/>
        <a:p>
          <a:endParaRPr lang="ru-RU"/>
        </a:p>
      </dgm:t>
    </dgm:pt>
    <dgm:pt modelId="{BA50E9D7-FDA8-47EC-9CC0-D92FFBBD3642}">
      <dgm:prSet/>
      <dgm:spPr/>
      <dgm:t>
        <a:bodyPr/>
        <a:lstStyle/>
        <a:p>
          <a:endParaRPr lang="ru-RU"/>
        </a:p>
      </dgm:t>
    </dgm:pt>
    <dgm:pt modelId="{2DD92A78-0D56-4B7C-BD5F-69F7A38380FE}" type="parTrans" cxnId="{5F5D1242-8726-4C3E-BD28-B5DB876F3BB1}">
      <dgm:prSet/>
      <dgm:spPr/>
      <dgm:t>
        <a:bodyPr/>
        <a:lstStyle/>
        <a:p>
          <a:endParaRPr lang="ru-RU"/>
        </a:p>
      </dgm:t>
    </dgm:pt>
    <dgm:pt modelId="{60FC032A-E5C6-4B40-96BF-0382ED8A63BB}" type="sibTrans" cxnId="{5F5D1242-8726-4C3E-BD28-B5DB876F3BB1}">
      <dgm:prSet/>
      <dgm:spPr/>
      <dgm:t>
        <a:bodyPr/>
        <a:lstStyle/>
        <a:p>
          <a:endParaRPr lang="ru-RU"/>
        </a:p>
      </dgm:t>
    </dgm:pt>
    <dgm:pt modelId="{B57AF99E-564C-4078-9F6B-C8F61C988220}">
      <dgm:prSet/>
      <dgm:spPr/>
    </dgm:pt>
    <dgm:pt modelId="{D73B3795-17CE-4BA9-8B17-F14796F41FF8}" type="parTrans" cxnId="{93F6005F-3982-4ABB-94B3-10001A5CE865}">
      <dgm:prSet/>
      <dgm:spPr/>
      <dgm:t>
        <a:bodyPr/>
        <a:lstStyle/>
        <a:p>
          <a:endParaRPr lang="ru-RU"/>
        </a:p>
      </dgm:t>
    </dgm:pt>
    <dgm:pt modelId="{26BBCBDF-1BB6-4270-A2D2-DFB6B9596B8F}" type="sibTrans" cxnId="{93F6005F-3982-4ABB-94B3-10001A5CE865}">
      <dgm:prSet/>
      <dgm:spPr/>
      <dgm:t>
        <a:bodyPr/>
        <a:lstStyle/>
        <a:p>
          <a:endParaRPr lang="ru-RU"/>
        </a:p>
      </dgm:t>
    </dgm:pt>
    <dgm:pt modelId="{CF0FF7A0-ED90-4E9D-8C43-E3683FBC24E0}">
      <dgm:prSet/>
      <dgm:spPr/>
      <dgm:t>
        <a:bodyPr/>
        <a:lstStyle/>
        <a:p>
          <a:r>
            <a:rPr lang="ru-RU" dirty="0" err="1" smtClean="0"/>
            <a:t>Цілісність</a:t>
          </a:r>
          <a:r>
            <a:rPr lang="ru-RU" dirty="0" smtClean="0"/>
            <a:t> </a:t>
          </a:r>
          <a:r>
            <a:rPr lang="ru-RU" dirty="0" err="1" smtClean="0"/>
            <a:t>ґрунтового</a:t>
          </a:r>
          <a:r>
            <a:rPr lang="ru-RU" dirty="0" smtClean="0"/>
            <a:t> </a:t>
          </a:r>
          <a:r>
            <a:rPr lang="ru-RU" dirty="0" err="1" smtClean="0"/>
            <a:t>покриву</a:t>
          </a:r>
          <a:r>
            <a:rPr lang="ru-RU" dirty="0" smtClean="0"/>
            <a:t>,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невіддільність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земельних</a:t>
          </a:r>
          <a:r>
            <a:rPr lang="ru-RU" dirty="0" smtClean="0"/>
            <a:t> </a:t>
          </a:r>
          <a:r>
            <a:rPr lang="ru-RU" dirty="0" err="1" smtClean="0"/>
            <a:t>ділянок</a:t>
          </a:r>
          <a:r>
            <a:rPr lang="ru-RU" dirty="0" smtClean="0"/>
            <a:t>, </a:t>
          </a:r>
          <a:r>
            <a:rPr lang="ru-RU" dirty="0" err="1" smtClean="0"/>
            <a:t>відтворення</a:t>
          </a:r>
          <a:r>
            <a:rPr lang="ru-RU" dirty="0" smtClean="0"/>
            <a:t> </a:t>
          </a:r>
          <a:r>
            <a:rPr lang="ru-RU" dirty="0" err="1" smtClean="0"/>
            <a:t>продуктивних</a:t>
          </a:r>
          <a:r>
            <a:rPr lang="ru-RU" dirty="0" smtClean="0"/>
            <a:t> та </a:t>
          </a:r>
          <a:r>
            <a:rPr lang="ru-RU" dirty="0" err="1" smtClean="0"/>
            <a:t>екологічних</a:t>
          </a:r>
          <a:r>
            <a:rPr lang="ru-RU" dirty="0" smtClean="0"/>
            <a:t> </a:t>
          </a:r>
          <a:r>
            <a:rPr lang="ru-RU" dirty="0" err="1" smtClean="0"/>
            <a:t>функцій</a:t>
          </a:r>
          <a:r>
            <a:rPr lang="ru-RU" dirty="0" smtClean="0"/>
            <a:t> </a:t>
          </a:r>
          <a:r>
            <a:rPr lang="ru-RU" dirty="0" err="1" smtClean="0"/>
            <a:t>ґрунтів</a:t>
          </a:r>
          <a:r>
            <a:rPr lang="ru-RU" dirty="0" smtClean="0"/>
            <a:t>;</a:t>
          </a:r>
          <a:endParaRPr lang="ru-RU" dirty="0"/>
        </a:p>
      </dgm:t>
    </dgm:pt>
    <dgm:pt modelId="{9A93F1B4-5D70-4448-BF08-2006759ADF8A}" type="parTrans" cxnId="{4B6752D0-0106-4356-B180-D27A1D64847D}">
      <dgm:prSet/>
      <dgm:spPr/>
      <dgm:t>
        <a:bodyPr/>
        <a:lstStyle/>
        <a:p>
          <a:endParaRPr lang="ru-RU"/>
        </a:p>
      </dgm:t>
    </dgm:pt>
    <dgm:pt modelId="{F6CE3EAC-BE67-4CAE-A92D-FB2D365585DB}" type="sibTrans" cxnId="{4B6752D0-0106-4356-B180-D27A1D64847D}">
      <dgm:prSet/>
      <dgm:spPr/>
      <dgm:t>
        <a:bodyPr/>
        <a:lstStyle/>
        <a:p>
          <a:endParaRPr lang="ru-RU"/>
        </a:p>
      </dgm:t>
    </dgm:pt>
    <dgm:pt modelId="{8506C717-5348-4F7B-AF9F-46C3D297B2A2}">
      <dgm:prSet/>
      <dgm:spPr/>
      <dgm:t>
        <a:bodyPr/>
        <a:lstStyle/>
        <a:p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застосування</a:t>
          </a:r>
          <a:r>
            <a:rPr lang="ru-RU" dirty="0" smtClean="0"/>
            <a:t> </a:t>
          </a:r>
          <a:r>
            <a:rPr lang="ru-RU" dirty="0" err="1" smtClean="0"/>
            <a:t>ґрунтозахисних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 та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заходів</a:t>
          </a:r>
          <a:r>
            <a:rPr lang="ru-RU" dirty="0" smtClean="0"/>
            <a:t> </a:t>
          </a:r>
          <a:r>
            <a:rPr lang="ru-RU" dirty="0" err="1" smtClean="0"/>
            <a:t>захисту</a:t>
          </a:r>
          <a:r>
            <a:rPr lang="ru-RU" dirty="0" smtClean="0"/>
            <a:t> і </a:t>
          </a:r>
          <a:r>
            <a:rPr lang="ru-RU" dirty="0" err="1" smtClean="0"/>
            <a:t>збереження</a:t>
          </a:r>
          <a:r>
            <a:rPr lang="ru-RU" dirty="0" smtClean="0"/>
            <a:t> </a:t>
          </a:r>
          <a:r>
            <a:rPr lang="ru-RU" dirty="0" err="1" smtClean="0"/>
            <a:t>ґрунтів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деградації</a:t>
          </a:r>
          <a:r>
            <a:rPr lang="ru-RU" dirty="0" smtClean="0"/>
            <a:t> за </a:t>
          </a:r>
          <a:r>
            <a:rPr lang="ru-RU" dirty="0" err="1" smtClean="0"/>
            <a:t>різного</a:t>
          </a:r>
          <a:r>
            <a:rPr lang="ru-RU" dirty="0" smtClean="0"/>
            <a:t> роду </a:t>
          </a:r>
          <a:r>
            <a:rPr lang="ru-RU" dirty="0" err="1" smtClean="0"/>
            <a:t>антропогенних</a:t>
          </a:r>
          <a:r>
            <a:rPr lang="ru-RU" dirty="0" smtClean="0"/>
            <a:t> </a:t>
          </a:r>
          <a:r>
            <a:rPr lang="ru-RU" dirty="0" err="1" smtClean="0"/>
            <a:t>навантажень</a:t>
          </a:r>
          <a:r>
            <a:rPr lang="ru-RU" dirty="0" smtClean="0"/>
            <a:t>;</a:t>
          </a:r>
          <a:endParaRPr lang="ru-RU" dirty="0"/>
        </a:p>
      </dgm:t>
    </dgm:pt>
    <dgm:pt modelId="{1A6314DC-4DD1-4561-A4A4-315C1ABD1F9C}" type="parTrans" cxnId="{19832871-0DCE-4B97-9935-79983D124258}">
      <dgm:prSet/>
      <dgm:spPr/>
      <dgm:t>
        <a:bodyPr/>
        <a:lstStyle/>
        <a:p>
          <a:endParaRPr lang="ru-RU"/>
        </a:p>
      </dgm:t>
    </dgm:pt>
    <dgm:pt modelId="{F547294F-45CA-45CE-81D1-AEEC6FBF2238}" type="sibTrans" cxnId="{19832871-0DCE-4B97-9935-79983D124258}">
      <dgm:prSet/>
      <dgm:spPr/>
      <dgm:t>
        <a:bodyPr/>
        <a:lstStyle/>
        <a:p>
          <a:endParaRPr lang="ru-RU"/>
        </a:p>
      </dgm:t>
    </dgm:pt>
    <dgm:pt modelId="{23610FC4-E197-4259-8F9B-57F4A718BEE4}">
      <dgm:prSet/>
      <dgm:spPr/>
      <dgm:t>
        <a:bodyPr/>
        <a:lstStyle/>
        <a:p>
          <a:r>
            <a:rPr lang="ru-RU" dirty="0" err="1" smtClean="0"/>
            <a:t>Поєднання</a:t>
          </a:r>
          <a:r>
            <a:rPr lang="ru-RU" dirty="0" smtClean="0"/>
            <a:t> </a:t>
          </a:r>
          <a:r>
            <a:rPr lang="ru-RU" dirty="0" err="1" smtClean="0"/>
            <a:t>заходів</a:t>
          </a:r>
          <a:r>
            <a:rPr lang="ru-RU" dirty="0" smtClean="0"/>
            <a:t> </a:t>
          </a:r>
          <a:r>
            <a:rPr lang="ru-RU" dirty="0" err="1" smtClean="0"/>
            <a:t>економічного</a:t>
          </a:r>
          <a:r>
            <a:rPr lang="ru-RU" dirty="0" smtClean="0"/>
            <a:t> </a:t>
          </a:r>
          <a:r>
            <a:rPr lang="ru-RU" dirty="0" err="1" smtClean="0"/>
            <a:t>стимулювання</a:t>
          </a:r>
          <a:r>
            <a:rPr lang="ru-RU" dirty="0" smtClean="0"/>
            <a:t> та </a:t>
          </a:r>
          <a:r>
            <a:rPr lang="ru-RU" dirty="0" err="1" smtClean="0"/>
            <a:t>юридичної</a:t>
          </a:r>
          <a:r>
            <a:rPr lang="ru-RU" dirty="0" smtClean="0"/>
            <a:t> </a:t>
          </a:r>
          <a:r>
            <a:rPr lang="ru-RU" dirty="0" err="1" smtClean="0"/>
            <a:t>відповідальності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збереження</a:t>
          </a:r>
          <a:r>
            <a:rPr lang="ru-RU" dirty="0" smtClean="0"/>
            <a:t> </a:t>
          </a:r>
          <a:r>
            <a:rPr lang="ru-RU" dirty="0" err="1" smtClean="0"/>
            <a:t>ґрунтів</a:t>
          </a:r>
          <a:r>
            <a:rPr lang="ru-RU" dirty="0" smtClean="0"/>
            <a:t>, </a:t>
          </a:r>
          <a:r>
            <a:rPr lang="ru-RU" dirty="0" err="1" smtClean="0"/>
            <a:t>охорони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родючості</a:t>
          </a:r>
          <a:r>
            <a:rPr lang="ru-RU" dirty="0" smtClean="0"/>
            <a:t> і </a:t>
          </a:r>
          <a:r>
            <a:rPr lang="ru-RU" dirty="0" err="1" smtClean="0"/>
            <a:t>раціонального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;</a:t>
          </a:r>
          <a:endParaRPr lang="ru-RU" dirty="0"/>
        </a:p>
      </dgm:t>
    </dgm:pt>
    <dgm:pt modelId="{BA7801E9-BCF4-43B9-BEBC-03E9C8B05159}" type="parTrans" cxnId="{E03B15D0-5B9D-4AE1-8E46-A470951CEFD1}">
      <dgm:prSet/>
      <dgm:spPr/>
      <dgm:t>
        <a:bodyPr/>
        <a:lstStyle/>
        <a:p>
          <a:endParaRPr lang="ru-RU"/>
        </a:p>
      </dgm:t>
    </dgm:pt>
    <dgm:pt modelId="{1B34A602-B5B8-422E-9BD0-91AE49AAD109}" type="sibTrans" cxnId="{E03B15D0-5B9D-4AE1-8E46-A470951CEFD1}">
      <dgm:prSet/>
      <dgm:spPr/>
      <dgm:t>
        <a:bodyPr/>
        <a:lstStyle/>
        <a:p>
          <a:endParaRPr lang="ru-RU"/>
        </a:p>
      </dgm:t>
    </dgm:pt>
    <dgm:pt modelId="{438F894C-0DF7-4531-A152-8CB485FC7DCF}">
      <dgm:prSet/>
      <dgm:spPr/>
      <dgm:t>
        <a:bodyPr/>
        <a:lstStyle/>
        <a:p>
          <a:r>
            <a:rPr lang="ru-RU" dirty="0" err="1" smtClean="0"/>
            <a:t>Охорона</a:t>
          </a:r>
          <a:r>
            <a:rPr lang="ru-RU" dirty="0" smtClean="0"/>
            <a:t> </a:t>
          </a:r>
          <a:r>
            <a:rPr lang="ru-RU" dirty="0" err="1" smtClean="0"/>
            <a:t>навколишнього</a:t>
          </a:r>
          <a:r>
            <a:rPr lang="ru-RU" dirty="0" smtClean="0"/>
            <a:t> </a:t>
          </a:r>
          <a:r>
            <a:rPr lang="ru-RU" dirty="0" err="1" smtClean="0"/>
            <a:t>середовища</a:t>
          </a:r>
          <a:r>
            <a:rPr lang="ru-RU" dirty="0" smtClean="0"/>
            <a:t> і активна </a:t>
          </a:r>
          <a:r>
            <a:rPr lang="ru-RU" dirty="0" err="1" smtClean="0"/>
            <a:t>підтримка</a:t>
          </a:r>
          <a:r>
            <a:rPr lang="ru-RU" dirty="0" smtClean="0"/>
            <a:t> </a:t>
          </a:r>
          <a:r>
            <a:rPr lang="ru-RU" dirty="0" err="1" smtClean="0"/>
            <a:t>ґрунтозахисних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.</a:t>
          </a:r>
          <a:endParaRPr lang="ru-RU" dirty="0"/>
        </a:p>
      </dgm:t>
    </dgm:pt>
    <dgm:pt modelId="{90F03131-7593-4877-9CF8-D7EB07C76B95}" type="parTrans" cxnId="{CB76FE4B-547F-402E-8ECD-0BE8FF78A699}">
      <dgm:prSet/>
      <dgm:spPr/>
      <dgm:t>
        <a:bodyPr/>
        <a:lstStyle/>
        <a:p>
          <a:endParaRPr lang="ru-RU"/>
        </a:p>
      </dgm:t>
    </dgm:pt>
    <dgm:pt modelId="{3C8D8EFA-195B-4C9E-AC6B-99338DFF80B6}" type="sibTrans" cxnId="{CB76FE4B-547F-402E-8ECD-0BE8FF78A699}">
      <dgm:prSet/>
      <dgm:spPr/>
      <dgm:t>
        <a:bodyPr/>
        <a:lstStyle/>
        <a:p>
          <a:endParaRPr lang="ru-RU"/>
        </a:p>
      </dgm:t>
    </dgm:pt>
    <dgm:pt modelId="{3FCE1567-0BF2-4551-B77E-6890EA99211B}" type="pres">
      <dgm:prSet presAssocID="{CE6FE6D2-DB16-431A-8D93-9305EF8C53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55C55-1DC5-48CE-9439-18DCCA6955DB}" type="pres">
      <dgm:prSet presAssocID="{CE6FE6D2-DB16-431A-8D93-9305EF8C53F9}" presName="matrix" presStyleCnt="0"/>
      <dgm:spPr/>
    </dgm:pt>
    <dgm:pt modelId="{3845513E-892A-4F94-8CE0-31BF0469A109}" type="pres">
      <dgm:prSet presAssocID="{CE6FE6D2-DB16-431A-8D93-9305EF8C53F9}" presName="tile1" presStyleLbl="node1" presStyleIdx="0" presStyleCnt="4" custLinFactNeighborX="512" custLinFactNeighborY="-1918"/>
      <dgm:spPr/>
      <dgm:t>
        <a:bodyPr/>
        <a:lstStyle/>
        <a:p>
          <a:endParaRPr lang="ru-RU"/>
        </a:p>
      </dgm:t>
    </dgm:pt>
    <dgm:pt modelId="{1AF89F7F-7677-434B-BD64-249D4E5DC384}" type="pres">
      <dgm:prSet presAssocID="{CE6FE6D2-DB16-431A-8D93-9305EF8C53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19C8A-9E66-46B3-8F86-BB96B90A19A8}" type="pres">
      <dgm:prSet presAssocID="{CE6FE6D2-DB16-431A-8D93-9305EF8C53F9}" presName="tile2" presStyleLbl="node1" presStyleIdx="1" presStyleCnt="4"/>
      <dgm:spPr/>
      <dgm:t>
        <a:bodyPr/>
        <a:lstStyle/>
        <a:p>
          <a:endParaRPr lang="ru-RU"/>
        </a:p>
      </dgm:t>
    </dgm:pt>
    <dgm:pt modelId="{D0F5F2B4-A442-4788-A63A-3126168D0E6E}" type="pres">
      <dgm:prSet presAssocID="{CE6FE6D2-DB16-431A-8D93-9305EF8C53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5672D-AB4C-486F-B5A6-E745271D99EA}" type="pres">
      <dgm:prSet presAssocID="{CE6FE6D2-DB16-431A-8D93-9305EF8C53F9}" presName="tile3" presStyleLbl="node1" presStyleIdx="2" presStyleCnt="4"/>
      <dgm:spPr/>
      <dgm:t>
        <a:bodyPr/>
        <a:lstStyle/>
        <a:p>
          <a:endParaRPr lang="ru-RU"/>
        </a:p>
      </dgm:t>
    </dgm:pt>
    <dgm:pt modelId="{F3329859-2D1F-409F-85C3-F14E058DD674}" type="pres">
      <dgm:prSet presAssocID="{CE6FE6D2-DB16-431A-8D93-9305EF8C53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C1270-9391-4626-8357-8E58AABEC5DA}" type="pres">
      <dgm:prSet presAssocID="{CE6FE6D2-DB16-431A-8D93-9305EF8C53F9}" presName="tile4" presStyleLbl="node1" presStyleIdx="3" presStyleCnt="4"/>
      <dgm:spPr/>
      <dgm:t>
        <a:bodyPr/>
        <a:lstStyle/>
        <a:p>
          <a:endParaRPr lang="ru-RU"/>
        </a:p>
      </dgm:t>
    </dgm:pt>
    <dgm:pt modelId="{0CA8E0AE-AE29-4A90-AC10-4C6295BAEC30}" type="pres">
      <dgm:prSet presAssocID="{CE6FE6D2-DB16-431A-8D93-9305EF8C53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B58DF-53EB-4E4D-A7E0-1A29DA41FD9F}" type="pres">
      <dgm:prSet presAssocID="{CE6FE6D2-DB16-431A-8D93-9305EF8C53F9}" presName="centerTile" presStyleLbl="fgShp" presStyleIdx="0" presStyleCnt="1" custScaleX="124639" custScaleY="114288" custLinFactNeighborX="2898" custLinFactNeighborY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25617-925C-49E6-9DBB-46A1F7431902}" type="presOf" srcId="{438F894C-0DF7-4531-A152-8CB485FC7DCF}" destId="{0FFC1270-9391-4626-8357-8E58AABEC5DA}" srcOrd="0" destOrd="0" presId="urn:microsoft.com/office/officeart/2005/8/layout/matrix1"/>
    <dgm:cxn modelId="{107BD7F6-7FA7-4840-B692-083A9165E962}" type="presOf" srcId="{23610FC4-E197-4259-8F9B-57F4A718BEE4}" destId="{0F95672D-AB4C-486F-B5A6-E745271D99EA}" srcOrd="0" destOrd="0" presId="urn:microsoft.com/office/officeart/2005/8/layout/matrix1"/>
    <dgm:cxn modelId="{5F5D1242-8726-4C3E-BD28-B5DB876F3BB1}" srcId="{CE6FE6D2-DB16-431A-8D93-9305EF8C53F9}" destId="{BA50E9D7-FDA8-47EC-9CC0-D92FFBBD3642}" srcOrd="3" destOrd="0" parTransId="{2DD92A78-0D56-4B7C-BD5F-69F7A38380FE}" sibTransId="{60FC032A-E5C6-4B40-96BF-0382ED8A63BB}"/>
    <dgm:cxn modelId="{35906698-2472-45DF-9BA7-9970E1FD7533}" srcId="{CE6FE6D2-DB16-431A-8D93-9305EF8C53F9}" destId="{033D99CB-1D05-4A3B-82FC-11E7F8A268EB}" srcOrd="1" destOrd="0" parTransId="{B7B31A84-467A-4219-B489-5657CB000992}" sibTransId="{C6D99525-329B-42C9-AA3B-30469EC67A16}"/>
    <dgm:cxn modelId="{C2F412D7-4FEC-4A0A-A23A-32C50780ABA6}" srcId="{CE6FE6D2-DB16-431A-8D93-9305EF8C53F9}" destId="{F5A85037-01BF-481A-92BB-5EE24C9C9486}" srcOrd="0" destOrd="0" parTransId="{0396842F-BC84-4C2B-881A-7CDDCA7F6178}" sibTransId="{EA57237C-68F2-417C-AD54-7F15BBE422F4}"/>
    <dgm:cxn modelId="{1DEA4409-95FA-41BC-BD49-221FB7A56219}" type="presOf" srcId="{CE6FE6D2-DB16-431A-8D93-9305EF8C53F9}" destId="{3FCE1567-0BF2-4551-B77E-6890EA99211B}" srcOrd="0" destOrd="0" presId="urn:microsoft.com/office/officeart/2005/8/layout/matrix1"/>
    <dgm:cxn modelId="{0CE94093-1F2D-4B65-8AB8-D4184BAE3744}" type="presOf" srcId="{23610FC4-E197-4259-8F9B-57F4A718BEE4}" destId="{F3329859-2D1F-409F-85C3-F14E058DD674}" srcOrd="1" destOrd="0" presId="urn:microsoft.com/office/officeart/2005/8/layout/matrix1"/>
    <dgm:cxn modelId="{350A2B09-8720-4A5A-9B12-2390C7E11100}" type="presOf" srcId="{F5A85037-01BF-481A-92BB-5EE24C9C9486}" destId="{022B58DF-53EB-4E4D-A7E0-1A29DA41FD9F}" srcOrd="0" destOrd="0" presId="urn:microsoft.com/office/officeart/2005/8/layout/matrix1"/>
    <dgm:cxn modelId="{93F6005F-3982-4ABB-94B3-10001A5CE865}" srcId="{CE6FE6D2-DB16-431A-8D93-9305EF8C53F9}" destId="{B57AF99E-564C-4078-9F6B-C8F61C988220}" srcOrd="4" destOrd="0" parTransId="{D73B3795-17CE-4BA9-8B17-F14796F41FF8}" sibTransId="{26BBCBDF-1BB6-4270-A2D2-DFB6B9596B8F}"/>
    <dgm:cxn modelId="{19832871-0DCE-4B97-9935-79983D124258}" srcId="{F5A85037-01BF-481A-92BB-5EE24C9C9486}" destId="{8506C717-5348-4F7B-AF9F-46C3D297B2A2}" srcOrd="1" destOrd="0" parTransId="{1A6314DC-4DD1-4561-A4A4-315C1ABD1F9C}" sibTransId="{F547294F-45CA-45CE-81D1-AEEC6FBF2238}"/>
    <dgm:cxn modelId="{88F90BA4-5AA2-43DA-843B-F05DDE665528}" type="presOf" srcId="{CF0FF7A0-ED90-4E9D-8C43-E3683FBC24E0}" destId="{1AF89F7F-7677-434B-BD64-249D4E5DC384}" srcOrd="1" destOrd="0" presId="urn:microsoft.com/office/officeart/2005/8/layout/matrix1"/>
    <dgm:cxn modelId="{CB5AD8EA-611D-43DB-BBBE-09F9D274FFD9}" srcId="{CE6FE6D2-DB16-431A-8D93-9305EF8C53F9}" destId="{C8E393D3-716B-4AF8-BA99-1DA9860C3BDC}" srcOrd="2" destOrd="0" parTransId="{D902EC44-739B-4E0C-8D40-F3F39BE51A4B}" sibTransId="{F5475565-B01E-4B37-AD7E-97656C455033}"/>
    <dgm:cxn modelId="{DC17DBA8-4ECD-48E3-9895-E7C0793F9121}" type="presOf" srcId="{438F894C-0DF7-4531-A152-8CB485FC7DCF}" destId="{0CA8E0AE-AE29-4A90-AC10-4C6295BAEC30}" srcOrd="1" destOrd="0" presId="urn:microsoft.com/office/officeart/2005/8/layout/matrix1"/>
    <dgm:cxn modelId="{4B6752D0-0106-4356-B180-D27A1D64847D}" srcId="{F5A85037-01BF-481A-92BB-5EE24C9C9486}" destId="{CF0FF7A0-ED90-4E9D-8C43-E3683FBC24E0}" srcOrd="0" destOrd="0" parTransId="{9A93F1B4-5D70-4448-BF08-2006759ADF8A}" sibTransId="{F6CE3EAC-BE67-4CAE-A92D-FB2D365585DB}"/>
    <dgm:cxn modelId="{2B3D3D6B-CA7D-44D7-B7DA-7E6A5C29B48E}" type="presOf" srcId="{8506C717-5348-4F7B-AF9F-46C3D297B2A2}" destId="{D0F5F2B4-A442-4788-A63A-3126168D0E6E}" srcOrd="1" destOrd="0" presId="urn:microsoft.com/office/officeart/2005/8/layout/matrix1"/>
    <dgm:cxn modelId="{BC48FEB4-9B61-4AAF-8A10-9342FAED4A35}" type="presOf" srcId="{8506C717-5348-4F7B-AF9F-46C3D297B2A2}" destId="{2E119C8A-9E66-46B3-8F86-BB96B90A19A8}" srcOrd="0" destOrd="0" presId="urn:microsoft.com/office/officeart/2005/8/layout/matrix1"/>
    <dgm:cxn modelId="{CB76FE4B-547F-402E-8ECD-0BE8FF78A699}" srcId="{F5A85037-01BF-481A-92BB-5EE24C9C9486}" destId="{438F894C-0DF7-4531-A152-8CB485FC7DCF}" srcOrd="3" destOrd="0" parTransId="{90F03131-7593-4877-9CF8-D7EB07C76B95}" sibTransId="{3C8D8EFA-195B-4C9E-AC6B-99338DFF80B6}"/>
    <dgm:cxn modelId="{E03B15D0-5B9D-4AE1-8E46-A470951CEFD1}" srcId="{F5A85037-01BF-481A-92BB-5EE24C9C9486}" destId="{23610FC4-E197-4259-8F9B-57F4A718BEE4}" srcOrd="2" destOrd="0" parTransId="{BA7801E9-BCF4-43B9-BEBC-03E9C8B05159}" sibTransId="{1B34A602-B5B8-422E-9BD0-91AE49AAD109}"/>
    <dgm:cxn modelId="{AC79F612-BAD2-4C54-A7B4-43C5F324DD70}" type="presOf" srcId="{CF0FF7A0-ED90-4E9D-8C43-E3683FBC24E0}" destId="{3845513E-892A-4F94-8CE0-31BF0469A109}" srcOrd="0" destOrd="0" presId="urn:microsoft.com/office/officeart/2005/8/layout/matrix1"/>
    <dgm:cxn modelId="{737CA8A5-29ED-4B94-899D-B722899C4B8F}" type="presParOf" srcId="{3FCE1567-0BF2-4551-B77E-6890EA99211B}" destId="{DAA55C55-1DC5-48CE-9439-18DCCA6955DB}" srcOrd="0" destOrd="0" presId="urn:microsoft.com/office/officeart/2005/8/layout/matrix1"/>
    <dgm:cxn modelId="{EBF99780-2F95-47D0-911B-27954B0E7B91}" type="presParOf" srcId="{DAA55C55-1DC5-48CE-9439-18DCCA6955DB}" destId="{3845513E-892A-4F94-8CE0-31BF0469A109}" srcOrd="0" destOrd="0" presId="urn:microsoft.com/office/officeart/2005/8/layout/matrix1"/>
    <dgm:cxn modelId="{6BA825DC-2444-41B8-A27C-E5EDA4687F35}" type="presParOf" srcId="{DAA55C55-1DC5-48CE-9439-18DCCA6955DB}" destId="{1AF89F7F-7677-434B-BD64-249D4E5DC384}" srcOrd="1" destOrd="0" presId="urn:microsoft.com/office/officeart/2005/8/layout/matrix1"/>
    <dgm:cxn modelId="{A3D20476-D201-4DBA-8899-11873CB18659}" type="presParOf" srcId="{DAA55C55-1DC5-48CE-9439-18DCCA6955DB}" destId="{2E119C8A-9E66-46B3-8F86-BB96B90A19A8}" srcOrd="2" destOrd="0" presId="urn:microsoft.com/office/officeart/2005/8/layout/matrix1"/>
    <dgm:cxn modelId="{1FD18531-1BA9-4229-8E89-5DAB5F66BB5A}" type="presParOf" srcId="{DAA55C55-1DC5-48CE-9439-18DCCA6955DB}" destId="{D0F5F2B4-A442-4788-A63A-3126168D0E6E}" srcOrd="3" destOrd="0" presId="urn:microsoft.com/office/officeart/2005/8/layout/matrix1"/>
    <dgm:cxn modelId="{071333B7-4681-4CA7-B690-AA7447501762}" type="presParOf" srcId="{DAA55C55-1DC5-48CE-9439-18DCCA6955DB}" destId="{0F95672D-AB4C-486F-B5A6-E745271D99EA}" srcOrd="4" destOrd="0" presId="urn:microsoft.com/office/officeart/2005/8/layout/matrix1"/>
    <dgm:cxn modelId="{8F11DF7F-99BF-4F6F-ACD9-749B4F463518}" type="presParOf" srcId="{DAA55C55-1DC5-48CE-9439-18DCCA6955DB}" destId="{F3329859-2D1F-409F-85C3-F14E058DD674}" srcOrd="5" destOrd="0" presId="urn:microsoft.com/office/officeart/2005/8/layout/matrix1"/>
    <dgm:cxn modelId="{8238CD1E-F84B-4E14-B2C3-786602172E65}" type="presParOf" srcId="{DAA55C55-1DC5-48CE-9439-18DCCA6955DB}" destId="{0FFC1270-9391-4626-8357-8E58AABEC5DA}" srcOrd="6" destOrd="0" presId="urn:microsoft.com/office/officeart/2005/8/layout/matrix1"/>
    <dgm:cxn modelId="{8E13FCC8-0756-4D1D-8711-641CB17E7392}" type="presParOf" srcId="{DAA55C55-1DC5-48CE-9439-18DCCA6955DB}" destId="{0CA8E0AE-AE29-4A90-AC10-4C6295BAEC30}" srcOrd="7" destOrd="0" presId="urn:microsoft.com/office/officeart/2005/8/layout/matrix1"/>
    <dgm:cxn modelId="{C00E7E79-E9EF-4CD0-87E6-D5EC9BC81811}" type="presParOf" srcId="{3FCE1567-0BF2-4551-B77E-6890EA99211B}" destId="{022B58DF-53EB-4E4D-A7E0-1A29DA41F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068A0-E5D1-4453-A187-D3DEF46FD3AE}">
      <dsp:nvSpPr>
        <dsp:cNvPr id="0" name=""/>
        <dsp:cNvSpPr/>
      </dsp:nvSpPr>
      <dsp:spPr>
        <a:xfrm>
          <a:off x="0" y="0"/>
          <a:ext cx="6840760" cy="2227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00"/>
              </a:solidFill>
              <a:latin typeface="Miama Nueva" panose="02000603000000000000" pitchFamily="2" charset="-52"/>
            </a:rPr>
            <a:t>«Оцінка екологічного стану ґрунтів м. Павлоград, </a:t>
          </a:r>
          <a:r>
            <a:rPr lang="uk-UA" sz="2800" b="1" kern="1200" dirty="0" smtClean="0">
              <a:solidFill>
                <a:srgbClr val="000000"/>
              </a:solidFill>
              <a:latin typeface="Miama Nueva" panose="02000603000000000000" pitchFamily="2" charset="-52"/>
            </a:rPr>
            <a:t>методом </a:t>
          </a:r>
          <a:r>
            <a:rPr lang="uk-UA" sz="2800" b="1" kern="1200" dirty="0" err="1" smtClean="0">
              <a:solidFill>
                <a:srgbClr val="000000"/>
              </a:solidFill>
              <a:latin typeface="Miama Nueva" panose="02000603000000000000" pitchFamily="2" charset="-52"/>
            </a:rPr>
            <a:t>біоіндикації</a:t>
          </a:r>
          <a:r>
            <a:rPr lang="uk-UA" sz="2800" b="1" kern="1200" dirty="0" smtClean="0">
              <a:solidFill>
                <a:srgbClr val="000000"/>
              </a:solidFill>
              <a:latin typeface="Miama Nueva" panose="02000603000000000000" pitchFamily="2" charset="-52"/>
            </a:rPr>
            <a:t>, </a:t>
          </a:r>
          <a:r>
            <a:rPr lang="uk-UA" sz="2800" b="1" kern="1200" dirty="0" smtClean="0">
              <a:solidFill>
                <a:srgbClr val="000000"/>
              </a:solidFill>
              <a:latin typeface="Miama Nueva" panose="02000603000000000000" pitchFamily="2" charset="-52"/>
            </a:rPr>
            <a:t>за змінами видового </a:t>
          </a:r>
          <a:r>
            <a:rPr lang="uk-UA" sz="2800" b="1" kern="1200" dirty="0" err="1" smtClean="0">
              <a:solidFill>
                <a:srgbClr val="000000"/>
              </a:solidFill>
              <a:latin typeface="Miama Nueva" panose="02000603000000000000" pitchFamily="2" charset="-52"/>
            </a:rPr>
            <a:t>біорізнаманіття</a:t>
          </a:r>
          <a:r>
            <a:rPr lang="uk-UA" sz="2800" b="1" kern="1200" dirty="0" smtClean="0">
              <a:solidFill>
                <a:srgbClr val="000000"/>
              </a:solidFill>
              <a:latin typeface="Miama Nueva" panose="02000603000000000000" pitchFamily="2" charset="-52"/>
            </a:rPr>
            <a:t> ґрунтових безхребетних тварин»</a:t>
          </a:r>
          <a:endParaRPr lang="ru-RU" sz="2800" kern="1200" dirty="0">
            <a:solidFill>
              <a:srgbClr val="000000"/>
            </a:solidFill>
            <a:latin typeface="Miama Nueva" panose="02000603000000000000" pitchFamily="2" charset="-52"/>
          </a:endParaRPr>
        </a:p>
      </dsp:txBody>
      <dsp:txXfrm>
        <a:off x="108746" y="108746"/>
        <a:ext cx="6623268" cy="2010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513E-892A-4F94-8CE0-31BF0469A109}">
      <dsp:nvSpPr>
        <dsp:cNvPr id="0" name=""/>
        <dsp:cNvSpPr/>
      </dsp:nvSpPr>
      <dsp:spPr>
        <a:xfrm rot="16200000">
          <a:off x="413003" y="-396044"/>
          <a:ext cx="2520280" cy="33123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Цілісність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ґрунтового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покриву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його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невіддільність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земельних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ділянок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відтворення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продуктивних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екологічних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функцій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ґрунтів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 rot="5400000">
        <a:off x="16959" y="1"/>
        <a:ext cx="3312368" cy="1890210"/>
      </dsp:txXfrm>
    </dsp:sp>
    <dsp:sp modelId="{2E119C8A-9E66-46B3-8F86-BB96B90A19A8}">
      <dsp:nvSpPr>
        <dsp:cNvPr id="0" name=""/>
        <dsp:cNvSpPr/>
      </dsp:nvSpPr>
      <dsp:spPr>
        <a:xfrm>
          <a:off x="3312368" y="0"/>
          <a:ext cx="3312368" cy="2520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Забезпечення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застосування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ґрунтозахисних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технологій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інших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заходів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захисту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збереження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ґрунтів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деградації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різного</a:t>
          </a:r>
          <a:r>
            <a:rPr lang="ru-RU" sz="1800" kern="1200" dirty="0" smtClean="0"/>
            <a:t> роду </a:t>
          </a:r>
          <a:r>
            <a:rPr lang="ru-RU" sz="1800" kern="1200" dirty="0" err="1" smtClean="0"/>
            <a:t>антропогенних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навантажень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3312368" y="0"/>
        <a:ext cx="3312368" cy="1890210"/>
      </dsp:txXfrm>
    </dsp:sp>
    <dsp:sp modelId="{0F95672D-AB4C-486F-B5A6-E745271D99EA}">
      <dsp:nvSpPr>
        <dsp:cNvPr id="0" name=""/>
        <dsp:cNvSpPr/>
      </dsp:nvSpPr>
      <dsp:spPr>
        <a:xfrm rot="10800000">
          <a:off x="0" y="2520280"/>
          <a:ext cx="3312368" cy="2520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Поєднання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заходів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економічного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стимулювання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юридичної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відповідальності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щодо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збереження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ґрунтів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охорони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їх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родючості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раціонального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використання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 rot="10800000">
        <a:off x="0" y="3150349"/>
        <a:ext cx="3312368" cy="1890210"/>
      </dsp:txXfrm>
    </dsp:sp>
    <dsp:sp modelId="{0FFC1270-9391-4626-8357-8E58AABEC5DA}">
      <dsp:nvSpPr>
        <dsp:cNvPr id="0" name=""/>
        <dsp:cNvSpPr/>
      </dsp:nvSpPr>
      <dsp:spPr>
        <a:xfrm rot="5400000">
          <a:off x="3708412" y="2124236"/>
          <a:ext cx="2520280" cy="33123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Охорона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навколишнього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середовища</a:t>
          </a:r>
          <a:r>
            <a:rPr lang="ru-RU" sz="1800" kern="1200" dirty="0" smtClean="0"/>
            <a:t> і активна </a:t>
          </a:r>
          <a:r>
            <a:rPr lang="ru-RU" sz="1800" kern="1200" dirty="0" err="1" smtClean="0"/>
            <a:t>підтримка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ґрунтозахисних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технологій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-5400000">
        <a:off x="3312368" y="3150349"/>
        <a:ext cx="3312368" cy="1890210"/>
      </dsp:txXfrm>
    </dsp:sp>
    <dsp:sp modelId="{022B58DF-53EB-4E4D-A7E0-1A29DA41FD9F}">
      <dsp:nvSpPr>
        <dsp:cNvPr id="0" name=""/>
        <dsp:cNvSpPr/>
      </dsp:nvSpPr>
      <dsp:spPr>
        <a:xfrm>
          <a:off x="2131412" y="1800198"/>
          <a:ext cx="2477101" cy="144018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0000"/>
              </a:solidFill>
            </a:rPr>
            <a:t>Забезпечення</a:t>
          </a:r>
          <a:r>
            <a:rPr lang="ru-RU" sz="1400" b="1" kern="1200" dirty="0" smtClean="0">
              <a:solidFill>
                <a:srgbClr val="000000"/>
              </a:solidFill>
            </a:rPr>
            <a:t> </a:t>
          </a:r>
          <a:r>
            <a:rPr lang="ru-RU" sz="1400" b="1" kern="1200" dirty="0" err="1">
              <a:solidFill>
                <a:srgbClr val="000000"/>
              </a:solidFill>
            </a:rPr>
            <a:t>раціонального</a:t>
          </a:r>
          <a:r>
            <a:rPr lang="ru-RU" sz="1400" b="1" kern="1200" dirty="0">
              <a:solidFill>
                <a:srgbClr val="000000"/>
              </a:solidFill>
            </a:rPr>
            <a:t> </a:t>
          </a:r>
          <a:r>
            <a:rPr lang="ru-RU" sz="1400" b="1" kern="1200" dirty="0" err="1">
              <a:solidFill>
                <a:srgbClr val="000000"/>
              </a:solidFill>
            </a:rPr>
            <a:t>використання</a:t>
          </a:r>
          <a:r>
            <a:rPr lang="ru-RU" sz="1400" b="1" kern="1200" dirty="0">
              <a:solidFill>
                <a:srgbClr val="000000"/>
              </a:solidFill>
            </a:rPr>
            <a:t> та </a:t>
          </a:r>
          <a:r>
            <a:rPr lang="ru-RU" sz="1400" b="1" kern="1200" dirty="0" err="1">
              <a:solidFill>
                <a:srgbClr val="000000"/>
              </a:solidFill>
            </a:rPr>
            <a:t>збереження</a:t>
          </a:r>
          <a:r>
            <a:rPr lang="ru-RU" sz="1400" b="1" kern="1200" dirty="0">
              <a:solidFill>
                <a:srgbClr val="000000"/>
              </a:solidFill>
            </a:rPr>
            <a:t> </a:t>
          </a:r>
          <a:r>
            <a:rPr lang="ru-RU" sz="1400" b="1" kern="1200" dirty="0" err="1">
              <a:solidFill>
                <a:srgbClr val="000000"/>
              </a:solidFill>
            </a:rPr>
            <a:t>ґрунтів</a:t>
          </a:r>
          <a:r>
            <a:rPr lang="ru-RU" sz="1400" b="1" kern="1200" dirty="0">
              <a:solidFill>
                <a:srgbClr val="000000"/>
              </a:solidFill>
            </a:rPr>
            <a:t> як одного з </a:t>
          </a:r>
          <a:r>
            <a:rPr lang="ru-RU" sz="1400" b="1" kern="1200" dirty="0" err="1">
              <a:solidFill>
                <a:srgbClr val="000000"/>
              </a:solidFill>
            </a:rPr>
            <a:t>найважливіших</a:t>
          </a:r>
          <a:r>
            <a:rPr lang="ru-RU" sz="1400" b="1" kern="1200" dirty="0">
              <a:solidFill>
                <a:srgbClr val="000000"/>
              </a:solidFill>
            </a:rPr>
            <a:t> </a:t>
          </a:r>
          <a:r>
            <a:rPr lang="ru-RU" sz="1400" b="1" kern="1200" dirty="0" err="1">
              <a:solidFill>
                <a:srgbClr val="000000"/>
              </a:solidFill>
            </a:rPr>
            <a:t>компонентів</a:t>
          </a:r>
          <a:r>
            <a:rPr lang="ru-RU" sz="1400" b="1" kern="1200" dirty="0">
              <a:solidFill>
                <a:srgbClr val="000000"/>
              </a:solidFill>
            </a:rPr>
            <a:t> природного </a:t>
          </a:r>
          <a:r>
            <a:rPr lang="ru-RU" sz="1400" b="1" kern="1200" dirty="0" err="1">
              <a:solidFill>
                <a:srgbClr val="000000"/>
              </a:solidFill>
            </a:rPr>
            <a:t>середовища</a:t>
          </a:r>
          <a:r>
            <a:rPr lang="ru-RU" sz="1400" b="1" kern="1200" dirty="0">
              <a:solidFill>
                <a:srgbClr val="000000"/>
              </a:solidFill>
            </a:rPr>
            <a:t>;</a:t>
          </a:r>
          <a:endParaRPr lang="ru-RU" sz="1400" b="1" kern="1200" dirty="0">
            <a:solidFill>
              <a:srgbClr val="000000"/>
            </a:solidFill>
          </a:endParaRPr>
        </a:p>
      </dsp:txBody>
      <dsp:txXfrm>
        <a:off x="2201716" y="1870502"/>
        <a:ext cx="2336493" cy="12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B4C6-E70B-4B23-BAE2-B0E8A83A0BF6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6B1FE-AFB1-4F85-842C-DB2D2273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6B1FE-AFB1-4F85-842C-DB2D227319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roprofs.com/flashcards/topic/images/p18qk26h2b1vc61f381ibo6j17fe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04" y="4333806"/>
            <a:ext cx="4824536" cy="23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op-bal.ru/pars_docs/refs/52/51020/51020_html_m7f4ad5d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71533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5EC42-C3B7-4312-A6CD-31DF7578068C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7B6C9-42A6-40BF-96E0-C3E00897C3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top-bal.ru/pars_docs/refs/52/51020/51020_html_m7f4ad5d1.gif"/>
          <p:cNvPicPr>
            <a:picLocks noChangeAspect="1" noChangeArrowheads="1"/>
          </p:cNvPicPr>
          <p:nvPr/>
        </p:nvPicPr>
        <p:blipFill>
          <a:blip r:embed="rId1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848" y="371533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roprofs.com/flashcards/topic/images/p18qk26h2b1vc61f381ibo6j17fe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04" y="4333806"/>
            <a:ext cx="4824536" cy="23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99808070"/>
              </p:ext>
            </p:extLst>
          </p:nvPr>
        </p:nvGraphicFramePr>
        <p:xfrm>
          <a:off x="467544" y="692696"/>
          <a:ext cx="68407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708920"/>
            <a:ext cx="6400800" cy="38884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Альона ЧАБАН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добувач освіти гр.204,  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Західно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-Донбаського професійного ліцею»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Науковий керівник: </a:t>
            </a:r>
          </a:p>
          <a:p>
            <a:pPr algn="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Литвиненко Інна Анатоліївна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 біології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Західно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-Донбаського професійного ліцею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72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548680"/>
            <a:ext cx="1728192" cy="5703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7" cy="331236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з’ясовано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Павлоград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задовільному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відносний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видового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1, 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найгірший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3.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грунту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Не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стихійні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сміттєзвалища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Викидати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корзини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утилізовувати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ракетного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71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8469" y="1772816"/>
            <a:ext cx="7196336" cy="416448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749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48478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1. </a:t>
            </a:r>
            <a:r>
              <a:rPr lang="ru-RU" b="1" dirty="0" err="1" smtClean="0">
                <a:solidFill>
                  <a:srgbClr val="000000"/>
                </a:solidFill>
              </a:rPr>
              <a:t>Методичні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рекомендації</a:t>
            </a:r>
            <a:r>
              <a:rPr lang="ru-RU" b="1" dirty="0">
                <a:solidFill>
                  <a:srgbClr val="000000"/>
                </a:solidFill>
              </a:rPr>
              <a:t> до </a:t>
            </a:r>
            <a:r>
              <a:rPr lang="ru-RU" b="1" dirty="0" err="1">
                <a:solidFill>
                  <a:srgbClr val="000000"/>
                </a:solidFill>
              </a:rPr>
              <a:t>виконання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лабораторних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робіт</a:t>
            </a:r>
            <a:endParaRPr lang="ru-RU" b="1" dirty="0">
              <a:solidFill>
                <a:srgbClr val="000000"/>
              </a:solidFill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</a:rPr>
              <a:t>студентами </a:t>
            </a:r>
            <a:r>
              <a:rPr lang="ru-RU" b="1" dirty="0" err="1">
                <a:solidFill>
                  <a:srgbClr val="000000"/>
                </a:solidFill>
              </a:rPr>
              <a:t>напряму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підготовки</a:t>
            </a:r>
            <a:r>
              <a:rPr lang="ru-RU" b="1" dirty="0">
                <a:solidFill>
                  <a:srgbClr val="000000"/>
                </a:solidFill>
              </a:rPr>
              <a:t> 6.040106 «</a:t>
            </a:r>
            <a:r>
              <a:rPr lang="ru-RU" b="1" dirty="0" err="1">
                <a:solidFill>
                  <a:srgbClr val="000000"/>
                </a:solidFill>
              </a:rPr>
              <a:t>Екологія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охорона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навколишнього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середовища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та </a:t>
            </a:r>
            <a:r>
              <a:rPr lang="ru-RU" b="1" dirty="0" err="1">
                <a:solidFill>
                  <a:srgbClr val="000000"/>
                </a:solidFill>
              </a:rPr>
              <a:t>збалансоване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природокористування</a:t>
            </a:r>
            <a:r>
              <a:rPr lang="ru-RU" b="1" dirty="0">
                <a:solidFill>
                  <a:srgbClr val="000000"/>
                </a:solidFill>
              </a:rPr>
              <a:t>» / А.І. </a:t>
            </a:r>
            <a:r>
              <a:rPr lang="ru-RU" b="1" dirty="0" err="1" smtClean="0">
                <a:solidFill>
                  <a:srgbClr val="000000"/>
                </a:solidFill>
              </a:rPr>
              <a:t>Горова</a:t>
            </a:r>
            <a:r>
              <a:rPr lang="ru-RU" b="1" dirty="0" smtClean="0">
                <a:solidFill>
                  <a:srgbClr val="000000"/>
                </a:solidFill>
              </a:rPr>
              <a:t>, А.В</a:t>
            </a:r>
            <a:r>
              <a:rPr lang="ru-RU" b="1" dirty="0">
                <a:solidFill>
                  <a:srgbClr val="000000"/>
                </a:solidFill>
              </a:rPr>
              <a:t>. Павличенко, О.О. </a:t>
            </a:r>
            <a:r>
              <a:rPr lang="ru-RU" b="1" dirty="0" err="1">
                <a:solidFill>
                  <a:srgbClr val="000000"/>
                </a:solidFill>
              </a:rPr>
              <a:t>Борисовська</a:t>
            </a:r>
            <a:r>
              <a:rPr lang="ru-RU" b="1" dirty="0">
                <a:solidFill>
                  <a:srgbClr val="000000"/>
                </a:solidFill>
              </a:rPr>
              <a:t>, В.Ю. </a:t>
            </a:r>
            <a:r>
              <a:rPr lang="ru-RU" b="1" dirty="0" err="1">
                <a:solidFill>
                  <a:srgbClr val="000000"/>
                </a:solidFill>
              </a:rPr>
              <a:t>Ґрунтова</a:t>
            </a:r>
            <a:r>
              <a:rPr lang="ru-RU" b="1" dirty="0">
                <a:solidFill>
                  <a:srgbClr val="000000"/>
                </a:solidFill>
              </a:rPr>
              <a:t>, О.В. Деменко; − Д</a:t>
            </a:r>
            <a:r>
              <a:rPr lang="ru-RU" b="1" dirty="0" smtClean="0">
                <a:solidFill>
                  <a:srgbClr val="000000"/>
                </a:solidFill>
              </a:rPr>
              <a:t>.:</a:t>
            </a:r>
            <a:r>
              <a:rPr lang="ru-RU" b="1" dirty="0" err="1" smtClean="0">
                <a:solidFill>
                  <a:srgbClr val="000000"/>
                </a:solidFill>
              </a:rPr>
              <a:t>Національний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гірничий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університет</a:t>
            </a:r>
            <a:r>
              <a:rPr lang="ru-RU" b="1" dirty="0">
                <a:solidFill>
                  <a:srgbClr val="000000"/>
                </a:solidFill>
              </a:rPr>
              <a:t>, 2014. – 76 </a:t>
            </a:r>
            <a:r>
              <a:rPr lang="ru-RU" b="1" dirty="0" smtClean="0">
                <a:solidFill>
                  <a:srgbClr val="000000"/>
                </a:solidFill>
              </a:rPr>
              <a:t>с.</a:t>
            </a:r>
          </a:p>
          <a:p>
            <a:pPr algn="just"/>
            <a:r>
              <a:rPr lang="uk-UA" b="1" dirty="0" smtClean="0">
                <a:solidFill>
                  <a:srgbClr val="000000"/>
                </a:solidFill>
              </a:rPr>
              <a:t>2. </a:t>
            </a:r>
            <a:r>
              <a:rPr lang="ru-RU" b="1" dirty="0" err="1">
                <a:solidFill>
                  <a:srgbClr val="000000"/>
                </a:solidFill>
              </a:rPr>
              <a:t>Агрохімія</a:t>
            </a:r>
            <a:r>
              <a:rPr lang="ru-RU" b="1" dirty="0">
                <a:solidFill>
                  <a:srgbClr val="000000"/>
                </a:solidFill>
              </a:rPr>
              <a:t> /за ред. </a:t>
            </a:r>
            <a:r>
              <a:rPr lang="ru-RU" b="1" dirty="0" err="1">
                <a:solidFill>
                  <a:srgbClr val="000000"/>
                </a:solidFill>
              </a:rPr>
              <a:t>М.М.Городнього</a:t>
            </a:r>
            <a:r>
              <a:rPr lang="ru-RU" b="1" dirty="0">
                <a:solidFill>
                  <a:srgbClr val="000000"/>
                </a:solidFill>
              </a:rPr>
              <a:t>/.- К.: </a:t>
            </a:r>
            <a:r>
              <a:rPr lang="ru-RU" b="1" dirty="0" err="1">
                <a:solidFill>
                  <a:srgbClr val="000000"/>
                </a:solidFill>
              </a:rPr>
              <a:t>Вища</a:t>
            </a:r>
            <a:r>
              <a:rPr lang="ru-RU" b="1" dirty="0">
                <a:solidFill>
                  <a:srgbClr val="000000"/>
                </a:solidFill>
              </a:rPr>
              <a:t> школа, 1995. -526 с</a:t>
            </a:r>
            <a:r>
              <a:rPr lang="ru-RU" b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uk-UA" b="1" dirty="0" smtClean="0">
                <a:solidFill>
                  <a:srgbClr val="000000"/>
                </a:solidFill>
              </a:rPr>
              <a:t>3. </a:t>
            </a:r>
            <a:r>
              <a:rPr lang="ru-RU" b="1" dirty="0" err="1">
                <a:solidFill>
                  <a:srgbClr val="000000"/>
                </a:solidFill>
              </a:rPr>
              <a:t>Бацула</a:t>
            </a:r>
            <a:r>
              <a:rPr lang="ru-RU" b="1" dirty="0">
                <a:solidFill>
                  <a:srgbClr val="000000"/>
                </a:solidFill>
              </a:rPr>
              <a:t>   О.О.   Роль   </a:t>
            </a:r>
            <a:r>
              <a:rPr lang="ru-RU" b="1" dirty="0" err="1">
                <a:solidFill>
                  <a:srgbClr val="000000"/>
                </a:solidFill>
              </a:rPr>
              <a:t>активної</a:t>
            </a:r>
            <a:r>
              <a:rPr lang="ru-RU" b="1" dirty="0">
                <a:solidFill>
                  <a:srgbClr val="000000"/>
                </a:solidFill>
              </a:rPr>
              <a:t>   </a:t>
            </a:r>
            <a:r>
              <a:rPr lang="ru-RU" b="1" dirty="0" err="1">
                <a:solidFill>
                  <a:srgbClr val="000000"/>
                </a:solidFill>
              </a:rPr>
              <a:t>поверхні</a:t>
            </a:r>
            <a:r>
              <a:rPr lang="ru-RU" b="1" dirty="0">
                <a:solidFill>
                  <a:srgbClr val="000000"/>
                </a:solidFill>
              </a:rPr>
              <a:t>   в   </a:t>
            </a:r>
            <a:r>
              <a:rPr lang="ru-RU" b="1" dirty="0" err="1">
                <a:solidFill>
                  <a:srgbClr val="000000"/>
                </a:solidFill>
              </a:rPr>
              <a:t>процесах</a:t>
            </a:r>
            <a:r>
              <a:rPr lang="ru-RU" b="1" dirty="0">
                <a:solidFill>
                  <a:srgbClr val="000000"/>
                </a:solidFill>
              </a:rPr>
              <a:t>   </a:t>
            </a:r>
            <a:r>
              <a:rPr lang="ru-RU" b="1" dirty="0" err="1">
                <a:solidFill>
                  <a:srgbClr val="000000"/>
                </a:solidFill>
              </a:rPr>
              <a:t>гумусоутворення</a:t>
            </a:r>
            <a:r>
              <a:rPr lang="ru-RU" b="1" dirty="0">
                <a:solidFill>
                  <a:srgbClr val="000000"/>
                </a:solidFill>
              </a:rPr>
              <a:t>   //</a:t>
            </a:r>
            <a:r>
              <a:rPr lang="ru-RU" b="1" dirty="0" err="1">
                <a:solidFill>
                  <a:srgbClr val="000000"/>
                </a:solidFill>
              </a:rPr>
              <a:t>Агрохімія</a:t>
            </a:r>
            <a:r>
              <a:rPr lang="ru-RU" b="1" dirty="0">
                <a:solidFill>
                  <a:srgbClr val="000000"/>
                </a:solidFill>
              </a:rPr>
              <a:t> і </a:t>
            </a:r>
            <a:r>
              <a:rPr lang="ru-RU" b="1" dirty="0" err="1">
                <a:solidFill>
                  <a:srgbClr val="000000"/>
                </a:solidFill>
              </a:rPr>
              <a:t>ґрунтознавство</a:t>
            </a:r>
            <a:r>
              <a:rPr lang="ru-RU" b="1" dirty="0">
                <a:solidFill>
                  <a:srgbClr val="000000"/>
                </a:solidFill>
              </a:rPr>
              <a:t>. </a:t>
            </a:r>
            <a:r>
              <a:rPr lang="ru-RU" b="1" dirty="0" err="1">
                <a:solidFill>
                  <a:srgbClr val="000000"/>
                </a:solidFill>
              </a:rPr>
              <a:t>Спецвипуск</a:t>
            </a:r>
            <a:r>
              <a:rPr lang="ru-RU" b="1" dirty="0">
                <a:solidFill>
                  <a:srgbClr val="000000"/>
                </a:solidFill>
              </a:rPr>
              <a:t>. Кн. друга. -</a:t>
            </a:r>
            <a:r>
              <a:rPr lang="ru-RU" b="1" dirty="0" err="1">
                <a:solidFill>
                  <a:srgbClr val="000000"/>
                </a:solidFill>
              </a:rPr>
              <a:t>Харків</a:t>
            </a:r>
            <a:r>
              <a:rPr lang="ru-RU" b="1" dirty="0">
                <a:solidFill>
                  <a:srgbClr val="000000"/>
                </a:solidFill>
              </a:rPr>
              <a:t>. -2002. -С.12-14</a:t>
            </a:r>
            <a:r>
              <a:rPr lang="ru-RU" b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uk-UA" b="1" dirty="0" smtClean="0">
                <a:solidFill>
                  <a:srgbClr val="000000"/>
                </a:solidFill>
              </a:rPr>
              <a:t>4</a:t>
            </a:r>
            <a:r>
              <a:rPr lang="uk-UA" b="1" dirty="0">
                <a:solidFill>
                  <a:srgbClr val="000000"/>
                </a:solidFill>
              </a:rPr>
              <a:t>. Гамкало   З.Г.,   </a:t>
            </a:r>
            <a:r>
              <a:rPr lang="uk-UA" b="1" dirty="0" err="1">
                <a:solidFill>
                  <a:srgbClr val="000000"/>
                </a:solidFill>
              </a:rPr>
              <a:t>Коваліско</a:t>
            </a:r>
            <a:r>
              <a:rPr lang="uk-UA" b="1" dirty="0">
                <a:solidFill>
                  <a:srgbClr val="000000"/>
                </a:solidFill>
              </a:rPr>
              <a:t>   Н.   Б.   </a:t>
            </a:r>
            <a:r>
              <a:rPr lang="uk-UA" b="1" dirty="0" err="1">
                <a:solidFill>
                  <a:srgbClr val="000000"/>
                </a:solidFill>
              </a:rPr>
              <a:t>Колосовський</a:t>
            </a:r>
            <a:r>
              <a:rPr lang="uk-UA" b="1" dirty="0">
                <a:solidFill>
                  <a:srgbClr val="000000"/>
                </a:solidFill>
              </a:rPr>
              <a:t>   Г.   Б.   </a:t>
            </a:r>
            <a:r>
              <a:rPr lang="uk-UA" b="1" dirty="0" err="1">
                <a:solidFill>
                  <a:srgbClr val="000000"/>
                </a:solidFill>
              </a:rPr>
              <a:t>Агроекологічниймоніторинг</a:t>
            </a:r>
            <a:r>
              <a:rPr lang="uk-UA" b="1" dirty="0">
                <a:solidFill>
                  <a:srgbClr val="000000"/>
                </a:solidFill>
              </a:rPr>
              <a:t> сільськогосподарських виробничих систем як елемент </a:t>
            </a:r>
            <a:r>
              <a:rPr lang="uk-UA" b="1" dirty="0" err="1">
                <a:solidFill>
                  <a:srgbClr val="000000"/>
                </a:solidFill>
              </a:rPr>
              <a:t>регіональноїекологічної</a:t>
            </a:r>
            <a:r>
              <a:rPr lang="uk-UA" b="1" dirty="0">
                <a:solidFill>
                  <a:srgbClr val="000000"/>
                </a:solidFill>
              </a:rPr>
              <a:t> безпеки // Проблеми регіональної політики. – Львів. – 1995. –С. </a:t>
            </a:r>
          </a:p>
          <a:p>
            <a:pPr algn="just"/>
            <a:r>
              <a:rPr lang="uk-UA" b="1" dirty="0" smtClean="0">
                <a:solidFill>
                  <a:srgbClr val="000000"/>
                </a:solidFill>
              </a:rPr>
              <a:t>5.  </a:t>
            </a:r>
            <a:r>
              <a:rPr lang="uk-UA" b="1" dirty="0">
                <a:solidFill>
                  <a:srgbClr val="000000"/>
                </a:solidFill>
              </a:rPr>
              <a:t>Гамкало З.Г. Чи чиста вода кринична ? // Сільський господар. -Львів. -1996.-№ 1. -С.30-32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99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0972473">
            <a:off x="611560" y="1340768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rgbClr val="FF0000"/>
                </a:solidFill>
                <a:latin typeface="Miama Nueva" panose="02000603000000000000" pitchFamily="2" charset="-52"/>
                <a:ea typeface="+mj-ea"/>
                <a:cs typeface="+mj-cs"/>
              </a:rPr>
              <a:t>ДЯКУЮ ЗА УВАГУ!</a:t>
            </a:r>
            <a:endParaRPr lang="ru-RU" dirty="0">
              <a:solidFill>
                <a:srgbClr val="FF0000"/>
              </a:solidFill>
              <a:latin typeface="Miama Nueva" panose="02000603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9" y="2708920"/>
            <a:ext cx="6732240" cy="37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4125144" cy="1143000"/>
          </a:xfrm>
        </p:spPr>
        <p:txBody>
          <a:bodyPr/>
          <a:lstStyle/>
          <a:p>
            <a:pPr algn="r"/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Лише на обробленому ґрунті розквітають інші мистецтва.</a:t>
            </a:r>
            <a:b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Даніель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Уебстер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080" y="1700808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дослідити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екологічний стан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ґрунту м. Павлоград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визначити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стан ґрунтового покриву на досліджуваній території за зміною видового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біорізноманіття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безхребетних тварин.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861048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Оцінка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якості екологічного стану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ґрунтового покриву дає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нам важливі дані планувати та здійснювати певні заходи з природокористування.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Ґрунт на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території м.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Павлоград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знаходяться не в зразковому стані, а практичне значення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ґрунту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відіграє важливу роль для місцевих жителів. У зв’язку з цим, необхідно привернути увагу суспільства до покращення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його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екологічного стану. </a:t>
            </a:r>
            <a:endParaRPr lang="ru-RU" sz="1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080" y="1196752"/>
            <a:ext cx="2664296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даної роботи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572627" y="3359944"/>
            <a:ext cx="3348372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37634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апробовано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методика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забезпечує виявлення зон екологічних аномалій на місцевості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 імовірною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помилкою не більше 20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%,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які можуть використовуватися в роботі гуртків екологічного та біологічного напрямків, в дослідницьких роботах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здобувачів освіти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запропоновано шляхи поліпшення екологічного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грунтів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5" y="548680"/>
            <a:ext cx="3176587" cy="536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3"/>
            <a:ext cx="2787774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791961"/>
            <a:ext cx="2686579" cy="358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494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5076056" cy="4980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 екологічних аномалій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3"/>
            <a:ext cx="8352928" cy="24482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Кількісно 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видове різноманіття (ВР) характеризують за допомогою </a:t>
            </a: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індексів. Найбільш 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 використовують індекс Сімпсона, при обчисленні </a:t>
            </a: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якого використовують 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чисельність організмів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 виду </a:t>
            </a: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знайдених на </a:t>
            </a:r>
            <a:r>
              <a:rPr lang="uk-UA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майданчикубіоіндикації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і загальну чисельність всіх видів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використовуваний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об'ємі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кількісний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видами.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20" y="3650996"/>
            <a:ext cx="3805832" cy="26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208912" cy="2817604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Вибірка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проводилася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методом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розкопок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обраної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пробної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площадки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0,5×0,5 м.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закладено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розкопок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видового складу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розкопками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5-10 м.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Глибина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розкопок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складала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30-50 см, в сухих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легких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ґрунтах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до 100 см і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Грунт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вибирався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пошарово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необов’язково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фауні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обмежитися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аналізом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надійна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475656" y="554314"/>
            <a:ext cx="4904484" cy="7087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 методу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2162" y="40050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337" y="3861048"/>
            <a:ext cx="3535461" cy="26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4392488" cy="504056"/>
          </a:xfrm>
          <a:solidFill>
            <a:schemeClr val="bg1"/>
          </a:solidFill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проведених досліджень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64941"/>
              </p:ext>
            </p:extLst>
          </p:nvPr>
        </p:nvGraphicFramePr>
        <p:xfrm>
          <a:off x="539553" y="1124744"/>
          <a:ext cx="7920878" cy="460851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3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624">
                  <a:extLst>
                    <a:ext uri="{9D8B030D-6E8A-4147-A177-3AD203B41FA5}">
                      <a16:colId xmlns:a16="http://schemas.microsoft.com/office/drawing/2014/main" val="2195371102"/>
                    </a:ext>
                  </a:extLst>
                </a:gridCol>
                <a:gridCol w="68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18">
                  <a:extLst>
                    <a:ext uri="{9D8B030D-6E8A-4147-A177-3AD203B41FA5}">
                      <a16:colId xmlns:a16="http://schemas.microsoft.com/office/drawing/2014/main" val="2754195235"/>
                    </a:ext>
                  </a:extLst>
                </a:gridCol>
                <a:gridCol w="633529">
                  <a:extLst>
                    <a:ext uri="{9D8B030D-6E8A-4147-A177-3AD203B41FA5}">
                      <a16:colId xmlns:a16="http://schemas.microsoft.com/office/drawing/2014/main" val="3454711773"/>
                    </a:ext>
                  </a:extLst>
                </a:gridCol>
                <a:gridCol w="55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033">
                  <a:extLst>
                    <a:ext uri="{9D8B030D-6E8A-4147-A177-3AD203B41FA5}">
                      <a16:colId xmlns:a16="http://schemas.microsoft.com/office/drawing/2014/main" val="313275528"/>
                    </a:ext>
                  </a:extLst>
                </a:gridCol>
                <a:gridCol w="192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889">
                  <a:extLst>
                    <a:ext uri="{9D8B030D-6E8A-4147-A177-3AD203B41FA5}">
                      <a16:colId xmlns:a16="http://schemas.microsoft.com/office/drawing/2014/main" val="738885371"/>
                    </a:ext>
                  </a:extLst>
                </a:gridCol>
                <a:gridCol w="430889">
                  <a:extLst>
                    <a:ext uri="{9D8B030D-6E8A-4147-A177-3AD203B41FA5}">
                      <a16:colId xmlns:a16="http://schemas.microsoft.com/office/drawing/2014/main" val="177392792"/>
                    </a:ext>
                  </a:extLst>
                </a:gridCol>
                <a:gridCol w="459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146">
                  <a:extLst>
                    <a:ext uri="{9D8B030D-6E8A-4147-A177-3AD203B41FA5}">
                      <a16:colId xmlns:a16="http://schemas.microsoft.com/office/drawing/2014/main" val="550221652"/>
                    </a:ext>
                  </a:extLst>
                </a:gridCol>
                <a:gridCol w="527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002">
                  <a:extLst>
                    <a:ext uri="{9D8B030D-6E8A-4147-A177-3AD203B41FA5}">
                      <a16:colId xmlns:a16="http://schemas.microsoft.com/office/drawing/2014/main" val="134598113"/>
                    </a:ext>
                  </a:extLst>
                </a:gridCol>
              </a:tblGrid>
              <a:tr h="661106">
                <a:tc gridSpan="1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Чисельність</a:t>
                      </a:r>
                      <a:r>
                        <a:rPr lang="uk-UA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і видовий склад ґрунтових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безхребетних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тварин</a:t>
                      </a:r>
                      <a:endParaRPr lang="ru-RU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досліджуваній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та «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умовно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чистій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» (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контрольній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території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6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Номер</a:t>
                      </a:r>
                      <a:r>
                        <a:rPr lang="uk-UA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прикопки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B050"/>
                          </a:solidFill>
                          <a:effectLst/>
                        </a:rPr>
                        <a:t>Дощові черв’яки</a:t>
                      </a:r>
                      <a:endParaRPr lang="ru-RU" sz="9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B050"/>
                          </a:solidFill>
                          <a:effectLst/>
                        </a:rPr>
                        <a:t>Молюски (слимаки, равлики)</a:t>
                      </a:r>
                      <a:endParaRPr lang="ru-RU" sz="9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Багатоніжки</a:t>
                      </a:r>
                      <a:r>
                        <a:rPr lang="uk-UA" sz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200" baseline="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геофіли</a:t>
                      </a:r>
                      <a:r>
                        <a:rPr lang="uk-UA" sz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Павукоподібні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Рівноногі</a:t>
                      </a:r>
                      <a:r>
                        <a:rPr lang="uk-UA" sz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(мокриці)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Комахи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460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Д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Д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К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53">
                <a:tc gridSpan="1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Результати </a:t>
                      </a:r>
                      <a:r>
                        <a:rPr lang="uk-UA" sz="1200" dirty="0" err="1" smtClean="0">
                          <a:effectLst/>
                        </a:rPr>
                        <a:t>біоіндикації</a:t>
                      </a:r>
                      <a:r>
                        <a:rPr lang="uk-UA" sz="1200" dirty="0" smtClean="0">
                          <a:effectLst/>
                        </a:rPr>
                        <a:t> контрольної території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646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Номер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майданчику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біоіндикації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1426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Показник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зміни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видового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біорізноманіття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індекс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Сімпсона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5,45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5,17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5,50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5182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38411"/>
              </p:ext>
            </p:extLst>
          </p:nvPr>
        </p:nvGraphicFramePr>
        <p:xfrm>
          <a:off x="646544" y="5938982"/>
          <a:ext cx="5941679" cy="365760"/>
        </p:xfrm>
        <a:graphic>
          <a:graphicData uri="http://schemas.openxmlformats.org/drawingml/2006/table">
            <a:tbl>
              <a:tblPr/>
              <a:tblGrid>
                <a:gridCol w="5941679">
                  <a:extLst>
                    <a:ext uri="{9D8B030D-6E8A-4147-A177-3AD203B41FA5}">
                      <a16:colId xmlns:a16="http://schemas.microsoft.com/office/drawing/2014/main" val="2524735926"/>
                    </a:ext>
                  </a:extLst>
                </a:gridCol>
              </a:tblGrid>
              <a:tr h="350982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00"/>
                          </a:solidFill>
                          <a:latin typeface="Miama Nueva" panose="02000603000000000000" pitchFamily="2" charset="-52"/>
                        </a:rPr>
                        <a:t>Примітка: К</a:t>
                      </a:r>
                      <a:r>
                        <a:rPr lang="uk-UA" b="1" baseline="0" dirty="0" smtClean="0">
                          <a:solidFill>
                            <a:srgbClr val="000000"/>
                          </a:solidFill>
                          <a:latin typeface="Miama Nueva" panose="02000603000000000000" pitchFamily="2" charset="-52"/>
                        </a:rPr>
                        <a:t> – контроль, Д - дослід</a:t>
                      </a:r>
                      <a:endParaRPr lang="ru-RU" b="1" dirty="0">
                        <a:solidFill>
                          <a:srgbClr val="000000"/>
                        </a:solidFill>
                        <a:latin typeface="Miama Nueva" panose="02000603000000000000" pitchFamily="2" charset="-5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03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5400600" cy="663436"/>
          </a:xfrm>
          <a:solidFill>
            <a:schemeClr val="bg1"/>
          </a:solidFill>
        </p:spPr>
        <p:txBody>
          <a:bodyPr/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відносного показника </a:t>
            </a:r>
            <a:r>
              <a:rPr lang="uk-UA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95537" y="1342629"/>
                <a:ext cx="6480720" cy="1360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  <a:tabLst>
                    <a:tab pos="450215" algn="l"/>
                    <a:tab pos="5940425" algn="r"/>
                  </a:tabLst>
                </a:pPr>
                <a:r>
                  <a:rPr lang="ru-RU" i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Відносний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показник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видового </a:t>
                </a: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біорізноманіття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на </a:t>
                </a: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майданчику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біоіндикації</a:t>
                </a:r>
                <a:endParaRPr lang="ru-RU" i="1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indent="450215" algn="just">
                  <a:spcAft>
                    <a:spcPts val="0"/>
                  </a:spcAft>
                  <a:tabLst>
                    <a:tab pos="450215" algn="l"/>
                    <a:tab pos="5940425" algn="r"/>
                  </a:tabLst>
                </a:pP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досліджуваної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території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ru-RU" i="1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розраховують</a:t>
                </a:r>
                <a:r>
                  <a:rPr lang="ru-RU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за формулою:</a:t>
                </a:r>
              </a:p>
              <a:p>
                <a:pPr indent="450215" algn="just">
                  <a:spcAft>
                    <a:spcPts val="0"/>
                  </a:spcAft>
                  <a:tabLst>
                    <a:tab pos="450215" algn="l"/>
                    <a:tab pos="5940425" algn="r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𝐷𝑖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𝐷𝑖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𝐷</m:t>
                        </m:r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контроль 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100</m:t>
                    </m:r>
                    <m:r>
                      <a:rPr lang="uk-UA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.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ea typeface="Calibri"/>
                    <a:cs typeface="Times New Roman"/>
                  </a:rPr>
                  <a:t>  </a:t>
                </a:r>
                <a:endParaRPr lang="ru-RU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342629"/>
                <a:ext cx="6480720" cy="1360181"/>
              </a:xfrm>
              <a:prstGeom prst="rect">
                <a:avLst/>
              </a:prstGeom>
              <a:blipFill>
                <a:blip r:embed="rId2"/>
                <a:stretch>
                  <a:fillRect l="-847" t="-2242" r="-753" b="-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09218"/>
              </p:ext>
            </p:extLst>
          </p:nvPr>
        </p:nvGraphicFramePr>
        <p:xfrm>
          <a:off x="539552" y="3212976"/>
          <a:ext cx="8208911" cy="242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Критерії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оцінки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екологічного</a:t>
                      </a:r>
                      <a:r>
                        <a:rPr lang="ru-RU" sz="1400" dirty="0" smtClean="0">
                          <a:effectLst/>
                        </a:rPr>
                        <a:t> стану </a:t>
                      </a:r>
                      <a:r>
                        <a:rPr lang="ru-RU" sz="1400" dirty="0" err="1" smtClean="0">
                          <a:effectLst/>
                        </a:rPr>
                        <a:t>ґрунтового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покриву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Показник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Параметри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Екологічне лихо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Надзвичайна екологічна ситуація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Відносно задовільна ситуація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Відносні зміни видового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біорізноманіття</a:t>
                      </a:r>
                      <a:r>
                        <a:rPr lang="uk-UA" sz="1400" dirty="0" smtClean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Di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</a:rPr>
                        <a:t>Менше 25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</a:rPr>
                        <a:t>25 -50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FF0000"/>
                          </a:solidFill>
                          <a:effectLst/>
                        </a:rPr>
                        <a:t>Більше 50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792088"/>
          </a:xfrm>
          <a:solidFill>
            <a:schemeClr val="bg1"/>
          </a:solidFill>
        </p:spPr>
        <p:txBody>
          <a:bodyPr/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екологічного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ґрунтового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видовим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біорізноманіттям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5250" y="3933056"/>
            <a:ext cx="6400800" cy="1944216"/>
          </a:xfrm>
        </p:spPr>
        <p:txBody>
          <a:bodyPr/>
          <a:lstStyle/>
          <a:p>
            <a:pPr algn="just"/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результаті проведених досліджень ми бачимо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що е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кологічний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 досліджуваних ґрунтів за показником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зміни видового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безхребетних тварин на першій та другій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ділянці характеризується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«відносно задовільний». На третій ділянці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виявлено «надзвичайний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екологічний стан ґрунтів.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37576"/>
              </p:ext>
            </p:extLst>
          </p:nvPr>
        </p:nvGraphicFramePr>
        <p:xfrm>
          <a:off x="683568" y="1354915"/>
          <a:ext cx="7920881" cy="22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416">
                  <a:extLst>
                    <a:ext uri="{9D8B030D-6E8A-4147-A177-3AD203B41FA5}">
                      <a16:colId xmlns:a16="http://schemas.microsoft.com/office/drawing/2014/main" val="3280540743"/>
                    </a:ext>
                  </a:extLst>
                </a:gridCol>
                <a:gridCol w="1466830">
                  <a:extLst>
                    <a:ext uri="{9D8B030D-6E8A-4147-A177-3AD203B41FA5}">
                      <a16:colId xmlns:a16="http://schemas.microsoft.com/office/drawing/2014/main" val="2735971414"/>
                    </a:ext>
                  </a:extLst>
                </a:gridCol>
                <a:gridCol w="1393488">
                  <a:extLst>
                    <a:ext uri="{9D8B030D-6E8A-4147-A177-3AD203B41FA5}">
                      <a16:colId xmlns:a16="http://schemas.microsoft.com/office/drawing/2014/main" val="4134610225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698518448"/>
                    </a:ext>
                  </a:extLst>
                </a:gridCol>
              </a:tblGrid>
              <a:tr h="38930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Номер майданчика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573314"/>
                  </a:ext>
                </a:extLst>
              </a:tr>
              <a:tr h="389301"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Відносний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показник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зміни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видового </a:t>
                      </a:r>
                      <a:r>
                        <a:rPr lang="ru-RU" dirty="0" err="1" smtClean="0"/>
                        <a:t>біорізноманіття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Di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0000"/>
                          </a:solidFill>
                        </a:rPr>
                        <a:t>77,7</a:t>
                      </a:r>
                      <a:endParaRPr lang="ru-RU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0000"/>
                          </a:solidFill>
                        </a:rPr>
                        <a:t>67,3</a:t>
                      </a:r>
                      <a:endParaRPr lang="ru-RU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0000"/>
                          </a:solidFill>
                        </a:rPr>
                        <a:t>45,7</a:t>
                      </a:r>
                      <a:endParaRPr lang="ru-RU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13710"/>
                  </a:ext>
                </a:extLst>
              </a:tr>
              <a:tr h="114663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Параметри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екологічного</a:t>
                      </a:r>
                      <a:r>
                        <a:rPr lang="ru-RU" dirty="0" smtClean="0"/>
                        <a:t> стану</a:t>
                      </a:r>
                    </a:p>
                    <a:p>
                      <a:pPr algn="just"/>
                      <a:r>
                        <a:rPr lang="ru-RU" dirty="0" err="1" smtClean="0"/>
                        <a:t>ґрунту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Відносно</a:t>
                      </a: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задовільна</a:t>
                      </a: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ситуація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Відносно</a:t>
                      </a: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задовільна</a:t>
                      </a: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ситуація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Надзвичайна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екологічна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ситуація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3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720080"/>
          </a:xfrm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Рекомендовані заходи для покращення екологічного стану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ґрунтів м. Павлоград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419190"/>
              </p:ext>
            </p:extLst>
          </p:nvPr>
        </p:nvGraphicFramePr>
        <p:xfrm>
          <a:off x="1475656" y="1196752"/>
          <a:ext cx="66247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6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Другая 1">
      <a:dk1>
        <a:srgbClr val="00B0F0"/>
      </a:dk1>
      <a:lt1>
        <a:srgbClr val="0000FF"/>
      </a:lt1>
      <a:dk2>
        <a:srgbClr val="C210DA"/>
      </a:dk2>
      <a:lt2>
        <a:srgbClr val="FF0000"/>
      </a:lt2>
      <a:accent1>
        <a:srgbClr val="F7F343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994</Words>
  <Application>Microsoft Office PowerPoint</Application>
  <PresentationFormat>Экран (4:3)</PresentationFormat>
  <Paragraphs>155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Miama Nueva</vt:lpstr>
      <vt:lpstr>Times New Roman</vt:lpstr>
      <vt:lpstr>2</vt:lpstr>
      <vt:lpstr>Презентация PowerPoint</vt:lpstr>
      <vt:lpstr>Лише на обробленому ґрунті розквітають інші мистецтва. Даніель Уебстер</vt:lpstr>
      <vt:lpstr>Презентация PowerPoint</vt:lpstr>
      <vt:lpstr>Визначення зон екологічних аномалій</vt:lpstr>
      <vt:lpstr>    Вибірка тварин проводилася за методом ґрунтових розкопок. Розміри обраної пробної площадки  0,5×0,5 м. Чим більше закладено ґрунтових розкопок, тим точніше виявлення видового складу та кількості тварин. Відстань між розкопками 5-10 м. Глибина розкопок складала 30-50 см, в сухих місцях на легких ґрунтах – до 100 см і більше.   Грунт вибирався пошарово. Для проведення оцінки необов’язково використовувати дані по всій фауні, можна обмежитися аналізом характерних груп видів, за якими отримана надійна інформація. </vt:lpstr>
      <vt:lpstr>Результати проведених досліджень</vt:lpstr>
      <vt:lpstr>Визначення відносного показника біоіндикації.</vt:lpstr>
      <vt:lpstr>Результати оцінки екологічного стану ґрунтового покриву за видовим біорізноманіттям</vt:lpstr>
      <vt:lpstr>Рекомендовані заходи для покращення екологічного стану ґрунтів м. Павлоград</vt:lpstr>
      <vt:lpstr>Висновки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Антропогенне забруднення водойм м. Миронівки та шляхи поліпшення їх екологічного стану.</dc:title>
  <dc:creator>DELL</dc:creator>
  <cp:lastModifiedBy>Asus</cp:lastModifiedBy>
  <cp:revision>79</cp:revision>
  <dcterms:created xsi:type="dcterms:W3CDTF">2020-11-29T10:57:31Z</dcterms:created>
  <dcterms:modified xsi:type="dcterms:W3CDTF">2021-04-11T16:47:48Z</dcterms:modified>
</cp:coreProperties>
</file>