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0"/>
  </p:notesMasterIdLst>
  <p:sldIdLst>
    <p:sldId id="256" r:id="rId2"/>
    <p:sldId id="290" r:id="rId3"/>
    <p:sldId id="274" r:id="rId4"/>
    <p:sldId id="276" r:id="rId5"/>
    <p:sldId id="277" r:id="rId6"/>
    <p:sldId id="278" r:id="rId7"/>
    <p:sldId id="279" r:id="rId8"/>
    <p:sldId id="267" r:id="rId9"/>
    <p:sldId id="28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82" r:id="rId19"/>
    <p:sldId id="288" r:id="rId20"/>
    <p:sldId id="283" r:id="rId21"/>
    <p:sldId id="284" r:id="rId22"/>
    <p:sldId id="285" r:id="rId23"/>
    <p:sldId id="286" r:id="rId24"/>
    <p:sldId id="287" r:id="rId25"/>
    <p:sldId id="272" r:id="rId26"/>
    <p:sldId id="289" r:id="rId27"/>
    <p:sldId id="273" r:id="rId28"/>
    <p:sldId id="28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>
        <p:scale>
          <a:sx n="118" d="100"/>
          <a:sy n="118" d="100"/>
        </p:scale>
        <p:origin x="-1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EF7BE-8380-4F7B-A9B9-8CBDF3A6C921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5A872-E5A5-4643-A577-E4EAE2598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11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5A872-E5A5-4643-A577-E4EAE25987A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611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7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9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06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794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47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16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88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03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8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7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1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4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0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3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2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6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68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28" y="2703571"/>
            <a:ext cx="8824456" cy="1373070"/>
          </a:xfrm>
        </p:spPr>
        <p:txBody>
          <a:bodyPr/>
          <a:lstStyle/>
          <a:p>
            <a:r>
              <a:rPr lang="uk-UA" sz="4400" dirty="0">
                <a:solidFill>
                  <a:schemeClr val="bg2"/>
                </a:solidFill>
              </a:rPr>
              <a:t>Дослідження зміни блиску зірки як доказ її періодичності</a:t>
            </a:r>
            <a:endParaRPr lang="ru-RU" sz="4400" dirty="0">
              <a:solidFill>
                <a:schemeClr val="bg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602" y="4394039"/>
            <a:ext cx="8543454" cy="224143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Виконала: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 </a:t>
            </a:r>
          </a:p>
          <a:p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Криворізького Центрально-Міського ліцею</a:t>
            </a:r>
          </a:p>
          <a:p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Хомуха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Вероніка</a:t>
            </a:r>
            <a:endParaRPr lang="uk-U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астрономії  </a:t>
            </a:r>
          </a:p>
          <a:p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Бондарчук Тетяна Вікторівна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/>
          <a:stretch/>
        </p:blipFill>
        <p:spPr bwMode="auto">
          <a:xfrm>
            <a:off x="9289657" y="307549"/>
            <a:ext cx="2712067" cy="358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7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Класифікація змінних зірок за прототипом змінної  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/>
                </a:solidFill>
              </a:rPr>
              <a:t>Цефеїди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89" t="19206" r="27143" b="20952"/>
          <a:stretch/>
        </p:blipFill>
        <p:spPr>
          <a:xfrm>
            <a:off x="5453727" y="2336873"/>
            <a:ext cx="4840453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19800" y="5941623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α Малої </a:t>
            </a:r>
            <a:r>
              <a:rPr lang="uk-UA" dirty="0" smtClean="0"/>
              <a:t>Ведмедиці – Полярна зоря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5" y="2331437"/>
            <a:ext cx="4602458" cy="360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84793" y="5936186"/>
            <a:ext cx="4602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Графік</a:t>
            </a:r>
            <a:r>
              <a:rPr lang="ru-RU" sz="1600" dirty="0"/>
              <a:t> </a:t>
            </a:r>
            <a:r>
              <a:rPr lang="ru-RU" sz="1600" dirty="0" err="1"/>
              <a:t>зміни</a:t>
            </a:r>
            <a:r>
              <a:rPr lang="ru-RU" sz="1600" dirty="0"/>
              <a:t> </a:t>
            </a:r>
            <a:r>
              <a:rPr lang="ru-RU" sz="1600" dirty="0" err="1"/>
              <a:t>блиску</a:t>
            </a:r>
            <a:r>
              <a:rPr lang="ru-RU" sz="1600" dirty="0"/>
              <a:t> </a:t>
            </a:r>
            <a:r>
              <a:rPr lang="ru-RU" sz="1600" dirty="0" err="1"/>
              <a:t>Цефеїд</a:t>
            </a:r>
            <a:r>
              <a:rPr lang="ru-RU" sz="1600" dirty="0"/>
              <a:t> (</a:t>
            </a:r>
            <a:r>
              <a:rPr lang="ru-RU" sz="1600" dirty="0" err="1"/>
              <a:t>залежність</a:t>
            </a:r>
            <a:r>
              <a:rPr lang="ru-RU" sz="1600" dirty="0"/>
              <a:t> </a:t>
            </a:r>
            <a:r>
              <a:rPr lang="ru-RU" sz="1600" dirty="0" err="1"/>
              <a:t>зоряної</a:t>
            </a:r>
            <a:r>
              <a:rPr lang="ru-RU" sz="1600" dirty="0"/>
              <a:t> </a:t>
            </a:r>
            <a:r>
              <a:rPr lang="ru-RU" sz="1600" dirty="0" err="1"/>
              <a:t>величини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частини</a:t>
            </a:r>
            <a:r>
              <a:rPr lang="ru-RU" sz="1600" dirty="0"/>
              <a:t> </a:t>
            </a:r>
            <a:r>
              <a:rPr lang="ru-RU" sz="1600" dirty="0" err="1"/>
              <a:t>періоду</a:t>
            </a:r>
            <a:r>
              <a:rPr lang="ru-RU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60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/>
                </a:solidFill>
              </a:rPr>
              <a:t>Віргініди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33" y="2336872"/>
            <a:ext cx="6576691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0447" t="14921" r="31161" b="18889"/>
          <a:stretch/>
        </p:blipFill>
        <p:spPr>
          <a:xfrm>
            <a:off x="680323" y="2336873"/>
            <a:ext cx="3711521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02972" y="5936185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W Діви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760335" y="5936185"/>
            <a:ext cx="679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Крива </a:t>
            </a:r>
            <a:r>
              <a:rPr lang="ru-RU" dirty="0" err="1"/>
              <a:t>блиску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 W </a:t>
            </a:r>
            <a:r>
              <a:rPr lang="ru-RU" dirty="0" err="1"/>
              <a:t>Діви</a:t>
            </a:r>
            <a:r>
              <a:rPr lang="ru-RU" dirty="0"/>
              <a:t>, </a:t>
            </a:r>
            <a:r>
              <a:rPr lang="ru-RU" dirty="0" err="1"/>
              <a:t>пульсаційний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Т = 17,277 </a:t>
            </a:r>
            <a:r>
              <a:rPr lang="ru-RU" dirty="0" err="1"/>
              <a:t>діб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5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/>
                </a:solidFill>
              </a:rPr>
              <a:t>Ліриди</a:t>
            </a:r>
            <a:r>
              <a:rPr lang="ru-RU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268" t="22064" r="28750" b="20794"/>
          <a:stretch/>
        </p:blipFill>
        <p:spPr>
          <a:xfrm>
            <a:off x="680323" y="2336873"/>
            <a:ext cx="4589124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01" y="2336873"/>
            <a:ext cx="6236753" cy="359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43075" y="5936186"/>
            <a:ext cx="200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RR</a:t>
            </a:r>
            <a:r>
              <a:rPr lang="uk-UA" dirty="0"/>
              <a:t> Ліри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707086" y="5936186"/>
            <a:ext cx="401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Крива </a:t>
            </a:r>
            <a:r>
              <a:rPr lang="ru-RU" dirty="0" err="1"/>
              <a:t>блиску</a:t>
            </a:r>
            <a:r>
              <a:rPr lang="ru-RU" dirty="0"/>
              <a:t> </a:t>
            </a:r>
            <a:r>
              <a:rPr lang="ru-RU" dirty="0" err="1"/>
              <a:t>Лірид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4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/>
                </a:solidFill>
              </a:rPr>
              <a:t>Зорі</a:t>
            </a:r>
            <a:r>
              <a:rPr lang="ru-RU" dirty="0">
                <a:solidFill>
                  <a:schemeClr val="bg2"/>
                </a:solidFill>
              </a:rPr>
              <a:t> типу Т </a:t>
            </a:r>
            <a:r>
              <a:rPr lang="ru-RU" dirty="0" err="1">
                <a:solidFill>
                  <a:schemeClr val="bg2"/>
                </a:solidFill>
              </a:rPr>
              <a:t>Тільця</a:t>
            </a:r>
            <a:r>
              <a:rPr lang="ru-RU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340" t="23968" r="33660" b="27302"/>
          <a:stretch/>
        </p:blipFill>
        <p:spPr>
          <a:xfrm>
            <a:off x="617267" y="2336873"/>
            <a:ext cx="3939312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5982" t="24762" r="25357" b="22540"/>
          <a:stretch/>
        </p:blipFill>
        <p:spPr>
          <a:xfrm>
            <a:off x="4868333" y="2322127"/>
            <a:ext cx="5932714" cy="361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72342" y="5936186"/>
            <a:ext cx="178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 Тільця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281056" y="5950933"/>
            <a:ext cx="34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Графік зміни блиску Т Тільця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8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bg2"/>
                </a:solidFill>
              </a:rPr>
              <a:t>Зорі</a:t>
            </a:r>
            <a:r>
              <a:rPr lang="ru-RU" dirty="0" smtClean="0">
                <a:solidFill>
                  <a:schemeClr val="bg2"/>
                </a:solidFill>
              </a:rPr>
              <a:t> типу UV Кита 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4" name="Рисунок 13"/>
          <p:cNvSpPr>
            <a:spLocks noGrp="1"/>
          </p:cNvSpPr>
          <p:nvPr>
            <p:ph type="pic" idx="1"/>
          </p:nvPr>
        </p:nvSpPr>
        <p:spPr/>
      </p:sp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94" y="2336873"/>
            <a:ext cx="4799083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3" y="2336873"/>
            <a:ext cx="4791385" cy="359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823355" y="5935736"/>
            <a:ext cx="413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Графік зміни блиску</a:t>
            </a:r>
            <a:r>
              <a:rPr lang="en-US" dirty="0" smtClean="0"/>
              <a:t> UV </a:t>
            </a:r>
            <a:r>
              <a:rPr lang="uk-UA" dirty="0" err="1" smtClean="0"/>
              <a:t>Кита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520381" y="5935736"/>
            <a:ext cx="426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Зміна яскравості </a:t>
            </a:r>
            <a:r>
              <a:rPr lang="en-US" dirty="0" smtClean="0"/>
              <a:t> UV </a:t>
            </a:r>
            <a:r>
              <a:rPr lang="uk-UA" dirty="0" err="1" smtClean="0"/>
              <a:t>Кита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8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/>
                </a:solidFill>
              </a:rPr>
              <a:t>Рентгенівські</a:t>
            </a:r>
            <a:r>
              <a:rPr lang="ru-RU" dirty="0"/>
              <a:t> </a:t>
            </a:r>
            <a:r>
              <a:rPr lang="ru-RU" dirty="0" err="1">
                <a:solidFill>
                  <a:schemeClr val="bg2"/>
                </a:solidFill>
              </a:rPr>
              <a:t>зорі</a:t>
            </a:r>
            <a:r>
              <a:rPr lang="ru-RU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r="689"/>
          <a:stretch>
            <a:fillRect/>
          </a:stretch>
        </p:blipFill>
        <p:spPr>
          <a:xfrm>
            <a:off x="5624185" y="2336424"/>
            <a:ext cx="5425849" cy="3599312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3" y="2336873"/>
            <a:ext cx="4498578" cy="359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76942" y="5935736"/>
            <a:ext cx="460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Уявлення</a:t>
            </a:r>
            <a:r>
              <a:rPr lang="ru-RU" dirty="0"/>
              <a:t> художника про </a:t>
            </a:r>
            <a:r>
              <a:rPr lang="ru-RU" dirty="0" err="1"/>
              <a:t>акреційний</a:t>
            </a:r>
            <a:r>
              <a:rPr lang="ru-RU" dirty="0"/>
              <a:t> диск </a:t>
            </a:r>
            <a:r>
              <a:rPr lang="ru-RU" dirty="0" err="1"/>
              <a:t>рентгенівської</a:t>
            </a:r>
            <a:r>
              <a:rPr lang="ru-RU" dirty="0"/>
              <a:t> </a:t>
            </a:r>
            <a:r>
              <a:rPr lang="ru-RU" dirty="0" err="1"/>
              <a:t>подвійної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624185" y="5935736"/>
            <a:ext cx="5425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SS </a:t>
            </a:r>
            <a:r>
              <a:rPr lang="uk-UA" dirty="0" smtClean="0">
                <a:solidFill>
                  <a:schemeClr val="bg1"/>
                </a:solidFill>
              </a:rPr>
              <a:t>433 - </a:t>
            </a:r>
            <a:r>
              <a:rPr lang="ru-RU" dirty="0" err="1" smtClean="0">
                <a:solidFill>
                  <a:schemeClr val="bg1"/>
                </a:solidFill>
              </a:rPr>
              <a:t>затемнювано-подвійна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рентгенівська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зоряна</a:t>
            </a:r>
            <a:r>
              <a:rPr lang="ru-RU" dirty="0" smtClean="0">
                <a:solidFill>
                  <a:schemeClr val="bg1"/>
                </a:solidFill>
              </a:rPr>
              <a:t> система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Виявлення періодичності </a:t>
            </a:r>
            <a:r>
              <a:rPr lang="uk-UA" dirty="0">
                <a:solidFill>
                  <a:schemeClr val="bg2"/>
                </a:solidFill>
              </a:rPr>
              <a:t>змінних зір 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Визначення алгоритму роботи по знаходженню періодів змінних зір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uk-UA" dirty="0"/>
              <a:t>Вибрати необхідну групу об’єктів у нашому дереві змінності.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uk-UA" dirty="0"/>
              <a:t>Визначитися з підгрупою.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uk-UA" dirty="0"/>
              <a:t>Знайти інформацію про об’єкт у спеціальних каталогах та базах даних.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uk-UA" dirty="0"/>
              <a:t>Опрацювати дані про об’єкт, скомпонувавши графік зміни блиску на спеціальному сайті.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uk-UA" dirty="0"/>
              <a:t>Завантажити дані про зміну блиску. 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uk-UA" dirty="0"/>
              <a:t>Опрацювати файл з цими даними. 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uk-UA" dirty="0"/>
              <a:t>Видозмінити їх за допомогою програмного забезпечення </a:t>
            </a:r>
            <a:r>
              <a:rPr lang="en-US" dirty="0"/>
              <a:t>Notepad</a:t>
            </a:r>
            <a:r>
              <a:rPr lang="uk-UA" dirty="0"/>
              <a:t>++.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uk-UA" dirty="0"/>
              <a:t>Задати змінені дані до програмного забезпечення пошуку періодичності.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4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Пошук періодичності у зміні блиску зірки </a:t>
            </a:r>
            <a:r>
              <a:rPr lang="en-US" dirty="0">
                <a:solidFill>
                  <a:schemeClr val="bg2"/>
                </a:solidFill>
              </a:rPr>
              <a:t>BL</a:t>
            </a:r>
            <a:r>
              <a:rPr lang="uk-UA" dirty="0">
                <a:solidFill>
                  <a:schemeClr val="bg2"/>
                </a:solidFill>
              </a:rPr>
              <a:t> Геракла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bg2"/>
                </a:solidFill>
              </a:rPr>
              <a:t>Знову</a:t>
            </a:r>
            <a:r>
              <a:rPr lang="ru-RU" dirty="0" smtClean="0">
                <a:solidFill>
                  <a:schemeClr val="bg2"/>
                </a:solidFill>
              </a:rPr>
              <a:t> тема </a:t>
            </a:r>
            <a:r>
              <a:rPr lang="ru-RU" dirty="0" err="1" smtClean="0">
                <a:solidFill>
                  <a:schemeClr val="bg2"/>
                </a:solidFill>
              </a:rPr>
              <a:t>змінних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зір</a:t>
            </a:r>
            <a:r>
              <a:rPr lang="ru-RU" dirty="0" smtClean="0">
                <a:solidFill>
                  <a:schemeClr val="bg2"/>
                </a:solidFill>
              </a:rPr>
              <a:t>?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336873"/>
            <a:ext cx="9759078" cy="3599316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Минулого року мені вдалося «відкрити» змінну зорю, зважаючи на деякі нюанси.</a:t>
            </a:r>
          </a:p>
          <a:p>
            <a:r>
              <a:rPr lang="uk-UA" sz="1800" dirty="0" smtClean="0"/>
              <a:t>Але цього року ця тема привернула мою увагу можливістю знайти періоди зміни блиску у зірки, яка раніше в цьому навіть не підозрювалася, за допомогою програмного забезпечення.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3" y="3653853"/>
            <a:ext cx="4131721" cy="247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601453" y="6069564"/>
            <a:ext cx="616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Зоря з координатами 10 </a:t>
            </a:r>
            <a:r>
              <a:rPr lang="ru-RU" dirty="0"/>
              <a:t>50 18.052 -8 53 51.95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5591" y="6384467"/>
            <a:ext cx="240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Фото з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Aladin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Lite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57" y="3194638"/>
            <a:ext cx="2476475" cy="178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7"/>
          <a:stretch/>
        </p:blipFill>
        <p:spPr>
          <a:xfrm>
            <a:off x="4773518" y="3334923"/>
            <a:ext cx="2792054" cy="164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5"/>
          <a:stretch/>
        </p:blipFill>
        <p:spPr>
          <a:xfrm>
            <a:off x="7187821" y="5058357"/>
            <a:ext cx="2643935" cy="155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559861" y="6488668"/>
            <a:ext cx="68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Результати роботи у програмному забезпеченні </a:t>
            </a:r>
            <a:r>
              <a:rPr lang="en-US" dirty="0" err="1" smtClean="0"/>
              <a:t>WinEF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3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І етап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Для початку треба </a:t>
            </a:r>
            <a:r>
              <a:rPr lang="ru-RU" sz="2400" b="1" dirty="0" err="1"/>
              <a:t>вибрати</a:t>
            </a:r>
            <a:r>
              <a:rPr lang="ru-RU" sz="2400" b="1" dirty="0"/>
              <a:t> </a:t>
            </a:r>
            <a:r>
              <a:rPr lang="ru-RU" sz="2400" b="1" dirty="0" err="1"/>
              <a:t>певний</a:t>
            </a:r>
            <a:r>
              <a:rPr lang="ru-RU" sz="2400" b="1" dirty="0"/>
              <a:t> </a:t>
            </a:r>
            <a:r>
              <a:rPr lang="ru-RU" sz="2400" b="1" dirty="0" err="1"/>
              <a:t>клас</a:t>
            </a:r>
            <a:r>
              <a:rPr lang="ru-RU" sz="2400" b="1" dirty="0"/>
              <a:t> та </a:t>
            </a:r>
            <a:r>
              <a:rPr lang="ru-RU" sz="2400" b="1" dirty="0" err="1"/>
              <a:t>підгрупу</a:t>
            </a:r>
            <a:r>
              <a:rPr lang="ru-RU" sz="2400" b="1" dirty="0"/>
              <a:t> </a:t>
            </a:r>
            <a:r>
              <a:rPr lang="ru-RU" sz="2400" dirty="0" err="1"/>
              <a:t>змінних</a:t>
            </a:r>
            <a:r>
              <a:rPr lang="ru-RU" sz="2400" dirty="0"/>
              <a:t> </a:t>
            </a:r>
            <a:r>
              <a:rPr lang="ru-RU" sz="2400" dirty="0" err="1"/>
              <a:t>зір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 smtClean="0"/>
              <a:t>будуть</a:t>
            </a:r>
            <a:r>
              <a:rPr lang="ru-RU" sz="2400" dirty="0" smtClean="0"/>
              <a:t> </a:t>
            </a:r>
            <a:r>
              <a:rPr lang="ru-RU" sz="2400" dirty="0" err="1" smtClean="0"/>
              <a:t>досліджуватись</a:t>
            </a:r>
            <a:r>
              <a:rPr lang="ru-RU" sz="2400" dirty="0"/>
              <a:t>, </a:t>
            </a:r>
            <a:r>
              <a:rPr lang="ru-RU" sz="2400" dirty="0" err="1"/>
              <a:t>вибрати</a:t>
            </a:r>
            <a:r>
              <a:rPr lang="ru-RU" sz="2400" dirty="0"/>
              <a:t> </a:t>
            </a:r>
            <a:r>
              <a:rPr lang="ru-RU" sz="2400" dirty="0" err="1"/>
              <a:t>конкретний</a:t>
            </a:r>
            <a:r>
              <a:rPr lang="ru-RU" sz="2400" dirty="0"/>
              <a:t> </a:t>
            </a:r>
            <a:r>
              <a:rPr lang="ru-RU" sz="2400" dirty="0" err="1"/>
              <a:t>об’єкт</a:t>
            </a:r>
            <a:r>
              <a:rPr lang="ru-RU" sz="2400" dirty="0"/>
              <a:t> з </a:t>
            </a:r>
            <a:r>
              <a:rPr lang="ru-RU" sz="2400" dirty="0" err="1"/>
              <a:t>цієї</a:t>
            </a:r>
            <a:r>
              <a:rPr lang="ru-RU" sz="2400" dirty="0"/>
              <a:t> </a:t>
            </a:r>
            <a:r>
              <a:rPr lang="ru-RU" sz="2400" dirty="0" err="1"/>
              <a:t>підгрупи</a:t>
            </a:r>
            <a:r>
              <a:rPr lang="ru-RU" sz="2400" dirty="0"/>
              <a:t>. Для </a:t>
            </a:r>
            <a:r>
              <a:rPr lang="ru-RU" sz="2400" dirty="0" err="1"/>
              <a:t>цього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 smtClean="0"/>
              <a:t>скористатися</a:t>
            </a:r>
            <a:r>
              <a:rPr lang="ru-RU" sz="2400" dirty="0" smtClean="0"/>
              <a:t> схемою </a:t>
            </a:r>
            <a:r>
              <a:rPr lang="ru-RU" sz="2400" dirty="0"/>
              <a:t>"Дерево </a:t>
            </a:r>
            <a:r>
              <a:rPr lang="ru-RU" sz="2400" dirty="0" err="1"/>
              <a:t>змінності</a:t>
            </a:r>
            <a:r>
              <a:rPr lang="ru-RU" sz="2400" dirty="0"/>
              <a:t>".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5208357" y="2241474"/>
            <a:ext cx="5167282" cy="369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8333" y="5934670"/>
            <a:ext cx="6629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Схема від </a:t>
            </a:r>
            <a:r>
              <a:rPr lang="en-US" dirty="0" err="1"/>
              <a:t>G.C.Anupama</a:t>
            </a:r>
            <a:r>
              <a:rPr lang="en-US" dirty="0"/>
              <a:t> Indian Institute of Astrophysics </a:t>
            </a:r>
            <a:br>
              <a:rPr lang="en-US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2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ІІ етап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цього</a:t>
            </a:r>
            <a:r>
              <a:rPr lang="ru-RU" sz="2000" dirty="0"/>
              <a:t> </a:t>
            </a:r>
            <a:r>
              <a:rPr lang="ru-RU" sz="2000" dirty="0" err="1"/>
              <a:t>потрібно</a:t>
            </a:r>
            <a:r>
              <a:rPr lang="ru-RU" sz="2000" dirty="0"/>
              <a:t> </a:t>
            </a:r>
            <a:r>
              <a:rPr lang="ru-RU" sz="2000" dirty="0" err="1"/>
              <a:t>знайти</a:t>
            </a:r>
            <a:r>
              <a:rPr lang="ru-RU" sz="2000" dirty="0"/>
              <a:t> </a:t>
            </a:r>
            <a:r>
              <a:rPr lang="ru-RU" sz="2000" dirty="0" err="1"/>
              <a:t>дані</a:t>
            </a:r>
            <a:r>
              <a:rPr lang="ru-RU" sz="2000" dirty="0"/>
              <a:t> про </a:t>
            </a:r>
            <a:r>
              <a:rPr lang="ru-RU" sz="2000" dirty="0" err="1"/>
              <a:t>знаходження</a:t>
            </a:r>
            <a:r>
              <a:rPr lang="ru-RU" sz="2000" dirty="0"/>
              <a:t> </a:t>
            </a:r>
            <a:r>
              <a:rPr lang="ru-RU" sz="2000" dirty="0" err="1"/>
              <a:t>об’єкта</a:t>
            </a:r>
            <a:r>
              <a:rPr lang="ru-RU" sz="2000" dirty="0"/>
              <a:t>. </a:t>
            </a:r>
            <a:r>
              <a:rPr lang="ru-RU" sz="2000" dirty="0" err="1"/>
              <a:t>Скористаємося</a:t>
            </a:r>
            <a:r>
              <a:rPr lang="ru-RU" sz="2000" dirty="0"/>
              <a:t> базою </a:t>
            </a:r>
            <a:r>
              <a:rPr lang="ru-RU" sz="2000" dirty="0" err="1" smtClean="0"/>
              <a:t>даних</a:t>
            </a:r>
            <a:r>
              <a:rPr lang="ru-RU" sz="2000" dirty="0" smtClean="0"/>
              <a:t> </a:t>
            </a:r>
            <a:r>
              <a:rPr lang="en-US" sz="2000" b="1" dirty="0" smtClean="0"/>
              <a:t>SIMBAD</a:t>
            </a:r>
            <a:r>
              <a:rPr lang="en-US" sz="2000" dirty="0"/>
              <a:t>, </a:t>
            </a:r>
            <a:r>
              <a:rPr lang="ru-RU" sz="2000" dirty="0" err="1"/>
              <a:t>здійснивши</a:t>
            </a:r>
            <a:r>
              <a:rPr lang="ru-RU" sz="2000" dirty="0"/>
              <a:t> </a:t>
            </a:r>
            <a:r>
              <a:rPr lang="ru-RU" sz="2000" dirty="0" err="1"/>
              <a:t>пошук</a:t>
            </a:r>
            <a:r>
              <a:rPr lang="ru-RU" sz="2000" dirty="0"/>
              <a:t> </a:t>
            </a:r>
            <a:r>
              <a:rPr lang="ru-RU" sz="2000" dirty="0" err="1" smtClean="0"/>
              <a:t>інформації</a:t>
            </a:r>
            <a:r>
              <a:rPr lang="ru-RU" sz="2000" dirty="0" smtClean="0"/>
              <a:t> </a:t>
            </a:r>
            <a:r>
              <a:rPr lang="ru-RU" sz="2000" dirty="0"/>
              <a:t>за номенклатурною </a:t>
            </a:r>
            <a:r>
              <a:rPr lang="ru-RU" sz="2000" dirty="0" err="1"/>
              <a:t>назвою</a:t>
            </a:r>
            <a:r>
              <a:rPr lang="ru-RU" sz="2000" dirty="0"/>
              <a:t> </a:t>
            </a:r>
            <a:r>
              <a:rPr lang="ru-RU" sz="2000" dirty="0" err="1"/>
              <a:t>зірки</a:t>
            </a:r>
            <a:r>
              <a:rPr lang="ru-RU" sz="2000" dirty="0"/>
              <a:t>, таким </a:t>
            </a:r>
            <a:r>
              <a:rPr lang="ru-RU" sz="2000" dirty="0" smtClean="0"/>
              <a:t>чином </a:t>
            </a:r>
            <a:r>
              <a:rPr lang="ru-RU" sz="2000" dirty="0" err="1" smtClean="0"/>
              <a:t>дізнавшись</a:t>
            </a:r>
            <a:r>
              <a:rPr lang="ru-RU" sz="2000" dirty="0" smtClean="0"/>
              <a:t> </a:t>
            </a:r>
            <a:r>
              <a:rPr lang="ru-RU" sz="2000" dirty="0" err="1"/>
              <a:t>координати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79" y="2336873"/>
            <a:ext cx="5737601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18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ІІІ етап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186" y="2170364"/>
            <a:ext cx="3249422" cy="3599316"/>
          </a:xfrm>
        </p:spPr>
        <p:txBody>
          <a:bodyPr>
            <a:normAutofit/>
          </a:bodyPr>
          <a:lstStyle/>
          <a:p>
            <a:r>
              <a:rPr lang="ru-RU" sz="1800" dirty="0" err="1"/>
              <a:t>Знаючи</a:t>
            </a:r>
            <a:r>
              <a:rPr lang="ru-RU" sz="1800" dirty="0"/>
              <a:t> </a:t>
            </a:r>
            <a:r>
              <a:rPr lang="ru-RU" sz="1800" dirty="0" err="1"/>
              <a:t>дані</a:t>
            </a:r>
            <a:r>
              <a:rPr lang="ru-RU" sz="1800" dirty="0"/>
              <a:t> про </a:t>
            </a:r>
            <a:r>
              <a:rPr lang="ru-RU" sz="1800" dirty="0" err="1"/>
              <a:t>місце</a:t>
            </a:r>
            <a:r>
              <a:rPr lang="ru-RU" sz="1800" dirty="0"/>
              <a:t> </a:t>
            </a:r>
            <a:r>
              <a:rPr lang="ru-RU" sz="1800" dirty="0" err="1"/>
              <a:t>знаходження</a:t>
            </a:r>
            <a:r>
              <a:rPr lang="ru-RU" sz="1800" dirty="0"/>
              <a:t> </a:t>
            </a:r>
            <a:r>
              <a:rPr lang="ru-RU" sz="1800" dirty="0" err="1"/>
              <a:t>зірки</a:t>
            </a:r>
            <a:r>
              <a:rPr lang="ru-RU" sz="1800" dirty="0"/>
              <a:t>, нам </a:t>
            </a:r>
            <a:r>
              <a:rPr lang="ru-RU" sz="1800" dirty="0" err="1"/>
              <a:t>потрібно</a:t>
            </a:r>
            <a:r>
              <a:rPr lang="ru-RU" sz="1800" dirty="0"/>
              <a:t> </a:t>
            </a:r>
            <a:r>
              <a:rPr lang="ru-RU" sz="1800" dirty="0" err="1"/>
              <a:t>знайти</a:t>
            </a:r>
            <a:r>
              <a:rPr lang="ru-RU" sz="1800" dirty="0"/>
              <a:t> </a:t>
            </a:r>
            <a:r>
              <a:rPr lang="ru-RU" sz="1800" dirty="0" err="1"/>
              <a:t>інформацію</a:t>
            </a:r>
            <a:r>
              <a:rPr lang="ru-RU" sz="1800" dirty="0"/>
              <a:t> про </a:t>
            </a:r>
            <a:r>
              <a:rPr lang="ru-RU" sz="1800" dirty="0" err="1" smtClean="0"/>
              <a:t>зміну</a:t>
            </a:r>
            <a:r>
              <a:rPr lang="ru-RU" sz="1800" dirty="0" smtClean="0"/>
              <a:t> </a:t>
            </a:r>
            <a:r>
              <a:rPr lang="ru-RU" sz="1800" dirty="0" err="1" smtClean="0"/>
              <a:t>блиску</a:t>
            </a:r>
            <a:r>
              <a:rPr lang="ru-RU" sz="1800" dirty="0" smtClean="0"/>
              <a:t> </a:t>
            </a:r>
            <a:r>
              <a:rPr lang="ru-RU" sz="1800" dirty="0"/>
              <a:t>у </a:t>
            </a:r>
            <a:r>
              <a:rPr lang="ru-RU" sz="1800" dirty="0" err="1"/>
              <a:t>базі</a:t>
            </a:r>
            <a:r>
              <a:rPr lang="ru-RU" sz="1800" dirty="0"/>
              <a:t> </a:t>
            </a:r>
            <a:r>
              <a:rPr lang="ru-RU" sz="1800" dirty="0" err="1"/>
              <a:t>даних</a:t>
            </a:r>
            <a:r>
              <a:rPr lang="ru-RU" sz="1800" dirty="0"/>
              <a:t> </a:t>
            </a:r>
            <a:r>
              <a:rPr lang="en-US" sz="1800" b="1" dirty="0"/>
              <a:t>ASAS-</a:t>
            </a:r>
            <a:r>
              <a:rPr lang="en-US" sz="1800" b="1" dirty="0" err="1"/>
              <a:t>SNSkyPatrol</a:t>
            </a:r>
            <a:r>
              <a:rPr lang="en-US" sz="1800" dirty="0"/>
              <a:t>. </a:t>
            </a:r>
            <a:r>
              <a:rPr lang="ru-RU" sz="1800" dirty="0" err="1"/>
              <a:t>Далі</a:t>
            </a:r>
            <a:r>
              <a:rPr lang="ru-RU" sz="1800" dirty="0"/>
              <a:t> </a:t>
            </a:r>
            <a:r>
              <a:rPr lang="ru-RU" sz="1800" dirty="0" err="1"/>
              <a:t>завантажити</a:t>
            </a:r>
            <a:r>
              <a:rPr lang="ru-RU" sz="1800" dirty="0"/>
              <a:t> </a:t>
            </a:r>
            <a:r>
              <a:rPr lang="ru-RU" sz="1800" dirty="0" err="1"/>
              <a:t>таблицю</a:t>
            </a:r>
            <a:r>
              <a:rPr lang="ru-RU" sz="1800" dirty="0"/>
              <a:t> з </a:t>
            </a:r>
            <a:r>
              <a:rPr lang="ru-RU" sz="1800" dirty="0" err="1"/>
              <a:t>даними</a:t>
            </a:r>
            <a:r>
              <a:rPr lang="ru-RU" sz="1800" dirty="0"/>
              <a:t> у </a:t>
            </a:r>
            <a:r>
              <a:rPr lang="ru-RU" sz="1800" dirty="0" err="1"/>
              <a:t>форматі</a:t>
            </a:r>
            <a:r>
              <a:rPr lang="ru-RU" sz="1800" dirty="0"/>
              <a:t> </a:t>
            </a:r>
            <a:r>
              <a:rPr lang="en-US" sz="1800" dirty="0" smtClean="0"/>
              <a:t>Excel.</a:t>
            </a:r>
            <a:r>
              <a:rPr lang="uk-UA" sz="1800" dirty="0" smtClean="0"/>
              <a:t> </a:t>
            </a:r>
            <a:r>
              <a:rPr lang="ru-RU" sz="1800" dirty="0" err="1" smtClean="0"/>
              <a:t>Опісля</a:t>
            </a:r>
            <a:r>
              <a:rPr lang="ru-RU" sz="1800" dirty="0" smtClean="0"/>
              <a:t> </a:t>
            </a:r>
            <a:r>
              <a:rPr lang="ru-RU" sz="1800" dirty="0" err="1"/>
              <a:t>змінити</a:t>
            </a:r>
            <a:r>
              <a:rPr lang="ru-RU" sz="1800" dirty="0"/>
              <a:t> файл та </a:t>
            </a:r>
            <a:r>
              <a:rPr lang="ru-RU" sz="1800" dirty="0" err="1"/>
              <a:t>зберегти</a:t>
            </a:r>
            <a:r>
              <a:rPr lang="ru-RU" sz="1800" dirty="0"/>
              <a:t> у текстовом </a:t>
            </a:r>
            <a:r>
              <a:rPr lang="ru-RU" sz="1800" dirty="0" err="1"/>
              <a:t>форматі</a:t>
            </a:r>
            <a:r>
              <a:rPr lang="ru-RU" sz="1800" dirty="0"/>
              <a:t> (з </a:t>
            </a:r>
            <a:r>
              <a:rPr lang="ru-RU" sz="1800" dirty="0" err="1"/>
              <a:t>розділами</a:t>
            </a:r>
            <a:r>
              <a:rPr lang="ru-RU" sz="1800" dirty="0"/>
              <a:t> </a:t>
            </a:r>
            <a:r>
              <a:rPr lang="ru-RU" sz="1800" dirty="0" err="1"/>
              <a:t>табуляції</a:t>
            </a:r>
            <a:r>
              <a:rPr lang="ru-RU" sz="1800" dirty="0"/>
              <a:t>).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279611" y="4191267"/>
            <a:ext cx="441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Головна сторінка бази даних </a:t>
            </a:r>
            <a:r>
              <a:rPr lang="en-US" sz="1600" b="1" dirty="0"/>
              <a:t>ASAS-</a:t>
            </a:r>
            <a:r>
              <a:rPr lang="en-US" sz="1600" b="1" dirty="0" err="1"/>
              <a:t>SNSkyPatrol</a:t>
            </a:r>
            <a:r>
              <a:rPr lang="uk-UA" sz="1600" dirty="0" smtClean="0"/>
              <a:t> 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1588" r="982" b="4127"/>
          <a:stretch/>
        </p:blipFill>
        <p:spPr>
          <a:xfrm>
            <a:off x="7932191" y="2170364"/>
            <a:ext cx="4129182" cy="197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11429" r="1250" b="4603"/>
          <a:stretch/>
        </p:blipFill>
        <p:spPr>
          <a:xfrm>
            <a:off x="3425608" y="2161186"/>
            <a:ext cx="4152770" cy="198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269439" y="4191267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Інформація про </a:t>
            </a:r>
            <a:r>
              <a:rPr lang="en-US" dirty="0" smtClean="0"/>
              <a:t>BL </a:t>
            </a:r>
            <a:r>
              <a:rPr lang="uk-UA" dirty="0" smtClean="0"/>
              <a:t>Геркулеса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84" y="4614315"/>
            <a:ext cx="3718110" cy="189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204856" y="6488668"/>
            <a:ext cx="446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Вигляд відредагованих даних у </a:t>
            </a:r>
            <a:r>
              <a:rPr lang="en-US" dirty="0" smtClean="0"/>
              <a:t>Excel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2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І</a:t>
            </a:r>
            <a:r>
              <a:rPr lang="en-US" dirty="0" smtClean="0">
                <a:solidFill>
                  <a:schemeClr val="bg2"/>
                </a:solidFill>
              </a:rPr>
              <a:t>V </a:t>
            </a:r>
            <a:r>
              <a:rPr lang="uk-UA" dirty="0" smtClean="0">
                <a:solidFill>
                  <a:schemeClr val="bg2"/>
                </a:solidFill>
              </a:rPr>
              <a:t>етап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336873"/>
            <a:ext cx="3499792" cy="359931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Аби</a:t>
            </a:r>
            <a:r>
              <a:rPr lang="ru-RU" dirty="0" smtClean="0"/>
              <a:t> </a:t>
            </a:r>
            <a:r>
              <a:rPr lang="ru-RU" dirty="0" err="1"/>
              <a:t>скористатися</a:t>
            </a:r>
            <a:r>
              <a:rPr lang="ru-RU" dirty="0"/>
              <a:t> </a:t>
            </a:r>
            <a:r>
              <a:rPr lang="ru-RU" dirty="0" err="1"/>
              <a:t>програмним</a:t>
            </a:r>
            <a:r>
              <a:rPr lang="ru-RU" dirty="0"/>
              <a:t> </a:t>
            </a:r>
            <a:r>
              <a:rPr lang="ru-RU" dirty="0" err="1"/>
              <a:t>забезпеченням</a:t>
            </a:r>
            <a:r>
              <a:rPr lang="ru-RU" dirty="0"/>
              <a:t> для </a:t>
            </a:r>
            <a:r>
              <a:rPr lang="ru-RU" dirty="0" err="1"/>
              <a:t>пошуку</a:t>
            </a:r>
            <a:r>
              <a:rPr lang="ru-RU" dirty="0"/>
              <a:t> </a:t>
            </a:r>
            <a:r>
              <a:rPr lang="ru-RU" dirty="0" err="1"/>
              <a:t>періодичності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 smtClean="0"/>
              <a:t>змінити</a:t>
            </a:r>
            <a:r>
              <a:rPr lang="ru-RU" dirty="0" smtClean="0"/>
              <a:t> </a:t>
            </a: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/>
              <a:t>Юліанської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у </a:t>
            </a:r>
            <a:r>
              <a:rPr lang="ru-RU" dirty="0" err="1"/>
              <a:t>таблиці</a:t>
            </a:r>
            <a:r>
              <a:rPr lang="ru-RU" dirty="0"/>
              <a:t> та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видозмінити</a:t>
            </a:r>
            <a:r>
              <a:rPr lang="ru-RU" dirty="0"/>
              <a:t> файл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/>
            </a:r>
            <a:br>
              <a:rPr lang="ru-RU" dirty="0"/>
            </a:br>
            <a:r>
              <a:rPr lang="en-US" b="1" dirty="0"/>
              <a:t>Notepad++</a:t>
            </a:r>
            <a:r>
              <a:rPr lang="en-US" dirty="0"/>
              <a:t>.</a:t>
            </a:r>
            <a:endParaRPr lang="uk-UA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2"/>
          <a:stretch/>
        </p:blipFill>
        <p:spPr>
          <a:xfrm>
            <a:off x="8364144" y="2306010"/>
            <a:ext cx="2060666" cy="363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06"/>
          <a:stretch/>
        </p:blipFill>
        <p:spPr>
          <a:xfrm>
            <a:off x="5431933" y="2321442"/>
            <a:ext cx="1680392" cy="363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63885" y="5936187"/>
            <a:ext cx="246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Вигляд даних у додатку </a:t>
            </a:r>
            <a:r>
              <a:rPr lang="en-US" dirty="0" smtClean="0"/>
              <a:t>Notepad++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142620" y="5936186"/>
            <a:ext cx="250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Видозмінені результати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3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V </a:t>
            </a:r>
            <a:r>
              <a:rPr lang="uk-UA" dirty="0" smtClean="0">
                <a:solidFill>
                  <a:schemeClr val="bg2"/>
                </a:solidFill>
              </a:rPr>
              <a:t>етап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336873"/>
            <a:ext cx="2879308" cy="359931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Задати</a:t>
            </a:r>
            <a:r>
              <a:rPr lang="ru-RU" dirty="0" smtClean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оброблені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до </a:t>
            </a:r>
            <a:r>
              <a:rPr lang="ru-RU" dirty="0" err="1"/>
              <a:t>програмного</a:t>
            </a:r>
            <a:r>
              <a:rPr lang="ru-RU" dirty="0"/>
              <a:t>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en-US" b="1" dirty="0" err="1"/>
              <a:t>WinEF</a:t>
            </a:r>
            <a:r>
              <a:rPr lang="en-US" dirty="0"/>
              <a:t>. </a:t>
            </a:r>
            <a:r>
              <a:rPr lang="ru-RU" dirty="0"/>
              <a:t>Та </a:t>
            </a:r>
            <a:r>
              <a:rPr lang="ru-RU" dirty="0" err="1"/>
              <a:t>вибрати</a:t>
            </a:r>
            <a:r>
              <a:rPr lang="ru-RU" dirty="0"/>
              <a:t> </a:t>
            </a:r>
            <a:r>
              <a:rPr lang="ru-RU" dirty="0" err="1" smtClean="0"/>
              <a:t>потрібний</a:t>
            </a:r>
            <a:r>
              <a:rPr lang="ru-RU" dirty="0" smtClean="0"/>
              <a:t> метод </a:t>
            </a:r>
            <a:r>
              <a:rPr lang="ru-RU" dirty="0" err="1"/>
              <a:t>пошуку</a:t>
            </a:r>
            <a:r>
              <a:rPr lang="ru-RU" dirty="0"/>
              <a:t> </a:t>
            </a:r>
            <a:r>
              <a:rPr lang="ru-RU" dirty="0" err="1"/>
              <a:t>періодичності</a:t>
            </a:r>
            <a:r>
              <a:rPr lang="ru-RU" dirty="0"/>
              <a:t>: </a:t>
            </a:r>
            <a:r>
              <a:rPr lang="ru-RU" dirty="0" err="1"/>
              <a:t>Дімінга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Лафлер-Кінман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34" y="2157418"/>
            <a:ext cx="2296612" cy="1789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82828" y="3898175"/>
            <a:ext cx="286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Вікно програми </a:t>
            </a:r>
            <a:r>
              <a:rPr lang="en-US" dirty="0" err="1" smtClean="0"/>
              <a:t>WinEF</a:t>
            </a:r>
            <a:endParaRPr lang="ru-RU" dirty="0"/>
          </a:p>
        </p:txBody>
      </p:sp>
      <p:pic>
        <p:nvPicPr>
          <p:cNvPr id="6" name="Рисунок 5" descr="1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7324197" y="2203498"/>
            <a:ext cx="2472229" cy="180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738897" y="3946496"/>
            <a:ext cx="239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Вигляд даних </a:t>
            </a:r>
            <a:endParaRPr lang="ru-RU" dirty="0"/>
          </a:p>
        </p:txBody>
      </p:sp>
      <p:pic>
        <p:nvPicPr>
          <p:cNvPr id="8" name="Рисунок 7" descr="14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050976" y="4425117"/>
            <a:ext cx="2316370" cy="182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7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7324197" y="4415278"/>
            <a:ext cx="2505521" cy="183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018326" y="6192085"/>
            <a:ext cx="311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Результат роботи програми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38233" y="6253611"/>
            <a:ext cx="228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Визначення піків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5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Пошук періодичності у зміні блиску зірки </a:t>
            </a:r>
            <a:br>
              <a:rPr lang="uk-UA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Y </a:t>
            </a:r>
            <a:r>
              <a:rPr lang="en-US" dirty="0">
                <a:solidFill>
                  <a:schemeClr val="bg2"/>
                </a:solidFill>
              </a:rPr>
              <a:t>Sex 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3676672" cy="3599316"/>
          </a:xfrm>
        </p:spPr>
        <p:txBody>
          <a:bodyPr/>
          <a:lstStyle/>
          <a:p>
            <a:r>
              <a:rPr lang="uk-UA" dirty="0" smtClean="0"/>
              <a:t>За таким самим принципом здійснюємо пошук періодичності у зірки </a:t>
            </a:r>
            <a:r>
              <a:rPr lang="en-US" dirty="0">
                <a:solidFill>
                  <a:schemeClr val="bg1"/>
                </a:solidFill>
              </a:rPr>
              <a:t>Y </a:t>
            </a:r>
            <a:r>
              <a:rPr lang="en-US" dirty="0" smtClean="0">
                <a:solidFill>
                  <a:schemeClr val="bg1"/>
                </a:solidFill>
              </a:rPr>
              <a:t>Sex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084" y="4042856"/>
            <a:ext cx="4041431" cy="203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872815" y="2180154"/>
            <a:ext cx="3369142" cy="236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9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669268" y="3719908"/>
            <a:ext cx="3249827" cy="236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6080275"/>
            <a:ext cx="463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Вигляд даних у базі </a:t>
            </a:r>
            <a:r>
              <a:rPr lang="en-US" b="1" dirty="0"/>
              <a:t>ASAS-</a:t>
            </a:r>
            <a:r>
              <a:rPr lang="en-US" b="1" dirty="0" err="1"/>
              <a:t>SNSkyPatrol</a:t>
            </a:r>
            <a:r>
              <a:rPr lang="uk-UA" dirty="0"/>
              <a:t> </a:t>
            </a:r>
            <a:endParaRPr lang="ru-RU" dirty="0"/>
          </a:p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72815" y="4481778"/>
            <a:ext cx="397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Робота методу </a:t>
            </a:r>
            <a:r>
              <a:rPr lang="uk-UA" dirty="0" err="1" smtClean="0"/>
              <a:t>Лафлер-Кінман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612633" y="6034108"/>
            <a:ext cx="230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Результати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3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Пошук періодичності у зміні блиску зірки </a:t>
            </a:r>
            <a:r>
              <a:rPr lang="en-US" dirty="0" smtClean="0">
                <a:solidFill>
                  <a:schemeClr val="bg2"/>
                </a:solidFill>
              </a:rPr>
              <a:t>HD42806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450" y="2336872"/>
            <a:ext cx="3554095" cy="186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221943" y="3525234"/>
            <a:ext cx="3453469" cy="261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7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004810" y="2336872"/>
            <a:ext cx="3870033" cy="270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1914" y="4386649"/>
            <a:ext cx="3410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Вигляд графіка блиску у базі </a:t>
            </a:r>
            <a:r>
              <a:rPr lang="en-US" b="1" dirty="0"/>
              <a:t>ASAS-</a:t>
            </a:r>
            <a:r>
              <a:rPr lang="en-US" b="1" dirty="0" err="1"/>
              <a:t>SNSkyPatrol</a:t>
            </a:r>
            <a:r>
              <a:rPr lang="uk-UA" dirty="0"/>
              <a:t> </a:t>
            </a:r>
            <a:endParaRPr lang="ru-RU" dirty="0"/>
          </a:p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21943" y="6115730"/>
            <a:ext cx="340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Вигляд даних у програмі </a:t>
            </a:r>
            <a:r>
              <a:rPr lang="en-US" dirty="0" err="1" smtClean="0"/>
              <a:t>WinEF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172809" y="4986813"/>
            <a:ext cx="353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Результат застосування функції </a:t>
            </a:r>
            <a:r>
              <a:rPr lang="en-US" dirty="0" smtClean="0"/>
              <a:t>Secondary period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Висновки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 smtClean="0"/>
              <a:t>У </a:t>
            </a:r>
            <a:r>
              <a:rPr lang="uk-UA" dirty="0"/>
              <a:t>результаті роботи нам вдалося:</a:t>
            </a:r>
            <a:endParaRPr lang="ru-RU" dirty="0"/>
          </a:p>
          <a:p>
            <a:pPr lvl="0"/>
            <a:r>
              <a:rPr lang="uk-UA" dirty="0"/>
              <a:t>Вивчити особливості змінних </a:t>
            </a:r>
            <a:r>
              <a:rPr lang="uk-UA" dirty="0" smtClean="0"/>
              <a:t>зір, причини їх змінності;</a:t>
            </a:r>
            <a:endParaRPr lang="ru-RU" dirty="0"/>
          </a:p>
          <a:p>
            <a:pPr lvl="0"/>
            <a:r>
              <a:rPr lang="uk-UA" dirty="0" smtClean="0"/>
              <a:t>Зібрати </a:t>
            </a:r>
            <a:r>
              <a:rPr lang="uk-UA" dirty="0"/>
              <a:t>інформацію про класифікацію змінних зірок</a:t>
            </a:r>
            <a:r>
              <a:rPr lang="uk-UA" dirty="0" smtClean="0"/>
              <a:t>;</a:t>
            </a:r>
          </a:p>
          <a:p>
            <a:r>
              <a:rPr lang="uk-UA" dirty="0"/>
              <a:t>Дослідити криві блиску;</a:t>
            </a:r>
            <a:endParaRPr lang="ru-RU" dirty="0"/>
          </a:p>
          <a:p>
            <a:pPr lvl="0"/>
            <a:r>
              <a:rPr lang="uk-UA" dirty="0" smtClean="0"/>
              <a:t>Скласти власний алгоритм пошуку періодичності;</a:t>
            </a:r>
            <a:endParaRPr lang="ru-RU" dirty="0"/>
          </a:p>
          <a:p>
            <a:pPr lvl="0"/>
            <a:r>
              <a:rPr lang="uk-UA" dirty="0" smtClean="0"/>
              <a:t>Виконати </a:t>
            </a:r>
            <a:r>
              <a:rPr lang="uk-UA" dirty="0"/>
              <a:t>власне дослідження, перевіривши методи пошуку періодичності у програмному забезпеченні </a:t>
            </a:r>
            <a:r>
              <a:rPr lang="en-US" dirty="0" err="1" smtClean="0"/>
              <a:t>WinEF</a:t>
            </a:r>
            <a:r>
              <a:rPr lang="uk-UA" dirty="0" smtClean="0"/>
              <a:t>;</a:t>
            </a:r>
          </a:p>
          <a:p>
            <a:pPr lvl="0"/>
            <a:r>
              <a:rPr lang="uk-UA" dirty="0" smtClean="0"/>
              <a:t>Надати інформацію про різні астрономічні каталоги та бази даних, описати принципи роботи з головними їх функції.</a:t>
            </a:r>
          </a:p>
          <a:p>
            <a:pPr lvl="0"/>
            <a:endParaRPr lang="uk-UA" dirty="0"/>
          </a:p>
          <a:p>
            <a:pPr lvl="0"/>
            <a:r>
              <a:rPr lang="uk-UA" dirty="0" smtClean="0"/>
              <a:t>Таким чином було зроблено свій внесок для допомоги астрономам-аматорам у їх дослідженнях.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Дякую за увагу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799" y="664029"/>
            <a:ext cx="97971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Мета</a:t>
            </a:r>
            <a:r>
              <a:rPr lang="uk-UA" dirty="0">
                <a:solidFill>
                  <a:schemeClr val="bg1"/>
                </a:solidFill>
              </a:rPr>
              <a:t>: дослідити графіки змінних зір та знайти періоди зміни їх блиску за допомогою програмного забезпечення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uk-UA" dirty="0">
              <a:solidFill>
                <a:schemeClr val="bg1"/>
              </a:solidFill>
            </a:endParaRPr>
          </a:p>
          <a:p>
            <a:pPr algn="just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Завдання</a:t>
            </a:r>
            <a:r>
              <a:rPr lang="uk-UA" dirty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Вивчити літературу про змінні зорі, причини їх змінності;</a:t>
            </a:r>
            <a:endParaRPr lang="ru-RU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</a:rPr>
              <a:t>Розібрати класифікацію </a:t>
            </a:r>
            <a:r>
              <a:rPr lang="uk-UA" dirty="0">
                <a:solidFill>
                  <a:schemeClr val="bg1"/>
                </a:solidFill>
              </a:rPr>
              <a:t>типів змінних зірок;</a:t>
            </a:r>
            <a:endParaRPr lang="ru-RU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Навчитися </a:t>
            </a:r>
            <a:r>
              <a:rPr lang="uk-UA" dirty="0" smtClean="0">
                <a:solidFill>
                  <a:schemeClr val="bg1"/>
                </a:solidFill>
              </a:rPr>
              <a:t>успішно працювати </a:t>
            </a:r>
            <a:r>
              <a:rPr lang="uk-UA" dirty="0">
                <a:solidFill>
                  <a:schemeClr val="bg1"/>
                </a:solidFill>
              </a:rPr>
              <a:t>з науковими каталогами та сайтами;</a:t>
            </a:r>
            <a:endParaRPr lang="ru-RU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Дослідити інформацію про змінність блиску зірок та знайти періоди зміни блиску за допомогою програмного забезпечення.</a:t>
            </a:r>
            <a:endParaRPr lang="ru-RU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Ознайомитися з методами знаходження періодів змінності блиску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</a:p>
          <a:p>
            <a:pPr lvl="0" algn="just"/>
            <a:endParaRPr lang="uk-UA" dirty="0">
              <a:solidFill>
                <a:schemeClr val="bg1"/>
              </a:solidFill>
            </a:endParaRPr>
          </a:p>
          <a:p>
            <a:pPr algn="just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Об’єкт дослідження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– можливість знайти періоди зміни блиску в зірок.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Предмет дослідження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– змінні зорі.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Актуальність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моєї роботи полягає в тому, що за допомогою спеціальних навичок астрономи-аматори можуть без проблем проаналізувати не тільки зміну блиску, а й періодичність цього процесу.</a:t>
            </a: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Методи дослідження</a:t>
            </a:r>
            <a:r>
              <a:rPr lang="uk-UA" dirty="0">
                <a:solidFill>
                  <a:schemeClr val="bg1"/>
                </a:solidFill>
              </a:rPr>
              <a:t>: методи пошуку і аналізу результатів в базах даних каталогів змінних зірок.</a:t>
            </a:r>
            <a:endParaRPr lang="ru-RU" dirty="0">
              <a:solidFill>
                <a:schemeClr val="bg1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Що ж таке «змінні зорі»?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16837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bg1"/>
                </a:solidFill>
              </a:rPr>
              <a:t>Змінні зорі — зорі, у яких спостерігається зміна блиску, яку було надійно зафіксовано на досягнутому рівні техніки спостереження.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bg1"/>
                </a:solidFill>
              </a:rPr>
              <a:t>Блиск будь-якої зірки тією чи іншою мірою змінюється із часом.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bg1"/>
                </a:solidFill>
              </a:rPr>
              <a:t>Для належності зірки до змінних досить, щоб її блиск зазнав змін хоча б одного разу.</a:t>
            </a:r>
            <a:endParaRPr lang="ru-RU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053943" y="5936186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 </a:t>
            </a:r>
            <a:r>
              <a:rPr lang="ru-RU" dirty="0" err="1"/>
              <a:t>Тельця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4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Наскільки розповсюджені змінні зірки?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288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/>
              <a:t>Кількість відомих на сьогодні зір дуже велика ( понад 30 000).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/>
              <a:t>Ще більше 15 000 зірок підозрюють у змінності, але вони ще не вивчені.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 smtClean="0"/>
              <a:t>Близько </a:t>
            </a:r>
            <a:r>
              <a:rPr lang="uk-UA" sz="1800" dirty="0"/>
              <a:t>3 000 змінних зір відкрито у найближчих галактиках – Магелланових Хмарах та близько 700 – у Туманності Андромеди.</a:t>
            </a:r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7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Перша змінна зірка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1683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/>
              <a:t>Перша змінна зірка була визначена в 1638 році, коли Йоганн </a:t>
            </a:r>
            <a:r>
              <a:rPr lang="uk-UA" sz="1800" dirty="0" err="1"/>
              <a:t>Хольвард</a:t>
            </a:r>
            <a:r>
              <a:rPr lang="uk-UA" sz="1800" dirty="0"/>
              <a:t> зауважив, що зірка Омікрон </a:t>
            </a:r>
            <a:r>
              <a:rPr lang="uk-UA" sz="1800" dirty="0" err="1"/>
              <a:t>Кита</a:t>
            </a:r>
            <a:r>
              <a:rPr lang="uk-UA" sz="1800" dirty="0"/>
              <a:t>, пізніше названа Мірою, пульсує з періодом в 11 місяців.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/>
              <a:t>До цього зірка була описана як нова астрономом Давидом </a:t>
            </a:r>
            <a:r>
              <a:rPr lang="uk-UA" sz="1800" dirty="0" err="1"/>
              <a:t>Фабриціусом</a:t>
            </a:r>
            <a:r>
              <a:rPr lang="uk-UA" sz="1800" dirty="0"/>
              <a:t> ще в 1596 році.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 smtClean="0"/>
              <a:t>До </a:t>
            </a:r>
            <a:r>
              <a:rPr lang="uk-UA" sz="1800" dirty="0"/>
              <a:t>1786 року було відомо вже 10 змінних зірок.</a:t>
            </a:r>
            <a:endParaRPr lang="ru-RU" sz="1800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60771" y="5936186"/>
            <a:ext cx="88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Міра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2"/>
                </a:solidFill>
              </a:rPr>
              <a:t>Історія класифікації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Перші класифікації були побудовані на невеликій кількості спостережень і зорі групувалися за схожими ознаками, такими як амплітуда та період змін, форма кривої блиску.</a:t>
            </a:r>
          </a:p>
          <a:p>
            <a:r>
              <a:rPr lang="uk-UA" dirty="0"/>
              <a:t>Зі збільшенням кількості змінних зір поступово збільшувалася і кількість груп, деякі групи було розділено на менші.</a:t>
            </a:r>
          </a:p>
          <a:p>
            <a:r>
              <a:rPr lang="uk-UA" dirty="0"/>
              <a:t>Разом із тим розвиток методів спостереження та теоретичних досліджень ( зокрема в еволюції зір) дозволили будувати класифікацію не лише за зовнішніми ознаками, але і за фізичними процесами, що призводить до тих чи інших форм змінності.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8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Крива </a:t>
            </a:r>
            <a:r>
              <a:rPr lang="ru-RU" dirty="0" err="1">
                <a:solidFill>
                  <a:schemeClr val="bg2"/>
                </a:solidFill>
              </a:rPr>
              <a:t>блиску</a:t>
            </a:r>
            <a:r>
              <a:rPr lang="ru-RU" dirty="0">
                <a:solidFill>
                  <a:schemeClr val="bg2"/>
                </a:solidFill>
              </a:rPr>
              <a:t> </a:t>
            </a:r>
            <a:r>
              <a:rPr lang="ru-RU" dirty="0" err="1">
                <a:solidFill>
                  <a:schemeClr val="bg2"/>
                </a:solidFill>
              </a:rPr>
              <a:t>зірок</a:t>
            </a:r>
            <a:r>
              <a:rPr lang="uk-UA" dirty="0">
                <a:solidFill>
                  <a:schemeClr val="bg2"/>
                </a:solidFill>
              </a:rPr>
              <a:t> як засіб визначення їх змінності 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/>
              <a:t>Велику допомогу в класифікації зірок дає крива блиску.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Зараз в мережі Інтернет існує багато програм-каталогів, в яких, якщо задати зірку, то можна побачити графік її кривої блиску за певний час. Ці дані надають обсерваторії з сучасним обладнанням.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Ці графіки – предмет дослідження астрономів, і астрономам-професіоналам приходять на допомогу астрономо-аматори.</a:t>
            </a:r>
            <a:endParaRPr lang="ru-RU" dirty="0"/>
          </a:p>
        </p:txBody>
      </p:sp>
      <p:pic>
        <p:nvPicPr>
          <p:cNvPr id="7" name="Рисунок 6" descr="крива блиску типу Алголя.png"/>
          <p:cNvPicPr/>
          <p:nvPr/>
        </p:nvPicPr>
        <p:blipFill>
          <a:blip r:embed="rId2"/>
          <a:srcRect b="4356"/>
          <a:stretch>
            <a:fillRect/>
          </a:stretch>
        </p:blipFill>
        <p:spPr bwMode="auto">
          <a:xfrm>
            <a:off x="5719863" y="2282507"/>
            <a:ext cx="4574317" cy="365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88443" y="5936186"/>
            <a:ext cx="58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Крива блиску зорі типу </a:t>
            </a:r>
            <a:r>
              <a:rPr lang="uk-UA" dirty="0" err="1" smtClean="0"/>
              <a:t>Алголя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6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</a:rPr>
              <a:t>Сучасна класифікація змінних зір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/>
              <a:t>О</a:t>
            </a:r>
            <a:r>
              <a:rPr lang="uk-UA" sz="1800" dirty="0" smtClean="0"/>
              <a:t>б’єкти </a:t>
            </a:r>
            <a:r>
              <a:rPr lang="uk-UA" sz="1800" dirty="0"/>
              <a:t>поділено на дві великі групи</a:t>
            </a:r>
            <a:r>
              <a:rPr lang="uk-UA" sz="1800" b="1" dirty="0"/>
              <a:t>: </a:t>
            </a:r>
            <a:r>
              <a:rPr lang="uk-UA" sz="1800" dirty="0"/>
              <a:t>зовнішньо-змінні, тобто ті, що змінюють свій блиск залежно від зовнішніх факторів («</a:t>
            </a:r>
            <a:r>
              <a:rPr lang="en-US" sz="1800" dirty="0"/>
              <a:t>Extrinsic</a:t>
            </a:r>
            <a:r>
              <a:rPr lang="uk-UA" sz="1800" dirty="0"/>
              <a:t>»), внутрішньо-змінні, ті зміна блиску яких залежить від фізичних показників об’єкта («</a:t>
            </a:r>
            <a:r>
              <a:rPr lang="en-US" sz="1800" dirty="0"/>
              <a:t>Intrinsic</a:t>
            </a:r>
            <a:r>
              <a:rPr lang="uk-UA" sz="1800" dirty="0" smtClean="0"/>
              <a:t>»).</a:t>
            </a:r>
            <a:r>
              <a:rPr lang="uk-UA" sz="1800" dirty="0"/>
              <a:t> Такі зірки ще називають фізичними, причиною зміни світності яких є процеси в надрах. </a:t>
            </a:r>
            <a:endParaRPr lang="ru-RU" sz="1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3"/>
          <a:stretch/>
        </p:blipFill>
        <p:spPr>
          <a:xfrm>
            <a:off x="5268516" y="2336873"/>
            <a:ext cx="5025664" cy="35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933115" y="5936186"/>
            <a:ext cx="569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Схема від </a:t>
            </a:r>
            <a:r>
              <a:rPr lang="en-US" dirty="0" err="1" smtClean="0"/>
              <a:t>G.C.Anupama</a:t>
            </a:r>
            <a:r>
              <a:rPr lang="en-US" dirty="0" smtClean="0"/>
              <a:t> </a:t>
            </a:r>
            <a:r>
              <a:rPr lang="en-US" dirty="0"/>
              <a:t>Indian Institute of Astrophysics </a:t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5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Другая 4">
      <a:dk1>
        <a:sysClr val="windowText" lastClr="000000"/>
      </a:dk1>
      <a:lt1>
        <a:srgbClr val="000000"/>
      </a:lt1>
      <a:dk2>
        <a:srgbClr val="FFFFFF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17606F"/>
      </a:hlink>
      <a:folHlink>
        <a:srgbClr val="129FB2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1050</TotalTime>
  <Words>1104</Words>
  <Application>Microsoft Office PowerPoint</Application>
  <PresentationFormat>Произвольный</PresentationFormat>
  <Paragraphs>125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Берлин</vt:lpstr>
      <vt:lpstr>Дослідження зміни блиску зірки як доказ її періодичності</vt:lpstr>
      <vt:lpstr>Знову тема змінних зір?</vt:lpstr>
      <vt:lpstr>Презентация PowerPoint</vt:lpstr>
      <vt:lpstr>Що ж таке «змінні зорі»?</vt:lpstr>
      <vt:lpstr>Наскільки розповсюджені змінні зірки?</vt:lpstr>
      <vt:lpstr>Перша змінна зірка</vt:lpstr>
      <vt:lpstr>Історія класифікації</vt:lpstr>
      <vt:lpstr>Крива блиску зірок як засіб визначення їх змінності </vt:lpstr>
      <vt:lpstr>Сучасна класифікація змінних зір</vt:lpstr>
      <vt:lpstr>Класифікація змінних зірок за прототипом змінної  </vt:lpstr>
      <vt:lpstr>Цефеїди</vt:lpstr>
      <vt:lpstr>Віргініди</vt:lpstr>
      <vt:lpstr>Ліриди </vt:lpstr>
      <vt:lpstr>Зорі типу Т Тільця </vt:lpstr>
      <vt:lpstr>Зорі типу UV Кита </vt:lpstr>
      <vt:lpstr>Рентгенівські зорі </vt:lpstr>
      <vt:lpstr>Виявлення періодичності змінних зір </vt:lpstr>
      <vt:lpstr>Визначення алгоритму роботи по знаходженню періодів змінних зір </vt:lpstr>
      <vt:lpstr>Пошук періодичності у зміні блиску зірки BL Геракла</vt:lpstr>
      <vt:lpstr>І етап</vt:lpstr>
      <vt:lpstr>ІІ етап</vt:lpstr>
      <vt:lpstr>ІІІ етап</vt:lpstr>
      <vt:lpstr>ІV етап</vt:lpstr>
      <vt:lpstr>V етап</vt:lpstr>
      <vt:lpstr>Пошук періодичності у зміні блиску зірки  Y Sex </vt:lpstr>
      <vt:lpstr>Пошук періодичності у зміні блиску зірки HD42806</vt:lpstr>
      <vt:lpstr>Висновки</vt:lpstr>
      <vt:lpstr>Дякую за увагу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Змінні зорі</dc:title>
  <dc:creator>Nika</dc:creator>
  <cp:lastModifiedBy>Volodymyr Frolov</cp:lastModifiedBy>
  <cp:revision>33</cp:revision>
  <dcterms:created xsi:type="dcterms:W3CDTF">2021-01-23T18:33:46Z</dcterms:created>
  <dcterms:modified xsi:type="dcterms:W3CDTF">2021-04-20T19:50:19Z</dcterms:modified>
</cp:coreProperties>
</file>