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73" r:id="rId4"/>
    <p:sldId id="274" r:id="rId5"/>
    <p:sldId id="258" r:id="rId6"/>
    <p:sldId id="259" r:id="rId7"/>
    <p:sldId id="260" r:id="rId8"/>
    <p:sldId id="262" r:id="rId9"/>
    <p:sldId id="261" r:id="rId10"/>
    <p:sldId id="272" r:id="rId11"/>
    <p:sldId id="271" r:id="rId12"/>
    <p:sldId id="263" r:id="rId13"/>
    <p:sldId id="264" r:id="rId14"/>
    <p:sldId id="27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603" autoAdjust="0"/>
    <p:restoredTop sz="94660"/>
  </p:normalViewPr>
  <p:slideViewPr>
    <p:cSldViewPr snapToGrid="0">
      <p:cViewPr varScale="1">
        <p:scale>
          <a:sx n="86" d="100"/>
          <a:sy n="86" d="100"/>
        </p:scale>
        <p:origin x="-149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256CF-CB7A-45E7-936A-DA3CD0D5AEF0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4507A-E14F-4EE9-BFC1-8D98E2029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36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B3926-236C-4E0B-94CA-0C6C15F1C67F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0FF73-817F-40D7-B7D1-B4D592444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709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C08DC57-3D32-4D6D-8241-442FF8E09EC6}" type="datetime1">
              <a:rPr lang="en-US" smtClean="0"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A3515-D98D-4853-B20A-12CA2191CAA6}" type="datetime1">
              <a:rPr lang="en-US" smtClean="0"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89787-EF00-471C-8882-59C516109310}" type="datetime1">
              <a:rPr lang="en-US" smtClean="0"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2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2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2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2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EEDA-C798-40BC-BB67-CF87A2563476}" type="datetime1">
              <a:rPr lang="en-US" smtClean="0"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74654" y="166886"/>
            <a:ext cx="1596292" cy="404614"/>
          </a:xfrm>
        </p:spPr>
        <p:txBody>
          <a:bodyPr/>
          <a:lstStyle>
            <a:lvl1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6967A5-FF76-489A-BADA-A0237F040091}" type="datetime1">
              <a:rPr lang="en-US" smtClean="0"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3E093-10F4-43FD-B789-667E0F41A2EB}" type="datetime1">
              <a:rPr lang="en-US" smtClean="0"/>
              <a:t>4/14/2021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04841-F650-49DE-9970-917A267BEF1E}" type="datetime1">
              <a:rPr lang="en-US" smtClean="0"/>
              <a:t>4/14/2021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BBB78-8136-4DBD-9F52-0E6D48EFD3CA}" type="datetime1">
              <a:rPr lang="en-US" smtClean="0"/>
              <a:t>4/14/2021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559C7-3F30-40F9-8A80-479F8ED47802}" type="datetime1">
              <a:rPr lang="en-US" smtClean="0"/>
              <a:t>4/14/2021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D6FAA5-0795-4761-9D76-2C1F7DF5AF08}" type="datetime1">
              <a:rPr lang="en-US" smtClean="0"/>
              <a:t>4/14/2021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FD344F7-0B4E-4A9A-8D4A-FB41F3034A3D}" type="datetime1">
              <a:rPr lang="en-US" smtClean="0"/>
              <a:t>4/14/2021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8D42317-0BE5-4AE4-AA06-7E09A83E9DFD}" type="datetime1">
              <a:rPr lang="en-US" smtClean="0"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2332" y="1453082"/>
            <a:ext cx="9027335" cy="1712794"/>
          </a:xfrm>
        </p:spPr>
        <p:txBody>
          <a:bodyPr anchor="ctr"/>
          <a:lstStyle/>
          <a:p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«Дослідження метеоритної небезпеки на Місяці»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21086" y="3855324"/>
            <a:ext cx="65157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Роботу виконала: </a:t>
            </a:r>
          </a:p>
          <a:p>
            <a:pPr lvl="0" algn="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Ходаченко Анна Володимирівна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    </a:t>
            </a:r>
          </a:p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учениця 10-А класу ОНЗ Щасливський НВК</a:t>
            </a:r>
          </a:p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керівник:</a:t>
            </a:r>
          </a:p>
          <a:p>
            <a:pPr algn="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Торбін Надія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Володимирівна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фізики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ОНЗ Щасливський НВК</a:t>
            </a:r>
          </a:p>
        </p:txBody>
      </p:sp>
      <p:grpSp>
        <p:nvGrpSpPr>
          <p:cNvPr id="15" name="Группа 14"/>
          <p:cNvGrpSpPr/>
          <p:nvPr/>
        </p:nvGrpSpPr>
        <p:grpSpPr>
          <a:xfrm flipV="1">
            <a:off x="0" y="0"/>
            <a:ext cx="12192000" cy="588839"/>
            <a:chOff x="0" y="6309360"/>
            <a:chExt cx="12192000" cy="588839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6414873"/>
              <a:ext cx="12192000" cy="483326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0" y="6309360"/>
              <a:ext cx="12192000" cy="1306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6269161"/>
            <a:ext cx="12192000" cy="588839"/>
            <a:chOff x="0" y="6309360"/>
            <a:chExt cx="12192000" cy="588839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6414873"/>
              <a:ext cx="12192000" cy="483326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0" y="6309360"/>
              <a:ext cx="12192000" cy="1306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1699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571500"/>
            <a:ext cx="10184524" cy="173026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uk-UA" dirty="0" smtClean="0"/>
              <a:t>Перелік усіх зафіксованих кратерів різних розмірів можна знайти в каталогах </a:t>
            </a:r>
            <a:r>
              <a:rPr lang="uk-UA" b="1" dirty="0" smtClean="0"/>
              <a:t>Міжнародної астрономічної спілки </a:t>
            </a:r>
            <a:r>
              <a:rPr lang="uk-UA" dirty="0" smtClean="0"/>
              <a:t>(</a:t>
            </a:r>
            <a:r>
              <a:rPr lang="uk-UA" dirty="0" err="1" smtClean="0"/>
              <a:t>International</a:t>
            </a:r>
            <a:r>
              <a:rPr lang="uk-UA" dirty="0" smtClean="0"/>
              <a:t> </a:t>
            </a:r>
            <a:r>
              <a:rPr lang="uk-UA" dirty="0" err="1" smtClean="0"/>
              <a:t>Astronomical</a:t>
            </a:r>
            <a:r>
              <a:rPr lang="uk-UA" dirty="0" smtClean="0"/>
              <a:t> </a:t>
            </a:r>
            <a:r>
              <a:rPr lang="uk-UA" dirty="0" err="1" smtClean="0"/>
              <a:t>Union</a:t>
            </a:r>
            <a:r>
              <a:rPr lang="uk-UA" dirty="0" smtClean="0"/>
              <a:t> - IAU) та в каталозі  </a:t>
            </a:r>
            <a:r>
              <a:rPr lang="uk-UA" b="1" dirty="0" smtClean="0">
                <a:solidFill>
                  <a:schemeClr val="tx1"/>
                </a:solidFill>
              </a:rPr>
              <a:t>«Номенклатурний ряд назв </a:t>
            </a:r>
            <a:r>
              <a:rPr lang="uk-UA" b="1" dirty="0">
                <a:solidFill>
                  <a:schemeClr val="tx1"/>
                </a:solidFill>
              </a:rPr>
              <a:t>м</a:t>
            </a:r>
            <a:r>
              <a:rPr lang="uk-UA" b="1" dirty="0" smtClean="0">
                <a:solidFill>
                  <a:schemeClr val="tx1"/>
                </a:solidFill>
              </a:rPr>
              <a:t>ісячного рельєфу».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41939" y="4462247"/>
            <a:ext cx="10184524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Проте утворення нових кратерів на Місяці відбувається і в наш час. Оскільки у Місяця немає власної атмосфери, то космічні камені, що падають, не горять, як на Землі, що робить поверхню Місяця вразливою для космічних ударів.</a:t>
            </a:r>
            <a:endParaRPr lang="uk-UA" sz="2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8" b="2403"/>
          <a:stretch/>
        </p:blipFill>
        <p:spPr>
          <a:xfrm>
            <a:off x="1371600" y="2297378"/>
            <a:ext cx="5628290" cy="20066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9109" y="2213261"/>
            <a:ext cx="3967015" cy="209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6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542109"/>
            <a:ext cx="10254343" cy="564589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uk-UA" dirty="0" smtClean="0"/>
              <a:t>Вручну аналізувати зображення величезної кількості ділянок поверхні Місяця і шукати нові кратери дуже важко і це займає багато часу, що не є ефективним.           Тому, можна скористатися програмою, розробленою в NASA, яка дозволяє автоматично накладати зображення ділянок до і після удару, і таким чином шукати нові кратери, більшість з яких дуже маленькі.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299291"/>
            <a:ext cx="3045814" cy="3169523"/>
          </a:xfrm>
          <a:prstGeom prst="rect">
            <a:avLst/>
          </a:prstGeom>
        </p:spPr>
      </p:pic>
      <p:pic>
        <p:nvPicPr>
          <p:cNvPr id="9" name="NASA _ New Craters on the Mo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4369" end="170000.711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0897" y="3217537"/>
            <a:ext cx="5780049" cy="325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4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2777" y="1081976"/>
            <a:ext cx="10371906" cy="204044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uk-UA" dirty="0" smtClean="0"/>
              <a:t>Можна запропонувати фінансову підтримку проекту країнам, які найбільш зацікавлені у створенні місячних дослідницьких баз. колонізувати Місяць мають бажання такі країни як Китай, США, Японія, Індія, Франція та інші.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914" y="3122423"/>
            <a:ext cx="3476032" cy="3384742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1658980" y="1105899"/>
            <a:ext cx="9705703" cy="2939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1815734" y="403938"/>
            <a:ext cx="9392194" cy="6253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err="1" smtClean="0">
                <a:ln>
                  <a:solidFill>
                    <a:schemeClr val="accent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Економічне</a:t>
            </a:r>
            <a:r>
              <a:rPr lang="ru-RU" sz="4800" b="1" dirty="0" smtClean="0">
                <a:ln>
                  <a:solidFill>
                    <a:schemeClr val="accent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 smtClean="0">
                <a:ln>
                  <a:solidFill>
                    <a:schemeClr val="accent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обгрунтувння</a:t>
            </a:r>
            <a:endParaRPr lang="en-US" sz="4800" b="1" dirty="0">
              <a:ln>
                <a:solidFill>
                  <a:schemeClr val="accent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" y="3191004"/>
            <a:ext cx="5917474" cy="331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1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1231" y="485126"/>
            <a:ext cx="9601200" cy="707147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 smtClean="0">
                <a:ln>
                  <a:solidFill>
                    <a:schemeClr val="accent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  <a:endParaRPr lang="en-US" sz="4800" b="1" dirty="0">
              <a:ln>
                <a:solidFill>
                  <a:schemeClr val="accent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8929" y="1316480"/>
            <a:ext cx="10038808" cy="171065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uk-UA" dirty="0" smtClean="0"/>
              <a:t>На основі розрахунків, зроблених по фотографічним і спостережним даним, необхідно отримати статистичне визначення ділянок на поверхні Місяця з найменшою вірогідністю падінь метеоритних тіл.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1658980" y="1105899"/>
            <a:ext cx="9705703" cy="2939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2" y="2959911"/>
            <a:ext cx="5581161" cy="333306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28929" y="3027135"/>
            <a:ext cx="4892045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 потрібно організувати подальше дослідження цих ділянок за іншими критеріями для можливого їх використання як місць розташування перших майбутніх місячних баз.</a:t>
            </a:r>
            <a:endParaRPr lang="uk-UA" sz="2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84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 flipV="1">
            <a:off x="0" y="0"/>
            <a:ext cx="12192000" cy="588839"/>
            <a:chOff x="0" y="6309360"/>
            <a:chExt cx="12192000" cy="588839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6414873"/>
              <a:ext cx="12192000" cy="483326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0" y="6309360"/>
              <a:ext cx="12192000" cy="1306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0" y="6269161"/>
            <a:ext cx="12192000" cy="588839"/>
            <a:chOff x="0" y="6309360"/>
            <a:chExt cx="12192000" cy="588839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6414873"/>
              <a:ext cx="12192000" cy="483326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0" y="6309360"/>
              <a:ext cx="12192000" cy="13062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19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3623" y="1667148"/>
            <a:ext cx="7009534" cy="319614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uk-UA" dirty="0" smtClean="0"/>
              <a:t>У зв’язку із зростанням інтересу щодо колонізації Місяця та планів по створенню дослідницьких населених баз на ньому постає питання їх безпечного розміщення. Для втілення цієї ідеї в життя виникає проблема, зумовлена постійним бомбардуванням метеоритними тілами та астероїдами Місячної поверхні.</a:t>
            </a:r>
            <a:endParaRPr lang="uk-UA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229" y="1608993"/>
            <a:ext cx="4073717" cy="325897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00642" y="457200"/>
            <a:ext cx="9535887" cy="1209948"/>
          </a:xfrm>
        </p:spPr>
        <p:txBody>
          <a:bodyPr anchor="ctr">
            <a:noAutofit/>
          </a:bodyPr>
          <a:lstStyle/>
          <a:p>
            <a:pPr algn="ctr"/>
            <a:r>
              <a:rPr lang="ru-RU" sz="4800" b="1" dirty="0" smtClean="0">
                <a:ln w="9525">
                  <a:solidFill>
                    <a:schemeClr val="accent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 дослідження </a:t>
            </a:r>
            <a:endParaRPr lang="en-US" b="1" dirty="0">
              <a:ln w="9525">
                <a:solidFill>
                  <a:schemeClr val="accent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1815733" y="1477905"/>
            <a:ext cx="9705703" cy="2939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983623" y="4863293"/>
            <a:ext cx="1074682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uk-UA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 супутник не має ані власного магнітного поля, ані атмосфери, їх відсутність породжує ряд проблем. Без розв'язання </a:t>
            </a:r>
            <a:r>
              <a:rPr lang="uk-UA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радіаційної </a:t>
            </a:r>
            <a:r>
              <a:rPr lang="uk-UA" sz="2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метеоритної небезпеки неможливе створення умов для нормальної </a:t>
            </a:r>
            <a:r>
              <a:rPr lang="uk-UA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колонізації Місяця.</a:t>
            </a:r>
            <a:endParaRPr lang="en-US" sz="2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53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3301" y="1515461"/>
            <a:ext cx="10567645" cy="356225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uk-UA" dirty="0" smtClean="0"/>
              <a:t>Пошук місця з мінімальною частотою метеоритних бомбардувань є </a:t>
            </a:r>
            <a:r>
              <a:rPr lang="uk-UA" b="1" dirty="0" smtClean="0"/>
              <a:t>актуальною проблемою </a:t>
            </a:r>
            <a:r>
              <a:rPr lang="uk-UA" dirty="0" smtClean="0"/>
              <a:t>на сьогодні і допоможе у створенні безпечних умов для існування місячної бази.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uk-UA" dirty="0" smtClean="0"/>
              <a:t>Тому, </a:t>
            </a:r>
            <a:r>
              <a:rPr lang="uk-UA" b="1" dirty="0" smtClean="0"/>
              <a:t>основним завданням</a:t>
            </a:r>
            <a:r>
              <a:rPr lang="uk-UA" dirty="0" smtClean="0"/>
              <a:t> є постійний моніторинг поверхні Місяця та дослідження метеоритної небезпеки з метою пошуку ділянок, які найбільшою мірою підходять для створення майбутніх місячних баз.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3</a:t>
            </a:fld>
            <a:endParaRPr lang="en-US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815733" y="1477905"/>
            <a:ext cx="9705703" cy="2939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900642" y="457200"/>
            <a:ext cx="9535887" cy="1209948"/>
          </a:xfrm>
        </p:spPr>
        <p:txBody>
          <a:bodyPr anchor="ctr">
            <a:noAutofit/>
          </a:bodyPr>
          <a:lstStyle/>
          <a:p>
            <a:pPr algn="ctr"/>
            <a:r>
              <a:rPr lang="uk-UA" sz="4800" b="1" dirty="0" smtClean="0">
                <a:ln w="9525">
                  <a:solidFill>
                    <a:schemeClr val="accent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 дослідження </a:t>
            </a:r>
            <a:endParaRPr lang="uk-UA" b="1" dirty="0">
              <a:ln w="9525">
                <a:solidFill>
                  <a:schemeClr val="accent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42" y="4659812"/>
            <a:ext cx="9297103" cy="219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6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3822" y="2590226"/>
            <a:ext cx="4979865" cy="3162335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uk-UA" dirty="0" smtClean="0"/>
              <a:t>На поверхні Місяця існують кратери дуже різних розмірів. Наприклад, виявлено близько 15 тисяч ударних кратерів діаметром більше 10 км.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73823" y="329832"/>
            <a:ext cx="9601200" cy="2119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Більша частина кратерів на поверхні Місяця мають ударне походження. Вони з’явилися дуже давно, в період останнього метеоритного бомбардування (від 4,1-3,8 </a:t>
            </a:r>
            <a:r>
              <a:rPr lang="uk-UA" sz="2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</a:t>
            </a:r>
            <a:r>
              <a:rPr lang="uk-UA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р. тому), протягом якого сформувалася більшість кратерів на Місяці і, імовірно, також на Землі, Меркурії, Венері і Марсі.  </a:t>
            </a:r>
            <a:endParaRPr lang="uk-UA" sz="2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459" y="2519887"/>
            <a:ext cx="5046925" cy="378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5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8200" y="571500"/>
            <a:ext cx="9078687" cy="625385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 smtClean="0">
                <a:ln>
                  <a:solidFill>
                    <a:schemeClr val="accent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апарат</a:t>
            </a:r>
            <a:endParaRPr lang="en-US" sz="4800" b="1" dirty="0">
              <a:ln>
                <a:solidFill>
                  <a:schemeClr val="accent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7094" y="2463133"/>
            <a:ext cx="8847577" cy="40421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дослідження: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місячна поверхня обох півкуль та кратери на них.</a:t>
            </a:r>
          </a:p>
          <a:p>
            <a:pPr marL="0" indent="0">
              <a:buNone/>
            </a:pPr>
            <a:r>
              <a:rPr lang="uk-UA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дослідження: </a:t>
            </a: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розташування кратерів на місячних півкулях.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Методами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великої бази даних фотографій обох півкуль Місяця, зроблених у різні періоди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наземні спостереження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 з борту космічних станцій на місячній орбіті</a:t>
            </a:r>
          </a:p>
          <a:p>
            <a:pPr marL="0" indent="0"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616" y="3461656"/>
            <a:ext cx="2502375" cy="27258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67094" y="1303985"/>
            <a:ext cx="10720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дослідження: </a:t>
            </a:r>
            <a:r>
              <a:rPr lang="uk-UA" sz="22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визначити безпечні місця на Місяці з </a:t>
            </a:r>
            <a:r>
              <a:rPr lang="uk-UA" sz="2200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мінімальною </a:t>
            </a:r>
            <a:r>
              <a:rPr lang="uk-UA" sz="22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частотою </a:t>
            </a:r>
            <a:r>
              <a:rPr lang="ru-RU" sz="22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метеоритних </a:t>
            </a:r>
            <a:r>
              <a:rPr lang="uk-UA" sz="2200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бомбардувань поверхні для будування місячних баз.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07930" y="166886"/>
            <a:ext cx="563015" cy="404614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1774693" y="1256632"/>
            <a:ext cx="9705703" cy="2939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22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26944" y="632880"/>
            <a:ext cx="9601200" cy="555171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 smtClean="0">
                <a:ln>
                  <a:solidFill>
                    <a:schemeClr val="accent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endParaRPr lang="en-US" sz="4800" b="1" dirty="0">
              <a:ln>
                <a:solidFill>
                  <a:schemeClr val="accent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4034" y="2133000"/>
            <a:ext cx="6400800" cy="307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uk-UA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Проаналізувати поверхні обох півкуль Місяця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uk-UA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Дати приблизну оцінку частоти падіння метеоритних тіл на супутник в наш час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uk-UA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Віднайти найбільш безпечні місця на поверхні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uk-UA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Вирахувати вартість даного проекту та його ефективність</a:t>
            </a:r>
            <a:endParaRPr lang="uk-UA" sz="2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4" t="5804" r="6796" b="6875"/>
          <a:stretch/>
        </p:blipFill>
        <p:spPr>
          <a:xfrm>
            <a:off x="7942216" y="2133000"/>
            <a:ext cx="3866607" cy="289551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1774693" y="1256632"/>
            <a:ext cx="9705703" cy="2939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47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972487" y="437511"/>
            <a:ext cx="9078687" cy="6253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ln>
                  <a:solidFill>
                    <a:schemeClr val="accent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</a:t>
            </a:r>
            <a:r>
              <a:rPr lang="ru-RU" sz="4800" b="1" dirty="0" err="1" smtClean="0">
                <a:ln>
                  <a:solidFill>
                    <a:schemeClr val="accent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endParaRPr lang="en-US" sz="4800" b="1" dirty="0">
              <a:ln>
                <a:solidFill>
                  <a:schemeClr val="accent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9528" y="1221297"/>
            <a:ext cx="100975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Пропонується об’єднати три методи досліджень</a:t>
            </a:r>
            <a:endParaRPr lang="uk-UA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432" y="1959961"/>
            <a:ext cx="4449394" cy="444939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66504" y="1770364"/>
            <a:ext cx="6096000" cy="46020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uk-UA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оцінки щільності розташування кратерів різних розмірів на поверхні Місяця шляхом порівняння зображень певних ділянок, зроблених в різні часові моменти, з метою пошуку слідів падінь нових метеоритних тіл на часовому проміжку 50-60 останніх років, по вже існуючим картам, каталогам, базам даних, як відношення кількості кратерів до одиниці площі.</a:t>
            </a:r>
            <a:endParaRPr lang="uk-UA" sz="2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11247116" y="166886"/>
            <a:ext cx="523829" cy="404614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1658980" y="1105899"/>
            <a:ext cx="9705703" cy="2939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01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50547" y="537882"/>
            <a:ext cx="1082039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Окремо розглядати дві півкулі, оскільки на зворотному боці Місяця значно менше «морів», ніж на видимому (там переважає материкова поверхня), більший діапазон висот: там знаходяться і найвища, і найнижча точки поверхні супутника. Кора </a:t>
            </a:r>
            <a:r>
              <a:rPr lang="uk-UA" sz="22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зворотнього</a:t>
            </a:r>
            <a:r>
              <a:rPr lang="uk-UA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боку Місяця товща, адже він відрізняється і характером гравітаційного поля. </a:t>
            </a:r>
          </a:p>
          <a:p>
            <a:pPr algn="just">
              <a:lnSpc>
                <a:spcPct val="150000"/>
              </a:lnSpc>
            </a:pPr>
            <a:r>
              <a:rPr lang="uk-UA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Окремо досліджувати:</a:t>
            </a:r>
          </a:p>
          <a:p>
            <a:pPr algn="just">
              <a:lnSpc>
                <a:spcPct val="150000"/>
              </a:lnSpc>
            </a:pPr>
            <a:r>
              <a:rPr lang="uk-UA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більш старі, світлі ділянки із більшою кількістю кратерів</a:t>
            </a:r>
          </a:p>
          <a:p>
            <a:pPr algn="just">
              <a:lnSpc>
                <a:spcPct val="150000"/>
              </a:lnSpc>
            </a:pPr>
            <a:r>
              <a:rPr lang="uk-UA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більш молоді, темні ділянки «морів»</a:t>
            </a:r>
            <a:endParaRPr lang="uk-UA" sz="2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93" y="4185034"/>
            <a:ext cx="7020476" cy="25186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5315" y="2566958"/>
            <a:ext cx="3696686" cy="371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4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826" y="1684942"/>
            <a:ext cx="6843589" cy="2259857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 спостережень з борту космічних станцій, що знаходяться на місячній   орбіті, для досліджень падінь метеоритних тіл на зворотній півкулі Місяця, невидимої із Землі.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2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467828" y="3405051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1658980" y="1105899"/>
            <a:ext cx="9705703" cy="2939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1972487" y="437511"/>
            <a:ext cx="9078687" cy="6253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ln>
                  <a:solidFill>
                    <a:schemeClr val="accent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Новизна </a:t>
            </a:r>
            <a:r>
              <a:rPr lang="uk-UA" sz="4800" b="1" dirty="0" err="1" smtClean="0">
                <a:ln>
                  <a:solidFill>
                    <a:schemeClr val="accent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endParaRPr lang="uk-UA" sz="4800" b="1" dirty="0">
              <a:ln>
                <a:solidFill>
                  <a:schemeClr val="accent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415" y="1482755"/>
            <a:ext cx="3634845" cy="2600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1826" y="4164315"/>
            <a:ext cx="106291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3"/>
            </a:pPr>
            <a:r>
              <a:rPr lang="uk-UA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Об’єднаної міжнародної всепланетарної мережі невеликих телескопів для організації неперервних наземних спостережень півкулі Місяця, видимої з Землі, а також створення центру для координації таких спостережень, до функцій якого будуть також входити збір спостережних даних, їх обробка та аналіз.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26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708</TotalTime>
  <Words>774</Words>
  <Application>Microsoft Office PowerPoint</Application>
  <PresentationFormat>Произвольный</PresentationFormat>
  <Paragraphs>59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Crop</vt:lpstr>
      <vt:lpstr>«Дослідження метеоритної небезпеки на Місяці» </vt:lpstr>
      <vt:lpstr>Актуальність дослідження </vt:lpstr>
      <vt:lpstr>Актуальність дослідження </vt:lpstr>
      <vt:lpstr>Презентация PowerPoint</vt:lpstr>
      <vt:lpstr>Науковий апарат</vt:lpstr>
      <vt:lpstr>Завдання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Висновки</vt:lpstr>
      <vt:lpstr>Дякую за увагу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Lenovo</cp:lastModifiedBy>
  <cp:revision>43</cp:revision>
  <dcterms:created xsi:type="dcterms:W3CDTF">2021-04-02T18:19:45Z</dcterms:created>
  <dcterms:modified xsi:type="dcterms:W3CDTF">2021-04-14T13:57:24Z</dcterms:modified>
</cp:coreProperties>
</file>