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8" r:id="rId3"/>
    <p:sldId id="258" r:id="rId4"/>
    <p:sldId id="259" r:id="rId5"/>
    <p:sldId id="270" r:id="rId6"/>
    <p:sldId id="271" r:id="rId7"/>
    <p:sldId id="261" r:id="rId8"/>
    <p:sldId id="262" r:id="rId9"/>
    <p:sldId id="266" r:id="rId10"/>
    <p:sldId id="263" r:id="rId11"/>
    <p:sldId id="264" r:id="rId12"/>
    <p:sldId id="267" r:id="rId13"/>
    <p:sldId id="273" r:id="rId14"/>
    <p:sldId id="274" r:id="rId15"/>
    <p:sldId id="276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7B103-56AF-4D69-9BD5-737E0412FFA4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349D6-3F5A-4137-A100-393457B1A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2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349D6-3F5A-4137-A100-393457B1ADB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955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349D6-3F5A-4137-A100-393457B1ADB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79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548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72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96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1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5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220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67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99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88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03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9000">
              <a:schemeClr val="accent1">
                <a:tint val="44500"/>
                <a:satMod val="160000"/>
                <a:lumMod val="14000"/>
                <a:lumOff val="86000"/>
                <a:alpha val="81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E0C6D-E37D-4A01-AD0E-18D13CA57167}" type="datetimeFigureOut">
              <a:rPr lang="uk-UA" smtClean="0"/>
              <a:t>08.04.2021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10311-3A09-4C34-B06C-0CC62530E6F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57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1670185"/>
          </a:xfrm>
        </p:spPr>
        <p:txBody>
          <a:bodyPr>
            <a:normAutofit/>
          </a:bodyPr>
          <a:lstStyle/>
          <a:p>
            <a:pPr algn="just"/>
            <a:r>
              <a:rPr lang="uk-UA" sz="4000" b="1" dirty="0" smtClean="0"/>
              <a:t>Прісноводні  молюски - індикатори екологічного стану Пониззя Дніпра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499" y="5013176"/>
            <a:ext cx="8666989" cy="1656183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 err="1" smtClean="0">
                <a:solidFill>
                  <a:schemeClr val="tx1"/>
                </a:solidFill>
              </a:rPr>
              <a:t>Халілов</a:t>
            </a:r>
            <a:r>
              <a:rPr lang="uk-UA" sz="2000" b="1" dirty="0" smtClean="0">
                <a:solidFill>
                  <a:schemeClr val="tx1"/>
                </a:solidFill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</a:rPr>
              <a:t>Халіл</a:t>
            </a:r>
            <a:r>
              <a:rPr lang="uk-UA" sz="2000" b="1" dirty="0" smtClean="0">
                <a:solidFill>
                  <a:schemeClr val="tx1"/>
                </a:solidFill>
              </a:rPr>
              <a:t>  </a:t>
            </a:r>
            <a:r>
              <a:rPr lang="uk-UA" sz="2000" b="1" dirty="0" err="1" smtClean="0">
                <a:solidFill>
                  <a:schemeClr val="tx1"/>
                </a:solidFill>
              </a:rPr>
              <a:t>Алімович</a:t>
            </a:r>
            <a:r>
              <a:rPr lang="uk-UA" sz="2000" b="1" dirty="0" smtClean="0">
                <a:solidFill>
                  <a:schemeClr val="tx1"/>
                </a:solidFill>
              </a:rPr>
              <a:t>, вихованець наукового товариства «Скіф» та гуртка «Водний туризм» Херсонського Центру позашкільної роботи Херсонської міської ради, 7 клас.  м. Херсон</a:t>
            </a:r>
            <a:r>
              <a:rPr lang="uk-UA" sz="2000" b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uk-UA" sz="2000" b="1" dirty="0" smtClean="0">
                <a:solidFill>
                  <a:schemeClr val="tx1"/>
                </a:solidFill>
              </a:rPr>
              <a:t>Керівник: </a:t>
            </a:r>
            <a:r>
              <a:rPr lang="uk-UA" sz="2000" b="1" dirty="0" err="1" smtClean="0">
                <a:solidFill>
                  <a:schemeClr val="tx1"/>
                </a:solidFill>
              </a:rPr>
              <a:t>Палічева</a:t>
            </a:r>
            <a:r>
              <a:rPr lang="uk-UA" sz="2000" b="1" dirty="0" smtClean="0">
                <a:solidFill>
                  <a:schemeClr val="tx1"/>
                </a:solidFill>
              </a:rPr>
              <a:t> Г.В., методист Херсонського Центру позашкільної роботи Херсонської міської ради.</a:t>
            </a:r>
            <a:endParaRPr lang="uk-UA" sz="2000" b="1" dirty="0" smtClean="0">
              <a:solidFill>
                <a:schemeClr val="tx1"/>
              </a:solidFill>
            </a:endParaRPr>
          </a:p>
          <a:p>
            <a:pPr algn="just"/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8194" name="Picture 2" descr="D:\фото екшен камера\DSC0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7"/>
          <a:stretch/>
        </p:blipFill>
        <p:spPr bwMode="auto">
          <a:xfrm>
            <a:off x="1331640" y="1988840"/>
            <a:ext cx="61206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99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1674"/>
            <a:ext cx="7560840" cy="6096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 І моніторингова ділянка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832648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 smtClean="0"/>
              <a:t>Правий берег Дніпра (Гідропарк м. Херсона) довжиною 100 </a:t>
            </a:r>
            <a:r>
              <a:rPr lang="uk-UA" dirty="0" smtClean="0"/>
              <a:t>м</a:t>
            </a:r>
            <a:endParaRPr lang="uk-UA" sz="2800" b="1" i="1" dirty="0" smtClean="0"/>
          </a:p>
          <a:p>
            <a:pPr marL="0" indent="0" algn="ctr">
              <a:buNone/>
            </a:pPr>
            <a:r>
              <a:rPr lang="uk-UA" sz="2800" b="1" i="1" dirty="0" smtClean="0"/>
              <a:t>Видовий склад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530632"/>
              </p:ext>
            </p:extLst>
          </p:nvPr>
        </p:nvGraphicFramePr>
        <p:xfrm>
          <a:off x="611560" y="2276872"/>
          <a:ext cx="7920880" cy="222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248"/>
                <a:gridCol w="1147192"/>
                <a:gridCol w="3092299"/>
                <a:gridCol w="868141"/>
              </a:tblGrid>
              <a:tr h="496932">
                <a:tc>
                  <a:txBody>
                    <a:bodyPr/>
                    <a:lstStyle/>
                    <a:p>
                      <a:pPr algn="ctr"/>
                      <a:r>
                        <a:rPr lang="uk-UA" b="0" i="1" dirty="0" smtClean="0">
                          <a:solidFill>
                            <a:schemeClr val="tx1"/>
                          </a:solidFill>
                        </a:rPr>
                        <a:t>Назва </a:t>
                      </a:r>
                      <a:endParaRPr lang="uk-UA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i="1" dirty="0" smtClean="0">
                          <a:solidFill>
                            <a:schemeClr val="tx1"/>
                          </a:solidFill>
                        </a:rPr>
                        <a:t>К - </a:t>
                      </a:r>
                      <a:r>
                        <a:rPr lang="uk-UA" b="0" i="1" dirty="0" err="1" smtClean="0">
                          <a:solidFill>
                            <a:schemeClr val="tx1"/>
                          </a:solidFill>
                        </a:rPr>
                        <a:t>сть</a:t>
                      </a:r>
                      <a:endParaRPr lang="uk-UA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i="1" dirty="0" smtClean="0">
                          <a:solidFill>
                            <a:schemeClr val="tx1"/>
                          </a:solidFill>
                        </a:rPr>
                        <a:t>Назва</a:t>
                      </a:r>
                      <a:endParaRPr lang="uk-UA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i="1" dirty="0" smtClean="0">
                          <a:solidFill>
                            <a:schemeClr val="tx1"/>
                          </a:solidFill>
                        </a:rPr>
                        <a:t>К- </a:t>
                      </a:r>
                      <a:r>
                        <a:rPr lang="uk-UA" b="0" i="1" dirty="0" err="1" smtClean="0">
                          <a:solidFill>
                            <a:schemeClr val="tx1"/>
                          </a:solidFill>
                        </a:rPr>
                        <a:t>сть</a:t>
                      </a:r>
                      <a:endParaRPr lang="uk-UA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932">
                <a:tc>
                  <a:txBody>
                    <a:bodyPr/>
                    <a:lstStyle/>
                    <a:p>
                      <a:pPr algn="ctr"/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Річкова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лунка 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 err="1" smtClean="0">
                          <a:solidFill>
                            <a:schemeClr val="tx1"/>
                          </a:solidFill>
                        </a:rPr>
                        <a:t>Літогліф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 звичайний 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uk-UA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2324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Фаготія</a:t>
                      </a:r>
                      <a:r>
                        <a:rPr lang="uk-UA" dirty="0" smtClean="0"/>
                        <a:t> загострена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Дрейсена</a:t>
                      </a:r>
                      <a:r>
                        <a:rPr lang="uk-UA" dirty="0" smtClean="0"/>
                        <a:t> річкова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6932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Бітінія</a:t>
                      </a:r>
                      <a:r>
                        <a:rPr lang="uk-UA" dirty="0" smtClean="0"/>
                        <a:t> </a:t>
                      </a:r>
                      <a:r>
                        <a:rPr lang="uk-UA" dirty="0" err="1" smtClean="0"/>
                        <a:t>ліча</a:t>
                      </a:r>
                      <a:r>
                        <a:rPr lang="uk-UA" dirty="0" smtClean="0"/>
                        <a:t>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29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Живородка річкова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04" y="4647666"/>
            <a:ext cx="6048672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04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sz="3600" b="1" dirty="0" smtClean="0"/>
              <a:t>ІІ моніторингова  ділянка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 smtClean="0"/>
              <a:t>Кардашинський</a:t>
            </a:r>
            <a:r>
              <a:rPr lang="ru-RU" sz="2800" dirty="0" smtClean="0"/>
              <a:t> лиман, </a:t>
            </a:r>
            <a:r>
              <a:rPr lang="ru-RU" sz="2800" dirty="0" err="1" smtClean="0"/>
              <a:t>довжина</a:t>
            </a:r>
            <a:r>
              <a:rPr lang="ru-RU" sz="2800" dirty="0" smtClean="0"/>
              <a:t> берега 200м</a:t>
            </a:r>
          </a:p>
          <a:p>
            <a:r>
              <a:rPr lang="ru-RU" sz="2800" dirty="0" err="1" smtClean="0"/>
              <a:t>Визначено</a:t>
            </a:r>
            <a:r>
              <a:rPr lang="ru-RU" sz="2800" dirty="0" smtClean="0"/>
              <a:t> </a:t>
            </a:r>
            <a:r>
              <a:rPr lang="ru-RU" sz="2800" dirty="0" err="1" smtClean="0"/>
              <a:t>молюсків</a:t>
            </a:r>
            <a:r>
              <a:rPr lang="ru-RU" sz="2800" dirty="0" smtClean="0"/>
              <a:t>: живородка </a:t>
            </a:r>
            <a:r>
              <a:rPr lang="ru-RU" sz="2800" dirty="0" err="1" smtClean="0"/>
              <a:t>болотяна</a:t>
            </a:r>
            <a:r>
              <a:rPr lang="ru-RU" sz="2800" dirty="0" smtClean="0"/>
              <a:t> – 19, </a:t>
            </a:r>
            <a:r>
              <a:rPr lang="ru-RU" sz="2800" dirty="0" err="1" smtClean="0"/>
              <a:t>котушка</a:t>
            </a:r>
            <a:r>
              <a:rPr lang="ru-RU" sz="2800" dirty="0" smtClean="0"/>
              <a:t> </a:t>
            </a:r>
            <a:r>
              <a:rPr lang="ru-RU" sz="2800" dirty="0" err="1" smtClean="0"/>
              <a:t>рогова</a:t>
            </a:r>
            <a:r>
              <a:rPr lang="ru-RU" sz="2800" dirty="0" smtClean="0"/>
              <a:t> – 1, </a:t>
            </a:r>
            <a:r>
              <a:rPr lang="ru-RU" sz="2800" dirty="0" err="1" smtClean="0"/>
              <a:t>перлівниця</a:t>
            </a:r>
            <a:r>
              <a:rPr lang="ru-RU" sz="2800" dirty="0" smtClean="0"/>
              <a:t> </a:t>
            </a:r>
            <a:r>
              <a:rPr lang="ru-RU" sz="2800" dirty="0" err="1" smtClean="0"/>
              <a:t>звичайна</a:t>
            </a:r>
            <a:r>
              <a:rPr lang="ru-RU" sz="2800" dirty="0" smtClean="0"/>
              <a:t> – 1. </a:t>
            </a:r>
            <a:endParaRPr lang="uk-UA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99583"/>
            <a:ext cx="3672409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56" y="2780928"/>
            <a:ext cx="217754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183469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53" y="4869160"/>
            <a:ext cx="2531072" cy="173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47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ІІІ моніторингова ділянка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217443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Лівий берег Дніпра, довжина пляжу 100м</a:t>
            </a:r>
            <a:r>
              <a:rPr lang="ru-RU" sz="2800" dirty="0" smtClean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uk-UA" sz="2800" i="1" dirty="0" smtClean="0"/>
              <a:t>Видовий склад</a:t>
            </a:r>
          </a:p>
          <a:p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210217"/>
              </p:ext>
            </p:extLst>
          </p:nvPr>
        </p:nvGraphicFramePr>
        <p:xfrm>
          <a:off x="323528" y="2009124"/>
          <a:ext cx="7848872" cy="1563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460"/>
                <a:gridCol w="1003976"/>
                <a:gridCol w="2869583"/>
                <a:gridCol w="105485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>
                          <a:solidFill>
                            <a:schemeClr val="tx1"/>
                          </a:solidFill>
                        </a:rPr>
                        <a:t>Назва</a:t>
                      </a:r>
                      <a:endParaRPr lang="uk-UA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К-сть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tx1"/>
                          </a:solidFill>
                        </a:rPr>
                        <a:t>Назва</a:t>
                      </a:r>
                      <a:endParaRPr lang="uk-UA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К-сть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126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>
                          <a:solidFill>
                            <a:schemeClr val="tx1"/>
                          </a:solidFill>
                        </a:rPr>
                        <a:t>Фаготия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 загострена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котушка рогова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613"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літогліф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дрейсена</a:t>
                      </a:r>
                      <a:r>
                        <a:rPr lang="uk-UA" dirty="0" smtClean="0"/>
                        <a:t> річкова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403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живородка болотяна 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6872"/>
            <a:ext cx="3888432" cy="287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фото екшен камера\DSC0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26873"/>
            <a:ext cx="4169273" cy="287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04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644524" cy="1008112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Порівняльний аналіз видового складу молюсків на ділянках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 smtClean="0"/>
              <a:t>І </a:t>
            </a:r>
            <a:r>
              <a:rPr lang="uk-UA" sz="2800" b="1" i="1" dirty="0" smtClean="0"/>
              <a:t>моніторингова ділянка </a:t>
            </a:r>
            <a:r>
              <a:rPr lang="uk-UA" sz="2800" dirty="0" smtClean="0"/>
              <a:t>– 29 особин </a:t>
            </a:r>
            <a:r>
              <a:rPr lang="uk-UA" sz="2800" dirty="0" err="1" smtClean="0"/>
              <a:t>бітінії</a:t>
            </a:r>
            <a:r>
              <a:rPr lang="uk-UA" sz="2800" dirty="0" smtClean="0"/>
              <a:t> </a:t>
            </a:r>
            <a:r>
              <a:rPr lang="uk-UA" sz="2800" dirty="0" err="1" smtClean="0"/>
              <a:t>ліча</a:t>
            </a:r>
            <a:r>
              <a:rPr lang="uk-UA" sz="2800" dirty="0" smtClean="0"/>
              <a:t> (76%)</a:t>
            </a:r>
          </a:p>
          <a:p>
            <a:pPr marL="0" indent="0">
              <a:buNone/>
            </a:pPr>
            <a:r>
              <a:rPr lang="uk-UA" sz="2800" b="1" i="1" dirty="0" smtClean="0"/>
              <a:t>ІІ моніторинговій ділянці </a:t>
            </a:r>
            <a:r>
              <a:rPr lang="uk-UA" sz="2800" dirty="0" smtClean="0"/>
              <a:t>– 19 особин живородки болотної  (90%)</a:t>
            </a:r>
          </a:p>
          <a:p>
            <a:pPr marL="0" indent="0">
              <a:buNone/>
            </a:pPr>
            <a:r>
              <a:rPr lang="uk-UA" sz="2800" b="1" i="1" dirty="0" smtClean="0"/>
              <a:t>ІІІ моніторинговій ділянці </a:t>
            </a:r>
            <a:r>
              <a:rPr lang="uk-UA" sz="2800" dirty="0" smtClean="0"/>
              <a:t>-10 особин </a:t>
            </a:r>
            <a:r>
              <a:rPr lang="ru-RU" sz="2800" dirty="0" err="1" smtClean="0"/>
              <a:t>дрейсени</a:t>
            </a:r>
            <a:r>
              <a:rPr lang="ru-RU" sz="2800" dirty="0" smtClean="0"/>
              <a:t> </a:t>
            </a:r>
            <a:r>
              <a:rPr lang="ru-RU" sz="2800" dirty="0" err="1" smtClean="0"/>
              <a:t>річкової</a:t>
            </a:r>
            <a:r>
              <a:rPr lang="ru-RU" sz="2800" dirty="0" smtClean="0"/>
              <a:t> (38%)</a:t>
            </a:r>
            <a:endParaRPr lang="uk-UA" sz="2400" dirty="0" smtClean="0"/>
          </a:p>
          <a:p>
            <a:pPr marL="0" indent="0" algn="just">
              <a:buNone/>
            </a:pPr>
            <a:r>
              <a:rPr lang="uk-UA" sz="2800" dirty="0" smtClean="0"/>
              <a:t>На І ділянці найбільше особин та видів – 39 особин та п’ять  видів. </a:t>
            </a:r>
          </a:p>
          <a:p>
            <a:pPr marL="0" indent="0" algn="just">
              <a:buNone/>
            </a:pPr>
            <a:r>
              <a:rPr lang="uk-UA" sz="2800" dirty="0" smtClean="0"/>
              <a:t>Загалом (в сумі на всіх ділянках) найбільш чисельні бітинії </a:t>
            </a:r>
            <a:r>
              <a:rPr lang="uk-UA" sz="2800" dirty="0" err="1" smtClean="0"/>
              <a:t>ліча</a:t>
            </a:r>
            <a:r>
              <a:rPr lang="uk-UA" sz="2800" dirty="0" smtClean="0"/>
              <a:t> (</a:t>
            </a:r>
            <a:r>
              <a:rPr lang="en-US" sz="2800" dirty="0" smtClean="0"/>
              <a:t>Bithynia </a:t>
            </a:r>
            <a:r>
              <a:rPr lang="en-US" sz="2800" dirty="0" err="1" smtClean="0"/>
              <a:t>leachii</a:t>
            </a:r>
            <a:r>
              <a:rPr lang="en-US" sz="2800" dirty="0" smtClean="0"/>
              <a:t>) – 29 </a:t>
            </a:r>
            <a:r>
              <a:rPr lang="uk-UA" sz="2800" dirty="0" smtClean="0"/>
              <a:t>особин та живородка болотна (</a:t>
            </a:r>
            <a:r>
              <a:rPr lang="en-US" sz="2800" dirty="0" err="1" smtClean="0"/>
              <a:t>Viviparus</a:t>
            </a:r>
            <a:r>
              <a:rPr lang="en-US" sz="2800" dirty="0" smtClean="0"/>
              <a:t> </a:t>
            </a:r>
            <a:r>
              <a:rPr lang="en-US" sz="2800" dirty="0" err="1" smtClean="0"/>
              <a:t>contectus</a:t>
            </a:r>
            <a:r>
              <a:rPr lang="en-US" sz="2800" dirty="0" smtClean="0"/>
              <a:t>) – 28 </a:t>
            </a:r>
            <a:r>
              <a:rPr lang="uk-UA" sz="2800" dirty="0" smtClean="0"/>
              <a:t>особин класу </a:t>
            </a:r>
            <a:r>
              <a:rPr lang="uk-UA" sz="2800" dirty="0" err="1" smtClean="0"/>
              <a:t>Черевоноги</a:t>
            </a:r>
            <a:r>
              <a:rPr lang="uk-UA" sz="2800" dirty="0" smtClean="0"/>
              <a:t>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72614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uk-UA" sz="4000" b="1" dirty="0" smtClean="0"/>
              <a:t>Висновки</a:t>
            </a:r>
            <a:endParaRPr lang="uk-UA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44996" cy="51619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 smtClean="0"/>
              <a:t>Вивчення видового та кількісного стану молюсків  дає можливість визначити екологічну характеристику  водойм Пониззя Дніпра</a:t>
            </a:r>
            <a:r>
              <a:rPr lang="ru-RU" dirty="0" smtClean="0"/>
              <a:t>.</a:t>
            </a:r>
            <a:endParaRPr lang="uk-UA" dirty="0" smtClean="0"/>
          </a:p>
          <a:p>
            <a:pPr marL="0" indent="0" algn="just">
              <a:buNone/>
            </a:pPr>
            <a:r>
              <a:rPr lang="uk-UA" dirty="0" smtClean="0"/>
              <a:t> Переважання живородки болотяної (</a:t>
            </a:r>
            <a:r>
              <a:rPr lang="en-US" dirty="0" err="1" smtClean="0"/>
              <a:t>Viviparus</a:t>
            </a:r>
            <a:r>
              <a:rPr lang="en-US" dirty="0" smtClean="0"/>
              <a:t> </a:t>
            </a:r>
            <a:r>
              <a:rPr lang="en-US" dirty="0" err="1" smtClean="0"/>
              <a:t>contectus</a:t>
            </a:r>
            <a:r>
              <a:rPr lang="en-US" dirty="0" smtClean="0"/>
              <a:t>) </a:t>
            </a:r>
            <a:r>
              <a:rPr lang="uk-UA" dirty="0" smtClean="0"/>
              <a:t>спостерігається у замулених та стоячих водоймах. </a:t>
            </a:r>
          </a:p>
          <a:p>
            <a:pPr marL="0" indent="0" algn="just">
              <a:buNone/>
            </a:pPr>
            <a:r>
              <a:rPr lang="uk-UA" dirty="0" smtClean="0"/>
              <a:t>У чистій проточній річковій воді переважають: бітинія </a:t>
            </a:r>
            <a:r>
              <a:rPr lang="uk-UA" dirty="0" err="1" smtClean="0"/>
              <a:t>ліча</a:t>
            </a:r>
            <a:r>
              <a:rPr lang="uk-UA" dirty="0" smtClean="0"/>
              <a:t> (</a:t>
            </a:r>
            <a:r>
              <a:rPr lang="en-US" dirty="0" smtClean="0"/>
              <a:t>Bithynia </a:t>
            </a:r>
            <a:r>
              <a:rPr lang="en-US" dirty="0" err="1" smtClean="0"/>
              <a:t>leachii</a:t>
            </a:r>
            <a:r>
              <a:rPr lang="en-US" dirty="0" smtClean="0"/>
              <a:t>), </a:t>
            </a:r>
            <a:r>
              <a:rPr lang="uk-UA" dirty="0" err="1" smtClean="0"/>
              <a:t>дрейсена</a:t>
            </a:r>
            <a:r>
              <a:rPr lang="uk-UA" dirty="0" smtClean="0"/>
              <a:t> річкова </a:t>
            </a:r>
            <a:r>
              <a:rPr lang="en-US" dirty="0" err="1" smtClean="0"/>
              <a:t>Dreissena</a:t>
            </a:r>
            <a:r>
              <a:rPr lang="en-US" dirty="0" smtClean="0"/>
              <a:t> </a:t>
            </a:r>
            <a:r>
              <a:rPr lang="en-US" dirty="0" err="1" smtClean="0"/>
              <a:t>polymorpha</a:t>
            </a:r>
            <a:r>
              <a:rPr lang="en-US" dirty="0" smtClean="0"/>
              <a:t>) .</a:t>
            </a:r>
            <a:endParaRPr lang="uk-UA" dirty="0" smtClean="0"/>
          </a:p>
          <a:p>
            <a:pPr marL="0" indent="0" algn="just">
              <a:buNone/>
            </a:pPr>
            <a:r>
              <a:rPr lang="en-US" dirty="0" smtClean="0"/>
              <a:t> </a:t>
            </a:r>
            <a:r>
              <a:rPr lang="uk-UA" dirty="0" smtClean="0"/>
              <a:t>Для дослідження змін у </a:t>
            </a:r>
            <a:r>
              <a:rPr lang="uk-UA" dirty="0" err="1" smtClean="0"/>
              <a:t>малакофауні</a:t>
            </a:r>
            <a:r>
              <a:rPr lang="uk-UA" dirty="0" smtClean="0"/>
              <a:t> необхідне проведення подальших спостережень на моніторингових ділянках.</a:t>
            </a:r>
          </a:p>
        </p:txBody>
      </p:sp>
    </p:spTree>
    <p:extLst>
      <p:ext uri="{BB962C8B-B14F-4D97-AF65-F5344CB8AC3E}">
        <p14:creationId xmlns:p14="http://schemas.microsoft.com/office/powerpoint/2010/main" val="85165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/>
              <a:t>СПИСОК ВИКОРИСТАНИХ </a:t>
            </a:r>
            <a:r>
              <a:rPr lang="uk-UA" sz="3600" b="1" dirty="0" smtClean="0"/>
              <a:t>ДЖЕРЕЛ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 err="1" smtClean="0"/>
              <a:t>Гураль</a:t>
            </a:r>
            <a:r>
              <a:rPr lang="uk-UA" dirty="0" smtClean="0"/>
              <a:t> Р.І</a:t>
            </a:r>
            <a:r>
              <a:rPr lang="uk-UA" dirty="0"/>
              <a:t>. Фауна прісноводних молюсків м. Львова // Наук. </a:t>
            </a:r>
            <a:r>
              <a:rPr lang="uk-UA" dirty="0" err="1"/>
              <a:t>зап</a:t>
            </a:r>
            <a:r>
              <a:rPr lang="uk-UA" dirty="0"/>
              <a:t>. </a:t>
            </a:r>
            <a:r>
              <a:rPr lang="uk-UA" dirty="0" err="1"/>
              <a:t>Держ</a:t>
            </a:r>
            <a:r>
              <a:rPr lang="uk-UA" dirty="0"/>
              <a:t>. </a:t>
            </a:r>
            <a:r>
              <a:rPr lang="uk-UA" dirty="0" err="1" smtClean="0"/>
              <a:t>природозн</a:t>
            </a:r>
            <a:r>
              <a:rPr lang="uk-UA" dirty="0"/>
              <a:t>. музею. – 2003. – Т. 18. – С. 135-147</a:t>
            </a:r>
          </a:p>
          <a:p>
            <a:pPr marL="0" indent="0" algn="just">
              <a:buNone/>
            </a:pPr>
            <a:r>
              <a:rPr lang="uk-UA" dirty="0" smtClean="0"/>
              <a:t>Червона </a:t>
            </a:r>
            <a:r>
              <a:rPr lang="uk-UA" dirty="0"/>
              <a:t>книга України. Тваринний світ / за ред. І.А. Кімова. – К.: </a:t>
            </a:r>
            <a:r>
              <a:rPr lang="uk-UA" dirty="0" err="1"/>
              <a:t>Глобалконсалтинг</a:t>
            </a:r>
            <a:r>
              <a:rPr lang="uk-UA" dirty="0"/>
              <a:t>, 2009.– 350с.</a:t>
            </a:r>
          </a:p>
          <a:p>
            <a:pPr marL="0" indent="0" algn="just">
              <a:buNone/>
            </a:pPr>
            <a:r>
              <a:rPr lang="uk-UA" dirty="0" smtClean="0"/>
              <a:t>Шарова </a:t>
            </a:r>
            <a:r>
              <a:rPr lang="uk-UA" dirty="0"/>
              <a:t>И. Х. </a:t>
            </a:r>
            <a:r>
              <a:rPr lang="uk-UA" dirty="0" err="1"/>
              <a:t>Зоология</a:t>
            </a:r>
            <a:r>
              <a:rPr lang="uk-UA" dirty="0"/>
              <a:t>  </a:t>
            </a:r>
            <a:r>
              <a:rPr lang="uk-UA" dirty="0" err="1"/>
              <a:t>беспозвоночных</a:t>
            </a:r>
            <a:r>
              <a:rPr lang="uk-UA" dirty="0"/>
              <a:t>. — М. : </a:t>
            </a:r>
            <a:r>
              <a:rPr lang="uk-UA" dirty="0" err="1"/>
              <a:t>Владос</a:t>
            </a:r>
            <a:r>
              <a:rPr lang="uk-UA" dirty="0"/>
              <a:t>, 2002. — 592 с. — </a:t>
            </a:r>
            <a:r>
              <a:rPr lang="en-US" dirty="0"/>
              <a:t>ISBN 5-691-00332-1.</a:t>
            </a:r>
          </a:p>
          <a:p>
            <a:pPr marL="0" indent="0" algn="just">
              <a:buNone/>
            </a:pPr>
            <a:r>
              <a:rPr lang="uk-UA" dirty="0" smtClean="0"/>
              <a:t>Щербак </a:t>
            </a:r>
            <a:r>
              <a:rPr lang="uk-UA" dirty="0"/>
              <a:t>Г.Й., </a:t>
            </a:r>
            <a:r>
              <a:rPr lang="uk-UA" dirty="0" err="1"/>
              <a:t>Царичкова</a:t>
            </a:r>
            <a:r>
              <a:rPr lang="uk-UA" dirty="0"/>
              <a:t> Д. Б. Зоологія безхребетних./ Г.Й. Щербак, Д.Б. </a:t>
            </a:r>
            <a:r>
              <a:rPr lang="uk-UA" dirty="0" err="1"/>
              <a:t>Царичкова</a:t>
            </a:r>
            <a:r>
              <a:rPr lang="uk-UA" dirty="0"/>
              <a:t> — Друге видання. — Київ : Київський університет, 2008. — 620 с.</a:t>
            </a:r>
          </a:p>
          <a:p>
            <a:pPr marL="0" indent="0" algn="just">
              <a:buNone/>
            </a:pPr>
            <a:r>
              <a:rPr lang="uk-UA" dirty="0"/>
              <a:t>Інтернет  - ресурси</a:t>
            </a:r>
          </a:p>
          <a:p>
            <a:pPr marL="0" indent="0" algn="just">
              <a:buNone/>
            </a:pPr>
            <a:r>
              <a:rPr lang="en-US" dirty="0"/>
              <a:t>gural@museum.lviv.net   </a:t>
            </a:r>
          </a:p>
          <a:p>
            <a:pPr marL="0" indent="0" algn="just">
              <a:buNone/>
            </a:pPr>
            <a:r>
              <a:rPr lang="en-US" dirty="0"/>
              <a:t>http://www.pip-mollusca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879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фото екшен камера\DSC007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1369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806" y="5157192"/>
            <a:ext cx="877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 </a:t>
            </a:r>
            <a:r>
              <a:rPr lang="uk-UA" sz="2800" dirty="0" smtClean="0"/>
              <a:t>допомогою дослідження якісного та кількісного складу молюсків у прибережній смузі можна визначити  екологічний стан  річок Пониззя Дніпра</a:t>
            </a:r>
            <a:r>
              <a:rPr lang="ru-RU" sz="2800" dirty="0" smtClean="0"/>
              <a:t>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26678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09328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/>
              <a:t>Мета роботи</a:t>
            </a:r>
            <a:r>
              <a:rPr lang="uk-UA" sz="2800" dirty="0" smtClean="0"/>
              <a:t>: визначити екологічний стан водойм Пониззя Дніпра на   основі аналізу видового та кількісного складу молюсків. 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64096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/>
              <a:t>Об'єкт дослідження:</a:t>
            </a:r>
          </a:p>
          <a:p>
            <a:pPr marL="0" indent="0">
              <a:buNone/>
            </a:pPr>
            <a:r>
              <a:rPr lang="uk-UA" sz="2800" dirty="0" smtClean="0"/>
              <a:t> </a:t>
            </a:r>
            <a:r>
              <a:rPr lang="uk-UA" sz="2800" dirty="0"/>
              <a:t>прісноводні молюски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Пониззя Дніпра.</a:t>
            </a:r>
          </a:p>
          <a:p>
            <a:pPr marL="0" indent="0">
              <a:buNone/>
            </a:pPr>
            <a:r>
              <a:rPr lang="uk-UA" sz="2800" b="1" dirty="0" smtClean="0"/>
              <a:t>Предмет дослідження:</a:t>
            </a:r>
          </a:p>
          <a:p>
            <a:pPr marL="0" indent="0">
              <a:buNone/>
            </a:pPr>
            <a:r>
              <a:rPr lang="uk-UA" sz="2800" dirty="0" smtClean="0"/>
              <a:t> аналіз якісного та кількісного</a:t>
            </a:r>
          </a:p>
          <a:p>
            <a:pPr marL="0" indent="0">
              <a:buNone/>
            </a:pPr>
            <a:r>
              <a:rPr lang="uk-UA" sz="2800" dirty="0" smtClean="0"/>
              <a:t> складу прісноводних  молюсків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uk-UA" sz="2800" dirty="0" smtClean="0"/>
              <a:t>як індикаторів екологічного стану </a:t>
            </a:r>
          </a:p>
          <a:p>
            <a:pPr marL="0" indent="0">
              <a:buNone/>
            </a:pPr>
            <a:r>
              <a:rPr lang="uk-UA" sz="2800" dirty="0" smtClean="0"/>
              <a:t>Пониззя Дніпра.</a:t>
            </a:r>
          </a:p>
          <a:p>
            <a:endParaRPr lang="uk-UA" dirty="0"/>
          </a:p>
        </p:txBody>
      </p:sp>
      <p:pic>
        <p:nvPicPr>
          <p:cNvPr id="11266" name="Picture 2" descr="D:\фото молюсків\фото молюски\IMG202007160948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0"/>
          <a:stretch/>
        </p:blipFill>
        <p:spPr bwMode="auto">
          <a:xfrm>
            <a:off x="5796136" y="1700807"/>
            <a:ext cx="3168352" cy="43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6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dirty="0" smtClean="0"/>
              <a:t>Завдання: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001419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uk-UA" dirty="0" smtClean="0"/>
              <a:t>Вивчити  особливості прісноводних молюсків, як індикаторів екологічного стану Пониззя Дніпра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uk-UA" dirty="0" smtClean="0"/>
              <a:t>Провести польові експедиційні дослідження угруповань прісноводних молюсків у Пониззі Дніпра.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uk-UA" dirty="0" smtClean="0"/>
              <a:t>Визначити та проаналізувати якісний та кількісний склад молюсків на моніторингових ділянках.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960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4" y="1155031"/>
            <a:ext cx="2657873" cy="217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25239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38" y="3412464"/>
            <a:ext cx="26683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8719"/>
            <a:ext cx="252028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4427984" y="31434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 </a:t>
            </a:r>
            <a:r>
              <a:rPr lang="uk-UA" sz="3200" dirty="0" err="1" smtClean="0"/>
              <a:t>Двустволкові</a:t>
            </a:r>
            <a:r>
              <a:rPr lang="uk-UA" sz="3200" dirty="0" smtClean="0"/>
              <a:t> (</a:t>
            </a:r>
            <a:r>
              <a:rPr lang="en-US" sz="3200" dirty="0" err="1" smtClean="0"/>
              <a:t>Bivalvia</a:t>
            </a:r>
            <a:r>
              <a:rPr lang="uk-UA" sz="2800" dirty="0"/>
              <a:t>)</a:t>
            </a:r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66255" y="257371"/>
            <a:ext cx="426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/>
              <a:t>Черевоноги</a:t>
            </a:r>
            <a:r>
              <a:rPr lang="uk-UA" sz="2800" dirty="0" smtClean="0"/>
              <a:t> (</a:t>
            </a:r>
            <a:r>
              <a:rPr lang="en-US" sz="3200" dirty="0" err="1" smtClean="0"/>
              <a:t>Gastropoda</a:t>
            </a:r>
            <a:r>
              <a:rPr lang="uk-UA" sz="3200" dirty="0" smtClean="0"/>
              <a:t>)</a:t>
            </a:r>
            <a:endParaRPr lang="uk-U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1673" y="5273499"/>
            <a:ext cx="8769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Тип молюски (</a:t>
            </a:r>
            <a:r>
              <a:rPr lang="en-US" sz="2400" dirty="0" smtClean="0"/>
              <a:t>MOLLUSCA) </a:t>
            </a:r>
            <a:r>
              <a:rPr lang="uk-UA" sz="2400" dirty="0" smtClean="0"/>
              <a:t>налічує близько 130 тис. видів, які належать до семи класів.  </a:t>
            </a:r>
          </a:p>
          <a:p>
            <a:pPr algn="just"/>
            <a:r>
              <a:rPr lang="uk-UA" sz="2400" dirty="0" smtClean="0"/>
              <a:t>Прісноводні молюски Пониззя Дніпра складаються з класу  </a:t>
            </a:r>
            <a:r>
              <a:rPr lang="uk-UA" sz="2400" dirty="0" err="1" smtClean="0"/>
              <a:t>Двустволкові</a:t>
            </a:r>
            <a:r>
              <a:rPr lang="uk-UA" sz="2400" dirty="0" smtClean="0"/>
              <a:t> (</a:t>
            </a:r>
            <a:r>
              <a:rPr lang="en-US" sz="2400" dirty="0" err="1" smtClean="0"/>
              <a:t>Bivalvia</a:t>
            </a:r>
            <a:r>
              <a:rPr lang="en-US" sz="2400" dirty="0" smtClean="0"/>
              <a:t>) </a:t>
            </a:r>
            <a:r>
              <a:rPr lang="uk-UA" sz="2400" dirty="0" smtClean="0"/>
              <a:t>та </a:t>
            </a:r>
            <a:r>
              <a:rPr lang="uk-UA" sz="2400" dirty="0" err="1" smtClean="0"/>
              <a:t>Черевоноги</a:t>
            </a:r>
            <a:r>
              <a:rPr lang="uk-UA" sz="2400" dirty="0" smtClean="0"/>
              <a:t> (</a:t>
            </a:r>
            <a:r>
              <a:rPr lang="en-US" sz="2400" dirty="0" err="1" smtClean="0"/>
              <a:t>Gastropoda</a:t>
            </a:r>
            <a:r>
              <a:rPr lang="en-US" sz="2400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07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4800"/>
            <a:ext cx="8229600" cy="1468016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Дослідження молюсків Пониззя Дніпра проводили під час польової практики та водного походу в липні 2020 року</a:t>
            </a:r>
            <a:endParaRPr lang="uk-UA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90625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1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24136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Започаткували три моніторингові ділянки, зафіксували їх на карті для подальших спостереження</a:t>
            </a:r>
            <a:endParaRPr lang="uk-UA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0200"/>
            <a:ext cx="8568951" cy="484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0371" y="3861048"/>
            <a:ext cx="324036" cy="3851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6076" y="2780928"/>
            <a:ext cx="368869" cy="33634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3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2986440"/>
            <a:ext cx="360040" cy="37055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650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/>
              <a:t>Схема проведення дослідження</a:t>
            </a:r>
            <a:endParaRPr lang="uk-UA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3891"/>
            <a:ext cx="8640960" cy="5133883"/>
          </a:xfrm>
        </p:spPr>
        <p:txBody>
          <a:bodyPr/>
          <a:lstStyle/>
          <a:p>
            <a:r>
              <a:rPr lang="uk-UA" sz="2400" dirty="0" smtClean="0"/>
              <a:t>І моніторингова ділянка: 1 , 2, 3,облікові майданчики.</a:t>
            </a:r>
          </a:p>
          <a:p>
            <a:r>
              <a:rPr lang="ru-RU" sz="2400" dirty="0" smtClean="0"/>
              <a:t>ІІ </a:t>
            </a:r>
            <a:r>
              <a:rPr lang="uk-UA" sz="2400" dirty="0" smtClean="0"/>
              <a:t>моніторингова ділянка</a:t>
            </a:r>
            <a:r>
              <a:rPr lang="ru-RU" sz="2400" dirty="0" smtClean="0"/>
              <a:t>: 1 , 2, 3,облікові </a:t>
            </a:r>
            <a:r>
              <a:rPr lang="uk-UA" sz="2400" dirty="0" smtClean="0"/>
              <a:t>майданчики.</a:t>
            </a:r>
          </a:p>
          <a:p>
            <a:r>
              <a:rPr lang="ru-RU" sz="2400" dirty="0" smtClean="0"/>
              <a:t>ІІІ </a:t>
            </a:r>
            <a:r>
              <a:rPr lang="uk-UA" sz="2400" dirty="0" smtClean="0"/>
              <a:t>моніторингова ділянка</a:t>
            </a:r>
            <a:r>
              <a:rPr lang="ru-RU" sz="2400" dirty="0" smtClean="0"/>
              <a:t>: 1 , 2, 3,облікові </a:t>
            </a:r>
            <a:r>
              <a:rPr lang="uk-UA" sz="2400" dirty="0" smtClean="0"/>
              <a:t>майданчики.</a:t>
            </a:r>
          </a:p>
          <a:p>
            <a:pPr marL="0" indent="0">
              <a:buNone/>
            </a:pPr>
            <a:r>
              <a:rPr lang="uk-UA" sz="2400" dirty="0" smtClean="0"/>
              <a:t>Площа облікового майданчика  </a:t>
            </a:r>
            <a:r>
              <a:rPr lang="ru-RU" sz="2400" dirty="0" smtClean="0"/>
              <a:t>- 50х50 см</a:t>
            </a:r>
          </a:p>
          <a:p>
            <a:endParaRPr lang="ru-RU" dirty="0" smtClean="0"/>
          </a:p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61199"/>
            <a:ext cx="3240360" cy="29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1782" y="3461198"/>
            <a:ext cx="4462715" cy="297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1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853186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Видовий склад прісноводних молюсків</a:t>
            </a:r>
            <a:br>
              <a:rPr lang="uk-UA" sz="3200" b="1" dirty="0" smtClean="0"/>
            </a:br>
            <a:r>
              <a:rPr lang="uk-UA" sz="3200" b="1" dirty="0" smtClean="0"/>
              <a:t> Пониззя Дніпра </a:t>
            </a:r>
            <a:r>
              <a:rPr lang="uk-UA" sz="2800" b="1" dirty="0" smtClean="0"/>
              <a:t>(визначено у ході проекту)</a:t>
            </a:r>
            <a:endParaRPr lang="uk-UA" sz="2800" b="1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036240" cy="17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996952"/>
            <a:ext cx="2016226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4797152"/>
            <a:ext cx="201622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1800200" cy="97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28" y="2099539"/>
            <a:ext cx="1769685" cy="8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11" y="3140969"/>
            <a:ext cx="175053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47" y="4221089"/>
            <a:ext cx="1670067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558" y="5229201"/>
            <a:ext cx="1613156" cy="151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119675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Бітінія</a:t>
            </a:r>
            <a:r>
              <a:rPr lang="uk-UA" dirty="0" smtClean="0"/>
              <a:t> </a:t>
            </a:r>
            <a:r>
              <a:rPr lang="uk-UA" dirty="0" err="1" smtClean="0"/>
              <a:t>Ліча</a:t>
            </a:r>
            <a:r>
              <a:rPr lang="uk-UA" dirty="0" smtClean="0"/>
              <a:t> </a:t>
            </a:r>
            <a:r>
              <a:rPr lang="en-US" dirty="0" smtClean="0"/>
              <a:t>Bithynia </a:t>
            </a:r>
            <a:r>
              <a:rPr lang="en-US" dirty="0" err="1" smtClean="0"/>
              <a:t>leachii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29969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Фаготія</a:t>
            </a:r>
            <a:r>
              <a:rPr lang="uk-UA" dirty="0" smtClean="0"/>
              <a:t> загострена </a:t>
            </a:r>
          </a:p>
          <a:p>
            <a:r>
              <a:rPr lang="en-US" dirty="0" err="1" smtClean="0"/>
              <a:t>Fagotia</a:t>
            </a:r>
            <a:r>
              <a:rPr lang="en-US" dirty="0" smtClean="0"/>
              <a:t> </a:t>
            </a:r>
            <a:r>
              <a:rPr lang="en-US" dirty="0" err="1" smtClean="0"/>
              <a:t>acicularis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3769" y="5229201"/>
            <a:ext cx="223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Котушка рогова  </a:t>
            </a:r>
            <a:r>
              <a:rPr lang="en-US" dirty="0" err="1" smtClean="0"/>
              <a:t>Planorbarius</a:t>
            </a:r>
            <a:r>
              <a:rPr lang="en-US" dirty="0" smtClean="0"/>
              <a:t> </a:t>
            </a:r>
            <a:r>
              <a:rPr lang="en-US" dirty="0" err="1" smtClean="0"/>
              <a:t>corneus</a:t>
            </a:r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710804" y="1196752"/>
            <a:ext cx="232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Перлівниця звичайна </a:t>
            </a:r>
          </a:p>
          <a:p>
            <a:r>
              <a:rPr lang="en-US" dirty="0" err="1" smtClean="0"/>
              <a:t>Unio</a:t>
            </a:r>
            <a:r>
              <a:rPr lang="en-US" dirty="0" smtClean="0"/>
              <a:t> </a:t>
            </a:r>
            <a:r>
              <a:rPr lang="en-US" dirty="0" err="1" smtClean="0"/>
              <a:t>pictorum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56713" y="2099539"/>
            <a:ext cx="237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Літогліф</a:t>
            </a:r>
            <a:r>
              <a:rPr lang="uk-UA" dirty="0" smtClean="0"/>
              <a:t> звичайний </a:t>
            </a:r>
          </a:p>
          <a:p>
            <a:r>
              <a:rPr lang="en-US" dirty="0" err="1" smtClean="0"/>
              <a:t>Lithoglyphus</a:t>
            </a:r>
            <a:r>
              <a:rPr lang="en-US" dirty="0" smtClean="0"/>
              <a:t> </a:t>
            </a:r>
            <a:r>
              <a:rPr lang="en-US" dirty="0" err="1" smtClean="0"/>
              <a:t>naticoides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04248" y="3140969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Луна річкова  </a:t>
            </a:r>
            <a:r>
              <a:rPr lang="en-US" dirty="0" err="1" smtClean="0"/>
              <a:t>Theodoxus</a:t>
            </a:r>
            <a:r>
              <a:rPr lang="en-US" dirty="0" smtClean="0"/>
              <a:t> </a:t>
            </a:r>
            <a:r>
              <a:rPr lang="en-US" dirty="0" err="1" smtClean="0"/>
              <a:t>fluviatilis</a:t>
            </a:r>
            <a:r>
              <a:rPr lang="uk-UA" dirty="0" smtClean="0"/>
              <a:t>к</a:t>
            </a:r>
          </a:p>
          <a:p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6696949" y="4221089"/>
            <a:ext cx="233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Дрейсена</a:t>
            </a:r>
            <a:r>
              <a:rPr lang="uk-UA" dirty="0" smtClean="0"/>
              <a:t> річкова </a:t>
            </a:r>
            <a:r>
              <a:rPr lang="en-US" dirty="0" err="1" smtClean="0"/>
              <a:t>Dreissena</a:t>
            </a:r>
            <a:r>
              <a:rPr lang="en-US" dirty="0" smtClean="0"/>
              <a:t> </a:t>
            </a:r>
            <a:r>
              <a:rPr lang="en-US" dirty="0" err="1" smtClean="0"/>
              <a:t>polymorpha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6710804" y="5373216"/>
            <a:ext cx="232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Живородка болотяна </a:t>
            </a:r>
            <a:r>
              <a:rPr lang="en-US" dirty="0" err="1" smtClean="0"/>
              <a:t>Viviparus</a:t>
            </a:r>
            <a:r>
              <a:rPr lang="en-US" dirty="0" smtClean="0"/>
              <a:t> </a:t>
            </a:r>
            <a:r>
              <a:rPr lang="en-US" dirty="0" err="1" smtClean="0"/>
              <a:t>contectus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45460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685</Words>
  <Application>Microsoft Office PowerPoint</Application>
  <PresentationFormat>Экран (4:3)</PresentationFormat>
  <Paragraphs>104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Прісноводні  молюски - індикатори екологічного стану Пониззя Дніпра</vt:lpstr>
      <vt:lpstr>Презентация PowerPoint</vt:lpstr>
      <vt:lpstr>Мета роботи: визначити екологічний стан водойм Пониззя Дніпра на   основі аналізу видового та кількісного складу молюсків. </vt:lpstr>
      <vt:lpstr>Завдання: </vt:lpstr>
      <vt:lpstr>Презентация PowerPoint</vt:lpstr>
      <vt:lpstr>Дослідження молюсків Пониззя Дніпра проводили під час польової практики та водного походу в липні 2020 року</vt:lpstr>
      <vt:lpstr>Започаткували три моніторингові ділянки, зафіксували їх на карті для подальших спостереження</vt:lpstr>
      <vt:lpstr>Схема проведення дослідження</vt:lpstr>
      <vt:lpstr>Видовий склад прісноводних молюсків  Пониззя Дніпра (визначено у ході проекту)</vt:lpstr>
      <vt:lpstr> І моніторингова ділянка</vt:lpstr>
      <vt:lpstr>ІІ моніторингова  ділянка</vt:lpstr>
      <vt:lpstr>ІІІ моніторингова ділянка</vt:lpstr>
      <vt:lpstr>Порівняльний аналіз видового складу молюсків на ділянках</vt:lpstr>
      <vt:lpstr>Висновки</vt:lpstr>
      <vt:lpstr>СПИСОК ВИКОРИСТАНИХ ДЖЕРЕЛ: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Аналіз складу прісноводних молюсків Пониззя Дніпра</dc:title>
  <dc:creator>Galina</dc:creator>
  <cp:lastModifiedBy>Galina</cp:lastModifiedBy>
  <cp:revision>31</cp:revision>
  <dcterms:created xsi:type="dcterms:W3CDTF">2020-11-21T08:09:09Z</dcterms:created>
  <dcterms:modified xsi:type="dcterms:W3CDTF">2021-04-08T12:13:29Z</dcterms:modified>
</cp:coreProperties>
</file>