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6" r:id="rId8"/>
    <p:sldId id="262" r:id="rId9"/>
    <p:sldId id="265" r:id="rId10"/>
    <p:sldId id="264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/>
              <a:t>Порівняння</a:t>
            </a:r>
            <a:r>
              <a:rPr lang="ru-RU" sz="2000" b="1" baseline="0" dirty="0"/>
              <a:t> </a:t>
            </a:r>
            <a:r>
              <a:rPr lang="ru-RU" sz="2000" b="1" baseline="0" dirty="0" err="1"/>
              <a:t>довжини</a:t>
            </a:r>
            <a:r>
              <a:rPr lang="ru-RU" sz="2000" b="1" baseline="0" dirty="0"/>
              <a:t> </a:t>
            </a:r>
            <a:r>
              <a:rPr lang="ru-RU" sz="2000" b="1" baseline="0" dirty="0" err="1" smtClean="0"/>
              <a:t>коренів</a:t>
            </a:r>
            <a:r>
              <a:rPr lang="ru-RU" sz="2000" b="1" baseline="0" dirty="0" smtClean="0"/>
              <a:t>, мм</a:t>
            </a:r>
            <a:endParaRPr lang="ru-RU" sz="2000" b="1" dirty="0"/>
          </a:p>
        </c:rich>
      </c:tx>
      <c:layout>
        <c:manualLayout>
          <c:xMode val="edge"/>
          <c:yMode val="edge"/>
          <c:x val="0.17363649779113111"/>
          <c:y val="6.7079478354059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Лист1!$A$65</c:f>
              <c:strCache>
                <c:ptCount val="1"/>
                <c:pt idx="0">
                  <c:v> Довжина коренів / 72 год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Лист1!$B$64:$E$64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Лист1!$B$65:$E$65</c:f>
              <c:numCache>
                <c:formatCode>General</c:formatCode>
                <c:ptCount val="4"/>
                <c:pt idx="0">
                  <c:v>11.68</c:v>
                </c:pt>
                <c:pt idx="1">
                  <c:v>7.5</c:v>
                </c:pt>
                <c:pt idx="2">
                  <c:v>10.87</c:v>
                </c:pt>
                <c:pt idx="3">
                  <c:v>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A4-4ED0-BFBE-0EDE0D5CFF37}"/>
            </c:ext>
          </c:extLst>
        </c:ser>
        <c:ser>
          <c:idx val="1"/>
          <c:order val="1"/>
          <c:tx>
            <c:strRef>
              <c:f>Лист1!$A$66</c:f>
              <c:strCache>
                <c:ptCount val="1"/>
                <c:pt idx="0">
                  <c:v>Довжина коренів/140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Лист1!$B$64:$E$64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Лист1!$B$66:$E$66</c:f>
              <c:numCache>
                <c:formatCode>General</c:formatCode>
                <c:ptCount val="4"/>
                <c:pt idx="0">
                  <c:v>22.2</c:v>
                </c:pt>
                <c:pt idx="1">
                  <c:v>19.2</c:v>
                </c:pt>
                <c:pt idx="2">
                  <c:v>13.76</c:v>
                </c:pt>
                <c:pt idx="3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A4-4ED0-BFBE-0EDE0D5CFF3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1829656"/>
        <c:axId val="401824408"/>
      </c:lineChart>
      <c:catAx>
        <c:axId val="401829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>
                    <a:solidFill>
                      <a:schemeClr val="tx1"/>
                    </a:solidFill>
                  </a:rPr>
                  <a:t>Тривалість</a:t>
                </a:r>
                <a:r>
                  <a:rPr lang="ru-RU" sz="1600" baseline="0">
                    <a:solidFill>
                      <a:schemeClr val="tx1"/>
                    </a:solidFill>
                  </a:rPr>
                  <a:t> експерименту</a:t>
                </a:r>
                <a:endParaRPr lang="ru-RU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824408"/>
        <c:crosses val="autoZero"/>
        <c:auto val="1"/>
        <c:lblAlgn val="ctr"/>
        <c:lblOffset val="100"/>
        <c:noMultiLvlLbl val="0"/>
      </c:catAx>
      <c:valAx>
        <c:axId val="4018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>
                    <a:solidFill>
                      <a:schemeClr val="tx1"/>
                    </a:solidFill>
                  </a:rPr>
                  <a:t>Довжина</a:t>
                </a:r>
                <a:r>
                  <a:rPr lang="ru-RU" sz="1400" b="1" baseline="0">
                    <a:solidFill>
                      <a:schemeClr val="tx1"/>
                    </a:solidFill>
                  </a:rPr>
                  <a:t> коренів, мм</a:t>
                </a:r>
                <a:endParaRPr lang="ru-RU" sz="14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82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lin ang="135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/>
              <a:t>Порівняння</a:t>
            </a:r>
            <a:r>
              <a:rPr lang="ru-RU" sz="2000" b="1" baseline="0" dirty="0"/>
              <a:t> </a:t>
            </a:r>
            <a:r>
              <a:rPr lang="ru-RU" sz="2000" b="1" baseline="0" dirty="0" err="1"/>
              <a:t>довжини</a:t>
            </a:r>
            <a:r>
              <a:rPr lang="ru-RU" sz="2000" b="1" baseline="0" dirty="0"/>
              <a:t> </a:t>
            </a:r>
            <a:r>
              <a:rPr lang="ru-RU" sz="2000" b="1" baseline="0" dirty="0" err="1" smtClean="0"/>
              <a:t>коренів</a:t>
            </a:r>
            <a:r>
              <a:rPr lang="ru-RU" sz="2000" b="1" baseline="0" dirty="0" smtClean="0"/>
              <a:t>, %</a:t>
            </a:r>
            <a:endParaRPr lang="ru-RU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Лист1!$A$70</c:f>
              <c:strCache>
                <c:ptCount val="1"/>
                <c:pt idx="0">
                  <c:v> Довжина коренів / 72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Лист1!$B$69:$E$69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Лист1!$B$70:$E$70</c:f>
              <c:numCache>
                <c:formatCode>General</c:formatCode>
                <c:ptCount val="4"/>
                <c:pt idx="0">
                  <c:v>117.5</c:v>
                </c:pt>
                <c:pt idx="1">
                  <c:v>75.45</c:v>
                </c:pt>
                <c:pt idx="2">
                  <c:v>109.3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7-4D55-964D-D47A008D03C8}"/>
            </c:ext>
          </c:extLst>
        </c:ser>
        <c:ser>
          <c:idx val="1"/>
          <c:order val="1"/>
          <c:tx>
            <c:strRef>
              <c:f>Лист1!$A$71</c:f>
              <c:strCache>
                <c:ptCount val="1"/>
                <c:pt idx="0">
                  <c:v>Довжина коренів/140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Лист1!$B$69:$E$69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Лист1!$B$71:$E$71</c:f>
              <c:numCache>
                <c:formatCode>General</c:formatCode>
                <c:ptCount val="4"/>
                <c:pt idx="0">
                  <c:v>125.4</c:v>
                </c:pt>
                <c:pt idx="1">
                  <c:v>108.5</c:v>
                </c:pt>
                <c:pt idx="2">
                  <c:v>77.739999999999995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7-4D55-964D-D47A008D03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136280"/>
        <c:axId val="401132672"/>
        <c:axId val="0"/>
      </c:bar3DChart>
      <c:catAx>
        <c:axId val="401136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>
                    <a:solidFill>
                      <a:schemeClr val="tx1"/>
                    </a:solidFill>
                  </a:rPr>
                  <a:t>тривалість</a:t>
                </a:r>
                <a:r>
                  <a:rPr lang="ru-RU" sz="1400" baseline="0">
                    <a:solidFill>
                      <a:schemeClr val="tx1"/>
                    </a:solidFill>
                  </a:rPr>
                  <a:t> експерименту</a:t>
                </a:r>
                <a:endParaRPr lang="ru-RU" sz="1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132672"/>
        <c:crosses val="autoZero"/>
        <c:auto val="1"/>
        <c:lblAlgn val="ctr"/>
        <c:lblOffset val="100"/>
        <c:noMultiLvlLbl val="0"/>
      </c:catAx>
      <c:valAx>
        <c:axId val="40113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>
                    <a:solidFill>
                      <a:schemeClr val="tx1"/>
                    </a:solidFill>
                  </a:rPr>
                  <a:t>Відсоток</a:t>
                </a:r>
                <a:r>
                  <a:rPr lang="ru-RU" sz="1400" b="1" baseline="0">
                    <a:solidFill>
                      <a:schemeClr val="tx1"/>
                    </a:solidFill>
                  </a:rPr>
                  <a:t> від контролю, %</a:t>
                </a:r>
                <a:endParaRPr lang="ru-RU" sz="14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13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lin ang="135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 </a:t>
            </a:r>
            <a:r>
              <a:rPr lang="ru-RU" sz="1800" b="1"/>
              <a:t>Середня довжина коренів</a:t>
            </a:r>
          </a:p>
        </c:rich>
      </c:tx>
      <c:layout>
        <c:manualLayout>
          <c:xMode val="edge"/>
          <c:yMode val="edge"/>
          <c:x val="0.257076334208223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Лист4!$L$4</c:f>
              <c:strCache>
                <c:ptCount val="1"/>
                <c:pt idx="0">
                  <c:v> Довжина коренів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Лист4!$M$3:$P$3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Лист4!$M$4:$P$4</c:f>
              <c:numCache>
                <c:formatCode>General</c:formatCode>
                <c:ptCount val="4"/>
                <c:pt idx="0">
                  <c:v>11.68</c:v>
                </c:pt>
                <c:pt idx="1">
                  <c:v>7.5</c:v>
                </c:pt>
                <c:pt idx="2">
                  <c:v>10.87</c:v>
                </c:pt>
                <c:pt idx="3">
                  <c:v>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7-4B27-941A-31CD55244C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9337344"/>
        <c:axId val="339336360"/>
        <c:axId val="0"/>
      </c:bar3DChart>
      <c:catAx>
        <c:axId val="339337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Проби</a:t>
                </a:r>
                <a:r>
                  <a:rPr lang="ru-RU" sz="1600" b="1" baseline="0"/>
                  <a:t> води</a:t>
                </a:r>
                <a:endParaRPr lang="ru-RU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336360"/>
        <c:crosses val="autoZero"/>
        <c:auto val="1"/>
        <c:lblAlgn val="ctr"/>
        <c:lblOffset val="100"/>
        <c:noMultiLvlLbl val="0"/>
      </c:catAx>
      <c:valAx>
        <c:axId val="33933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Довжина</a:t>
                </a:r>
                <a:r>
                  <a:rPr lang="ru-RU" sz="1600" b="1" baseline="0"/>
                  <a:t> воренів, мм</a:t>
                </a:r>
                <a:endParaRPr lang="ru-RU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3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path path="circle">
        <a:fillToRect r="100000" b="100000"/>
      </a:path>
      <a:tileRect l="-100000" t="-10000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Середня кількість коренів</a:t>
            </a:r>
          </a:p>
        </c:rich>
      </c:tx>
      <c:layout>
        <c:manualLayout>
          <c:xMode val="edge"/>
          <c:yMode val="edge"/>
          <c:x val="0.27982147545920871"/>
          <c:y val="2.116614624384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Лист4!$B$29</c:f>
              <c:strCache>
                <c:ptCount val="1"/>
                <c:pt idx="0">
                  <c:v>Кількість коренів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Лист4!$C$28:$F$28</c:f>
              <c:strCache>
                <c:ptCount val="4"/>
                <c:pt idx="0">
                  <c:v>П. 1. 1.</c:v>
                </c:pt>
                <c:pt idx="1">
                  <c:v>П. 1. 2.</c:v>
                </c:pt>
                <c:pt idx="2">
                  <c:v>П. 1. 3.</c:v>
                </c:pt>
                <c:pt idx="3">
                  <c:v>П. 1. 4.</c:v>
                </c:pt>
              </c:strCache>
            </c:strRef>
          </c:cat>
          <c:val>
            <c:numRef>
              <c:f>Лист4!$C$29:$F$29</c:f>
              <c:numCache>
                <c:formatCode>General</c:formatCode>
                <c:ptCount val="4"/>
                <c:pt idx="0">
                  <c:v>13.6</c:v>
                </c:pt>
                <c:pt idx="1">
                  <c:v>12</c:v>
                </c:pt>
                <c:pt idx="2">
                  <c:v>13.5</c:v>
                </c:pt>
                <c:pt idx="3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2-4F1F-A27F-8E5B9A4B5A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8453032"/>
        <c:axId val="398456968"/>
        <c:axId val="0"/>
      </c:bar3DChart>
      <c:catAx>
        <c:axId val="398453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Проби</a:t>
                </a:r>
                <a:r>
                  <a:rPr lang="ru-RU" sz="1600" b="1" baseline="0"/>
                  <a:t> води</a:t>
                </a:r>
                <a:endParaRPr lang="ru-RU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456968"/>
        <c:crosses val="autoZero"/>
        <c:auto val="1"/>
        <c:lblAlgn val="ctr"/>
        <c:lblOffset val="100"/>
        <c:noMultiLvlLbl val="0"/>
      </c:catAx>
      <c:valAx>
        <c:axId val="39845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Середня</a:t>
                </a:r>
                <a:r>
                  <a:rPr lang="ru-RU" sz="1600" b="1" baseline="0"/>
                  <a:t> кількість коренів, шт</a:t>
                </a:r>
                <a:endParaRPr lang="ru-RU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45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path path="circle">
        <a:fillToRect t="100000" r="100000"/>
      </a:path>
      <a:tileRect l="-100000" b="-10000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Порівняння</a:t>
            </a:r>
            <a:r>
              <a:rPr lang="ru-RU" sz="1800" b="1" baseline="0"/>
              <a:t> довжини коренів у пробах води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Лист1!$A$34</c:f>
              <c:strCache>
                <c:ptCount val="1"/>
                <c:pt idx="0">
                  <c:v> Довжина коренів / 72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Лист1!$B$33:$E$33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Лист1!$B$34:$E$34</c:f>
              <c:numCache>
                <c:formatCode>General</c:formatCode>
                <c:ptCount val="4"/>
                <c:pt idx="0">
                  <c:v>11.68</c:v>
                </c:pt>
                <c:pt idx="1">
                  <c:v>7.5</c:v>
                </c:pt>
                <c:pt idx="2">
                  <c:v>10.87</c:v>
                </c:pt>
                <c:pt idx="3">
                  <c:v>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2-44E7-AC91-EE93E2C18F6B}"/>
            </c:ext>
          </c:extLst>
        </c:ser>
        <c:ser>
          <c:idx val="1"/>
          <c:order val="1"/>
          <c:tx>
            <c:strRef>
              <c:f>Лист1!$A$35</c:f>
              <c:strCache>
                <c:ptCount val="1"/>
                <c:pt idx="0">
                  <c:v>Довжина коренів/140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Лист1!$B$33:$E$33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Лист1!$B$35:$E$35</c:f>
              <c:numCache>
                <c:formatCode>General</c:formatCode>
                <c:ptCount val="4"/>
                <c:pt idx="0">
                  <c:v>22.2</c:v>
                </c:pt>
                <c:pt idx="1">
                  <c:v>19.2</c:v>
                </c:pt>
                <c:pt idx="2">
                  <c:v>13.76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2-44E7-AC91-EE93E2C18F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815064"/>
        <c:axId val="441815392"/>
        <c:axId val="0"/>
      </c:bar3DChart>
      <c:catAx>
        <c:axId val="441815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проби</a:t>
                </a:r>
                <a:r>
                  <a:rPr lang="ru-RU" sz="1400" baseline="0"/>
                  <a:t> води</a:t>
                </a:r>
                <a:endParaRPr lang="ru-R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815392"/>
        <c:crosses val="autoZero"/>
        <c:auto val="1"/>
        <c:lblAlgn val="ctr"/>
        <c:lblOffset val="100"/>
        <c:noMultiLvlLbl val="0"/>
      </c:catAx>
      <c:valAx>
        <c:axId val="44181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Довжина</a:t>
                </a:r>
                <a:r>
                  <a:rPr lang="ru-RU" sz="1600" b="1" baseline="0"/>
                  <a:t> коренів, мм</a:t>
                </a:r>
                <a:endParaRPr lang="ru-RU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8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lin ang="189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Порівняння</a:t>
            </a:r>
            <a:r>
              <a:rPr lang="ru-RU" sz="1800" b="1" baseline="0"/>
              <a:t> кількості коренів у пробах води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Лист1!$R$34</c:f>
              <c:strCache>
                <c:ptCount val="1"/>
                <c:pt idx="0">
                  <c:v> Кількість коренів / 72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Лист1!$S$33:$V$33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Лист1!$S$34:$V$34</c:f>
              <c:numCache>
                <c:formatCode>General</c:formatCode>
                <c:ptCount val="4"/>
                <c:pt idx="0">
                  <c:v>13.6</c:v>
                </c:pt>
                <c:pt idx="1">
                  <c:v>12</c:v>
                </c:pt>
                <c:pt idx="2">
                  <c:v>13.5</c:v>
                </c:pt>
                <c:pt idx="3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C-4D1C-97A9-213A395CED93}"/>
            </c:ext>
          </c:extLst>
        </c:ser>
        <c:ser>
          <c:idx val="1"/>
          <c:order val="1"/>
          <c:tx>
            <c:strRef>
              <c:f>Лист1!$R$35</c:f>
              <c:strCache>
                <c:ptCount val="1"/>
                <c:pt idx="0">
                  <c:v>Кількість коренів/140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Лист1!$S$33:$V$33</c:f>
              <c:strCache>
                <c:ptCount val="4"/>
                <c:pt idx="0">
                  <c:v>П. 1. 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Лист1!$S$35:$V$35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15.6</c:v>
                </c:pt>
                <c:pt idx="2">
                  <c:v>14.6</c:v>
                </c:pt>
                <c:pt idx="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C-4D1C-97A9-213A395CED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2724376"/>
        <c:axId val="402731264"/>
        <c:axId val="0"/>
      </c:bar3DChart>
      <c:catAx>
        <c:axId val="402724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Проби</a:t>
                </a:r>
                <a:r>
                  <a:rPr lang="ru-RU" sz="1400" baseline="0"/>
                  <a:t> води</a:t>
                </a:r>
                <a:endParaRPr lang="ru-R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31264"/>
        <c:crosses val="autoZero"/>
        <c:auto val="1"/>
        <c:lblAlgn val="ctr"/>
        <c:lblOffset val="100"/>
        <c:noMultiLvlLbl val="0"/>
      </c:catAx>
      <c:valAx>
        <c:axId val="4027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Кількість</a:t>
                </a:r>
                <a:r>
                  <a:rPr lang="ru-RU" sz="1600" b="1" baseline="0"/>
                  <a:t> коренів, шт</a:t>
                </a:r>
                <a:endParaRPr lang="ru-RU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2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lin ang="108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Порівняння</a:t>
            </a:r>
            <a:r>
              <a:rPr lang="ru-RU" sz="1800" b="1" baseline="0"/>
              <a:t> довжини коренів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Лист1!$A$43</c:f>
              <c:strCache>
                <c:ptCount val="1"/>
                <c:pt idx="0">
                  <c:v>Проба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D12-4D99-9961-FF5D10D8F4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Лист1!$B$42:$E$42</c:f>
              <c:strCache>
                <c:ptCount val="4"/>
                <c:pt idx="0">
                  <c:v>П. 1.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Лист1!$B$43:$E$43</c:f>
              <c:numCache>
                <c:formatCode>General</c:formatCode>
                <c:ptCount val="4"/>
                <c:pt idx="0">
                  <c:v>22.2</c:v>
                </c:pt>
                <c:pt idx="1">
                  <c:v>19.2</c:v>
                </c:pt>
                <c:pt idx="2">
                  <c:v>13.76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12-4D99-9961-FF5D10D8F45C}"/>
            </c:ext>
          </c:extLst>
        </c:ser>
        <c:ser>
          <c:idx val="1"/>
          <c:order val="1"/>
          <c:tx>
            <c:strRef>
              <c:f>Лист1!$A$44</c:f>
              <c:strCache>
                <c:ptCount val="1"/>
                <c:pt idx="0">
                  <c:v>Вода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Лист1!$B$42:$E$42</c:f>
              <c:strCache>
                <c:ptCount val="4"/>
                <c:pt idx="0">
                  <c:v>П. 1.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Лист1!$B$44:$E$44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16.36</c:v>
                </c:pt>
                <c:pt idx="2">
                  <c:v>17.98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12-4D99-9961-FF5D10D8F4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279552"/>
        <c:axId val="405280864"/>
        <c:axId val="0"/>
      </c:bar3DChart>
      <c:catAx>
        <c:axId val="4052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280864"/>
        <c:crosses val="autoZero"/>
        <c:auto val="1"/>
        <c:lblAlgn val="ctr"/>
        <c:lblOffset val="100"/>
        <c:noMultiLvlLbl val="0"/>
      </c:catAx>
      <c:valAx>
        <c:axId val="4052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 err="1"/>
                  <a:t>Довжина</a:t>
                </a:r>
                <a:r>
                  <a:rPr lang="ru-RU" sz="1600" b="1" baseline="0" dirty="0"/>
                  <a:t> </a:t>
                </a:r>
                <a:r>
                  <a:rPr lang="ru-RU" sz="1600" b="1" baseline="0" dirty="0" err="1"/>
                  <a:t>коренів</a:t>
                </a:r>
                <a:r>
                  <a:rPr lang="ru-RU" sz="1600" b="1" baseline="0" dirty="0"/>
                  <a:t>, мм</a:t>
                </a:r>
                <a:endParaRPr lang="ru-RU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27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Порівняння</a:t>
            </a:r>
            <a:r>
              <a:rPr lang="ru-RU" sz="1800" b="1" baseline="0"/>
              <a:t> кількості коренів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Проба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4D4-4B56-83E9-9C941A4DF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Лист1!$B$38:$E$38</c:f>
              <c:strCache>
                <c:ptCount val="4"/>
                <c:pt idx="0">
                  <c:v>П. 1.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Лист1!$B$39:$E$39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15.6</c:v>
                </c:pt>
                <c:pt idx="2">
                  <c:v>14.6</c:v>
                </c:pt>
                <c:pt idx="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4-4B56-83E9-9C941A4DFD52}"/>
            </c:ext>
          </c:extLst>
        </c:ser>
        <c:ser>
          <c:idx val="1"/>
          <c:order val="1"/>
          <c:tx>
            <c:strRef>
              <c:f>Лист1!$A$40</c:f>
              <c:strCache>
                <c:ptCount val="1"/>
                <c:pt idx="0">
                  <c:v>Вода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Лист1!$B$38:$E$38</c:f>
              <c:strCache>
                <c:ptCount val="4"/>
                <c:pt idx="0">
                  <c:v>П. 1.</c:v>
                </c:pt>
                <c:pt idx="1">
                  <c:v>П. 2.</c:v>
                </c:pt>
                <c:pt idx="2">
                  <c:v>П.  3.</c:v>
                </c:pt>
                <c:pt idx="3">
                  <c:v>П. 4.</c:v>
                </c:pt>
              </c:strCache>
            </c:strRef>
          </c:cat>
          <c:val>
            <c:numRef>
              <c:f>Лист1!$B$40:$E$40</c:f>
              <c:numCache>
                <c:formatCode>General</c:formatCode>
                <c:ptCount val="4"/>
                <c:pt idx="0">
                  <c:v>14.4</c:v>
                </c:pt>
                <c:pt idx="1">
                  <c:v>13.4</c:v>
                </c:pt>
                <c:pt idx="2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4-4B56-83E9-9C941A4DF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267088"/>
        <c:axId val="405267416"/>
        <c:axId val="0"/>
      </c:bar3DChart>
      <c:catAx>
        <c:axId val="40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267416"/>
        <c:crosses val="autoZero"/>
        <c:auto val="1"/>
        <c:lblAlgn val="ctr"/>
        <c:lblOffset val="100"/>
        <c:noMultiLvlLbl val="0"/>
      </c:catAx>
      <c:valAx>
        <c:axId val="40526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/>
                  <a:t>Кількість</a:t>
                </a:r>
                <a:r>
                  <a:rPr lang="ru-RU" sz="1800" b="1" baseline="0"/>
                  <a:t> корекнів, шт</a:t>
                </a:r>
                <a:endParaRPr lang="ru-R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1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6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2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0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1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6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7B35-6340-4469-852A-AA99A2773080}" type="datetimeFigureOut">
              <a:rPr lang="ru-RU" smtClean="0"/>
              <a:t>сб 10.04.21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D817-5937-43CB-A2A8-6786D94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Біотестування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загальної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токсичності</a:t>
            </a:r>
            <a:r>
              <a:rPr lang="ru-RU" b="1" dirty="0">
                <a:solidFill>
                  <a:srgbClr val="002060"/>
                </a:solidFill>
              </a:rPr>
              <a:t> води за ростом </a:t>
            </a:r>
            <a:r>
              <a:rPr lang="ru-RU" b="1" dirty="0" err="1">
                <a:solidFill>
                  <a:srgbClr val="002060"/>
                </a:solidFill>
              </a:rPr>
              <a:t>коренів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цибулі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Allium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cepa</a:t>
            </a:r>
            <a:r>
              <a:rPr lang="ru-RU" b="1" dirty="0">
                <a:solidFill>
                  <a:srgbClr val="002060"/>
                </a:solidFill>
              </a:rPr>
              <a:t> L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Виконав учень 8 класу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КЗ «Криворізька загальноосвітня школа </a:t>
            </a:r>
            <a:r>
              <a:rPr lang="en-US" dirty="0" smtClean="0">
                <a:solidFill>
                  <a:srgbClr val="002060"/>
                </a:solidFill>
              </a:rPr>
              <a:t>I-III</a:t>
            </a:r>
            <a:r>
              <a:rPr lang="uk-UA" dirty="0" smtClean="0">
                <a:solidFill>
                  <a:srgbClr val="002060"/>
                </a:solidFill>
              </a:rPr>
              <a:t> ступенів №123» КМР ДО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ФІНІВ АРТЕМ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422" y="0"/>
            <a:ext cx="6394939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Результати досліджень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1261" y="1149717"/>
            <a:ext cx="933157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ru-RU" sz="28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Порівняння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середніх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коренів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пробах води, мм</a:t>
            </a:r>
          </a:p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72 </a:t>
            </a:r>
            <a:r>
              <a:rPr lang="ru-RU" sz="28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години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/140 годин</a:t>
            </a:r>
            <a:endParaRPr lang="ru-RU" sz="2000" i="1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28904207"/>
              </p:ext>
            </p:extLst>
          </p:nvPr>
        </p:nvGraphicFramePr>
        <p:xfrm>
          <a:off x="465990" y="2668126"/>
          <a:ext cx="5243147" cy="379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32248243"/>
              </p:ext>
            </p:extLst>
          </p:nvPr>
        </p:nvGraphicFramePr>
        <p:xfrm>
          <a:off x="6285767" y="2668126"/>
          <a:ext cx="5484202" cy="379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6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939" y="0"/>
            <a:ext cx="6394939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Результати досліджень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08" y="1160775"/>
            <a:ext cx="117729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 показники </a:t>
            </a: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коренів у</a:t>
            </a:r>
            <a:r>
              <a:rPr lang="uk-UA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пробах води, мм </a:t>
            </a:r>
            <a:endParaRPr lang="uk-UA" sz="2800" i="1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140 години/ із зворотнім ефектом</a:t>
            </a:r>
            <a:endParaRPr lang="ru-RU" sz="2000" i="1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647286"/>
              </p:ext>
            </p:extLst>
          </p:nvPr>
        </p:nvGraphicFramePr>
        <p:xfrm>
          <a:off x="450607" y="2778370"/>
          <a:ext cx="5188193" cy="372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37388018"/>
              </p:ext>
            </p:extLst>
          </p:nvPr>
        </p:nvGraphicFramePr>
        <p:xfrm>
          <a:off x="6482862" y="2778370"/>
          <a:ext cx="5357446" cy="372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59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0"/>
            <a:ext cx="5328138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Висновки роботи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38" y="1266092"/>
            <a:ext cx="104481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uk-UA" sz="2000" i="1" smtClean="0">
                <a:solidFill>
                  <a:srgbClr val="002060"/>
                </a:solidFill>
              </a:rPr>
              <a:t>1) </a:t>
            </a:r>
            <a:r>
              <a:rPr lang="uk-UA" sz="2800" i="1" smtClean="0">
                <a:solidFill>
                  <a:srgbClr val="002060"/>
                </a:solidFill>
              </a:rPr>
              <a:t>Відібрані </a:t>
            </a:r>
            <a:r>
              <a:rPr lang="uk-UA" sz="2800" i="1" dirty="0">
                <a:solidFill>
                  <a:srgbClr val="002060"/>
                </a:solidFill>
              </a:rPr>
              <a:t>зразки води за органолептичними показниками відрізняються незначно. Кращім є зразок з  водойми гранітного кар`єру.</a:t>
            </a:r>
          </a:p>
          <a:p>
            <a:r>
              <a:rPr lang="uk-UA" sz="2800" i="1" dirty="0" smtClean="0">
                <a:solidFill>
                  <a:srgbClr val="002060"/>
                </a:solidFill>
              </a:rPr>
              <a:t>2) Вода </a:t>
            </a:r>
            <a:r>
              <a:rPr lang="uk-UA" sz="2800" i="1" dirty="0">
                <a:solidFill>
                  <a:srgbClr val="002060"/>
                </a:solidFill>
              </a:rPr>
              <a:t>у </a:t>
            </a:r>
            <a:r>
              <a:rPr lang="uk-UA" sz="2800" i="1" dirty="0" err="1">
                <a:solidFill>
                  <a:srgbClr val="002060"/>
                </a:solidFill>
              </a:rPr>
              <a:t>Карачунівському</a:t>
            </a:r>
            <a:r>
              <a:rPr lang="uk-UA" sz="2800" i="1" dirty="0">
                <a:solidFill>
                  <a:srgbClr val="002060"/>
                </a:solidFill>
              </a:rPr>
              <a:t> водосховищі та річці Інгулець майже однакова за токсичністю. Вода у гранітному кар`єрі виявилася більш токсичною, не зважаючи на кращі органолептичні показники. Вважаємо, це пов`язано із замкненим характером водойми</a:t>
            </a:r>
            <a:r>
              <a:rPr lang="uk-UA" sz="2000" i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uk-UA" sz="2000" i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130" y="5113299"/>
            <a:ext cx="10351477" cy="1483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280988" algn="just">
              <a:lnSpc>
                <a:spcPts val="2700"/>
              </a:lnSpc>
              <a:spcAft>
                <a:spcPts val="0"/>
              </a:spcAft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Пропонуємо</a:t>
            </a:r>
            <a:r>
              <a:rPr lang="uk-UA" sz="2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якості </a:t>
            </a:r>
            <a:r>
              <a:rPr lang="uk-UA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тестового 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 краще обирати кількість коренів, а не їхню довжину.</a:t>
            </a:r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ts val="27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  брати  до уваги результати після 72 годин дослідження.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123" y="259617"/>
            <a:ext cx="10515600" cy="1325563"/>
          </a:xfrm>
        </p:spPr>
        <p:txBody>
          <a:bodyPr/>
          <a:lstStyle/>
          <a:p>
            <a:r>
              <a:rPr lang="uk-UA" dirty="0" smtClean="0"/>
              <a:t>Інформація про учасника конкурсу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15907" y="4868761"/>
            <a:ext cx="4525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Шведун Ганна Григорівна, вчитель біології КЗ “Криворізька загальноосвітня школа I-III ступенів №123” КМР ДО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381" y="4841631"/>
            <a:ext cx="510178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Фінів Артем Васильович,</a:t>
            </a:r>
          </a:p>
          <a:p>
            <a:r>
              <a:rPr lang="az-Cyrl-A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учень 8 </a:t>
            </a:r>
            <a:r>
              <a:rPr lang="az-Cyrl-A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класу </a:t>
            </a:r>
            <a:endParaRPr lang="az-Cyrl-AZ" sz="24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z-Cyrl-A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КЗ </a:t>
            </a:r>
            <a:r>
              <a:rPr lang="az-Cyrl-A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“Криворізька </a:t>
            </a:r>
            <a:r>
              <a:rPr lang="az-Cyrl-A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загальноосвітня</a:t>
            </a:r>
          </a:p>
          <a:p>
            <a:r>
              <a:rPr lang="az-Cyrl-A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z-Cyrl-A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I-III </a:t>
            </a:r>
            <a:r>
              <a:rPr lang="az-Cyrl-A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 №123” КМР ДО</a:t>
            </a:r>
          </a:p>
          <a:p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0" y="1302173"/>
            <a:ext cx="3038894" cy="356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15676"/>
          <a:stretch/>
        </p:blipFill>
        <p:spPr>
          <a:xfrm flipH="1">
            <a:off x="1031631" y="1535723"/>
            <a:ext cx="2647950" cy="333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481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4" y="31862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Актуальність роботи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7755" y="1537313"/>
            <a:ext cx="6096000" cy="39010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700"/>
              </a:lnSpc>
              <a:spcAft>
                <a:spcPts val="0"/>
              </a:spcAft>
            </a:pP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Щорічно діючими гірничорудними підприємствами міста відкачується близько 40,0 млн.м</a:t>
            </a:r>
            <a:r>
              <a:rPr lang="uk-UA" sz="2400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підземних вод, які в осінньо-зимовий період скидаються у річку Інгулець.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Постійні промислові та побутові скиди, значне забруднення підземних вод та донних відкладів поверхневих водотоків створюють складну проблему оздоровлення природних вод басейну нижньої течії 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річки,  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призводять до 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забруднення води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 </a:t>
            </a:r>
            <a:r>
              <a:rPr lang="uk-UA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Карачунівському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водосховищі. </a:t>
            </a:r>
            <a:endParaRPr lang="ru-RU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789" y="1248555"/>
            <a:ext cx="5269832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6350">
              <a:lnSpc>
                <a:spcPct val="107000"/>
              </a:lnSpc>
              <a:spcAft>
                <a:spcPts val="227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токсичність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 за ростом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цибулі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Allium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біотестування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789" y="3190907"/>
            <a:ext cx="526983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6350">
              <a:lnSpc>
                <a:spcPct val="107000"/>
              </a:lnSpc>
              <a:spcAft>
                <a:spcPts val="227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водойм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Криворіжжя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789" y="4362343"/>
            <a:ext cx="526983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6350">
              <a:lnSpc>
                <a:spcPct val="107000"/>
              </a:lnSpc>
              <a:spcAft>
                <a:spcPts val="227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 з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водойм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урбоекосистеми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цибулі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Allium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42211" y="3019926"/>
            <a:ext cx="3729789" cy="24063"/>
          </a:xfrm>
          <a:prstGeom prst="line">
            <a:avLst/>
          </a:prstGeom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58517" y="4205932"/>
            <a:ext cx="3729789" cy="24063"/>
          </a:xfrm>
          <a:prstGeom prst="line">
            <a:avLst/>
          </a:prstGeom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570621" y="1248555"/>
            <a:ext cx="32085" cy="4799319"/>
          </a:xfrm>
          <a:prstGeom prst="line">
            <a:avLst/>
          </a:prstGeom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49237" t="9007" r="18459" b="14919"/>
          <a:stretch/>
        </p:blipFill>
        <p:spPr>
          <a:xfrm>
            <a:off x="4200088" y="1130055"/>
            <a:ext cx="3714809" cy="492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8196250" y="688921"/>
            <a:ext cx="3845170" cy="3192679"/>
            <a:chOff x="1130910" y="3623520"/>
            <a:chExt cx="3845170" cy="3192679"/>
          </a:xfrm>
        </p:grpSpPr>
        <p:sp>
          <p:nvSpPr>
            <p:cNvPr id="13" name="TextBox 12"/>
            <p:cNvSpPr txBox="1"/>
            <p:nvPr/>
          </p:nvSpPr>
          <p:spPr>
            <a:xfrm>
              <a:off x="1830058" y="6354534"/>
              <a:ext cx="24468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 smtClean="0">
                  <a:solidFill>
                    <a:srgbClr val="002060"/>
                  </a:solidFill>
                </a:rPr>
                <a:t>2. Річка Інгулець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910" y="3623520"/>
              <a:ext cx="3845170" cy="2883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36175" y="3307564"/>
            <a:ext cx="4391526" cy="3238350"/>
            <a:chOff x="7625566" y="721073"/>
            <a:chExt cx="4391526" cy="3238350"/>
          </a:xfrm>
        </p:grpSpPr>
        <p:sp>
          <p:nvSpPr>
            <p:cNvPr id="12" name="TextBox 11"/>
            <p:cNvSpPr txBox="1"/>
            <p:nvPr/>
          </p:nvSpPr>
          <p:spPr>
            <a:xfrm>
              <a:off x="7625566" y="3497758"/>
              <a:ext cx="43915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>
                  <a:solidFill>
                    <a:srgbClr val="002060"/>
                  </a:solidFill>
                </a:rPr>
                <a:t>3</a:t>
              </a:r>
              <a:r>
                <a:rPr lang="uk-UA" sz="2400" b="1" i="1" dirty="0" smtClean="0">
                  <a:solidFill>
                    <a:srgbClr val="002060"/>
                  </a:solidFill>
                </a:rPr>
                <a:t>. Водойма гранітного кар</a:t>
              </a:r>
              <a:r>
                <a:rPr lang="en-US" sz="2400" b="1" i="1" dirty="0" smtClean="0">
                  <a:solidFill>
                    <a:srgbClr val="002060"/>
                  </a:solidFill>
                </a:rPr>
                <a:t>`</a:t>
              </a:r>
              <a:r>
                <a:rPr lang="uk-UA" sz="2400" b="1" i="1" dirty="0" err="1" smtClean="0">
                  <a:solidFill>
                    <a:srgbClr val="002060"/>
                  </a:solidFill>
                </a:rPr>
                <a:t>єру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388" y="721073"/>
              <a:ext cx="3927230" cy="29454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011" y="-140867"/>
            <a:ext cx="4867532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Місця збору проб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6897" y="658088"/>
            <a:ext cx="4285080" cy="2461632"/>
            <a:chOff x="192558" y="876739"/>
            <a:chExt cx="4653452" cy="2828410"/>
          </a:xfrm>
        </p:grpSpPr>
        <p:sp>
          <p:nvSpPr>
            <p:cNvPr id="10" name="TextBox 9"/>
            <p:cNvSpPr txBox="1"/>
            <p:nvPr/>
          </p:nvSpPr>
          <p:spPr>
            <a:xfrm>
              <a:off x="192558" y="3174697"/>
              <a:ext cx="4653452" cy="530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 smtClean="0">
                  <a:solidFill>
                    <a:srgbClr val="002060"/>
                  </a:solidFill>
                </a:rPr>
                <a:t>1. </a:t>
              </a:r>
              <a:r>
                <a:rPr lang="uk-UA" sz="2400" b="1" i="1" dirty="0" err="1" smtClean="0">
                  <a:solidFill>
                    <a:srgbClr val="002060"/>
                  </a:solidFill>
                </a:rPr>
                <a:t>Карачунівське</a:t>
              </a:r>
              <a:r>
                <a:rPr lang="uk-UA" sz="2400" b="1" i="1" dirty="0" smtClean="0">
                  <a:solidFill>
                    <a:srgbClr val="002060"/>
                  </a:solidFill>
                </a:rPr>
                <a:t> водосховище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73" y="876739"/>
              <a:ext cx="4375638" cy="2463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8086884" y="3826723"/>
            <a:ext cx="4063901" cy="2821986"/>
            <a:chOff x="5988637" y="3958671"/>
            <a:chExt cx="4063901" cy="2821986"/>
          </a:xfrm>
        </p:grpSpPr>
        <p:sp>
          <p:nvSpPr>
            <p:cNvPr id="14" name="TextBox 13"/>
            <p:cNvSpPr txBox="1"/>
            <p:nvPr/>
          </p:nvSpPr>
          <p:spPr>
            <a:xfrm>
              <a:off x="6591070" y="6318992"/>
              <a:ext cx="30913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 smtClean="0">
                  <a:solidFill>
                    <a:srgbClr val="002060"/>
                  </a:solidFill>
                </a:rPr>
                <a:t>4. Водопровідна вода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 descr="КП «Луцькводоканал» попереджає про пониження тиску води - Волинь Onl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637" y="3958671"/>
              <a:ext cx="4063901" cy="24960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вал 17"/>
          <p:cNvSpPr/>
          <p:nvPr/>
        </p:nvSpPr>
        <p:spPr>
          <a:xfrm>
            <a:off x="4392445" y="1508311"/>
            <a:ext cx="647868" cy="577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27878" y="3104242"/>
            <a:ext cx="647868" cy="577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040313" y="4005401"/>
            <a:ext cx="647868" cy="577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57492" y="5107330"/>
            <a:ext cx="647868" cy="577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523" y="0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ОРГАНОЛЕПТИЧНІ ПОКАЗНИКИ ВОДИ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3602"/>
              </p:ext>
            </p:extLst>
          </p:nvPr>
        </p:nvGraphicFramePr>
        <p:xfrm>
          <a:off x="2016368" y="1325563"/>
          <a:ext cx="8485555" cy="333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111">
                  <a:extLst>
                    <a:ext uri="{9D8B030D-6E8A-4147-A177-3AD203B41FA5}">
                      <a16:colId xmlns:a16="http://schemas.microsoft.com/office/drawing/2014/main" val="139210520"/>
                    </a:ext>
                  </a:extLst>
                </a:gridCol>
                <a:gridCol w="1697111">
                  <a:extLst>
                    <a:ext uri="{9D8B030D-6E8A-4147-A177-3AD203B41FA5}">
                      <a16:colId xmlns:a16="http://schemas.microsoft.com/office/drawing/2014/main" val="2419493769"/>
                    </a:ext>
                  </a:extLst>
                </a:gridCol>
                <a:gridCol w="1697111">
                  <a:extLst>
                    <a:ext uri="{9D8B030D-6E8A-4147-A177-3AD203B41FA5}">
                      <a16:colId xmlns:a16="http://schemas.microsoft.com/office/drawing/2014/main" val="4270695764"/>
                    </a:ext>
                  </a:extLst>
                </a:gridCol>
                <a:gridCol w="1697111">
                  <a:extLst>
                    <a:ext uri="{9D8B030D-6E8A-4147-A177-3AD203B41FA5}">
                      <a16:colId xmlns:a16="http://schemas.microsoft.com/office/drawing/2014/main" val="3627700064"/>
                    </a:ext>
                  </a:extLst>
                </a:gridCol>
                <a:gridCol w="1697111">
                  <a:extLst>
                    <a:ext uri="{9D8B030D-6E8A-4147-A177-3AD203B41FA5}">
                      <a16:colId xmlns:a16="http://schemas.microsoft.com/office/drawing/2014/main" val="4199528334"/>
                    </a:ext>
                  </a:extLst>
                </a:gridCol>
              </a:tblGrid>
              <a:tr h="657926"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Показники, що оцінювалися</a:t>
                      </a:r>
                      <a:endParaRPr lang="ru-RU" sz="20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Проби води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17093"/>
                  </a:ext>
                </a:extLst>
              </a:tr>
              <a:tr h="657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32720"/>
                  </a:ext>
                </a:extLst>
              </a:tr>
              <a:tr h="65792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Колір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коричнювата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безбарвна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безбарвна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безбарвна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58157"/>
                  </a:ext>
                </a:extLst>
              </a:tr>
              <a:tr h="65792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Запах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1937"/>
                  </a:ext>
                </a:extLst>
              </a:tr>
              <a:tr h="65792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Каламутність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каламутна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прозора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прозора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прозора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732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0668" y="5310553"/>
            <a:ext cx="1079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2060"/>
                </a:solidFill>
              </a:rPr>
              <a:t>Водопровідна вода (проба 4) слугує контролем  під час досліджень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032" y="-117231"/>
            <a:ext cx="5328138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Методика роботи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915" y="1096380"/>
            <a:ext cx="11160371" cy="1913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43840" indent="219075" algn="just">
              <a:lnSpc>
                <a:spcPts val="2700"/>
              </a:lnSpc>
              <a:spcAft>
                <a:spcPts val="740"/>
              </a:spcAft>
            </a:pP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Тест-об’єкт 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даного дослідження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корінці цибулі, які відходять від вкороченого </a:t>
            </a:r>
            <a:r>
              <a:rPr lang="uk-UA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пагона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(денця) цибулини. </a:t>
            </a:r>
            <a:endParaRPr lang="ru-RU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</a:pP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оцінює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водорозчинні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легким і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чутливим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способом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виміру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токсичності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викликаної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хімічними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чинниками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води.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Показником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токсичності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виступає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пригнічення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росту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коренів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цибулі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" y="3197294"/>
            <a:ext cx="4665784" cy="3499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51782" y="3197294"/>
            <a:ext cx="4642340" cy="34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4862" y="130664"/>
            <a:ext cx="4870938" cy="1325563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15274" y="4403274"/>
            <a:ext cx="8166166" cy="2446627"/>
            <a:chOff x="586154" y="4758338"/>
            <a:chExt cx="8535536" cy="2839804"/>
          </a:xfrm>
        </p:grpSpPr>
        <p:sp>
          <p:nvSpPr>
            <p:cNvPr id="9" name="TextBox 8"/>
            <p:cNvSpPr txBox="1"/>
            <p:nvPr/>
          </p:nvSpPr>
          <p:spPr>
            <a:xfrm>
              <a:off x="586154" y="5838092"/>
              <a:ext cx="34050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2400" b="1" i="1" dirty="0" smtClean="0">
                  <a:solidFill>
                    <a:srgbClr val="002060"/>
                  </a:solidFill>
                </a:rPr>
                <a:t> Серія зразків проби 3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27"/>
            <a:stretch/>
          </p:blipFill>
          <p:spPr>
            <a:xfrm>
              <a:off x="3679314" y="4758338"/>
              <a:ext cx="5442376" cy="28398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9295058" y="193144"/>
            <a:ext cx="2662047" cy="4261903"/>
            <a:chOff x="9221211" y="911934"/>
            <a:chExt cx="2662047" cy="4261903"/>
          </a:xfrm>
        </p:grpSpPr>
        <p:sp>
          <p:nvSpPr>
            <p:cNvPr id="11" name="TextBox 10"/>
            <p:cNvSpPr txBox="1"/>
            <p:nvPr/>
          </p:nvSpPr>
          <p:spPr>
            <a:xfrm>
              <a:off x="9292004" y="4342840"/>
              <a:ext cx="252046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 smtClean="0">
                  <a:solidFill>
                    <a:srgbClr val="002060"/>
                  </a:solidFill>
                </a:rPr>
                <a:t>Вимірювання довжини коренів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211" y="911934"/>
              <a:ext cx="2662047" cy="3549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630166" y="1028233"/>
            <a:ext cx="3787772" cy="3234992"/>
            <a:chOff x="4818158" y="1381479"/>
            <a:chExt cx="3787772" cy="3234992"/>
          </a:xfrm>
        </p:grpSpPr>
        <p:sp>
          <p:nvSpPr>
            <p:cNvPr id="10" name="TextBox 9"/>
            <p:cNvSpPr txBox="1"/>
            <p:nvPr/>
          </p:nvSpPr>
          <p:spPr>
            <a:xfrm>
              <a:off x="5498155" y="4154806"/>
              <a:ext cx="25204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2400" b="1" i="1" dirty="0" smtClean="0">
                  <a:solidFill>
                    <a:srgbClr val="002060"/>
                  </a:solidFill>
                </a:rPr>
                <a:t>Зразки проби 4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18158" y="1381479"/>
              <a:ext cx="3787772" cy="2840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31518" y="461849"/>
            <a:ext cx="3759206" cy="3162201"/>
            <a:chOff x="223695" y="1180639"/>
            <a:chExt cx="3759206" cy="3162201"/>
          </a:xfrm>
        </p:grpSpPr>
        <p:sp>
          <p:nvSpPr>
            <p:cNvPr id="8" name="TextBox 7"/>
            <p:cNvSpPr txBox="1"/>
            <p:nvPr/>
          </p:nvSpPr>
          <p:spPr>
            <a:xfrm>
              <a:off x="807451" y="3881175"/>
              <a:ext cx="25204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2400" b="1" i="1" dirty="0" smtClean="0">
                  <a:solidFill>
                    <a:srgbClr val="002060"/>
                  </a:solidFill>
                </a:rPr>
                <a:t>Зразки проби 3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3695" y="1180639"/>
              <a:ext cx="3759206" cy="2819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063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939" y="0"/>
            <a:ext cx="6394939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Результати досліджень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08" y="1160775"/>
            <a:ext cx="117729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 показники </a:t>
            </a: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довжини коренів у</a:t>
            </a:r>
            <a:r>
              <a:rPr lang="uk-UA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пробах води, мм </a:t>
            </a:r>
            <a:endParaRPr lang="uk-UA" sz="2800" i="1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/72 год/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140 </a:t>
            </a: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години</a:t>
            </a:r>
            <a:endParaRPr lang="ru-RU" sz="2000" i="1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94767"/>
              </p:ext>
            </p:extLst>
          </p:nvPr>
        </p:nvGraphicFramePr>
        <p:xfrm>
          <a:off x="404447" y="2778368"/>
          <a:ext cx="5122984" cy="378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04793"/>
              </p:ext>
            </p:extLst>
          </p:nvPr>
        </p:nvGraphicFramePr>
        <p:xfrm>
          <a:off x="5914293" y="2801813"/>
          <a:ext cx="5926015" cy="378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1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479" y="27720"/>
            <a:ext cx="6394939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Результати досліджень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152" y="1114756"/>
            <a:ext cx="115030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 </a:t>
            </a: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коренів </a:t>
            </a: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пробах води, мм </a:t>
            </a:r>
            <a:r>
              <a:rPr lang="uk-UA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/72 </a:t>
            </a:r>
            <a:r>
              <a:rPr lang="uk-UA" sz="2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години</a:t>
            </a:r>
            <a:endParaRPr lang="ru-RU" sz="2000" i="1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2836421"/>
              </p:ext>
            </p:extLst>
          </p:nvPr>
        </p:nvGraphicFramePr>
        <p:xfrm>
          <a:off x="586152" y="2605944"/>
          <a:ext cx="5222998" cy="384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9808371"/>
              </p:ext>
            </p:extLst>
          </p:nvPr>
        </p:nvGraphicFramePr>
        <p:xfrm>
          <a:off x="6842980" y="2605944"/>
          <a:ext cx="4973882" cy="384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545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Біотестування загальної токсичності води за ростом коренів цибулі (Allium cepa L.)</vt:lpstr>
      <vt:lpstr>Інформація про учасника конкурсу</vt:lpstr>
      <vt:lpstr>Актуальність роботи</vt:lpstr>
      <vt:lpstr>Місця збору проб</vt:lpstr>
      <vt:lpstr>ОРГАНОЛЕПТИЧНІ ПОКАЗНИКИ ВОДИ</vt:lpstr>
      <vt:lpstr>Методика роботи</vt:lpstr>
      <vt:lpstr>Хід роботи</vt:lpstr>
      <vt:lpstr>Результати досліджень</vt:lpstr>
      <vt:lpstr>Результати досліджень</vt:lpstr>
      <vt:lpstr>Результати досліджень</vt:lpstr>
      <vt:lpstr>Результати досліджень</vt:lpstr>
      <vt:lpstr>Висновки роботи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Біотестування загальної токсичності води за ростом коренів цибулі (Allium cepa L.)</dc:title>
  <dc:creator>Пользователь</dc:creator>
  <cp:lastModifiedBy>Пользователь</cp:lastModifiedBy>
  <cp:revision>33</cp:revision>
  <dcterms:created xsi:type="dcterms:W3CDTF">2021-04-02T16:30:35Z</dcterms:created>
  <dcterms:modified xsi:type="dcterms:W3CDTF">2021-04-10T18:45:27Z</dcterms:modified>
</cp:coreProperties>
</file>