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76" r:id="rId5"/>
    <p:sldId id="264" r:id="rId6"/>
    <p:sldId id="270" r:id="rId7"/>
    <p:sldId id="26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B5"/>
    <a:srgbClr val="263C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82" d="100"/>
          <a:sy n="82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DF9E5-BA3A-4C5D-992B-F316B650DDF7}" type="datetimeFigureOut">
              <a:rPr lang="ru-RU" smtClean="0"/>
              <a:pPr/>
              <a:t>24.04.2021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07FE-3A4E-4653-AF7C-3F1B43795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07FE-3A4E-4653-AF7C-3F1B43795C0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8640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uk-UA" sz="2000" dirty="0" smtClean="0">
                <a:solidFill>
                  <a:srgbClr val="383838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Всеукраїнський інтерактивний конкурс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383838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 err="1" smtClean="0">
                <a:solidFill>
                  <a:srgbClr val="383838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МАН-Юніор</a:t>
            </a:r>
            <a:r>
              <a:rPr lang="uk-UA" sz="2000" dirty="0" smtClean="0">
                <a:solidFill>
                  <a:srgbClr val="383838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Дослідник - 2021»</a:t>
            </a:r>
            <a:endParaRPr lang="uk-UA" sz="2000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Cambria" pitchFamily="18" charset="0"/>
                <a:cs typeface="Times New Roman" pitchFamily="18" charset="0"/>
              </a:rPr>
              <a:t> Номінація  </a:t>
            </a:r>
            <a:r>
              <a:rPr lang="uk-UA" sz="2000" b="1" dirty="0" smtClean="0">
                <a:latin typeface="Cambria" pitchFamily="18" charset="0"/>
                <a:cs typeface="Times New Roman" pitchFamily="18" charset="0"/>
              </a:rPr>
              <a:t>«Технік -Юніор»</a:t>
            </a:r>
            <a:r>
              <a:rPr lang="uk-UA" sz="2000" dirty="0" smtClean="0">
                <a:latin typeface="Cambria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Cambria" pitchFamily="18" charset="0"/>
              <a:cs typeface="Arial" pitchFamily="34" charset="0"/>
            </a:endParaRPr>
          </a:p>
        </p:txBody>
      </p:sp>
      <p:pic>
        <p:nvPicPr>
          <p:cNvPr id="7" name="Picture 2" descr="C:\Users\Lyuda\Desktop\logo_u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48680"/>
            <a:ext cx="3456384" cy="775701"/>
          </a:xfrm>
          <a:prstGeom prst="rect">
            <a:avLst/>
          </a:prstGeom>
          <a:noFill/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048672" cy="1224136"/>
          </a:xfrm>
        </p:spPr>
        <p:txBody>
          <a:bodyPr vert="horz" lIns="45720" tIns="45720" rIns="45720" bIns="45720" anchor="t">
            <a:noAutofit/>
          </a:bodyPr>
          <a:lstStyle/>
          <a:p>
            <a:pPr marR="63500" algn="ctr"/>
            <a:r>
              <a:rPr lang="uk-UA" sz="3600" dirty="0" smtClean="0">
                <a:solidFill>
                  <a:srgbClr val="170BB5"/>
                </a:solidFill>
                <a:latin typeface="Arial"/>
                <a:cs typeface="Arial"/>
              </a:rPr>
              <a:t>КОНСТРУЮВАННЯ  ПОБУТОВОГО  СТОЛИКУ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75856" y="4683338"/>
            <a:ext cx="5724128" cy="183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latin typeface="Cambria" pitchFamily="18" charset="0"/>
                <a:cs typeface="Times New Roman" pitchFamily="18" charset="0"/>
              </a:rPr>
              <a:t>Роботу в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иконав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: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Форман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Дмитро Андрійович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,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учень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9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класу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КЗ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«Маріупольський технічний ліцей» </a:t>
            </a:r>
          </a:p>
          <a:p>
            <a:pPr marL="0" marR="0" lvl="0" indent="0" algn="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Маріупольської міської ради Донецької області»</a:t>
            </a:r>
          </a:p>
          <a:p>
            <a:pPr lvl="0"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latin typeface="Cambria" pitchFamily="18" charset="0"/>
                <a:cs typeface="Times New Roman" pitchFamily="18" charset="0"/>
              </a:rPr>
              <a:t>Науковий керівник: </a:t>
            </a:r>
            <a:r>
              <a:rPr lang="uk-UA" sz="1600" dirty="0" err="1" smtClean="0">
                <a:latin typeface="Cambria" pitchFamily="18" charset="0"/>
                <a:cs typeface="Arial" pitchFamily="34" charset="0"/>
              </a:rPr>
              <a:t>Іващенко</a:t>
            </a:r>
            <a:r>
              <a:rPr lang="uk-UA" sz="16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uk-UA" sz="1600" dirty="0" smtClean="0">
                <a:latin typeface="Cambria" pitchFamily="18" charset="0"/>
                <a:cs typeface="Arial" pitchFamily="34" charset="0"/>
              </a:rPr>
              <a:t>Вікторія Юріївна, </a:t>
            </a:r>
            <a:endParaRPr lang="uk-UA" sz="1600" dirty="0" smtClean="0">
              <a:latin typeface="Cambria" pitchFamily="18" charset="0"/>
              <a:cs typeface="Arial" pitchFamily="34" charset="0"/>
            </a:endParaRPr>
          </a:p>
          <a:p>
            <a:pPr lvl="0"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1600" dirty="0" err="1" smtClean="0">
                <a:latin typeface="Cambria" pitchFamily="18" charset="0"/>
                <a:cs typeface="Arial" pitchFamily="34" charset="0"/>
              </a:rPr>
              <a:t>к.т.н</a:t>
            </a:r>
            <a:r>
              <a:rPr lang="uk-UA" sz="1600" dirty="0" smtClean="0">
                <a:latin typeface="Cambria" pitchFamily="18" charset="0"/>
                <a:cs typeface="Arial" pitchFamily="34" charset="0"/>
              </a:rPr>
              <a:t>., викладач очно-заочної школи «Юний дослідник» КПЗ «Донецька обласна Мала академія наук учнівської молоді»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79377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263C9A"/>
                </a:solidFill>
                <a:latin typeface="Cambria" pitchFamily="18" charset="0"/>
              </a:rPr>
              <a:t>Виготовлення  викройки  та  збирання </a:t>
            </a:r>
          </a:p>
          <a:p>
            <a:pPr algn="ctr"/>
            <a:r>
              <a:rPr lang="uk-UA" sz="3200" b="1" dirty="0" smtClean="0">
                <a:solidFill>
                  <a:srgbClr val="263C9A"/>
                </a:solidFill>
                <a:latin typeface="Cambria" pitchFamily="18" charset="0"/>
              </a:rPr>
              <a:t>готової  діючої  моделі</a:t>
            </a:r>
            <a:endParaRPr lang="uk-UA" sz="3200" b="1" dirty="0">
              <a:solidFill>
                <a:srgbClr val="263C9A"/>
              </a:solidFill>
              <a:latin typeface="Cambria" pitchFamily="18" charset="0"/>
            </a:endParaRPr>
          </a:p>
        </p:txBody>
      </p:sp>
      <p:pic>
        <p:nvPicPr>
          <p:cNvPr id="38914" name="Picture 2" descr="C:\Users\Lyuda\Desktop\с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81854"/>
            <a:ext cx="8352928" cy="2692342"/>
          </a:xfrm>
          <a:prstGeom prst="rect">
            <a:avLst/>
          </a:prstGeom>
          <a:noFill/>
        </p:spPr>
      </p:pic>
      <p:pic>
        <p:nvPicPr>
          <p:cNvPr id="38916" name="Picture 4" descr="https://lh4.googleusercontent.com/nrdwTeVpBMb1XXN0KcoICLL6evIpRfGidfyeUGlSwTxWZaBCZ_hwZE3Pjr-u0ZZLnIyti0MXf7O04Xmej6_wa4EqDQNrHyw0IRgQTY4ervO_EmUh_FvtUFKSWeod7Hrq9rnOu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50358"/>
            <a:ext cx="4320480" cy="2433375"/>
          </a:xfrm>
          <a:prstGeom prst="rect">
            <a:avLst/>
          </a:prstGeom>
          <a:noFill/>
        </p:spPr>
      </p:pic>
      <p:pic>
        <p:nvPicPr>
          <p:cNvPr id="38918" name="Picture 6" descr="20161006_1527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2054180" cy="1152128"/>
          </a:xfrm>
          <a:prstGeom prst="rect">
            <a:avLst/>
          </a:prstGeom>
          <a:noFill/>
        </p:spPr>
      </p:pic>
      <p:pic>
        <p:nvPicPr>
          <p:cNvPr id="38920" name="Picture 8" descr="https://lh4.googleusercontent.com/lO6hCZM-G_F1kN_lfvkdYwf9Dy71b1r3vcEQHdwlHEko3adAjuYyB9WArKjnwPHMr8WP6CRgSaGZwzrb-9SxX8fkNbmjcix4g6sFhDg88yuENdXscBCMMO8B2F2fRwRAAvFmZ7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340768"/>
            <a:ext cx="2008634" cy="1128747"/>
          </a:xfrm>
          <a:prstGeom prst="rect">
            <a:avLst/>
          </a:prstGeom>
          <a:noFill/>
        </p:spPr>
      </p:pic>
      <p:pic>
        <p:nvPicPr>
          <p:cNvPr id="38922" name="Picture 10" descr="20161006_15255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564904"/>
            <a:ext cx="2304256" cy="1304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696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</a:rPr>
              <a:t>Випробування  </a:t>
            </a:r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</a:rPr>
              <a:t>моделі </a:t>
            </a:r>
            <a:endParaRPr lang="uk-UA" sz="3200" b="1" dirty="0">
              <a:solidFill>
                <a:srgbClr val="170BB5"/>
              </a:solidFill>
              <a:latin typeface="Cambria" pitchFamily="18" charset="0"/>
            </a:endParaRPr>
          </a:p>
        </p:txBody>
      </p:sp>
      <p:pic>
        <p:nvPicPr>
          <p:cNvPr id="39939" name="Picture 3" descr="C:\Users\Lyuda\Desktop\Сним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980728"/>
            <a:ext cx="6720843" cy="56886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23928" y="191683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ambria" pitchFamily="18" charset="0"/>
              </a:rPr>
              <a:t>Випробування в режимі експлуатації у подорожі потягом та під час роботи за комп’ютером.</a:t>
            </a:r>
            <a:endParaRPr lang="uk-UA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7544" y="260648"/>
            <a:ext cx="799288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70BB5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ОТРИМАНІ   РЕЗУЛЬТАТИ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У результаті проведеної конструкторсько-практичної роботи була створена модель повноцінного, досить міцного ліжкового столика з екологічного матеріалу - гофрокартону.  </a:t>
            </a:r>
          </a:p>
          <a:p>
            <a:pPr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У порівнянні з обраним прототипом столику вдосконалена конструкція моделі: </a:t>
            </a: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виконана з більш дешевого матеріалу, </a:t>
            </a: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має меншу кількість згинів та більш надійні деталі кріплення, що не тільки полегшує процес зборки, а й спрощує та, відповідно, здешевлює вирубний штамп, який виготовляє викрійку з листової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гофрокартонової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заготовки. </a:t>
            </a:r>
          </a:p>
          <a:p>
            <a:pPr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Випробування моделі показали її побутову придатність: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здатна витримати вагу рук і ноутбука, 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підносу з обідом - загальною вагою 5 кг. </a:t>
            </a:r>
          </a:p>
          <a:p>
            <a:pPr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Використання недорогої марки гофрокартону, а також зміни конструкції, що спрямовані на спрощення геометрії виробу і штампа для висічки, зроблять столик більш доступним для споживачів за ціною.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988840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170BB5"/>
                </a:solidFill>
                <a:latin typeface="Cambria" pitchFamily="18" charset="0"/>
              </a:rPr>
              <a:t>Дякую  за  увагу!</a:t>
            </a:r>
            <a:endParaRPr lang="uk-UA" sz="4800" b="1" dirty="0">
              <a:solidFill>
                <a:srgbClr val="170BB5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692116"/>
            <a:ext cx="806489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70BB5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Мета дослідження: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розробити конструкцію та зібрати діючу модель побутового столика з гофрокартону.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70BB5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Об’єкт дослідження: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170BB5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виріб короткотривалого використання – побутовий столик.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70BB5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Предмет дослідження: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властивості саморобної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моделі столика.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170BB5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Завдання: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проаналізувати існуючі конструкції побутової меблі, виявити елементи конструкції, які можна вдосконалити з метою покращення споживчих властивостей, сконструювати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та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зібрати діючу модель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побутового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столика з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гофрокартону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5616624" cy="11521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sz="1800" b="1" dirty="0" smtClean="0">
                <a:solidFill>
                  <a:srgbClr val="170BB5"/>
                </a:solidFill>
                <a:latin typeface="Cambria" pitchFamily="18" charset="0"/>
              </a:rPr>
              <a:t>Папір</a:t>
            </a:r>
            <a:r>
              <a:rPr lang="uk-UA" sz="1800" b="1" dirty="0" smtClean="0">
                <a:latin typeface="Cambria" pitchFamily="18" charset="0"/>
              </a:rPr>
              <a:t> - </a:t>
            </a:r>
            <a:r>
              <a:rPr lang="uk-UA" sz="1800" dirty="0" smtClean="0">
                <a:latin typeface="Cambria" pitchFamily="18" charset="0"/>
              </a:rPr>
              <a:t>волокнистий матеріал з мінеральними добавками, що отримується з целюлози: рослин, а також вторинної сировини: ганчір'я і макулатури</a:t>
            </a:r>
            <a:r>
              <a:rPr lang="ru-RU" sz="1800" dirty="0" smtClean="0">
                <a:latin typeface="Cambria" pitchFamily="18" charset="0"/>
              </a:rPr>
              <a:t>.</a:t>
            </a:r>
            <a:endParaRPr lang="ru-RU" sz="1800" dirty="0">
              <a:latin typeface="Cambria" pitchFamily="18" charset="0"/>
            </a:endParaRPr>
          </a:p>
        </p:txBody>
      </p:sp>
      <p:pic>
        <p:nvPicPr>
          <p:cNvPr id="1027" name="Picture 3" descr="C:\Users\Admin\Desktop\МАН\kat-water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60648"/>
            <a:ext cx="1152128" cy="1204498"/>
          </a:xfrm>
          <a:prstGeom prst="rect">
            <a:avLst/>
          </a:prstGeom>
          <a:noFill/>
        </p:spPr>
      </p:pic>
      <p:pic>
        <p:nvPicPr>
          <p:cNvPr id="4" name="Picture 2" descr="C:\Users\Admin\Desktop\МАН\1385475327_2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368152" cy="13681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771800" y="1700808"/>
            <a:ext cx="5796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170BB5"/>
                </a:solidFill>
                <a:latin typeface="Cambria" pitchFamily="18" charset="0"/>
              </a:rPr>
              <a:t>Картон</a:t>
            </a:r>
            <a:r>
              <a:rPr lang="uk-UA" dirty="0" smtClean="0">
                <a:latin typeface="Cambria" pitchFamily="18" charset="0"/>
              </a:rPr>
              <a:t> - найтовстіша папір, матеріал що складається переважно з рослинних волокон, пов'язаних між собою силами поверхневого зчеплення.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9" name="Picture 3" descr="C:\Users\Admin\Desktop\МАН\10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2016224" cy="13197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29969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170BB5"/>
                </a:solidFill>
                <a:latin typeface="Cambria" pitchFamily="18" charset="0"/>
              </a:rPr>
              <a:t>Гофрокартон</a:t>
            </a:r>
            <a:r>
              <a:rPr lang="uk-UA" dirty="0" smtClean="0">
                <a:latin typeface="Cambria" pitchFamily="18" charset="0"/>
              </a:rPr>
              <a:t> - пакувальний матеріал, що відрізняється малою вагою, дешевизною і високими фізичними параметрами.</a:t>
            </a:r>
            <a:endParaRPr lang="uk-UA" dirty="0">
              <a:latin typeface="Cambria" pitchFamily="18" charset="0"/>
            </a:endParaRPr>
          </a:p>
        </p:txBody>
      </p:sp>
      <p:pic>
        <p:nvPicPr>
          <p:cNvPr id="12" name="Picture 2" descr="C:\Users\Admin\Desktop\МАН\157405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005064"/>
            <a:ext cx="2857956" cy="2088232"/>
          </a:xfrm>
          <a:prstGeom prst="rect">
            <a:avLst/>
          </a:prstGeom>
          <a:noFill/>
        </p:spPr>
      </p:pic>
      <p:pic>
        <p:nvPicPr>
          <p:cNvPr id="13" name="Picture 2" descr="C:\Users\Admin\Desktop\МАН\dvuhsloy_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89040"/>
            <a:ext cx="2808312" cy="2808312"/>
          </a:xfrm>
          <a:prstGeom prst="rect">
            <a:avLst/>
          </a:prstGeom>
          <a:noFill/>
        </p:spPr>
      </p:pic>
      <p:pic>
        <p:nvPicPr>
          <p:cNvPr id="14" name="Picture 3" descr="C:\Users\Admin\Desktop\МАН\-SLKXFQQ4R4.jpg"/>
          <p:cNvPicPr>
            <a:picLocks noChangeAspect="1" noChangeArrowheads="1"/>
          </p:cNvPicPr>
          <p:nvPr/>
        </p:nvPicPr>
        <p:blipFill>
          <a:blip r:embed="rId7" cstate="print"/>
          <a:srcRect r="47458"/>
          <a:stretch>
            <a:fillRect/>
          </a:stretch>
        </p:blipFill>
        <p:spPr bwMode="auto">
          <a:xfrm>
            <a:off x="6660232" y="3573016"/>
            <a:ext cx="2082212" cy="2998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\Desktop\МАН\img09092114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933056"/>
            <a:ext cx="4356992" cy="2723120"/>
          </a:xfrm>
          <a:prstGeom prst="rect">
            <a:avLst/>
          </a:prstGeom>
          <a:noFill/>
        </p:spPr>
      </p:pic>
      <p:pic>
        <p:nvPicPr>
          <p:cNvPr id="5122" name="Picture 2" descr="C:\Users\Admin\Desktop\МАН\gofrokarton_korob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23418"/>
            <a:ext cx="3960440" cy="2484981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88024" y="404664"/>
            <a:ext cx="3816424" cy="388843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5750" indent="-285750" algn="ctr">
              <a:lnSpc>
                <a:spcPct val="120000"/>
              </a:lnSpc>
            </a:pPr>
            <a:r>
              <a:rPr lang="uk-UA" sz="2000" b="1" dirty="0" smtClean="0">
                <a:solidFill>
                  <a:srgbClr val="170BB5"/>
                </a:solidFill>
                <a:latin typeface="Cambria" pitchFamily="18" charset="0"/>
              </a:rPr>
              <a:t>Технологічні властивості гофрокартону</a:t>
            </a:r>
          </a:p>
          <a:p>
            <a:pPr marL="285750" indent="-285750" algn="ctr">
              <a:lnSpc>
                <a:spcPct val="120000"/>
              </a:lnSpc>
            </a:pPr>
            <a:endParaRPr lang="uk-UA" b="1" dirty="0" smtClean="0"/>
          </a:p>
          <a:p>
            <a:pPr marL="358775" indent="-358775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ступінь незаймистості;</a:t>
            </a:r>
          </a:p>
          <a:p>
            <a:pPr marL="358775" indent="-358775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опір пласкому стисканню;</a:t>
            </a:r>
          </a:p>
          <a:p>
            <a:pPr marL="358775" indent="-358775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опір торцевому стисканню;</a:t>
            </a:r>
          </a:p>
          <a:p>
            <a:pPr marL="358775" indent="-358775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опір продавлюванню;</a:t>
            </a:r>
          </a:p>
          <a:p>
            <a:pPr marL="358775" indent="-358775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ступінь </a:t>
            </a:r>
            <a:r>
              <a:rPr lang="uk-UA" dirty="0" smtClean="0"/>
              <a:t>проклейки;</a:t>
            </a:r>
          </a:p>
          <a:p>
            <a:pPr marL="358775" indent="-358775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видовження під час розтягу.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60648"/>
            <a:ext cx="367240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uk-UA" sz="2000" b="1" dirty="0" smtClean="0">
                <a:solidFill>
                  <a:srgbClr val="170BB5"/>
                </a:solidFill>
                <a:latin typeface="Cambria" pitchFamily="18" charset="0"/>
              </a:rPr>
              <a:t>Споживчі властивості гофрокартону: </a:t>
            </a:r>
            <a:endParaRPr lang="uk-UA" sz="2000" b="1" dirty="0" smtClean="0">
              <a:solidFill>
                <a:srgbClr val="170BB5"/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</a:pPr>
            <a:endParaRPr lang="uk-UA" b="1" dirty="0" smtClean="0"/>
          </a:p>
          <a:p>
            <a:pPr marL="92075" indent="26670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абсорбційна спроможність;</a:t>
            </a:r>
          </a:p>
          <a:p>
            <a:pPr marL="92075" indent="26670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вологостійкість;</a:t>
            </a:r>
          </a:p>
          <a:p>
            <a:pPr marL="92075" indent="26670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повітропроникність;</a:t>
            </a:r>
          </a:p>
          <a:p>
            <a:pPr marL="92075" indent="26670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жорсткість;</a:t>
            </a:r>
          </a:p>
          <a:p>
            <a:pPr marL="92075" indent="26670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капілярне поглинання;</a:t>
            </a:r>
          </a:p>
          <a:p>
            <a:pPr marL="92075" indent="26670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механічна міцність;</a:t>
            </a:r>
          </a:p>
          <a:p>
            <a:pPr marL="92075" indent="266700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 smtClean="0"/>
              <a:t>друковані властивості.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МАН\korobok.r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232248" cy="3145137"/>
          </a:xfrm>
          <a:prstGeom prst="rect">
            <a:avLst/>
          </a:prstGeom>
          <a:noFill/>
        </p:spPr>
      </p:pic>
      <p:pic>
        <p:nvPicPr>
          <p:cNvPr id="9" name="Picture 4" descr="http://bankmebel.ru/wp-content/uploads/2011/11/build-up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96752"/>
            <a:ext cx="3419872" cy="22799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120680" cy="1152128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  <a:cs typeface="Arial" panose="020B0604020202020204" pitchFamily="34" charset="0"/>
              </a:rPr>
              <a:t>Приклади    виробів  </a:t>
            </a:r>
            <a:br>
              <a:rPr lang="uk-UA" sz="3200" b="1" dirty="0" smtClean="0">
                <a:solidFill>
                  <a:srgbClr val="170BB5"/>
                </a:solidFill>
                <a:latin typeface="Cambria" pitchFamily="18" charset="0"/>
                <a:cs typeface="Arial" panose="020B0604020202020204" pitchFamily="34" charset="0"/>
              </a:rPr>
            </a:br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  <a:cs typeface="Arial" panose="020B0604020202020204" pitchFamily="34" charset="0"/>
              </a:rPr>
              <a:t>з   гофрокартону </a:t>
            </a:r>
            <a:endParaRPr lang="uk-UA" sz="3200" dirty="0">
              <a:solidFill>
                <a:srgbClr val="170BB5"/>
              </a:solidFill>
              <a:latin typeface="Cambria" pitchFamily="18" charset="0"/>
            </a:endParaRPr>
          </a:p>
        </p:txBody>
      </p:sp>
      <p:pic>
        <p:nvPicPr>
          <p:cNvPr id="10" name="Picture 6" descr="http://sdelaysam-samodelki.ru/uploads/posts/2011-12/1322998625_001-mebel-iz-kartona.jpg"/>
          <p:cNvPicPr>
            <a:picLocks noChangeAspect="1" noChangeArrowheads="1"/>
          </p:cNvPicPr>
          <p:nvPr/>
        </p:nvPicPr>
        <p:blipFill rotWithShape="1">
          <a:blip r:embed="rId4" cstate="print"/>
          <a:srcRect t="-6550" b="6550"/>
          <a:stretch/>
        </p:blipFill>
        <p:spPr bwMode="auto">
          <a:xfrm>
            <a:off x="6156176" y="1196752"/>
            <a:ext cx="2674912" cy="2023629"/>
          </a:xfrm>
          <a:prstGeom prst="rect">
            <a:avLst/>
          </a:prstGeom>
          <a:noFill/>
        </p:spPr>
      </p:pic>
      <p:pic>
        <p:nvPicPr>
          <p:cNvPr id="11" name="Picture 8" descr="http://rnns.ru/uploads/posts/2012-07/1342870642_build-up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1354" y="3437522"/>
            <a:ext cx="4923054" cy="3087822"/>
          </a:xfrm>
          <a:prstGeom prst="rect">
            <a:avLst/>
          </a:prstGeom>
          <a:noFill/>
        </p:spPr>
      </p:pic>
      <p:pic>
        <p:nvPicPr>
          <p:cNvPr id="8" name="Picture 2" descr="http://modelmen.ru/uploads/2011/04/03/mebel-karton-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05064"/>
            <a:ext cx="324036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131024" cy="11430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  <a:cs typeface="Arial" panose="020B0604020202020204" pitchFamily="34" charset="0"/>
              </a:rPr>
              <a:t>Напрямки  покращення  </a:t>
            </a:r>
            <a:r>
              <a:rPr lang="uk-UA" sz="3200" b="1" dirty="0" err="1" smtClean="0">
                <a:solidFill>
                  <a:srgbClr val="170BB5"/>
                </a:solidFill>
                <a:latin typeface="Cambria" pitchFamily="18" charset="0"/>
                <a:cs typeface="Arial" panose="020B0604020202020204" pitchFamily="34" charset="0"/>
              </a:rPr>
              <a:t>конструкціїї</a:t>
            </a:r>
            <a:endParaRPr lang="uk-UA" sz="3200" b="1" dirty="0">
              <a:solidFill>
                <a:srgbClr val="170BB5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7416824" cy="441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 smtClean="0"/>
              <a:t>но</a:t>
            </a:r>
            <a:r>
              <a:rPr lang="uk-UA" sz="2000" dirty="0" smtClean="0"/>
              <a:t>ва конструкція ніжок столика трикутного перерізу – це дозволяє зменшити кількість згинів на викройці та зекономити на штампі;</a:t>
            </a:r>
          </a:p>
          <a:p>
            <a:pPr marL="358775" indent="-35877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 smtClean="0"/>
              <a:t>панель від сонця – може знадобитися для отримання гарного зображення на екрані ноутбука при сильному освітленні</a:t>
            </a:r>
            <a:r>
              <a:rPr lang="uk-UA" sz="2000" dirty="0" smtClean="0"/>
              <a:t> ;</a:t>
            </a:r>
          </a:p>
          <a:p>
            <a:pPr marL="358775" indent="-35877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 smtClean="0"/>
              <a:t>виріз на поверхні столика для чашки або склянки;</a:t>
            </a:r>
          </a:p>
          <a:p>
            <a:pPr marL="358775" indent="-358775" algn="just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uk-UA" sz="2000" dirty="0" smtClean="0"/>
              <a:t>зміна </a:t>
            </a:r>
            <a:r>
              <a:rPr lang="uk-UA" sz="2000" dirty="0" smtClean="0"/>
              <a:t>форми закріплюють елементів з метою підвищення надійності кріплення.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834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  <a:cs typeface="Arial" panose="020B0604020202020204" pitchFamily="34" charset="0"/>
              </a:rPr>
              <a:t>Створення ескізів креслення майбутнього виробу</a:t>
            </a:r>
            <a:endParaRPr lang="uk-UA" sz="3200" b="1" dirty="0">
              <a:solidFill>
                <a:srgbClr val="170BB5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1035" name="Picture 11" descr="C:\Users\Admin\Desktop\PiSCFQIYhm4.jpg"/>
          <p:cNvPicPr>
            <a:picLocks noChangeAspect="1" noChangeArrowheads="1"/>
          </p:cNvPicPr>
          <p:nvPr/>
        </p:nvPicPr>
        <p:blipFill>
          <a:blip r:embed="rId3" cstate="print">
            <a:lum bright="-24000" contrast="46000"/>
          </a:blip>
          <a:srcRect/>
          <a:stretch>
            <a:fillRect/>
          </a:stretch>
        </p:blipFill>
        <p:spPr bwMode="auto">
          <a:xfrm>
            <a:off x="4716016" y="4149080"/>
            <a:ext cx="3312368" cy="2484276"/>
          </a:xfrm>
          <a:prstGeom prst="rect">
            <a:avLst/>
          </a:prstGeom>
          <a:noFill/>
        </p:spPr>
      </p:pic>
      <p:pic>
        <p:nvPicPr>
          <p:cNvPr id="1037" name="Picture 13" descr="C:\Users\Admin\Desktop\dhVUlLuEch4.jp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t="1181"/>
          <a:stretch>
            <a:fillRect/>
          </a:stretch>
        </p:blipFill>
        <p:spPr bwMode="auto">
          <a:xfrm>
            <a:off x="467544" y="1371397"/>
            <a:ext cx="3456384" cy="2561659"/>
          </a:xfrm>
          <a:prstGeom prst="rect">
            <a:avLst/>
          </a:prstGeom>
          <a:noFill/>
        </p:spPr>
      </p:pic>
      <p:pic>
        <p:nvPicPr>
          <p:cNvPr id="1038" name="Picture 14" descr="C:\Users\Admin\Desktop\6djs4xWnypM.jpg"/>
          <p:cNvPicPr>
            <a:picLocks noChangeAspect="1" noChangeArrowheads="1"/>
          </p:cNvPicPr>
          <p:nvPr/>
        </p:nvPicPr>
        <p:blipFill>
          <a:blip r:embed="rId5" cstate="print">
            <a:lum bright="-30000" contrast="40000"/>
          </a:blip>
          <a:srcRect t="1575" r="1772"/>
          <a:stretch>
            <a:fillRect/>
          </a:stretch>
        </p:blipFill>
        <p:spPr bwMode="auto">
          <a:xfrm>
            <a:off x="683568" y="4188058"/>
            <a:ext cx="3240360" cy="2435143"/>
          </a:xfrm>
          <a:prstGeom prst="rect">
            <a:avLst/>
          </a:prstGeom>
          <a:noFill/>
        </p:spPr>
      </p:pic>
      <p:pic>
        <p:nvPicPr>
          <p:cNvPr id="1063" name="Picture 39" descr="C:\Users\Admin\Desktop\atpmRKrYKiU.jpg"/>
          <p:cNvPicPr>
            <a:picLocks noChangeAspect="1" noChangeArrowheads="1"/>
          </p:cNvPicPr>
          <p:nvPr/>
        </p:nvPicPr>
        <p:blipFill>
          <a:blip r:embed="rId6" cstate="print">
            <a:lum bright="-30000" contrast="40000"/>
          </a:blip>
          <a:srcRect t="2756" b="2362"/>
          <a:stretch>
            <a:fillRect/>
          </a:stretch>
        </p:blipFill>
        <p:spPr bwMode="auto">
          <a:xfrm>
            <a:off x="4572000" y="1412776"/>
            <a:ext cx="3600400" cy="256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96673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</a:rPr>
              <a:t>Створення</a:t>
            </a:r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</a:rPr>
              <a:t> пробних моделей майбутнього виробу</a:t>
            </a:r>
            <a:endParaRPr lang="uk-UA" sz="3200" b="1" dirty="0">
              <a:solidFill>
                <a:srgbClr val="170BB5"/>
              </a:solidFill>
              <a:latin typeface="Cambria" pitchFamily="18" charset="0"/>
            </a:endParaRPr>
          </a:p>
        </p:txBody>
      </p:sp>
      <p:pic>
        <p:nvPicPr>
          <p:cNvPr id="2050" name="Picture 2" descr="C:\Users\Admin\Desktop\i50JIYCtOB8.jpg"/>
          <p:cNvPicPr>
            <a:picLocks noChangeAspect="1" noChangeArrowheads="1"/>
          </p:cNvPicPr>
          <p:nvPr/>
        </p:nvPicPr>
        <p:blipFill>
          <a:blip r:embed="rId2" cstate="print"/>
          <a:srcRect l="17890" r="22754"/>
          <a:stretch>
            <a:fillRect/>
          </a:stretch>
        </p:blipFill>
        <p:spPr bwMode="auto">
          <a:xfrm>
            <a:off x="971600" y="4221088"/>
            <a:ext cx="2448272" cy="2320130"/>
          </a:xfrm>
          <a:prstGeom prst="rect">
            <a:avLst/>
          </a:prstGeom>
          <a:noFill/>
        </p:spPr>
      </p:pic>
      <p:pic>
        <p:nvPicPr>
          <p:cNvPr id="2051" name="Picture 3" descr="C:\Users\Admin\Desktop\kzC23snogdI.jpg"/>
          <p:cNvPicPr>
            <a:picLocks noChangeAspect="1" noChangeArrowheads="1"/>
          </p:cNvPicPr>
          <p:nvPr/>
        </p:nvPicPr>
        <p:blipFill>
          <a:blip r:embed="rId3" cstate="print"/>
          <a:srcRect l="16327" r="22754"/>
          <a:stretch>
            <a:fillRect/>
          </a:stretch>
        </p:blipFill>
        <p:spPr bwMode="auto">
          <a:xfrm>
            <a:off x="4716016" y="1196752"/>
            <a:ext cx="2961044" cy="2734158"/>
          </a:xfrm>
          <a:prstGeom prst="rect">
            <a:avLst/>
          </a:prstGeom>
          <a:noFill/>
        </p:spPr>
      </p:pic>
      <p:pic>
        <p:nvPicPr>
          <p:cNvPr id="2052" name="Picture 4" descr="C:\Users\Admin\Desktop\Muso-N0juVU.jpg"/>
          <p:cNvPicPr>
            <a:picLocks noChangeAspect="1" noChangeArrowheads="1"/>
          </p:cNvPicPr>
          <p:nvPr/>
        </p:nvPicPr>
        <p:blipFill>
          <a:blip r:embed="rId4" cstate="print"/>
          <a:srcRect l="15285" r="22233"/>
          <a:stretch>
            <a:fillRect/>
          </a:stretch>
        </p:blipFill>
        <p:spPr bwMode="auto">
          <a:xfrm>
            <a:off x="755576" y="1268760"/>
            <a:ext cx="2880320" cy="2593109"/>
          </a:xfrm>
          <a:prstGeom prst="rect">
            <a:avLst/>
          </a:prstGeom>
          <a:noFill/>
        </p:spPr>
      </p:pic>
      <p:pic>
        <p:nvPicPr>
          <p:cNvPr id="2053" name="Picture 5" descr="C:\Users\Admin\Desktop\6P2Q27XT9Mc.jpg"/>
          <p:cNvPicPr>
            <a:picLocks noChangeAspect="1" noChangeArrowheads="1"/>
          </p:cNvPicPr>
          <p:nvPr/>
        </p:nvPicPr>
        <p:blipFill>
          <a:blip r:embed="rId5" cstate="print"/>
          <a:srcRect l="13287" r="21038"/>
          <a:stretch>
            <a:fillRect/>
          </a:stretch>
        </p:blipFill>
        <p:spPr bwMode="auto">
          <a:xfrm>
            <a:off x="4788024" y="4149080"/>
            <a:ext cx="2864232" cy="2453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170BB5"/>
                </a:solidFill>
                <a:latin typeface="Cambria" pitchFamily="18" charset="0"/>
              </a:rPr>
              <a:t>Остаточне креслення виробу</a:t>
            </a:r>
            <a:endParaRPr lang="uk-UA" sz="3200" b="1" dirty="0">
              <a:solidFill>
                <a:srgbClr val="170BB5"/>
              </a:solidFill>
              <a:latin typeface="Cambria" pitchFamily="18" charset="0"/>
            </a:endParaRPr>
          </a:p>
        </p:txBody>
      </p:sp>
      <p:pic>
        <p:nvPicPr>
          <p:cNvPr id="3074" name="Picture 2" descr="C:\Users\Admin\Desktop\Xczylr-iJ80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r="1772" b="4724"/>
          <a:stretch>
            <a:fillRect/>
          </a:stretch>
        </p:blipFill>
        <p:spPr bwMode="auto">
          <a:xfrm>
            <a:off x="1331640" y="1484784"/>
            <a:ext cx="6480720" cy="4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1435</TotalTime>
  <Words>435</Words>
  <Application>Microsoft Office PowerPoint</Application>
  <PresentationFormat>Экран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Слайд 1</vt:lpstr>
      <vt:lpstr>Слайд 2</vt:lpstr>
      <vt:lpstr>Слайд 3</vt:lpstr>
      <vt:lpstr>Слайд 4</vt:lpstr>
      <vt:lpstr>Приклади    виробів   з   гофрокартону </vt:lpstr>
      <vt:lpstr>Напрямки  покращення  конструкціїї</vt:lpstr>
      <vt:lpstr>Створення ескізів креслення майбутнього виробу</vt:lpstr>
      <vt:lpstr>Створення пробних моделей майбутнього виробу</vt:lpstr>
      <vt:lpstr>Остаточне креслення виробу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гофрокартона в качестве конструкционного материала</dc:title>
  <dc:creator>Admin</dc:creator>
  <cp:lastModifiedBy>Lyuda</cp:lastModifiedBy>
  <cp:revision>174</cp:revision>
  <dcterms:created xsi:type="dcterms:W3CDTF">2016-03-13T16:10:42Z</dcterms:created>
  <dcterms:modified xsi:type="dcterms:W3CDTF">2021-04-24T19:49:26Z</dcterms:modified>
</cp:coreProperties>
</file>